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484" r:id="rId2"/>
    <p:sldId id="512" r:id="rId3"/>
    <p:sldId id="485" r:id="rId4"/>
    <p:sldId id="506" r:id="rId5"/>
    <p:sldId id="486" r:id="rId6"/>
    <p:sldId id="513" r:id="rId7"/>
    <p:sldId id="510" r:id="rId8"/>
    <p:sldId id="519" r:id="rId9"/>
    <p:sldId id="511" r:id="rId10"/>
    <p:sldId id="490" r:id="rId11"/>
    <p:sldId id="493" r:id="rId12"/>
    <p:sldId id="514" r:id="rId13"/>
    <p:sldId id="515" r:id="rId14"/>
    <p:sldId id="488" r:id="rId15"/>
    <p:sldId id="516" r:id="rId16"/>
    <p:sldId id="517" r:id="rId17"/>
    <p:sldId id="518" r:id="rId18"/>
    <p:sldId id="498" r:id="rId19"/>
    <p:sldId id="501" r:id="rId20"/>
    <p:sldId id="505" r:id="rId21"/>
  </p:sldIdLst>
  <p:sldSz cx="9144000" cy="6858000" type="screen4x3"/>
  <p:notesSz cx="6797675" cy="9928225"/>
  <p:custDataLst>
    <p:tags r:id="rId24"/>
  </p:custDataLst>
  <p:defaultTextStyle>
    <a:defPPr>
      <a:defRPr lang="en-US"/>
    </a:defPPr>
    <a:lvl1pPr algn="l" rtl="0" eaLnBrk="0" fontAlgn="base" hangingPunct="0">
      <a:spcBef>
        <a:spcPct val="0"/>
      </a:spcBef>
      <a:spcAft>
        <a:spcPct val="0"/>
      </a:spcAft>
      <a:defRPr kumimoji="1" kern="1200">
        <a:solidFill>
          <a:schemeClr val="tx1"/>
        </a:solidFill>
        <a:latin typeface="Arial" charset="0"/>
        <a:ea typeface="新細明體" charset="-120"/>
        <a:cs typeface="+mn-cs"/>
      </a:defRPr>
    </a:lvl1pPr>
    <a:lvl2pPr marL="455613" indent="1588" algn="l" rtl="0" eaLnBrk="0" fontAlgn="base" hangingPunct="0">
      <a:spcBef>
        <a:spcPct val="0"/>
      </a:spcBef>
      <a:spcAft>
        <a:spcPct val="0"/>
      </a:spcAft>
      <a:defRPr kumimoji="1" kern="1200">
        <a:solidFill>
          <a:schemeClr val="tx1"/>
        </a:solidFill>
        <a:latin typeface="Arial" charset="0"/>
        <a:ea typeface="新細明體" charset="-120"/>
        <a:cs typeface="+mn-cs"/>
      </a:defRPr>
    </a:lvl2pPr>
    <a:lvl3pPr marL="912813" indent="1588" algn="l" rtl="0" eaLnBrk="0" fontAlgn="base" hangingPunct="0">
      <a:spcBef>
        <a:spcPct val="0"/>
      </a:spcBef>
      <a:spcAft>
        <a:spcPct val="0"/>
      </a:spcAft>
      <a:defRPr kumimoji="1" kern="1200">
        <a:solidFill>
          <a:schemeClr val="tx1"/>
        </a:solidFill>
        <a:latin typeface="Arial" charset="0"/>
        <a:ea typeface="新細明體" charset="-120"/>
        <a:cs typeface="+mn-cs"/>
      </a:defRPr>
    </a:lvl3pPr>
    <a:lvl4pPr marL="1370013" indent="1588" algn="l" rtl="0" eaLnBrk="0" fontAlgn="base" hangingPunct="0">
      <a:spcBef>
        <a:spcPct val="0"/>
      </a:spcBef>
      <a:spcAft>
        <a:spcPct val="0"/>
      </a:spcAft>
      <a:defRPr kumimoji="1" kern="1200">
        <a:solidFill>
          <a:schemeClr val="tx1"/>
        </a:solidFill>
        <a:latin typeface="Arial" charset="0"/>
        <a:ea typeface="新細明體" charset="-120"/>
        <a:cs typeface="+mn-cs"/>
      </a:defRPr>
    </a:lvl4pPr>
    <a:lvl5pPr marL="1827213" indent="1588" algn="l" rtl="0" eaLnBrk="0" fontAlgn="base" hangingPunct="0">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inlab-user" initials="m"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9696"/>
    <a:srgbClr val="FFFFFF"/>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272" autoAdjust="0"/>
    <p:restoredTop sz="86160" autoAdjust="0"/>
  </p:normalViewPr>
  <p:slideViewPr>
    <p:cSldViewPr>
      <p:cViewPr varScale="1">
        <p:scale>
          <a:sx n="99" d="100"/>
          <a:sy n="99" d="100"/>
        </p:scale>
        <p:origin x="1680" y="90"/>
      </p:cViewPr>
      <p:guideLst>
        <p:guide orient="horz" pos="2160"/>
        <p:guide pos="2880"/>
      </p:guideLst>
    </p:cSldViewPr>
  </p:slideViewPr>
  <p:outlineViewPr>
    <p:cViewPr>
      <p:scale>
        <a:sx n="33" d="100"/>
        <a:sy n="33" d="100"/>
      </p:scale>
      <p:origin x="0" y="1098"/>
    </p:cViewPr>
  </p:outlineViewPr>
  <p:notesTextViewPr>
    <p:cViewPr>
      <p:scale>
        <a:sx n="100" d="100"/>
        <a:sy n="100" d="100"/>
      </p:scale>
      <p:origin x="0" y="0"/>
    </p:cViewPr>
  </p:notesTextViewPr>
  <p:sorterViewPr>
    <p:cViewPr>
      <p:scale>
        <a:sx n="66" d="100"/>
        <a:sy n="66" d="100"/>
      </p:scale>
      <p:origin x="0" y="-4128"/>
    </p:cViewPr>
  </p:sorterViewPr>
  <p:notesViewPr>
    <p:cSldViewPr>
      <p:cViewPr varScale="1">
        <p:scale>
          <a:sx n="77" d="100"/>
          <a:sy n="77" d="100"/>
        </p:scale>
        <p:origin x="1452" y="114"/>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123"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2"/>
            <a:ext cx="2946674" cy="496179"/>
          </a:xfrm>
          <a:prstGeom prst="rect">
            <a:avLst/>
          </a:prstGeom>
        </p:spPr>
        <p:txBody>
          <a:bodyPr vert="horz" lIns="92446" tIns="46223" rIns="92446" bIns="46223" rtlCol="0"/>
          <a:lstStyle>
            <a:lvl1pPr algn="l" eaLnBrk="1" hangingPunct="1">
              <a:defRPr kumimoji="0" sz="1200">
                <a:latin typeface="Arial" charset="0"/>
                <a:ea typeface="+mn-ea"/>
                <a:cs typeface="Arial" charset="0"/>
              </a:defRPr>
            </a:lvl1pPr>
          </a:lstStyle>
          <a:p>
            <a:pPr>
              <a:defRPr/>
            </a:pPr>
            <a:endParaRPr lang="zh-TW" altLang="en-US" dirty="0">
              <a:latin typeface="Times New Roman" panose="02020603050405020304" pitchFamily="18" charset="0"/>
              <a:cs typeface="Times New Roman" panose="02020603050405020304" pitchFamily="18" charset="0"/>
            </a:endParaRPr>
          </a:p>
        </p:txBody>
      </p:sp>
      <p:sp>
        <p:nvSpPr>
          <p:cNvPr id="3" name="日期版面配置區 2"/>
          <p:cNvSpPr>
            <a:spLocks noGrp="1"/>
          </p:cNvSpPr>
          <p:nvPr>
            <p:ph type="dt" sz="quarter" idx="1"/>
          </p:nvPr>
        </p:nvSpPr>
        <p:spPr>
          <a:xfrm>
            <a:off x="3849915" y="2"/>
            <a:ext cx="2946674" cy="496179"/>
          </a:xfrm>
          <a:prstGeom prst="rect">
            <a:avLst/>
          </a:prstGeom>
        </p:spPr>
        <p:txBody>
          <a:bodyPr vert="horz" lIns="92446" tIns="46223" rIns="92446" bIns="46223" rtlCol="0"/>
          <a:lstStyle>
            <a:lvl1pPr algn="r" eaLnBrk="1" hangingPunct="1">
              <a:defRPr kumimoji="0" sz="1200">
                <a:latin typeface="Arial" charset="0"/>
                <a:ea typeface="+mn-ea"/>
                <a:cs typeface="Arial" charset="0"/>
              </a:defRPr>
            </a:lvl1pPr>
          </a:lstStyle>
          <a:p>
            <a:pPr>
              <a:defRPr/>
            </a:pPr>
            <a:fld id="{5D68CE3B-6993-4CF0-BA64-FC0571BD932F}" type="datetimeFigureOut">
              <a:rPr lang="zh-TW" altLang="en-US">
                <a:latin typeface="Times New Roman" panose="02020603050405020304" pitchFamily="18" charset="0"/>
                <a:cs typeface="Times New Roman" panose="02020603050405020304" pitchFamily="18" charset="0"/>
              </a:rPr>
              <a:pPr>
                <a:defRPr/>
              </a:pPr>
              <a:t>2020/3/19</a:t>
            </a:fld>
            <a:endParaRPr lang="zh-TW" altLang="en-US" dirty="0">
              <a:latin typeface="Times New Roman" panose="02020603050405020304" pitchFamily="18" charset="0"/>
              <a:cs typeface="Times New Roman" panose="02020603050405020304" pitchFamily="18" charset="0"/>
            </a:endParaRPr>
          </a:p>
        </p:txBody>
      </p:sp>
      <p:sp>
        <p:nvSpPr>
          <p:cNvPr id="4" name="頁尾版面配置區 3"/>
          <p:cNvSpPr>
            <a:spLocks noGrp="1"/>
          </p:cNvSpPr>
          <p:nvPr>
            <p:ph type="ftr" sz="quarter" idx="2"/>
          </p:nvPr>
        </p:nvSpPr>
        <p:spPr>
          <a:xfrm>
            <a:off x="0" y="9429730"/>
            <a:ext cx="2946674" cy="496179"/>
          </a:xfrm>
          <a:prstGeom prst="rect">
            <a:avLst/>
          </a:prstGeom>
        </p:spPr>
        <p:txBody>
          <a:bodyPr vert="horz" lIns="92446" tIns="46223" rIns="92446" bIns="46223" rtlCol="0" anchor="b"/>
          <a:lstStyle>
            <a:lvl1pPr algn="l" eaLnBrk="1" hangingPunct="1">
              <a:defRPr kumimoji="0" sz="1200">
                <a:latin typeface="Arial" charset="0"/>
                <a:ea typeface="+mn-ea"/>
                <a:cs typeface="Arial" charset="0"/>
              </a:defRPr>
            </a:lvl1pPr>
          </a:lstStyle>
          <a:p>
            <a:pPr>
              <a:defRPr/>
            </a:pPr>
            <a:endParaRPr lang="zh-TW" altLang="en-US" dirty="0">
              <a:latin typeface="Times New Roman" panose="02020603050405020304" pitchFamily="18" charset="0"/>
              <a:cs typeface="Times New Roman" panose="02020603050405020304" pitchFamily="18" charset="0"/>
            </a:endParaRPr>
          </a:p>
        </p:txBody>
      </p:sp>
      <p:sp>
        <p:nvSpPr>
          <p:cNvPr id="5" name="投影片編號版面配置區 4"/>
          <p:cNvSpPr>
            <a:spLocks noGrp="1"/>
          </p:cNvSpPr>
          <p:nvPr>
            <p:ph type="sldNum" sz="quarter" idx="3"/>
          </p:nvPr>
        </p:nvSpPr>
        <p:spPr>
          <a:xfrm>
            <a:off x="3849915" y="9429730"/>
            <a:ext cx="2946674" cy="496179"/>
          </a:xfrm>
          <a:prstGeom prst="rect">
            <a:avLst/>
          </a:prstGeom>
        </p:spPr>
        <p:txBody>
          <a:bodyPr vert="horz" wrap="square" lIns="92446" tIns="46223" rIns="92446" bIns="46223" numCol="1" anchor="b" anchorCtr="0" compatLnSpc="1">
            <a:prstTxWarp prst="textNoShape">
              <a:avLst/>
            </a:prstTxWarp>
          </a:bodyPr>
          <a:lstStyle>
            <a:lvl1pPr algn="r" eaLnBrk="1" hangingPunct="1">
              <a:defRPr kumimoji="0" sz="1200"/>
            </a:lvl1pPr>
          </a:lstStyle>
          <a:p>
            <a:fld id="{432C92A8-C434-47E9-9C27-677AEA8A8EBC}" type="slidenum">
              <a:rPr lang="zh-TW" altLang="en-US">
                <a:latin typeface="Times New Roman" panose="02020603050405020304" pitchFamily="18" charset="0"/>
              </a:rPr>
              <a:pPr/>
              <a:t>‹#›</a:t>
            </a:fld>
            <a:endParaRPr lang="zh-TW" altLang="en-US" dirty="0">
              <a:latin typeface="Times New Roman" panose="02020603050405020304" pitchFamily="18" charset="0"/>
            </a:endParaRPr>
          </a:p>
        </p:txBody>
      </p:sp>
    </p:spTree>
    <p:extLst>
      <p:ext uri="{BB962C8B-B14F-4D97-AF65-F5344CB8AC3E}">
        <p14:creationId xmlns:p14="http://schemas.microsoft.com/office/powerpoint/2010/main" val="5587852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2"/>
            <a:ext cx="2946674" cy="496179"/>
          </a:xfrm>
          <a:prstGeom prst="rect">
            <a:avLst/>
          </a:prstGeom>
        </p:spPr>
        <p:txBody>
          <a:bodyPr vert="horz" lIns="92446" tIns="46223" rIns="92446" bIns="46223" rtlCol="0"/>
          <a:lstStyle>
            <a:lvl1pPr algn="l" eaLnBrk="1" hangingPunct="1">
              <a:defRPr kumimoji="0" sz="1200">
                <a:latin typeface="Times New Roman" panose="02020603050405020304" pitchFamily="18" charset="0"/>
                <a:ea typeface="+mn-ea"/>
                <a:cs typeface="Times New Roman" panose="02020603050405020304" pitchFamily="18" charset="0"/>
              </a:defRPr>
            </a:lvl1pPr>
          </a:lstStyle>
          <a:p>
            <a:pPr>
              <a:defRPr/>
            </a:pPr>
            <a:endParaRPr lang="zh-TW" altLang="en-US" dirty="0"/>
          </a:p>
        </p:txBody>
      </p:sp>
      <p:sp>
        <p:nvSpPr>
          <p:cNvPr id="3" name="日期版面配置區 2"/>
          <p:cNvSpPr>
            <a:spLocks noGrp="1"/>
          </p:cNvSpPr>
          <p:nvPr>
            <p:ph type="dt" idx="1"/>
          </p:nvPr>
        </p:nvSpPr>
        <p:spPr>
          <a:xfrm>
            <a:off x="3849915" y="2"/>
            <a:ext cx="2946674" cy="496179"/>
          </a:xfrm>
          <a:prstGeom prst="rect">
            <a:avLst/>
          </a:prstGeom>
        </p:spPr>
        <p:txBody>
          <a:bodyPr vert="horz" lIns="92446" tIns="46223" rIns="92446" bIns="46223" rtlCol="0"/>
          <a:lstStyle>
            <a:lvl1pPr algn="r" eaLnBrk="1" hangingPunct="1">
              <a:defRPr kumimoji="0" sz="1200">
                <a:latin typeface="Times New Roman" panose="02020603050405020304" pitchFamily="18" charset="0"/>
                <a:ea typeface="+mn-ea"/>
                <a:cs typeface="Times New Roman" panose="02020603050405020304" pitchFamily="18" charset="0"/>
              </a:defRPr>
            </a:lvl1pPr>
          </a:lstStyle>
          <a:p>
            <a:pPr>
              <a:defRPr/>
            </a:pPr>
            <a:fld id="{1C9893F2-E477-4E81-BD53-64701E1EC461}" type="datetimeFigureOut">
              <a:rPr lang="zh-TW" altLang="en-US" smtClean="0"/>
              <a:pPr>
                <a:defRPr/>
              </a:pPr>
              <a:t>2020/3/19</a:t>
            </a:fld>
            <a:endParaRPr lang="zh-TW" altLang="en-US" dirty="0"/>
          </a:p>
        </p:txBody>
      </p:sp>
      <p:sp>
        <p:nvSpPr>
          <p:cNvPr id="4" name="投影片圖像版面配置區 3"/>
          <p:cNvSpPr>
            <a:spLocks noGrp="1" noRot="1" noChangeAspect="1"/>
          </p:cNvSpPr>
          <p:nvPr>
            <p:ph type="sldImg" idx="2"/>
          </p:nvPr>
        </p:nvSpPr>
        <p:spPr>
          <a:xfrm>
            <a:off x="917575" y="744538"/>
            <a:ext cx="4964113" cy="3722687"/>
          </a:xfrm>
          <a:prstGeom prst="rect">
            <a:avLst/>
          </a:prstGeom>
          <a:noFill/>
          <a:ln w="12700">
            <a:solidFill>
              <a:prstClr val="black"/>
            </a:solidFill>
          </a:ln>
        </p:spPr>
        <p:txBody>
          <a:bodyPr vert="horz" lIns="92446" tIns="46223" rIns="92446" bIns="46223" rtlCol="0" anchor="ctr"/>
          <a:lstStyle/>
          <a:p>
            <a:pPr lvl="0"/>
            <a:endParaRPr lang="zh-TW" altLang="en-US" noProof="0"/>
          </a:p>
        </p:txBody>
      </p:sp>
      <p:sp>
        <p:nvSpPr>
          <p:cNvPr id="5" name="備忘稿版面配置區 4"/>
          <p:cNvSpPr>
            <a:spLocks noGrp="1"/>
          </p:cNvSpPr>
          <p:nvPr>
            <p:ph type="body" sz="quarter" idx="3"/>
          </p:nvPr>
        </p:nvSpPr>
        <p:spPr>
          <a:xfrm>
            <a:off x="681507" y="4716023"/>
            <a:ext cx="5436836" cy="4467934"/>
          </a:xfrm>
          <a:prstGeom prst="rect">
            <a:avLst/>
          </a:prstGeom>
        </p:spPr>
        <p:txBody>
          <a:bodyPr vert="horz" lIns="92446" tIns="46223" rIns="92446" bIns="46223" rtlCol="0">
            <a:normAutofit/>
          </a:bodyPr>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6" name="頁尾版面配置區 5"/>
          <p:cNvSpPr>
            <a:spLocks noGrp="1"/>
          </p:cNvSpPr>
          <p:nvPr>
            <p:ph type="ftr" sz="quarter" idx="4"/>
          </p:nvPr>
        </p:nvSpPr>
        <p:spPr>
          <a:xfrm>
            <a:off x="0" y="9429730"/>
            <a:ext cx="2946674" cy="496179"/>
          </a:xfrm>
          <a:prstGeom prst="rect">
            <a:avLst/>
          </a:prstGeom>
        </p:spPr>
        <p:txBody>
          <a:bodyPr vert="horz" lIns="92446" tIns="46223" rIns="92446" bIns="46223" rtlCol="0" anchor="b"/>
          <a:lstStyle>
            <a:lvl1pPr algn="l" eaLnBrk="1" hangingPunct="1">
              <a:defRPr kumimoji="0" sz="1200">
                <a:latin typeface="Times New Roman" panose="02020603050405020304" pitchFamily="18" charset="0"/>
                <a:ea typeface="+mn-ea"/>
                <a:cs typeface="Times New Roman" panose="02020603050405020304" pitchFamily="18" charset="0"/>
              </a:defRPr>
            </a:lvl1pPr>
          </a:lstStyle>
          <a:p>
            <a:pPr>
              <a:defRPr/>
            </a:pPr>
            <a:endParaRPr lang="zh-TW" altLang="en-US" dirty="0"/>
          </a:p>
        </p:txBody>
      </p:sp>
      <p:sp>
        <p:nvSpPr>
          <p:cNvPr id="7" name="投影片編號版面配置區 6"/>
          <p:cNvSpPr>
            <a:spLocks noGrp="1"/>
          </p:cNvSpPr>
          <p:nvPr>
            <p:ph type="sldNum" sz="quarter" idx="5"/>
          </p:nvPr>
        </p:nvSpPr>
        <p:spPr>
          <a:xfrm>
            <a:off x="3849915" y="9429730"/>
            <a:ext cx="2946674" cy="496179"/>
          </a:xfrm>
          <a:prstGeom prst="rect">
            <a:avLst/>
          </a:prstGeom>
        </p:spPr>
        <p:txBody>
          <a:bodyPr vert="horz" wrap="square" lIns="92446" tIns="46223" rIns="92446" bIns="46223" numCol="1" anchor="b" anchorCtr="0" compatLnSpc="1">
            <a:prstTxWarp prst="textNoShape">
              <a:avLst/>
            </a:prstTxWarp>
          </a:bodyPr>
          <a:lstStyle>
            <a:lvl1pPr algn="r" eaLnBrk="1" hangingPunct="1">
              <a:defRPr kumimoji="0" sz="1200">
                <a:latin typeface="Times New Roman" panose="02020603050405020304" pitchFamily="18" charset="0"/>
              </a:defRPr>
            </a:lvl1pPr>
          </a:lstStyle>
          <a:p>
            <a:fld id="{89B894D2-DDB3-426A-9283-4F11FB56BDAE}" type="slidenum">
              <a:rPr lang="zh-TW" altLang="en-US" smtClean="0"/>
              <a:pPr/>
              <a:t>‹#›</a:t>
            </a:fld>
            <a:endParaRPr lang="zh-TW" altLang="en-US" dirty="0"/>
          </a:p>
        </p:txBody>
      </p:sp>
    </p:spTree>
    <p:extLst>
      <p:ext uri="{BB962C8B-B14F-4D97-AF65-F5344CB8AC3E}">
        <p14:creationId xmlns:p14="http://schemas.microsoft.com/office/powerpoint/2010/main" val="27298218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投影片圖像版面配置區 1"/>
          <p:cNvSpPr>
            <a:spLocks noGrp="1" noRot="1" noChangeAspect="1" noTextEdit="1"/>
          </p:cNvSpPr>
          <p:nvPr>
            <p:ph type="sldImg"/>
          </p:nvPr>
        </p:nvSpPr>
        <p:spPr bwMode="auto">
          <a:xfrm>
            <a:off x="917575" y="744538"/>
            <a:ext cx="4964113" cy="3722687"/>
          </a:xfrm>
          <a:noFill/>
          <a:ln>
            <a:solidFill>
              <a:srgbClr val="000000"/>
            </a:solidFill>
            <a:miter lim="800000"/>
            <a:headEnd/>
            <a:tailEnd/>
          </a:ln>
        </p:spPr>
      </p:sp>
      <p:sp>
        <p:nvSpPr>
          <p:cNvPr id="12291" name="備忘稿版面配置區 2"/>
          <p:cNvSpPr>
            <a:spLocks noGrp="1"/>
          </p:cNvSpPr>
          <p:nvPr>
            <p:ph type="body" idx="1"/>
          </p:nvPr>
        </p:nvSpPr>
        <p:spPr bwMode="auto">
          <a:noFill/>
        </p:spPr>
        <p:txBody>
          <a:bodyPr wrap="square" numCol="1" anchor="t" anchorCtr="0" compatLnSpc="1">
            <a:prstTxWarp prst="textNoShape">
              <a:avLst/>
            </a:prstTxWarp>
          </a:bodyPr>
          <a:lstStyle/>
          <a:p>
            <a:r>
              <a:rPr lang="zh-TW" altLang="en-US" dirty="0" smtClean="0"/>
              <a:t>當前的網路架構，</a:t>
            </a:r>
            <a:r>
              <a:rPr lang="en-US" altLang="zh-TW" dirty="0" err="1" smtClean="0"/>
              <a:t>eMBB</a:t>
            </a:r>
            <a:r>
              <a:rPr lang="zh-TW" altLang="en-US" dirty="0" smtClean="0"/>
              <a:t>就是像我們的智慧型手機這樣</a:t>
            </a:r>
            <a:endParaRPr lang="zh-TW" altLang="en-US" dirty="0"/>
          </a:p>
        </p:txBody>
      </p:sp>
      <p:sp>
        <p:nvSpPr>
          <p:cNvPr id="12292" name="投影片編號版面配置區 3"/>
          <p:cNvSpPr>
            <a:spLocks noGrp="1"/>
          </p:cNvSpPr>
          <p:nvPr>
            <p:ph type="sldNum" sz="quarter" idx="5"/>
          </p:nvPr>
        </p:nvSpPr>
        <p:spPr bwMode="auto">
          <a:noFill/>
          <a:ln>
            <a:miter lim="800000"/>
            <a:headEnd/>
            <a:tailEnd/>
          </a:ln>
        </p:spPr>
        <p:txBody>
          <a:bodyPr/>
          <a:lstStyle/>
          <a:p>
            <a:fld id="{C602FFDB-2002-4E68-ACAB-900E6B754F08}" type="slidenum">
              <a:rPr lang="zh-TW" altLang="en-US">
                <a:cs typeface="Times New Roman" panose="02020603050405020304" pitchFamily="18" charset="0"/>
              </a:rPr>
              <a:pPr/>
              <a:t>1</a:t>
            </a:fld>
            <a:endParaRPr lang="zh-TW" altLang="en-US" dirty="0">
              <a:cs typeface="Times New Roman" panose="02020603050405020304" pitchFamily="18" charset="0"/>
            </a:endParaRPr>
          </a:p>
        </p:txBody>
      </p:sp>
    </p:spTree>
    <p:extLst>
      <p:ext uri="{BB962C8B-B14F-4D97-AF65-F5344CB8AC3E}">
        <p14:creationId xmlns:p14="http://schemas.microsoft.com/office/powerpoint/2010/main" val="1423639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1.</a:t>
            </a:r>
            <a:r>
              <a:rPr lang="zh-TW" altLang="en-US" dirty="0" smtClean="0"/>
              <a:t>由</a:t>
            </a:r>
            <a:r>
              <a:rPr lang="en-US" altLang="zh-TW" dirty="0" smtClean="0"/>
              <a:t>8</a:t>
            </a:r>
            <a:r>
              <a:rPr lang="zh-TW" altLang="en-US" dirty="0" smtClean="0"/>
              <a:t>的區塊組成</a:t>
            </a:r>
          </a:p>
          <a:p>
            <a:r>
              <a:rPr lang="en-US" altLang="zh-TW" dirty="0" smtClean="0"/>
              <a:t>2.</a:t>
            </a:r>
            <a:r>
              <a:rPr lang="zh-TW" altLang="en-US" dirty="0" smtClean="0"/>
              <a:t>不一定要實作所有元件</a:t>
            </a:r>
          </a:p>
          <a:p>
            <a:r>
              <a:rPr lang="en-US" altLang="zh-TW" dirty="0" smtClean="0"/>
              <a:t>3.</a:t>
            </a:r>
            <a:r>
              <a:rPr lang="zh-TW" altLang="en-US" dirty="0" smtClean="0"/>
              <a:t>核心原件為</a:t>
            </a:r>
            <a:r>
              <a:rPr lang="en-US" altLang="zh-TW" dirty="0" smtClean="0"/>
              <a:t>ABNO controller</a:t>
            </a:r>
          </a:p>
          <a:p>
            <a:r>
              <a:rPr lang="en-US" altLang="zh-TW" dirty="0" smtClean="0"/>
              <a:t>4.controller </a:t>
            </a:r>
            <a:r>
              <a:rPr lang="zh-TW" altLang="en-US" dirty="0" smtClean="0"/>
              <a:t>允許應用程式和</a:t>
            </a:r>
            <a:r>
              <a:rPr lang="en-US" altLang="zh-TW" dirty="0" smtClean="0"/>
              <a:t>NMS/OSS </a:t>
            </a:r>
            <a:r>
              <a:rPr lang="zh-TW" altLang="en-US" dirty="0" smtClean="0"/>
              <a:t>指定</a:t>
            </a:r>
            <a:r>
              <a:rPr lang="en-US" altLang="zh-TW" dirty="0" smtClean="0"/>
              <a:t>end-to-end</a:t>
            </a:r>
            <a:r>
              <a:rPr lang="zh-TW" altLang="en-US" dirty="0" smtClean="0"/>
              <a:t>路徑和路徑狀態資訊</a:t>
            </a:r>
          </a:p>
          <a:p>
            <a:r>
              <a:rPr lang="en-US" altLang="zh-TW" dirty="0" smtClean="0"/>
              <a:t>5.controoler </a:t>
            </a:r>
            <a:r>
              <a:rPr lang="zh-TW" altLang="en-US" dirty="0" smtClean="0"/>
              <a:t>控制資源管理</a:t>
            </a:r>
            <a:r>
              <a:rPr lang="en-US" altLang="zh-TW" dirty="0" smtClean="0"/>
              <a:t>,</a:t>
            </a:r>
            <a:r>
              <a:rPr lang="zh-TW" altLang="en-US" dirty="0" smtClean="0"/>
              <a:t>分配資源需求</a:t>
            </a:r>
          </a:p>
          <a:p>
            <a:r>
              <a:rPr lang="en-US" altLang="zh-TW" dirty="0" smtClean="0"/>
              <a:t>6.controller </a:t>
            </a:r>
            <a:r>
              <a:rPr lang="zh-TW" altLang="en-US" dirty="0" smtClean="0"/>
              <a:t>可以根據當前資源分配優化路徑和狀態</a:t>
            </a:r>
          </a:p>
          <a:p>
            <a:r>
              <a:rPr lang="en-US" altLang="zh-TW" dirty="0" smtClean="0"/>
              <a:t>7. OAM handler </a:t>
            </a:r>
            <a:r>
              <a:rPr lang="zh-TW" altLang="en-US" dirty="0" smtClean="0"/>
              <a:t>負責收集所有網路層的錯誤訊息並通報給</a:t>
            </a:r>
            <a:r>
              <a:rPr lang="en-US" altLang="zh-TW" dirty="0" smtClean="0"/>
              <a:t>controller</a:t>
            </a:r>
          </a:p>
          <a:p>
            <a:r>
              <a:rPr lang="en-US" altLang="zh-TW" dirty="0" smtClean="0"/>
              <a:t>8.I2RS client : </a:t>
            </a:r>
            <a:r>
              <a:rPr lang="zh-TW" altLang="en-US" dirty="0" smtClean="0"/>
              <a:t>可以修改</a:t>
            </a:r>
            <a:r>
              <a:rPr lang="en-US" altLang="zh-TW" dirty="0" smtClean="0"/>
              <a:t>routing table </a:t>
            </a:r>
            <a:r>
              <a:rPr lang="zh-TW" altLang="en-US" dirty="0" smtClean="0"/>
              <a:t>更改繞送機制</a:t>
            </a:r>
          </a:p>
          <a:p>
            <a:r>
              <a:rPr lang="en-US" altLang="zh-TW" dirty="0" smtClean="0"/>
              <a:t>9.PCE </a:t>
            </a:r>
            <a:r>
              <a:rPr lang="en-US" altLang="zh-TW" dirty="0" err="1" smtClean="0"/>
              <a:t>controller:path</a:t>
            </a:r>
            <a:r>
              <a:rPr lang="en-US" altLang="zh-TW" dirty="0" smtClean="0"/>
              <a:t> computing element ,</a:t>
            </a:r>
            <a:r>
              <a:rPr lang="zh-TW" altLang="en-US" dirty="0" smtClean="0"/>
              <a:t>路徑的選擇</a:t>
            </a:r>
          </a:p>
          <a:p>
            <a:r>
              <a:rPr lang="en-US" altLang="zh-TW" dirty="0" smtClean="0"/>
              <a:t>10.VNTM :  Virtual Network Topology Manager (VNTM),</a:t>
            </a:r>
            <a:r>
              <a:rPr lang="zh-TW" altLang="en-US" dirty="0" smtClean="0"/>
              <a:t>虛擬網路功能和實體網路連接的管理</a:t>
            </a:r>
          </a:p>
          <a:p>
            <a:r>
              <a:rPr lang="en-US" altLang="zh-TW" dirty="0" smtClean="0"/>
              <a:t>11.policy agent: </a:t>
            </a:r>
            <a:r>
              <a:rPr lang="zh-TW" altLang="en-US" dirty="0" smtClean="0"/>
              <a:t>被</a:t>
            </a:r>
            <a:r>
              <a:rPr lang="en-US" altLang="zh-TW" dirty="0" err="1" smtClean="0"/>
              <a:t>oss</a:t>
            </a:r>
            <a:r>
              <a:rPr lang="en-US" altLang="zh-TW" dirty="0" smtClean="0"/>
              <a:t>/</a:t>
            </a:r>
            <a:r>
              <a:rPr lang="en-US" altLang="zh-TW" dirty="0" err="1" smtClean="0"/>
              <a:t>nms</a:t>
            </a:r>
            <a:r>
              <a:rPr lang="zh-TW" altLang="en-US" dirty="0" smtClean="0"/>
              <a:t>控制</a:t>
            </a:r>
            <a:r>
              <a:rPr lang="en-US" altLang="zh-TW" dirty="0" smtClean="0"/>
              <a:t>, </a:t>
            </a:r>
            <a:r>
              <a:rPr lang="zh-TW" altLang="en-US" dirty="0" smtClean="0"/>
              <a:t>有</a:t>
            </a:r>
            <a:r>
              <a:rPr lang="en-US" altLang="zh-TW" dirty="0" smtClean="0"/>
              <a:t>ABNO</a:t>
            </a:r>
            <a:r>
              <a:rPr lang="zh-TW" altLang="en-US" dirty="0" smtClean="0"/>
              <a:t>有任何決定時</a:t>
            </a:r>
            <a:r>
              <a:rPr lang="en-US" altLang="zh-TW" dirty="0" smtClean="0"/>
              <a:t>,</a:t>
            </a:r>
            <a:r>
              <a:rPr lang="zh-TW" altLang="en-US" dirty="0" smtClean="0"/>
              <a:t>通知它</a:t>
            </a:r>
            <a:r>
              <a:rPr lang="en-US" altLang="zh-TW" dirty="0" smtClean="0"/>
              <a:t>, PCE</a:t>
            </a:r>
            <a:r>
              <a:rPr lang="zh-TW" altLang="en-US" dirty="0" smtClean="0"/>
              <a:t>和</a:t>
            </a:r>
            <a:r>
              <a:rPr lang="en-US" altLang="zh-TW" dirty="0" smtClean="0"/>
              <a:t>ALTO</a:t>
            </a:r>
            <a:r>
              <a:rPr lang="zh-TW" altLang="en-US" dirty="0" smtClean="0"/>
              <a:t>若要進行</a:t>
            </a:r>
            <a:r>
              <a:rPr lang="en-US" altLang="zh-TW" dirty="0" smtClean="0"/>
              <a:t>CHECK</a:t>
            </a:r>
            <a:r>
              <a:rPr lang="zh-TW" altLang="en-US" dirty="0" smtClean="0"/>
              <a:t>會找他</a:t>
            </a:r>
          </a:p>
          <a:p>
            <a:r>
              <a:rPr lang="en-US" altLang="zh-TW" dirty="0" smtClean="0"/>
              <a:t>12.ALTO server </a:t>
            </a:r>
            <a:r>
              <a:rPr lang="zh-TW" altLang="en-US" dirty="0" smtClean="0"/>
              <a:t>提供一些網路狀態資訊</a:t>
            </a:r>
          </a:p>
          <a:p>
            <a:r>
              <a:rPr lang="en-US" altLang="zh-TW" dirty="0" smtClean="0"/>
              <a:t>13.TED:teaffic engineering database </a:t>
            </a:r>
            <a:r>
              <a:rPr lang="zh-TW" altLang="en-US" dirty="0" smtClean="0"/>
              <a:t>負責儲存路徑演算法等相關資訊</a:t>
            </a:r>
          </a:p>
          <a:p>
            <a:r>
              <a:rPr lang="en-US" altLang="zh-TW" dirty="0" smtClean="0"/>
              <a:t>14 provisioning</a:t>
            </a:r>
            <a:r>
              <a:rPr lang="zh-TW" altLang="en-US" dirty="0" smtClean="0"/>
              <a:t> </a:t>
            </a:r>
            <a:r>
              <a:rPr lang="en-US" altLang="zh-TW" dirty="0" smtClean="0"/>
              <a:t>manager </a:t>
            </a:r>
            <a:r>
              <a:rPr lang="zh-TW" altLang="en-US" dirty="0" smtClean="0"/>
              <a:t>負責路徑修改等資訊</a:t>
            </a:r>
            <a:endParaRPr lang="zh-TW" altLang="en-US" dirty="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12</a:t>
            </a:fld>
            <a:endParaRPr lang="zh-TW" altLang="en-US" dirty="0"/>
          </a:p>
        </p:txBody>
      </p:sp>
    </p:spTree>
    <p:extLst>
      <p:ext uri="{BB962C8B-B14F-4D97-AF65-F5344CB8AC3E}">
        <p14:creationId xmlns:p14="http://schemas.microsoft.com/office/powerpoint/2010/main" val="25188123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4" name="群組 17"/>
          <p:cNvGrpSpPr>
            <a:grpSpLocks/>
          </p:cNvGrpSpPr>
          <p:nvPr/>
        </p:nvGrpSpPr>
        <p:grpSpPr bwMode="auto">
          <a:xfrm>
            <a:off x="0" y="0"/>
            <a:ext cx="9144000" cy="6858000"/>
            <a:chOff x="0" y="0"/>
            <a:chExt cx="9143995" cy="6858000"/>
          </a:xfrm>
        </p:grpSpPr>
        <p:grpSp>
          <p:nvGrpSpPr>
            <p:cNvPr id="5" name="Group 9"/>
            <p:cNvGrpSpPr>
              <a:grpSpLocks/>
            </p:cNvGrpSpPr>
            <p:nvPr/>
          </p:nvGrpSpPr>
          <p:grpSpPr bwMode="auto">
            <a:xfrm>
              <a:off x="5399085" y="6113463"/>
              <a:ext cx="3744910" cy="700087"/>
              <a:chOff x="3379" y="3851"/>
              <a:chExt cx="2359" cy="441"/>
            </a:xfrm>
          </p:grpSpPr>
          <p:pic>
            <p:nvPicPr>
              <p:cNvPr id="11" name="Picture 12"/>
              <p:cNvPicPr>
                <a:picLocks noChangeAspect="1" noChangeArrowheads="1"/>
              </p:cNvPicPr>
              <p:nvPr/>
            </p:nvPicPr>
            <p:blipFill>
              <a:blip r:embed="rId2" cstate="print"/>
              <a:srcRect/>
              <a:stretch>
                <a:fillRect/>
              </a:stretch>
            </p:blipFill>
            <p:spPr bwMode="auto">
              <a:xfrm>
                <a:off x="5255" y="3851"/>
                <a:ext cx="483" cy="441"/>
              </a:xfrm>
              <a:prstGeom prst="rect">
                <a:avLst/>
              </a:prstGeom>
              <a:noFill/>
              <a:ln w="9525">
                <a:noFill/>
                <a:miter lim="800000"/>
                <a:headEnd/>
                <a:tailEnd/>
              </a:ln>
            </p:spPr>
          </p:pic>
          <p:sp>
            <p:nvSpPr>
              <p:cNvPr id="12" name="矩形 18"/>
              <p:cNvSpPr>
                <a:spLocks noChangeArrowheads="1"/>
              </p:cNvSpPr>
              <p:nvPr/>
            </p:nvSpPr>
            <p:spPr bwMode="auto">
              <a:xfrm>
                <a:off x="3379" y="4020"/>
                <a:ext cx="1961" cy="250"/>
              </a:xfrm>
              <a:prstGeom prst="rect">
                <a:avLst/>
              </a:prstGeom>
              <a:noFill/>
              <a:ln w="9525">
                <a:noFill/>
                <a:miter lim="800000"/>
                <a:headEnd/>
                <a:tailEnd/>
              </a:ln>
            </p:spPr>
            <p:txBody>
              <a:bodyPr>
                <a:spAutoFit/>
              </a:bodyPr>
              <a:lstStyle/>
              <a:p>
                <a:pPr algn="r" eaLnBrk="1" hangingPunct="1"/>
                <a:r>
                  <a:rPr kumimoji="0" lang="en-US" altLang="zh-TW" sz="1000">
                    <a:solidFill>
                      <a:srgbClr val="969696"/>
                    </a:solidFill>
                    <a:latin typeface="Calibri" pitchFamily="34" charset="0"/>
                  </a:rPr>
                  <a:t>National Chung Cheng University</a:t>
                </a:r>
              </a:p>
              <a:p>
                <a:pPr algn="r" eaLnBrk="1" hangingPunct="1"/>
                <a:r>
                  <a:rPr kumimoji="0" lang="en-US" altLang="zh-TW" sz="1000">
                    <a:solidFill>
                      <a:srgbClr val="969696"/>
                    </a:solidFill>
                    <a:latin typeface="Calibri" pitchFamily="34" charset="0"/>
                  </a:rPr>
                  <a:t>Dept. Computer Science &amp; Information Engineering</a:t>
                </a:r>
              </a:p>
            </p:txBody>
          </p:sp>
        </p:grpSp>
        <p:pic>
          <p:nvPicPr>
            <p:cNvPr id="6" name="Picture 7"/>
            <p:cNvPicPr>
              <a:picLocks noChangeAspect="1" noChangeArrowheads="1"/>
            </p:cNvPicPr>
            <p:nvPr/>
          </p:nvPicPr>
          <p:blipFill>
            <a:blip r:embed="rId3" cstate="print">
              <a:clrChange>
                <a:clrFrom>
                  <a:srgbClr val="FFFFFF"/>
                </a:clrFrom>
                <a:clrTo>
                  <a:srgbClr val="FFFFFF">
                    <a:alpha val="0"/>
                  </a:srgbClr>
                </a:clrTo>
              </a:clrChange>
            </a:blip>
            <a:srcRect l="22060" b="24757"/>
            <a:stretch>
              <a:fillRect/>
            </a:stretch>
          </p:blipFill>
          <p:spPr bwMode="auto">
            <a:xfrm>
              <a:off x="0" y="4643438"/>
              <a:ext cx="2271713" cy="2214562"/>
            </a:xfrm>
            <a:prstGeom prst="rect">
              <a:avLst/>
            </a:prstGeom>
            <a:noFill/>
            <a:ln w="9525">
              <a:noFill/>
              <a:miter lim="800000"/>
              <a:headEnd/>
              <a:tailEnd/>
            </a:ln>
          </p:spPr>
        </p:pic>
        <p:pic>
          <p:nvPicPr>
            <p:cNvPr id="7" name="Picture 8"/>
            <p:cNvPicPr>
              <a:picLocks noChangeAspect="1" noChangeArrowheads="1"/>
            </p:cNvPicPr>
            <p:nvPr/>
          </p:nvPicPr>
          <p:blipFill>
            <a:blip r:embed="rId4" cstate="print">
              <a:clrChange>
                <a:clrFrom>
                  <a:srgbClr val="FFFFFF"/>
                </a:clrFrom>
                <a:clrTo>
                  <a:srgbClr val="FFFFFF">
                    <a:alpha val="0"/>
                  </a:srgbClr>
                </a:clrTo>
              </a:clrChange>
            </a:blip>
            <a:srcRect b="3809"/>
            <a:stretch>
              <a:fillRect/>
            </a:stretch>
          </p:blipFill>
          <p:spPr bwMode="auto">
            <a:xfrm>
              <a:off x="2214563" y="5053013"/>
              <a:ext cx="1819275" cy="1804987"/>
            </a:xfrm>
            <a:prstGeom prst="rect">
              <a:avLst/>
            </a:prstGeom>
            <a:noFill/>
            <a:ln w="9525">
              <a:noFill/>
              <a:miter lim="800000"/>
              <a:headEnd/>
              <a:tailEnd/>
            </a:ln>
          </p:spPr>
        </p:pic>
        <p:pic>
          <p:nvPicPr>
            <p:cNvPr id="8" name="Picture 9"/>
            <p:cNvPicPr>
              <a:picLocks noChangeAspect="1" noChangeArrowheads="1"/>
            </p:cNvPicPr>
            <p:nvPr/>
          </p:nvPicPr>
          <p:blipFill>
            <a:blip r:embed="rId3" cstate="print">
              <a:grayscl/>
            </a:blip>
            <a:srcRect l="21568" t="33981"/>
            <a:stretch>
              <a:fillRect/>
            </a:stretch>
          </p:blipFill>
          <p:spPr bwMode="auto">
            <a:xfrm>
              <a:off x="0" y="0"/>
              <a:ext cx="2286000" cy="1943100"/>
            </a:xfrm>
            <a:prstGeom prst="rect">
              <a:avLst/>
            </a:prstGeom>
            <a:noFill/>
            <a:ln w="9525">
              <a:noFill/>
              <a:miter lim="800000"/>
              <a:headEnd/>
              <a:tailEnd/>
            </a:ln>
          </p:spPr>
        </p:pic>
        <p:pic>
          <p:nvPicPr>
            <p:cNvPr id="9" name="Picture 11"/>
            <p:cNvPicPr>
              <a:picLocks noChangeAspect="1" noChangeArrowheads="1"/>
            </p:cNvPicPr>
            <p:nvPr/>
          </p:nvPicPr>
          <p:blipFill>
            <a:blip r:embed="rId5" cstate="print">
              <a:clrChange>
                <a:clrFrom>
                  <a:srgbClr val="FFFFFF"/>
                </a:clrFrom>
                <a:clrTo>
                  <a:srgbClr val="FFFFFF">
                    <a:alpha val="0"/>
                  </a:srgbClr>
                </a:clrTo>
              </a:clrChange>
            </a:blip>
            <a:srcRect l="73567"/>
            <a:stretch>
              <a:fillRect/>
            </a:stretch>
          </p:blipFill>
          <p:spPr bwMode="auto">
            <a:xfrm>
              <a:off x="0" y="1162050"/>
              <a:ext cx="1052513" cy="3981450"/>
            </a:xfrm>
            <a:prstGeom prst="rect">
              <a:avLst/>
            </a:prstGeom>
            <a:noFill/>
            <a:ln w="9525">
              <a:noFill/>
              <a:miter lim="800000"/>
              <a:headEnd/>
              <a:tailEnd/>
            </a:ln>
          </p:spPr>
        </p:pic>
        <p:sp>
          <p:nvSpPr>
            <p:cNvPr id="10" name="矩形 16"/>
            <p:cNvSpPr>
              <a:spLocks noChangeArrowheads="1"/>
            </p:cNvSpPr>
            <p:nvPr/>
          </p:nvSpPr>
          <p:spPr bwMode="auto">
            <a:xfrm>
              <a:off x="142875" y="6367463"/>
              <a:ext cx="4284661" cy="338137"/>
            </a:xfrm>
            <a:prstGeom prst="rect">
              <a:avLst/>
            </a:prstGeom>
            <a:noFill/>
            <a:ln w="9525">
              <a:noFill/>
              <a:miter lim="800000"/>
              <a:headEnd/>
              <a:tailEnd/>
            </a:ln>
          </p:spPr>
          <p:txBody>
            <a:bodyPr>
              <a:spAutoFit/>
            </a:bodyPr>
            <a:lstStyle/>
            <a:p>
              <a:pPr eaLnBrk="1" hangingPunct="1"/>
              <a:r>
                <a:rPr kumimoji="0" lang="en-US" altLang="zh-TW" sz="1600" b="1" dirty="0" smtClean="0">
                  <a:latin typeface="Calibri" pitchFamily="34" charset="0"/>
                </a:rPr>
                <a:t>2019 </a:t>
              </a:r>
              <a:r>
                <a:rPr kumimoji="0" lang="en-US" altLang="zh-TW" sz="1600" b="1" dirty="0">
                  <a:latin typeface="Calibri" pitchFamily="34" charset="0"/>
                </a:rPr>
                <a:t>Mobile All-IP Networking Laboratory</a:t>
              </a:r>
            </a:p>
          </p:txBody>
        </p:sp>
      </p:grpSp>
      <p:sp>
        <p:nvSpPr>
          <p:cNvPr id="2" name="標題 1"/>
          <p:cNvSpPr>
            <a:spLocks noGrp="1"/>
          </p:cNvSpPr>
          <p:nvPr>
            <p:ph type="ctrTitle"/>
          </p:nvPr>
        </p:nvSpPr>
        <p:spPr>
          <a:xfrm>
            <a:off x="685800" y="1676402"/>
            <a:ext cx="7772400" cy="1470025"/>
          </a:xfrm>
        </p:spPr>
        <p:txBody>
          <a:bodyPr/>
          <a:lstStyle>
            <a:lvl1pPr>
              <a:defRPr>
                <a:latin typeface="Microsoft JhengHei UI" panose="020B0604030504040204" pitchFamily="34" charset="-120"/>
                <a:ea typeface="Microsoft JhengHei UI" panose="020B0604030504040204" pitchFamily="34" charset="-120"/>
              </a:defRPr>
            </a:lvl1pPr>
          </a:lstStyle>
          <a:p>
            <a:r>
              <a:rPr lang="zh-TW" altLang="en-US" dirty="0"/>
              <a:t>按一下以編輯母片標題樣式</a:t>
            </a:r>
            <a:endParaRPr lang="en-US" dirty="0"/>
          </a:p>
        </p:txBody>
      </p:sp>
      <p:sp>
        <p:nvSpPr>
          <p:cNvPr id="3" name="副標題 2"/>
          <p:cNvSpPr>
            <a:spLocks noGrp="1"/>
          </p:cNvSpPr>
          <p:nvPr>
            <p:ph type="subTitle" idx="1"/>
          </p:nvPr>
        </p:nvSpPr>
        <p:spPr>
          <a:xfrm>
            <a:off x="1371600" y="3432175"/>
            <a:ext cx="6400800" cy="1752600"/>
          </a:xfrm>
        </p:spPr>
        <p:txBody>
          <a:bodyPr/>
          <a:lstStyle>
            <a:lvl1pPr marL="0" indent="0" algn="ctr">
              <a:buNone/>
              <a:defRPr>
                <a:solidFill>
                  <a:schemeClr val="tx1">
                    <a:tint val="75000"/>
                  </a:schemeClr>
                </a:solidFill>
                <a:latin typeface="Microsoft JhengHei UI" panose="020B0604030504040204" pitchFamily="34" charset="-120"/>
                <a:ea typeface="Microsoft JhengHei UI" panose="020B0604030504040204" pitchFamily="34" charset="-12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dirty="0"/>
              <a:t>按一下以編輯母片副標題樣式</a:t>
            </a:r>
            <a:endParaRPr lang="en-US" dirty="0"/>
          </a:p>
        </p:txBody>
      </p:sp>
      <p:sp>
        <p:nvSpPr>
          <p:cNvPr id="13" name="日期版面配置區 3"/>
          <p:cNvSpPr>
            <a:spLocks noGrp="1"/>
          </p:cNvSpPr>
          <p:nvPr>
            <p:ph type="dt" sz="half" idx="10"/>
          </p:nvPr>
        </p:nvSpPr>
        <p:spPr>
          <a:xfrm>
            <a:off x="504600" y="5775136"/>
            <a:ext cx="2133600" cy="365125"/>
          </a:xfrm>
        </p:spPr>
        <p:txBody>
          <a:bodyPr/>
          <a:lstStyle>
            <a:lvl1pPr>
              <a:defRPr>
                <a:latin typeface="Microsoft JhengHei UI" panose="020B0604030504040204" pitchFamily="34" charset="-120"/>
                <a:ea typeface="Microsoft JhengHei UI" panose="020B0604030504040204" pitchFamily="34" charset="-120"/>
              </a:defRPr>
            </a:lvl1pPr>
          </a:lstStyle>
          <a:p>
            <a:pPr>
              <a:defRPr/>
            </a:pPr>
            <a:endParaRPr lang="en-US" altLang="zh-TW" dirty="0"/>
          </a:p>
        </p:txBody>
      </p:sp>
      <p:sp>
        <p:nvSpPr>
          <p:cNvPr id="14" name="頁尾版面配置區 4"/>
          <p:cNvSpPr>
            <a:spLocks noGrp="1"/>
          </p:cNvSpPr>
          <p:nvPr>
            <p:ph type="ftr" sz="quarter" idx="11"/>
          </p:nvPr>
        </p:nvSpPr>
        <p:spPr/>
        <p:txBody>
          <a:bodyPr/>
          <a:lstStyle>
            <a:lvl1pPr>
              <a:defRPr>
                <a:latin typeface="Microsoft JhengHei UI" panose="020B0604030504040204" pitchFamily="34" charset="-120"/>
                <a:ea typeface="Microsoft JhengHei UI" panose="020B0604030504040204" pitchFamily="34" charset="-120"/>
              </a:defRPr>
            </a:lvl1pPr>
          </a:lstStyle>
          <a:p>
            <a:pPr>
              <a:defRPr/>
            </a:pPr>
            <a:r>
              <a:rPr lang="en-US" altLang="zh-TW" dirty="0" smtClean="0"/>
              <a:t>/all</a:t>
            </a:r>
            <a:endParaRPr lang="en-US" altLang="zh-TW" dirty="0"/>
          </a:p>
        </p:txBody>
      </p:sp>
      <p:sp>
        <p:nvSpPr>
          <p:cNvPr id="15" name="投影片編號版面配置區 5"/>
          <p:cNvSpPr>
            <a:spLocks noGrp="1"/>
          </p:cNvSpPr>
          <p:nvPr>
            <p:ph type="sldNum" sz="quarter" idx="12"/>
          </p:nvPr>
        </p:nvSpPr>
        <p:spPr/>
        <p:txBody>
          <a:bodyPr/>
          <a:lstStyle>
            <a:lvl1pPr>
              <a:defRPr>
                <a:latin typeface="Microsoft JhengHei UI" panose="020B0604030504040204" pitchFamily="34" charset="-120"/>
                <a:ea typeface="Microsoft JhengHei UI" panose="020B0604030504040204" pitchFamily="34" charset="-120"/>
              </a:defRPr>
            </a:lvl1pPr>
          </a:lstStyle>
          <a:p>
            <a:fld id="{A699FADD-8D0F-4F79-B0D0-4667CE7E4FC0}" type="slidenum">
              <a:rPr lang="en-US" altLang="zh-TW" smtClean="0"/>
              <a:pPr/>
              <a:t>‹#›</a:t>
            </a:fld>
            <a:endParaRPr lang="en-US" altLang="zh-TW"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cxnSp>
        <p:nvCxnSpPr>
          <p:cNvPr id="4" name="直線接點 3"/>
          <p:cNvCxnSpPr/>
          <p:nvPr/>
        </p:nvCxnSpPr>
        <p:spPr>
          <a:xfrm>
            <a:off x="457200" y="1493840"/>
            <a:ext cx="82296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a:defRPr/>
            </a:pPr>
            <a:fld id="{3F8799C4-9A21-4D9B-BAD9-483784F5284E}" type="datetime1">
              <a:rPr lang="en-US" altLang="zh-TW" smtClean="0"/>
              <a:pPr>
                <a:defRPr/>
              </a:pPr>
              <a:t>3/19/2020</a:t>
            </a:fld>
            <a:endParaRPr lang="en-US" altLang="zh-TW" dirty="0"/>
          </a:p>
        </p:txBody>
      </p:sp>
      <p:sp>
        <p:nvSpPr>
          <p:cNvPr id="6" name="頁尾版面配置區 4"/>
          <p:cNvSpPr>
            <a:spLocks noGrp="1"/>
          </p:cNvSpPr>
          <p:nvPr>
            <p:ph type="ftr" sz="quarter" idx="11"/>
          </p:nvPr>
        </p:nvSpPr>
        <p:spPr/>
        <p:txBody>
          <a:bodyPr/>
          <a:lstStyle>
            <a:lvl1pPr>
              <a:defRPr/>
            </a:lvl1pPr>
          </a:lstStyle>
          <a:p>
            <a:pPr>
              <a:defRPr/>
            </a:pPr>
            <a:r>
              <a:rPr lang="en-US" altLang="zh-TW" dirty="0" smtClean="0"/>
              <a:t>/all</a:t>
            </a:r>
            <a:endParaRPr lang="en-US" altLang="zh-TW" dirty="0"/>
          </a:p>
        </p:txBody>
      </p:sp>
      <p:sp>
        <p:nvSpPr>
          <p:cNvPr id="7" name="投影片編號版面配置區 5"/>
          <p:cNvSpPr>
            <a:spLocks noGrp="1"/>
          </p:cNvSpPr>
          <p:nvPr>
            <p:ph type="sldNum" sz="quarter" idx="12"/>
          </p:nvPr>
        </p:nvSpPr>
        <p:spPr/>
        <p:txBody>
          <a:bodyPr/>
          <a:lstStyle>
            <a:lvl1pPr>
              <a:defRPr/>
            </a:lvl1pPr>
          </a:lstStyle>
          <a:p>
            <a:fld id="{B722050B-B23A-4C93-A413-630D7056BB59}" type="slidenum">
              <a:rPr lang="en-US" altLang="zh-TW"/>
              <a:pPr/>
              <a:t>‹#›</a:t>
            </a:fld>
            <a:endParaRPr lang="en-US" altLang="zh-TW"/>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cxnSp>
        <p:nvCxnSpPr>
          <p:cNvPr id="4" name="直線接點 3"/>
          <p:cNvCxnSpPr/>
          <p:nvPr/>
        </p:nvCxnSpPr>
        <p:spPr>
          <a:xfrm rot="5400000">
            <a:off x="3657601" y="3200402"/>
            <a:ext cx="5791200" cy="3175"/>
          </a:xfrm>
          <a:prstGeom prst="line">
            <a:avLst/>
          </a:prstGeom>
        </p:spPr>
        <p:style>
          <a:lnRef idx="3">
            <a:schemeClr val="accent1"/>
          </a:lnRef>
          <a:fillRef idx="0">
            <a:schemeClr val="accent1"/>
          </a:fillRef>
          <a:effectRef idx="2">
            <a:schemeClr val="accent1"/>
          </a:effectRef>
          <a:fontRef idx="minor">
            <a:schemeClr val="tx1"/>
          </a:fontRef>
        </p:style>
      </p:cxnSp>
      <p:sp>
        <p:nvSpPr>
          <p:cNvPr id="2" name="直排標題 1"/>
          <p:cNvSpPr>
            <a:spLocks noGrp="1"/>
          </p:cNvSpPr>
          <p:nvPr>
            <p:ph type="title" orient="vert"/>
          </p:nvPr>
        </p:nvSpPr>
        <p:spPr>
          <a:xfrm>
            <a:off x="6629400" y="274640"/>
            <a:ext cx="2057400" cy="5851525"/>
          </a:xfrm>
        </p:spPr>
        <p:txBody>
          <a:bodyPr vert="eaVert"/>
          <a:lstStyle/>
          <a:p>
            <a:r>
              <a:rPr lang="zh-TW" altLang="en-US"/>
              <a:t>按一下以編輯母片標題樣式</a:t>
            </a:r>
            <a:endParaRPr lang="en-US"/>
          </a:p>
        </p:txBody>
      </p:sp>
      <p:sp>
        <p:nvSpPr>
          <p:cNvPr id="3" name="直排文字版面配置區 2"/>
          <p:cNvSpPr>
            <a:spLocks noGrp="1"/>
          </p:cNvSpPr>
          <p:nvPr>
            <p:ph type="body" orient="vert" idx="1"/>
          </p:nvPr>
        </p:nvSpPr>
        <p:spPr>
          <a:xfrm>
            <a:off x="457200" y="274640"/>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a:defRPr/>
            </a:pPr>
            <a:fld id="{8609A18C-BB0C-4957-AEEA-DF23DB2324A8}" type="datetime1">
              <a:rPr lang="en-US" altLang="zh-TW" smtClean="0"/>
              <a:pPr>
                <a:defRPr/>
              </a:pPr>
              <a:t>3/19/2020</a:t>
            </a:fld>
            <a:endParaRPr lang="en-US" altLang="zh-TW" dirty="0"/>
          </a:p>
        </p:txBody>
      </p:sp>
      <p:sp>
        <p:nvSpPr>
          <p:cNvPr id="6" name="頁尾版面配置區 4"/>
          <p:cNvSpPr>
            <a:spLocks noGrp="1"/>
          </p:cNvSpPr>
          <p:nvPr>
            <p:ph type="ftr" sz="quarter" idx="11"/>
          </p:nvPr>
        </p:nvSpPr>
        <p:spPr/>
        <p:txBody>
          <a:bodyPr/>
          <a:lstStyle>
            <a:lvl1pPr>
              <a:defRPr/>
            </a:lvl1pPr>
          </a:lstStyle>
          <a:p>
            <a:pPr>
              <a:defRPr/>
            </a:pPr>
            <a:r>
              <a:rPr lang="en-US" altLang="zh-TW" dirty="0" smtClean="0"/>
              <a:t>/all</a:t>
            </a:r>
            <a:endParaRPr lang="en-US" altLang="zh-TW" dirty="0"/>
          </a:p>
        </p:txBody>
      </p:sp>
      <p:sp>
        <p:nvSpPr>
          <p:cNvPr id="7" name="投影片編號版面配置區 5"/>
          <p:cNvSpPr>
            <a:spLocks noGrp="1"/>
          </p:cNvSpPr>
          <p:nvPr>
            <p:ph type="sldNum" sz="quarter" idx="12"/>
          </p:nvPr>
        </p:nvSpPr>
        <p:spPr/>
        <p:txBody>
          <a:bodyPr/>
          <a:lstStyle>
            <a:lvl1pPr>
              <a:defRPr/>
            </a:lvl1pPr>
          </a:lstStyle>
          <a:p>
            <a:fld id="{8D10E5F8-9EE4-47A5-9539-1A2F6D5ACD5B}" type="slidenum">
              <a:rPr lang="en-US" altLang="zh-TW"/>
              <a:pPr/>
              <a:t>‹#›</a:t>
            </a:fld>
            <a:endParaRPr lang="en-US" altLang="zh-TW"/>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cxnSp>
        <p:nvCxnSpPr>
          <p:cNvPr id="4" name="直線接點 3"/>
          <p:cNvCxnSpPr/>
          <p:nvPr/>
        </p:nvCxnSpPr>
        <p:spPr>
          <a:xfrm>
            <a:off x="457200" y="1493840"/>
            <a:ext cx="82296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idx="1"/>
          </p:nvPr>
        </p:nvSpPr>
        <p:spPr/>
        <p:txBody>
          <a:bodyPr/>
          <a:lstStyle>
            <a:lvl1pPr>
              <a:buFont typeface="Wingdings" pitchFamily="2" charset="2"/>
              <a:buChar char="n"/>
              <a:defRPr b="0" u="none">
                <a:solidFill>
                  <a:schemeClr val="tx2">
                    <a:lumMod val="75000"/>
                  </a:schemeClr>
                </a:solidFill>
              </a:defRPr>
            </a:lvl1pPr>
            <a:lvl2pPr>
              <a:defRPr>
                <a:solidFill>
                  <a:schemeClr val="tx1">
                    <a:lumMod val="75000"/>
                    <a:lumOff val="2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日期版面配置區 3"/>
          <p:cNvSpPr>
            <a:spLocks noGrp="1"/>
          </p:cNvSpPr>
          <p:nvPr>
            <p:ph type="dt" sz="half" idx="10"/>
          </p:nvPr>
        </p:nvSpPr>
        <p:spPr/>
        <p:txBody>
          <a:bodyPr/>
          <a:lstStyle>
            <a:lvl1pPr>
              <a:defRPr/>
            </a:lvl1pPr>
          </a:lstStyle>
          <a:p>
            <a:pPr>
              <a:defRPr/>
            </a:pPr>
            <a:fld id="{39B0FFE8-7AA5-421C-94E6-73A8D66128B8}" type="datetime1">
              <a:rPr lang="en-US" altLang="zh-TW" smtClean="0"/>
              <a:pPr>
                <a:defRPr/>
              </a:pPr>
              <a:t>3/19/2020</a:t>
            </a:fld>
            <a:endParaRPr lang="en-US" altLang="zh-TW" dirty="0"/>
          </a:p>
        </p:txBody>
      </p:sp>
      <p:sp>
        <p:nvSpPr>
          <p:cNvPr id="6" name="頁尾版面配置區 4"/>
          <p:cNvSpPr>
            <a:spLocks noGrp="1"/>
          </p:cNvSpPr>
          <p:nvPr>
            <p:ph type="ftr" sz="quarter" idx="11"/>
          </p:nvPr>
        </p:nvSpPr>
        <p:spPr/>
        <p:txBody>
          <a:bodyPr/>
          <a:lstStyle>
            <a:lvl1pPr>
              <a:defRPr/>
            </a:lvl1pPr>
          </a:lstStyle>
          <a:p>
            <a:pPr>
              <a:defRPr/>
            </a:pPr>
            <a:r>
              <a:rPr lang="en-US" altLang="zh-TW" dirty="0" smtClean="0"/>
              <a:t>/all</a:t>
            </a:r>
            <a:endParaRPr lang="en-US" altLang="zh-TW" dirty="0"/>
          </a:p>
        </p:txBody>
      </p:sp>
      <p:sp>
        <p:nvSpPr>
          <p:cNvPr id="7" name="投影片編號版面配置區 5"/>
          <p:cNvSpPr>
            <a:spLocks noGrp="1"/>
          </p:cNvSpPr>
          <p:nvPr>
            <p:ph type="sldNum" sz="quarter" idx="12"/>
          </p:nvPr>
        </p:nvSpPr>
        <p:spPr/>
        <p:txBody>
          <a:bodyPr/>
          <a:lstStyle>
            <a:lvl1pPr>
              <a:defRPr/>
            </a:lvl1pPr>
          </a:lstStyle>
          <a:p>
            <a:fld id="{52E38B42-96A3-412A-9CD3-7D6C2689CFF8}" type="slidenum">
              <a:rPr lang="en-US" altLang="zh-TW"/>
              <a:pPr/>
              <a:t>‹#›</a:t>
            </a:fld>
            <a:endParaRPr lang="en-US" altLang="zh-TW"/>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2"/>
            <a:ext cx="7772400" cy="1362075"/>
          </a:xfrm>
        </p:spPr>
        <p:txBody>
          <a:bodyPr anchor="t"/>
          <a:lstStyle>
            <a:lvl1pPr algn="l">
              <a:defRPr sz="4000" b="1" cap="all"/>
            </a:lvl1pPr>
          </a:lstStyle>
          <a:p>
            <a:r>
              <a:rPr lang="zh-TW" altLang="en-US"/>
              <a:t>按一下以編輯母片標題樣式</a:t>
            </a:r>
            <a:endParaRPr 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lvl1pPr>
              <a:defRPr/>
            </a:lvl1pPr>
          </a:lstStyle>
          <a:p>
            <a:pPr>
              <a:defRPr/>
            </a:pPr>
            <a:fld id="{67C2BEE0-04A8-4F2A-BB7B-CBA0EFEBB555}" type="datetime1">
              <a:rPr lang="en-US" altLang="zh-TW" smtClean="0"/>
              <a:pPr>
                <a:defRPr/>
              </a:pPr>
              <a:t>3/19/2020</a:t>
            </a:fld>
            <a:endParaRPr lang="en-US" altLang="zh-TW" dirty="0"/>
          </a:p>
        </p:txBody>
      </p:sp>
      <p:sp>
        <p:nvSpPr>
          <p:cNvPr id="5" name="頁尾版面配置區 4"/>
          <p:cNvSpPr>
            <a:spLocks noGrp="1"/>
          </p:cNvSpPr>
          <p:nvPr>
            <p:ph type="ftr" sz="quarter" idx="11"/>
          </p:nvPr>
        </p:nvSpPr>
        <p:spPr/>
        <p:txBody>
          <a:bodyPr/>
          <a:lstStyle>
            <a:lvl1pPr>
              <a:defRPr/>
            </a:lvl1pPr>
          </a:lstStyle>
          <a:p>
            <a:pPr>
              <a:defRPr/>
            </a:pPr>
            <a:r>
              <a:rPr lang="en-US" altLang="zh-TW" dirty="0" smtClean="0"/>
              <a:t>/all</a:t>
            </a:r>
            <a:endParaRPr lang="en-US" altLang="zh-TW" dirty="0"/>
          </a:p>
        </p:txBody>
      </p:sp>
      <p:sp>
        <p:nvSpPr>
          <p:cNvPr id="6" name="投影片編號版面配置區 5"/>
          <p:cNvSpPr>
            <a:spLocks noGrp="1"/>
          </p:cNvSpPr>
          <p:nvPr>
            <p:ph type="sldNum" sz="quarter" idx="12"/>
          </p:nvPr>
        </p:nvSpPr>
        <p:spPr/>
        <p:txBody>
          <a:bodyPr/>
          <a:lstStyle>
            <a:lvl1pPr>
              <a:defRPr/>
            </a:lvl1pPr>
          </a:lstStyle>
          <a:p>
            <a:fld id="{4DDA86F8-06F8-4595-BEF8-329ED42EABEE}" type="slidenum">
              <a:rPr lang="en-US" altLang="zh-TW"/>
              <a:pPr/>
              <a:t>‹#›</a:t>
            </a:fld>
            <a:endParaRPr lang="en-US" altLang="zh-TW"/>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cxnSp>
        <p:nvCxnSpPr>
          <p:cNvPr id="5" name="直線接點 4"/>
          <p:cNvCxnSpPr/>
          <p:nvPr/>
        </p:nvCxnSpPr>
        <p:spPr>
          <a:xfrm>
            <a:off x="457200" y="1493840"/>
            <a:ext cx="82296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內容版面配置區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6" name="日期版面配置區 3"/>
          <p:cNvSpPr>
            <a:spLocks noGrp="1"/>
          </p:cNvSpPr>
          <p:nvPr>
            <p:ph type="dt" sz="half" idx="10"/>
          </p:nvPr>
        </p:nvSpPr>
        <p:spPr/>
        <p:txBody>
          <a:bodyPr/>
          <a:lstStyle>
            <a:lvl1pPr>
              <a:defRPr/>
            </a:lvl1pPr>
          </a:lstStyle>
          <a:p>
            <a:pPr>
              <a:defRPr/>
            </a:pPr>
            <a:fld id="{BD18BB28-362D-47CC-A2AA-59E1861A5735}" type="datetime1">
              <a:rPr lang="en-US" altLang="zh-TW" smtClean="0"/>
              <a:pPr>
                <a:defRPr/>
              </a:pPr>
              <a:t>3/19/2020</a:t>
            </a:fld>
            <a:endParaRPr lang="en-US" altLang="zh-TW" dirty="0"/>
          </a:p>
        </p:txBody>
      </p:sp>
      <p:sp>
        <p:nvSpPr>
          <p:cNvPr id="7" name="頁尾版面配置區 4"/>
          <p:cNvSpPr>
            <a:spLocks noGrp="1"/>
          </p:cNvSpPr>
          <p:nvPr>
            <p:ph type="ftr" sz="quarter" idx="11"/>
          </p:nvPr>
        </p:nvSpPr>
        <p:spPr/>
        <p:txBody>
          <a:bodyPr/>
          <a:lstStyle>
            <a:lvl1pPr>
              <a:defRPr/>
            </a:lvl1pPr>
          </a:lstStyle>
          <a:p>
            <a:pPr>
              <a:defRPr/>
            </a:pPr>
            <a:r>
              <a:rPr lang="en-US" altLang="zh-TW" dirty="0" smtClean="0"/>
              <a:t>/all</a:t>
            </a:r>
            <a:endParaRPr lang="en-US" altLang="zh-TW" dirty="0"/>
          </a:p>
        </p:txBody>
      </p:sp>
      <p:sp>
        <p:nvSpPr>
          <p:cNvPr id="8" name="投影片編號版面配置區 5"/>
          <p:cNvSpPr>
            <a:spLocks noGrp="1"/>
          </p:cNvSpPr>
          <p:nvPr>
            <p:ph type="sldNum" sz="quarter" idx="12"/>
          </p:nvPr>
        </p:nvSpPr>
        <p:spPr/>
        <p:txBody>
          <a:bodyPr/>
          <a:lstStyle>
            <a:lvl1pPr>
              <a:defRPr/>
            </a:lvl1pPr>
          </a:lstStyle>
          <a:p>
            <a:fld id="{466F15CA-265F-460F-8164-04222FC236C2}" type="slidenum">
              <a:rPr lang="en-US" altLang="zh-TW"/>
              <a:pPr/>
              <a:t>‹#›</a:t>
            </a:fld>
            <a:endParaRPr lang="en-US" altLang="zh-TW"/>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cxnSp>
        <p:nvCxnSpPr>
          <p:cNvPr id="7" name="直線接點 6"/>
          <p:cNvCxnSpPr/>
          <p:nvPr/>
        </p:nvCxnSpPr>
        <p:spPr>
          <a:xfrm>
            <a:off x="457200" y="1493840"/>
            <a:ext cx="82296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lvl1pPr>
              <a:defRPr/>
            </a:lvl1pPr>
          </a:lstStyle>
          <a:p>
            <a:r>
              <a:rPr lang="zh-TW" altLang="en-US"/>
              <a:t>按一下以編輯母片標題樣式</a:t>
            </a:r>
            <a:endParaRPr 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文字版面配置區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8" name="日期版面配置區 3"/>
          <p:cNvSpPr>
            <a:spLocks noGrp="1"/>
          </p:cNvSpPr>
          <p:nvPr>
            <p:ph type="dt" sz="half" idx="10"/>
          </p:nvPr>
        </p:nvSpPr>
        <p:spPr/>
        <p:txBody>
          <a:bodyPr/>
          <a:lstStyle>
            <a:lvl1pPr>
              <a:defRPr/>
            </a:lvl1pPr>
          </a:lstStyle>
          <a:p>
            <a:pPr>
              <a:defRPr/>
            </a:pPr>
            <a:fld id="{3E86B26E-71A0-4CCB-B06F-16847B2A597F}" type="datetime1">
              <a:rPr lang="en-US" altLang="zh-TW" smtClean="0"/>
              <a:pPr>
                <a:defRPr/>
              </a:pPr>
              <a:t>3/19/2020</a:t>
            </a:fld>
            <a:endParaRPr lang="en-US" altLang="zh-TW" dirty="0"/>
          </a:p>
        </p:txBody>
      </p:sp>
      <p:sp>
        <p:nvSpPr>
          <p:cNvPr id="9" name="頁尾版面配置區 4"/>
          <p:cNvSpPr>
            <a:spLocks noGrp="1"/>
          </p:cNvSpPr>
          <p:nvPr>
            <p:ph type="ftr" sz="quarter" idx="11"/>
          </p:nvPr>
        </p:nvSpPr>
        <p:spPr/>
        <p:txBody>
          <a:bodyPr/>
          <a:lstStyle>
            <a:lvl1pPr>
              <a:defRPr/>
            </a:lvl1pPr>
          </a:lstStyle>
          <a:p>
            <a:pPr>
              <a:defRPr/>
            </a:pPr>
            <a:r>
              <a:rPr lang="en-US" altLang="zh-TW" dirty="0" smtClean="0"/>
              <a:t>/all</a:t>
            </a:r>
            <a:endParaRPr lang="en-US" altLang="zh-TW" dirty="0"/>
          </a:p>
        </p:txBody>
      </p:sp>
      <p:sp>
        <p:nvSpPr>
          <p:cNvPr id="10" name="投影片編號版面配置區 5"/>
          <p:cNvSpPr>
            <a:spLocks noGrp="1"/>
          </p:cNvSpPr>
          <p:nvPr>
            <p:ph type="sldNum" sz="quarter" idx="12"/>
          </p:nvPr>
        </p:nvSpPr>
        <p:spPr/>
        <p:txBody>
          <a:bodyPr/>
          <a:lstStyle>
            <a:lvl1pPr>
              <a:defRPr/>
            </a:lvl1pPr>
          </a:lstStyle>
          <a:p>
            <a:fld id="{A268107B-43F3-4111-AF69-94C31870B708}" type="slidenum">
              <a:rPr lang="en-US" altLang="zh-TW"/>
              <a:pPr/>
              <a:t>‹#›</a:t>
            </a:fld>
            <a:endParaRPr lang="en-US" altLang="zh-TW"/>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cxnSp>
        <p:nvCxnSpPr>
          <p:cNvPr id="3" name="直線接點 2"/>
          <p:cNvCxnSpPr/>
          <p:nvPr/>
        </p:nvCxnSpPr>
        <p:spPr>
          <a:xfrm>
            <a:off x="457200" y="1493840"/>
            <a:ext cx="82296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4" name="日期版面配置區 3"/>
          <p:cNvSpPr>
            <a:spLocks noGrp="1"/>
          </p:cNvSpPr>
          <p:nvPr>
            <p:ph type="dt" sz="half" idx="10"/>
          </p:nvPr>
        </p:nvSpPr>
        <p:spPr/>
        <p:txBody>
          <a:bodyPr/>
          <a:lstStyle>
            <a:lvl1pPr>
              <a:defRPr/>
            </a:lvl1pPr>
          </a:lstStyle>
          <a:p>
            <a:pPr>
              <a:defRPr/>
            </a:pPr>
            <a:fld id="{BB9C2BFE-84CE-47AA-BBDA-47046B7E25C2}" type="datetime1">
              <a:rPr lang="en-US" altLang="zh-TW" smtClean="0"/>
              <a:pPr>
                <a:defRPr/>
              </a:pPr>
              <a:t>3/19/2020</a:t>
            </a:fld>
            <a:endParaRPr lang="en-US" altLang="zh-TW" dirty="0"/>
          </a:p>
        </p:txBody>
      </p:sp>
      <p:sp>
        <p:nvSpPr>
          <p:cNvPr id="5" name="頁尾版面配置區 4"/>
          <p:cNvSpPr>
            <a:spLocks noGrp="1"/>
          </p:cNvSpPr>
          <p:nvPr>
            <p:ph type="ftr" sz="quarter" idx="11"/>
          </p:nvPr>
        </p:nvSpPr>
        <p:spPr/>
        <p:txBody>
          <a:bodyPr/>
          <a:lstStyle>
            <a:lvl1pPr>
              <a:defRPr/>
            </a:lvl1pPr>
          </a:lstStyle>
          <a:p>
            <a:pPr>
              <a:defRPr/>
            </a:pPr>
            <a:r>
              <a:rPr lang="en-US" altLang="zh-TW" dirty="0" smtClean="0"/>
              <a:t>/all</a:t>
            </a:r>
            <a:endParaRPr lang="en-US" altLang="zh-TW" dirty="0"/>
          </a:p>
        </p:txBody>
      </p:sp>
      <p:sp>
        <p:nvSpPr>
          <p:cNvPr id="6" name="投影片編號版面配置區 5"/>
          <p:cNvSpPr>
            <a:spLocks noGrp="1"/>
          </p:cNvSpPr>
          <p:nvPr>
            <p:ph type="sldNum" sz="quarter" idx="12"/>
          </p:nvPr>
        </p:nvSpPr>
        <p:spPr/>
        <p:txBody>
          <a:bodyPr/>
          <a:lstStyle>
            <a:lvl1pPr>
              <a:defRPr/>
            </a:lvl1pPr>
          </a:lstStyle>
          <a:p>
            <a:fld id="{D69CB921-88B9-4AF7-A7A8-F9126E05892B}" type="slidenum">
              <a:rPr lang="en-US" altLang="zh-TW"/>
              <a:pPr/>
              <a:t>‹#›</a:t>
            </a:fld>
            <a:endParaRPr lang="en-US" altLang="zh-TW"/>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fld id="{94A7D57D-9186-4541-B346-101C744CEA39}" type="datetime1">
              <a:rPr lang="en-US" altLang="zh-TW" smtClean="0"/>
              <a:pPr>
                <a:defRPr/>
              </a:pPr>
              <a:t>3/19/2020</a:t>
            </a:fld>
            <a:endParaRPr lang="en-US" altLang="zh-TW" dirty="0"/>
          </a:p>
        </p:txBody>
      </p:sp>
      <p:sp>
        <p:nvSpPr>
          <p:cNvPr id="3" name="頁尾版面配置區 4"/>
          <p:cNvSpPr>
            <a:spLocks noGrp="1"/>
          </p:cNvSpPr>
          <p:nvPr>
            <p:ph type="ftr" sz="quarter" idx="11"/>
          </p:nvPr>
        </p:nvSpPr>
        <p:spPr/>
        <p:txBody>
          <a:bodyPr/>
          <a:lstStyle>
            <a:lvl1pPr>
              <a:defRPr/>
            </a:lvl1pPr>
          </a:lstStyle>
          <a:p>
            <a:pPr>
              <a:defRPr/>
            </a:pPr>
            <a:r>
              <a:rPr lang="en-US" altLang="zh-TW" dirty="0" smtClean="0"/>
              <a:t>/all</a:t>
            </a:r>
            <a:endParaRPr lang="en-US" altLang="zh-TW" dirty="0"/>
          </a:p>
        </p:txBody>
      </p:sp>
      <p:sp>
        <p:nvSpPr>
          <p:cNvPr id="4" name="投影片編號版面配置區 5"/>
          <p:cNvSpPr>
            <a:spLocks noGrp="1"/>
          </p:cNvSpPr>
          <p:nvPr>
            <p:ph type="sldNum" sz="quarter" idx="12"/>
          </p:nvPr>
        </p:nvSpPr>
        <p:spPr/>
        <p:txBody>
          <a:bodyPr/>
          <a:lstStyle>
            <a:lvl1pPr>
              <a:defRPr/>
            </a:lvl1pPr>
          </a:lstStyle>
          <a:p>
            <a:fld id="{985B3E77-56A1-41B9-B254-39D22574D8FF}" type="slidenum">
              <a:rPr lang="en-US" altLang="zh-TW"/>
              <a:pPr/>
              <a:t>‹#›</a:t>
            </a:fld>
            <a:endParaRPr lang="en-US" altLang="zh-TW"/>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1" y="273050"/>
            <a:ext cx="3008313" cy="1162050"/>
          </a:xfrm>
        </p:spPr>
        <p:txBody>
          <a:bodyPr anchor="b"/>
          <a:lstStyle>
            <a:lvl1pPr algn="l">
              <a:defRPr sz="2000" b="1"/>
            </a:lvl1pPr>
          </a:lstStyle>
          <a:p>
            <a:r>
              <a:rPr lang="zh-TW" altLang="en-US"/>
              <a:t>按一下以編輯母片標題樣式</a:t>
            </a:r>
            <a:endParaRPr lang="en-US"/>
          </a:p>
        </p:txBody>
      </p:sp>
      <p:sp>
        <p:nvSpPr>
          <p:cNvPr id="3" name="內容版面配置區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文字版面配置區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DEC88726-AF44-4AB7-8F37-DE0136FF32EB}" type="datetime1">
              <a:rPr lang="en-US" altLang="zh-TW" smtClean="0"/>
              <a:pPr>
                <a:defRPr/>
              </a:pPr>
              <a:t>3/19/2020</a:t>
            </a:fld>
            <a:endParaRPr lang="en-US" altLang="zh-TW" dirty="0"/>
          </a:p>
        </p:txBody>
      </p:sp>
      <p:sp>
        <p:nvSpPr>
          <p:cNvPr id="6" name="頁尾版面配置區 4"/>
          <p:cNvSpPr>
            <a:spLocks noGrp="1"/>
          </p:cNvSpPr>
          <p:nvPr>
            <p:ph type="ftr" sz="quarter" idx="11"/>
          </p:nvPr>
        </p:nvSpPr>
        <p:spPr/>
        <p:txBody>
          <a:bodyPr/>
          <a:lstStyle>
            <a:lvl1pPr>
              <a:defRPr/>
            </a:lvl1pPr>
          </a:lstStyle>
          <a:p>
            <a:pPr>
              <a:defRPr/>
            </a:pPr>
            <a:r>
              <a:rPr lang="en-US" altLang="zh-TW" dirty="0" smtClean="0"/>
              <a:t>/all</a:t>
            </a:r>
            <a:endParaRPr lang="en-US" altLang="zh-TW" dirty="0"/>
          </a:p>
        </p:txBody>
      </p:sp>
      <p:sp>
        <p:nvSpPr>
          <p:cNvPr id="7" name="投影片編號版面配置區 5"/>
          <p:cNvSpPr>
            <a:spLocks noGrp="1"/>
          </p:cNvSpPr>
          <p:nvPr>
            <p:ph type="sldNum" sz="quarter" idx="12"/>
          </p:nvPr>
        </p:nvSpPr>
        <p:spPr/>
        <p:txBody>
          <a:bodyPr/>
          <a:lstStyle>
            <a:lvl1pPr>
              <a:defRPr/>
            </a:lvl1pPr>
          </a:lstStyle>
          <a:p>
            <a:fld id="{E2E534D2-4E1C-482F-B068-E85935B1CC4D}" type="slidenum">
              <a:rPr lang="en-US" altLang="zh-TW"/>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endParaRPr lang="en-US"/>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a:t>按一下圖示以新增圖片</a:t>
            </a:r>
            <a:endParaRPr 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4F738F54-6E02-45A9-8676-D145CCEEB1A6}" type="datetime1">
              <a:rPr lang="en-US" altLang="zh-TW" smtClean="0"/>
              <a:pPr>
                <a:defRPr/>
              </a:pPr>
              <a:t>3/19/2020</a:t>
            </a:fld>
            <a:endParaRPr lang="en-US" altLang="zh-TW" dirty="0"/>
          </a:p>
        </p:txBody>
      </p:sp>
      <p:sp>
        <p:nvSpPr>
          <p:cNvPr id="6" name="頁尾版面配置區 4"/>
          <p:cNvSpPr>
            <a:spLocks noGrp="1"/>
          </p:cNvSpPr>
          <p:nvPr>
            <p:ph type="ftr" sz="quarter" idx="11"/>
          </p:nvPr>
        </p:nvSpPr>
        <p:spPr/>
        <p:txBody>
          <a:bodyPr/>
          <a:lstStyle>
            <a:lvl1pPr>
              <a:defRPr/>
            </a:lvl1pPr>
          </a:lstStyle>
          <a:p>
            <a:pPr>
              <a:defRPr/>
            </a:pPr>
            <a:r>
              <a:rPr lang="en-US" altLang="zh-TW" dirty="0" smtClean="0"/>
              <a:t>/all</a:t>
            </a:r>
            <a:endParaRPr lang="en-US" altLang="zh-TW" dirty="0"/>
          </a:p>
        </p:txBody>
      </p:sp>
      <p:sp>
        <p:nvSpPr>
          <p:cNvPr id="7" name="投影片編號版面配置區 5"/>
          <p:cNvSpPr>
            <a:spLocks noGrp="1"/>
          </p:cNvSpPr>
          <p:nvPr>
            <p:ph type="sldNum" sz="quarter" idx="12"/>
          </p:nvPr>
        </p:nvSpPr>
        <p:spPr/>
        <p:txBody>
          <a:bodyPr/>
          <a:lstStyle>
            <a:lvl1pPr>
              <a:defRPr/>
            </a:lvl1pPr>
          </a:lstStyle>
          <a:p>
            <a:fld id="{485149DE-D629-479E-AF7A-35B2B3EA0D11}" type="slidenum">
              <a:rPr lang="en-US" altLang="zh-TW"/>
              <a:pPr/>
              <a:t>‹#›</a:t>
            </a:fld>
            <a:endParaRPr lang="en-US" altLang="zh-TW"/>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圖片 12" descr="logo_ppt.png"/>
          <p:cNvPicPr>
            <a:picLocks noChangeAspect="1"/>
          </p:cNvPicPr>
          <p:nvPr/>
        </p:nvPicPr>
        <p:blipFill>
          <a:blip r:embed="rId13" cstate="print"/>
          <a:srcRect/>
          <a:stretch>
            <a:fillRect/>
          </a:stretch>
        </p:blipFill>
        <p:spPr bwMode="auto">
          <a:xfrm>
            <a:off x="6400800" y="6019800"/>
            <a:ext cx="2667000" cy="762000"/>
          </a:xfrm>
          <a:prstGeom prst="rect">
            <a:avLst/>
          </a:prstGeom>
          <a:noFill/>
          <a:ln w="9525">
            <a:noFill/>
            <a:miter lim="800000"/>
            <a:headEnd/>
            <a:tailEnd/>
          </a:ln>
        </p:spPr>
      </p:pic>
      <p:pic>
        <p:nvPicPr>
          <p:cNvPr id="1027" name="Picture 12"/>
          <p:cNvPicPr>
            <a:picLocks noChangeAspect="1" noChangeArrowheads="1"/>
          </p:cNvPicPr>
          <p:nvPr/>
        </p:nvPicPr>
        <p:blipFill>
          <a:blip r:embed="rId14" cstate="print">
            <a:clrChange>
              <a:clrFrom>
                <a:srgbClr val="FFFFFF"/>
              </a:clrFrom>
              <a:clrTo>
                <a:srgbClr val="FFFFFF">
                  <a:alpha val="0"/>
                </a:srgbClr>
              </a:clrTo>
            </a:clrChange>
          </a:blip>
          <a:srcRect/>
          <a:stretch>
            <a:fillRect/>
          </a:stretch>
        </p:blipFill>
        <p:spPr bwMode="auto">
          <a:xfrm>
            <a:off x="1" y="-14288"/>
            <a:ext cx="766763" cy="700088"/>
          </a:xfrm>
          <a:prstGeom prst="rect">
            <a:avLst/>
          </a:prstGeom>
          <a:noFill/>
          <a:ln w="9525">
            <a:noFill/>
            <a:miter lim="800000"/>
            <a:headEnd/>
            <a:tailEnd/>
          </a:ln>
        </p:spPr>
      </p:pic>
      <p:sp>
        <p:nvSpPr>
          <p:cNvPr id="1028" name="矩形 20"/>
          <p:cNvSpPr>
            <a:spLocks noChangeArrowheads="1"/>
          </p:cNvSpPr>
          <p:nvPr/>
        </p:nvSpPr>
        <p:spPr bwMode="auto">
          <a:xfrm>
            <a:off x="620714" y="60325"/>
            <a:ext cx="3113087" cy="396875"/>
          </a:xfrm>
          <a:prstGeom prst="rect">
            <a:avLst/>
          </a:prstGeom>
          <a:noFill/>
          <a:ln w="9525">
            <a:noFill/>
            <a:miter lim="800000"/>
            <a:headEnd/>
            <a:tailEnd/>
          </a:ln>
        </p:spPr>
        <p:txBody>
          <a:bodyPr>
            <a:spAutoFit/>
          </a:bodyPr>
          <a:lstStyle/>
          <a:p>
            <a:pPr eaLnBrk="1" hangingPunct="1"/>
            <a:r>
              <a:rPr kumimoji="0" lang="en-US" altLang="zh-TW" sz="1000">
                <a:solidFill>
                  <a:srgbClr val="969696"/>
                </a:solidFill>
                <a:latin typeface="Calibri" pitchFamily="34" charset="0"/>
              </a:rPr>
              <a:t>National Chung Cheng University</a:t>
            </a:r>
          </a:p>
          <a:p>
            <a:pPr eaLnBrk="1" hangingPunct="1"/>
            <a:r>
              <a:rPr kumimoji="0" lang="en-US" altLang="zh-TW" sz="1000">
                <a:solidFill>
                  <a:srgbClr val="969696"/>
                </a:solidFill>
                <a:latin typeface="Calibri" pitchFamily="34" charset="0"/>
              </a:rPr>
              <a:t>Dept. Computer Science &amp; Information Engineering</a:t>
            </a:r>
          </a:p>
        </p:txBody>
      </p:sp>
      <p:sp>
        <p:nvSpPr>
          <p:cNvPr id="1029" name="標題版面配置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dirty="0"/>
              <a:t>按一下以編輯母片標題樣式</a:t>
            </a:r>
          </a:p>
        </p:txBody>
      </p:sp>
      <p:sp>
        <p:nvSpPr>
          <p:cNvPr id="1030" name="文字版面配置區 2"/>
          <p:cNvSpPr>
            <a:spLocks noGrp="1"/>
          </p:cNvSpPr>
          <p:nvPr>
            <p:ph type="body" idx="1"/>
          </p:nvPr>
        </p:nvSpPr>
        <p:spPr bwMode="auto">
          <a:xfrm>
            <a:off x="457200" y="1600202"/>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日期版面配置區 3"/>
          <p:cNvSpPr>
            <a:spLocks noGrp="1"/>
          </p:cNvSpPr>
          <p:nvPr>
            <p:ph type="dt" sz="half" idx="2"/>
          </p:nvPr>
        </p:nvSpPr>
        <p:spPr>
          <a:xfrm>
            <a:off x="457200" y="6356352"/>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kumimoji="0" sz="1200">
                <a:solidFill>
                  <a:srgbClr val="898989"/>
                </a:solidFill>
                <a:latin typeface="Calibri" pitchFamily="34" charset="0"/>
                <a:ea typeface="+mn-ea"/>
                <a:cs typeface="Times New Roman" panose="02020603050405020304" pitchFamily="18" charset="0"/>
              </a:defRPr>
            </a:lvl1pPr>
          </a:lstStyle>
          <a:p>
            <a:pPr>
              <a:defRPr/>
            </a:pPr>
            <a:fld id="{24018B5A-7016-43D8-B46C-6D0A2E960058}" type="datetime1">
              <a:rPr lang="en-US" altLang="zh-TW" smtClean="0"/>
              <a:pPr>
                <a:defRPr/>
              </a:pPr>
              <a:t>3/19/2020</a:t>
            </a:fld>
            <a:endParaRPr lang="en-US" altLang="zh-TW" dirty="0"/>
          </a:p>
        </p:txBody>
      </p:sp>
      <p:sp>
        <p:nvSpPr>
          <p:cNvPr id="5" name="頁尾版面配置區 4"/>
          <p:cNvSpPr>
            <a:spLocks noGrp="1"/>
          </p:cNvSpPr>
          <p:nvPr>
            <p:ph type="ftr" sz="quarter" idx="3"/>
          </p:nvPr>
        </p:nvSpPr>
        <p:spPr>
          <a:xfrm>
            <a:off x="5943600" y="6356352"/>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200">
                <a:solidFill>
                  <a:srgbClr val="898989"/>
                </a:solidFill>
                <a:latin typeface="Calibri" pitchFamily="34" charset="0"/>
                <a:ea typeface="+mn-ea"/>
                <a:cs typeface="Times New Roman" panose="02020603050405020304" pitchFamily="18" charset="0"/>
              </a:defRPr>
            </a:lvl1pPr>
          </a:lstStyle>
          <a:p>
            <a:pPr>
              <a:defRPr/>
            </a:pPr>
            <a:r>
              <a:rPr lang="en-US" altLang="zh-TW" dirty="0" smtClean="0"/>
              <a:t>/all</a:t>
            </a:r>
            <a:endParaRPr lang="en-US" altLang="zh-TW" dirty="0"/>
          </a:p>
        </p:txBody>
      </p:sp>
      <p:sp>
        <p:nvSpPr>
          <p:cNvPr id="6" name="投影片編號版面配置區 5"/>
          <p:cNvSpPr>
            <a:spLocks noGrp="1"/>
          </p:cNvSpPr>
          <p:nvPr>
            <p:ph type="sldNum" sz="quarter" idx="4"/>
          </p:nvPr>
        </p:nvSpPr>
        <p:spPr>
          <a:xfrm>
            <a:off x="3429000" y="6356352"/>
            <a:ext cx="2133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600" b="1">
                <a:solidFill>
                  <a:srgbClr val="898989"/>
                </a:solidFill>
                <a:latin typeface="Calibri" pitchFamily="34" charset="0"/>
              </a:defRPr>
            </a:lvl1pPr>
          </a:lstStyle>
          <a:p>
            <a:fld id="{B7BA71A6-A38A-4DFE-B861-A8B87A917377}" type="slidenum">
              <a:rPr lang="en-US" altLang="zh-TW"/>
              <a:pPr/>
              <a:t>‹#›</a:t>
            </a:fld>
            <a:endParaRPr lang="en-US" altLang="zh-TW"/>
          </a:p>
        </p:txBody>
      </p:sp>
    </p:spTree>
  </p:cSld>
  <p:clrMap bg1="lt1" tx1="dk1" bg2="lt2" tx2="dk2" accent1="accent1" accent2="accent2" accent3="accent3" accent4="accent4" accent5="accent5" accent6="accent6" hlink="hlink" folHlink="folHlink"/>
  <p:sldLayoutIdLst>
    <p:sldLayoutId id="2147488472" r:id="rId1"/>
    <p:sldLayoutId id="2147488473" r:id="rId2"/>
    <p:sldLayoutId id="2147488468" r:id="rId3"/>
    <p:sldLayoutId id="2147488474" r:id="rId4"/>
    <p:sldLayoutId id="2147488475" r:id="rId5"/>
    <p:sldLayoutId id="2147488476" r:id="rId6"/>
    <p:sldLayoutId id="2147488469" r:id="rId7"/>
    <p:sldLayoutId id="2147488470" r:id="rId8"/>
    <p:sldLayoutId id="2147488471" r:id="rId9"/>
    <p:sldLayoutId id="2147488477" r:id="rId10"/>
    <p:sldLayoutId id="2147488478"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4400" b="1" kern="1200">
          <a:solidFill>
            <a:schemeClr val="tx1"/>
          </a:solidFill>
          <a:latin typeface="Microsoft JhengHei UI" panose="020B0604030504040204" pitchFamily="34" charset="-120"/>
          <a:ea typeface="Microsoft JhengHei UI" panose="020B0604030504040204" pitchFamily="34" charset="-120"/>
          <a:cs typeface="+mj-cs"/>
        </a:defRPr>
      </a:lvl1pPr>
      <a:lvl2pPr algn="ctr" rtl="0" eaLnBrk="0" fontAlgn="base" hangingPunct="0">
        <a:spcBef>
          <a:spcPct val="0"/>
        </a:spcBef>
        <a:spcAft>
          <a:spcPct val="0"/>
        </a:spcAft>
        <a:defRPr sz="4400" b="1">
          <a:solidFill>
            <a:schemeClr val="tx1"/>
          </a:solidFill>
          <a:latin typeface="微軟正黑體" pitchFamily="34" charset="-120"/>
          <a:ea typeface="微軟正黑體" pitchFamily="34" charset="-120"/>
        </a:defRPr>
      </a:lvl2pPr>
      <a:lvl3pPr algn="ctr" rtl="0" eaLnBrk="0" fontAlgn="base" hangingPunct="0">
        <a:spcBef>
          <a:spcPct val="0"/>
        </a:spcBef>
        <a:spcAft>
          <a:spcPct val="0"/>
        </a:spcAft>
        <a:defRPr sz="4400" b="1">
          <a:solidFill>
            <a:schemeClr val="tx1"/>
          </a:solidFill>
          <a:latin typeface="微軟正黑體" pitchFamily="34" charset="-120"/>
          <a:ea typeface="微軟正黑體" pitchFamily="34" charset="-120"/>
        </a:defRPr>
      </a:lvl3pPr>
      <a:lvl4pPr algn="ctr" rtl="0" eaLnBrk="0" fontAlgn="base" hangingPunct="0">
        <a:spcBef>
          <a:spcPct val="0"/>
        </a:spcBef>
        <a:spcAft>
          <a:spcPct val="0"/>
        </a:spcAft>
        <a:defRPr sz="4400" b="1">
          <a:solidFill>
            <a:schemeClr val="tx1"/>
          </a:solidFill>
          <a:latin typeface="微軟正黑體" pitchFamily="34" charset="-120"/>
          <a:ea typeface="微軟正黑體" pitchFamily="34" charset="-120"/>
        </a:defRPr>
      </a:lvl4pPr>
      <a:lvl5pPr algn="ctr" rtl="0" eaLnBrk="0" fontAlgn="base" hangingPunct="0">
        <a:spcBef>
          <a:spcPct val="0"/>
        </a:spcBef>
        <a:spcAft>
          <a:spcPct val="0"/>
        </a:spcAft>
        <a:defRPr sz="4400" b="1">
          <a:solidFill>
            <a:schemeClr val="tx1"/>
          </a:solidFill>
          <a:latin typeface="微軟正黑體" pitchFamily="34" charset="-120"/>
          <a:ea typeface="微軟正黑體" pitchFamily="34" charset="-12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1313" indent="-341313" algn="l" rtl="0" eaLnBrk="0" fontAlgn="base" hangingPunct="0">
        <a:spcBef>
          <a:spcPct val="20000"/>
        </a:spcBef>
        <a:spcAft>
          <a:spcPct val="0"/>
        </a:spcAft>
        <a:buFont typeface="Arial" charset="0"/>
        <a:buChar char="•"/>
        <a:defRPr sz="3200" kern="1200">
          <a:solidFill>
            <a:schemeClr val="tx1"/>
          </a:solidFill>
          <a:latin typeface="Microsoft JhengHei UI" panose="020B0604030504040204" pitchFamily="34" charset="-120"/>
          <a:ea typeface="Microsoft JhengHei UI" panose="020B0604030504040204" pitchFamily="34" charset="-120"/>
          <a:cs typeface="+mn-cs"/>
        </a:defRPr>
      </a:lvl1pPr>
      <a:lvl2pPr marL="741363" indent="-284163" algn="l" rtl="0" eaLnBrk="0" fontAlgn="base" hangingPunct="0">
        <a:spcBef>
          <a:spcPct val="20000"/>
        </a:spcBef>
        <a:spcAft>
          <a:spcPct val="0"/>
        </a:spcAft>
        <a:buFont typeface="Arial" charset="0"/>
        <a:buChar char="–"/>
        <a:defRPr sz="2800" kern="1200">
          <a:solidFill>
            <a:schemeClr val="tx1"/>
          </a:solidFill>
          <a:latin typeface="Microsoft JhengHei UI" panose="020B0604030504040204" pitchFamily="34" charset="-120"/>
          <a:ea typeface="Microsoft JhengHei UI" panose="020B0604030504040204" pitchFamily="34" charset="-120"/>
          <a:cs typeface="+mn-cs"/>
        </a:defRPr>
      </a:lvl2pPr>
      <a:lvl3pPr marL="1141413" indent="-227013" algn="l" rtl="0" eaLnBrk="0" fontAlgn="base" hangingPunct="0">
        <a:spcBef>
          <a:spcPct val="20000"/>
        </a:spcBef>
        <a:spcAft>
          <a:spcPct val="0"/>
        </a:spcAft>
        <a:buFont typeface="Arial" charset="0"/>
        <a:buChar char="•"/>
        <a:defRPr sz="2400" kern="1200">
          <a:solidFill>
            <a:schemeClr val="tx1"/>
          </a:solidFill>
          <a:latin typeface="Microsoft JhengHei UI" panose="020B0604030504040204" pitchFamily="34" charset="-120"/>
          <a:ea typeface="Microsoft JhengHei UI" panose="020B0604030504040204" pitchFamily="34" charset="-120"/>
          <a:cs typeface="+mn-cs"/>
        </a:defRPr>
      </a:lvl3pPr>
      <a:lvl4pPr marL="1598613" indent="-227013" algn="l" rtl="0" eaLnBrk="0" fontAlgn="base" hangingPunct="0">
        <a:spcBef>
          <a:spcPct val="20000"/>
        </a:spcBef>
        <a:spcAft>
          <a:spcPct val="0"/>
        </a:spcAft>
        <a:buFont typeface="Arial" charset="0"/>
        <a:buChar char="–"/>
        <a:defRPr sz="2000" kern="1200">
          <a:solidFill>
            <a:schemeClr val="tx1"/>
          </a:solidFill>
          <a:latin typeface="Microsoft JhengHei UI" panose="020B0604030504040204" pitchFamily="34" charset="-120"/>
          <a:ea typeface="Microsoft JhengHei UI" panose="020B0604030504040204" pitchFamily="34" charset="-120"/>
          <a:cs typeface="+mn-cs"/>
        </a:defRPr>
      </a:lvl4pPr>
      <a:lvl5pPr marL="2055813" indent="-227013" algn="l" rtl="0" eaLnBrk="0" fontAlgn="base" hangingPunct="0">
        <a:spcBef>
          <a:spcPct val="20000"/>
        </a:spcBef>
        <a:spcAft>
          <a:spcPct val="0"/>
        </a:spcAft>
        <a:buFont typeface="Arial" charset="0"/>
        <a:buChar char="»"/>
        <a:defRPr sz="2000" kern="1200">
          <a:solidFill>
            <a:schemeClr val="tx1"/>
          </a:solidFill>
          <a:latin typeface="Microsoft JhengHei UI" panose="020B0604030504040204" pitchFamily="34" charset="-120"/>
          <a:ea typeface="Microsoft JhengHei UI" panose="020B0604030504040204" pitchFamily="34" charset="-12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llrn45474xgf@gmail.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ctrTitle"/>
          </p:nvPr>
        </p:nvSpPr>
        <p:spPr>
          <a:xfrm>
            <a:off x="1447800" y="381000"/>
            <a:ext cx="6629400" cy="3352798"/>
          </a:xfrm>
        </p:spPr>
        <p:txBody>
          <a:bodyPr/>
          <a:lstStyle/>
          <a:p>
            <a:pPr algn="l"/>
            <a:r>
              <a:rPr lang="en-US" altLang="zh-TW" sz="2800" b="0" dirty="0">
                <a:latin typeface="微軟正黑體" panose="020B0604030504040204" pitchFamily="34" charset="-120"/>
                <a:ea typeface="微軟正黑體" panose="020B0604030504040204" pitchFamily="34" charset="-120"/>
              </a:rPr>
              <a:t>Network service orchestration standardization: A technology survey</a:t>
            </a:r>
            <a:endParaRPr lang="zh-TW" altLang="en-US" sz="2800" b="0" dirty="0">
              <a:latin typeface="微軟正黑體" panose="020B0604030504040204" pitchFamily="34" charset="-120"/>
              <a:ea typeface="微軟正黑體" panose="020B0604030504040204" pitchFamily="34" charset="-120"/>
            </a:endParaRPr>
          </a:p>
        </p:txBody>
      </p:sp>
      <p:sp>
        <p:nvSpPr>
          <p:cNvPr id="3" name="投影片編號版面配置區 2"/>
          <p:cNvSpPr>
            <a:spLocks noGrp="1"/>
          </p:cNvSpPr>
          <p:nvPr>
            <p:ph type="sldNum" sz="quarter" idx="12"/>
          </p:nvPr>
        </p:nvSpPr>
        <p:spPr/>
        <p:txBody>
          <a:bodyPr/>
          <a:lstStyle/>
          <a:p>
            <a:fld id="{A699FADD-8D0F-4F79-B0D0-4667CE7E4FC0}" type="slidenum">
              <a:rPr lang="en-US" altLang="zh-TW" smtClean="0"/>
              <a:pPr/>
              <a:t>1</a:t>
            </a:fld>
            <a:endParaRPr lang="en-US" altLang="zh-TW"/>
          </a:p>
        </p:txBody>
      </p:sp>
      <p:sp>
        <p:nvSpPr>
          <p:cNvPr id="2" name="文字方塊 1"/>
          <p:cNvSpPr txBox="1"/>
          <p:nvPr/>
        </p:nvSpPr>
        <p:spPr>
          <a:xfrm>
            <a:off x="2352675" y="3726869"/>
            <a:ext cx="4819650" cy="1200329"/>
          </a:xfrm>
          <a:prstGeom prst="rect">
            <a:avLst/>
          </a:prstGeom>
          <a:noFill/>
        </p:spPr>
        <p:txBody>
          <a:bodyPr wrap="square" rtlCol="0">
            <a:spAutoFit/>
          </a:bodyPr>
          <a:lstStyle/>
          <a:p>
            <a:pPr algn="ctr"/>
            <a:r>
              <a:rPr lang="zh-TW" altLang="en-US" dirty="0" smtClean="0">
                <a:latin typeface="微軟正黑體" panose="020B0604030504040204" pitchFamily="34" charset="-120"/>
                <a:ea typeface="微軟正黑體" panose="020B0604030504040204" pitchFamily="34" charset="-120"/>
              </a:rPr>
              <a:t>陳柏銓</a:t>
            </a:r>
            <a:endParaRPr lang="en-US" altLang="zh-TW" dirty="0" smtClean="0">
              <a:latin typeface="微軟正黑體" panose="020B0604030504040204" pitchFamily="34" charset="-120"/>
              <a:ea typeface="微軟正黑體" panose="020B0604030504040204" pitchFamily="34" charset="-120"/>
            </a:endParaRPr>
          </a:p>
          <a:p>
            <a:pPr algn="ctr"/>
            <a:r>
              <a:rPr lang="en-US" altLang="zh-TW" dirty="0" smtClean="0">
                <a:latin typeface="微軟正黑體" panose="020B0604030504040204" pitchFamily="34" charset="-120"/>
                <a:ea typeface="微軟正黑體" panose="020B0604030504040204" pitchFamily="34" charset="-120"/>
                <a:hlinkClick r:id="rId3"/>
              </a:rPr>
              <a:t>allrn45474xgf@gmail.com</a:t>
            </a:r>
            <a:endParaRPr lang="en-US" altLang="zh-TW" dirty="0" smtClean="0">
              <a:latin typeface="微軟正黑體" panose="020B0604030504040204" pitchFamily="34" charset="-120"/>
              <a:ea typeface="微軟正黑體" panose="020B0604030504040204" pitchFamily="34" charset="-120"/>
            </a:endParaRPr>
          </a:p>
          <a:p>
            <a:pPr algn="ctr"/>
            <a:r>
              <a:rPr lang="en-US" altLang="zh-TW" dirty="0" smtClean="0">
                <a:latin typeface="微軟正黑體" panose="020B0604030504040204" pitchFamily="34" charset="-120"/>
                <a:ea typeface="微軟正黑體" panose="020B0604030504040204" pitchFamily="34" charset="-120"/>
              </a:rPr>
              <a:t>Journal,</a:t>
            </a:r>
            <a:r>
              <a:rPr lang="en-US" altLang="zh-TW" dirty="0">
                <a:latin typeface="微軟正黑體" panose="020B0604030504040204" pitchFamily="34" charset="-120"/>
                <a:ea typeface="微軟正黑體" panose="020B0604030504040204" pitchFamily="34" charset="-120"/>
              </a:rPr>
              <a:t> November 2017, Pages 203-215</a:t>
            </a:r>
            <a:r>
              <a:rPr lang="en-US" altLang="zh-TW" dirty="0" smtClean="0">
                <a:latin typeface="微軟正黑體" panose="020B0604030504040204" pitchFamily="34" charset="-120"/>
                <a:ea typeface="微軟正黑體" panose="020B0604030504040204" pitchFamily="34" charset="-120"/>
              </a:rPr>
              <a:t> </a:t>
            </a:r>
          </a:p>
          <a:p>
            <a:pPr algn="ctr"/>
            <a:r>
              <a:rPr lang="en-US" altLang="zh-TW" dirty="0" smtClean="0">
                <a:latin typeface="微軟正黑體" panose="020B0604030504040204" pitchFamily="34" charset="-120"/>
                <a:ea typeface="微軟正黑體" panose="020B0604030504040204" pitchFamily="34" charset="-120"/>
              </a:rPr>
              <a:t>Impact </a:t>
            </a:r>
            <a:r>
              <a:rPr lang="en-US" altLang="zh-TW" dirty="0" err="1" smtClean="0">
                <a:latin typeface="微軟正黑體" panose="020B0604030504040204" pitchFamily="34" charset="-120"/>
                <a:ea typeface="微軟正黑體" panose="020B0604030504040204" pitchFamily="34" charset="-120"/>
              </a:rPr>
              <a:t>Factor:X</a:t>
            </a:r>
            <a:endParaRPr lang="en-US" altLang="zh-TW" dirty="0" smtClean="0">
              <a:latin typeface="微軟正黑體" panose="020B0604030504040204" pitchFamily="34" charset="-120"/>
              <a:ea typeface="微軟正黑體" panose="020B0604030504040204" pitchFamily="34" charset="-12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4000" dirty="0">
                <a:solidFill>
                  <a:prstClr val="black"/>
                </a:solidFill>
              </a:rPr>
              <a:t>Network </a:t>
            </a:r>
            <a:r>
              <a:rPr lang="en-US" altLang="zh-TW" sz="4000" dirty="0" smtClean="0">
                <a:solidFill>
                  <a:prstClr val="black"/>
                </a:solidFill>
              </a:rPr>
              <a:t>service orchestration</a:t>
            </a:r>
            <a:endParaRPr lang="zh-TW" altLang="en-US" sz="4000" dirty="0"/>
          </a:p>
        </p:txBody>
      </p:sp>
      <p:sp>
        <p:nvSpPr>
          <p:cNvPr id="3" name="內容版面配置區 2"/>
          <p:cNvSpPr>
            <a:spLocks noGrp="1"/>
          </p:cNvSpPr>
          <p:nvPr>
            <p:ph idx="1"/>
          </p:nvPr>
        </p:nvSpPr>
        <p:spPr/>
        <p:txBody>
          <a:bodyPr/>
          <a:lstStyle/>
          <a:p>
            <a:pPr marL="0" indent="0">
              <a:buNone/>
            </a:pPr>
            <a:endParaRPr lang="en-US" altLang="zh-TW" sz="2400" dirty="0" smtClean="0"/>
          </a:p>
          <a:p>
            <a:r>
              <a:rPr lang="en-US" altLang="zh-TW" sz="2400" dirty="0" smtClean="0"/>
              <a:t>Network service orchestration</a:t>
            </a:r>
            <a:r>
              <a:rPr lang="zh-TW" altLang="en-US" sz="2400" dirty="0" smtClean="0"/>
              <a:t>的目標</a:t>
            </a:r>
            <a:r>
              <a:rPr lang="en-US" altLang="zh-TW" sz="2400" dirty="0" smtClean="0"/>
              <a:t>:</a:t>
            </a:r>
          </a:p>
          <a:p>
            <a:pPr lvl="1"/>
            <a:r>
              <a:rPr lang="en-US" altLang="zh-TW" sz="2000" dirty="0" smtClean="0"/>
              <a:t>Coordination: </a:t>
            </a:r>
            <a:r>
              <a:rPr lang="zh-TW" altLang="en-US" sz="2000" dirty="0" smtClean="0"/>
              <a:t>處</a:t>
            </a:r>
            <a:r>
              <a:rPr lang="zh-TW" altLang="en-US" sz="2000" dirty="0"/>
              <a:t>理</a:t>
            </a:r>
            <a:r>
              <a:rPr lang="zh-TW" altLang="en-US" sz="2000" dirty="0" smtClean="0"/>
              <a:t>不同種類的資源配置</a:t>
            </a:r>
            <a:r>
              <a:rPr lang="en-US" altLang="zh-TW" sz="2000" dirty="0" smtClean="0"/>
              <a:t>,</a:t>
            </a:r>
            <a:r>
              <a:rPr lang="zh-TW" altLang="en-US" sz="2000" dirty="0" smtClean="0"/>
              <a:t>並監督</a:t>
            </a:r>
            <a:r>
              <a:rPr lang="en-US" altLang="zh-TW" sz="2000" dirty="0" smtClean="0"/>
              <a:t>NF</a:t>
            </a:r>
            <a:r>
              <a:rPr lang="zh-TW" altLang="en-US" sz="2000" dirty="0" smtClean="0"/>
              <a:t>的傳遞正確</a:t>
            </a:r>
            <a:r>
              <a:rPr lang="en-US" altLang="zh-TW" sz="2000" dirty="0" smtClean="0"/>
              <a:t>,</a:t>
            </a:r>
            <a:endParaRPr lang="en-US" altLang="zh-TW" sz="2000" dirty="0"/>
          </a:p>
          <a:p>
            <a:pPr marL="457200" lvl="1" indent="0">
              <a:buNone/>
            </a:pPr>
            <a:r>
              <a:rPr lang="zh-TW" altLang="en-US" sz="2000" dirty="0" smtClean="0"/>
              <a:t>     負責管理和配置不同類型資源。</a:t>
            </a:r>
            <a:endParaRPr lang="en-US" altLang="zh-TW" sz="2000" dirty="0" smtClean="0"/>
          </a:p>
          <a:p>
            <a:pPr lvl="1"/>
            <a:r>
              <a:rPr lang="en-US" altLang="zh-TW" sz="2000" dirty="0" smtClean="0"/>
              <a:t>Automation:</a:t>
            </a:r>
            <a:r>
              <a:rPr lang="zh-TW" altLang="en-US" sz="2000" dirty="0" smtClean="0"/>
              <a:t>自動化服務請求的執行</a:t>
            </a:r>
            <a:r>
              <a:rPr lang="en-US" altLang="zh-TW" sz="2000" dirty="0" smtClean="0"/>
              <a:t>,</a:t>
            </a:r>
            <a:r>
              <a:rPr lang="zh-TW" altLang="en-US" sz="2000" dirty="0" smtClean="0"/>
              <a:t>盡量最小化人為干預服務的執行</a:t>
            </a:r>
            <a:r>
              <a:rPr lang="en-US" altLang="zh-TW" sz="2000" dirty="0"/>
              <a:t>,</a:t>
            </a:r>
            <a:r>
              <a:rPr lang="zh-TW" altLang="en-US" sz="2000" dirty="0" smtClean="0"/>
              <a:t>透過軟體方式定義如何控制硬體設備</a:t>
            </a:r>
            <a:r>
              <a:rPr lang="en-US" altLang="zh-TW" sz="2000" dirty="0" smtClean="0"/>
              <a:t>,</a:t>
            </a:r>
            <a:r>
              <a:rPr lang="zh-TW" altLang="en-US" sz="2000" dirty="0" smtClean="0"/>
              <a:t>以便更有效的管理</a:t>
            </a:r>
            <a:r>
              <a:rPr lang="zh-TW" altLang="en-US" sz="2000" dirty="0"/>
              <a:t>。</a:t>
            </a:r>
            <a:endParaRPr lang="en-US" altLang="zh-TW" sz="2000" dirty="0" smtClean="0"/>
          </a:p>
          <a:p>
            <a:pPr lvl="1"/>
            <a:r>
              <a:rPr lang="en-US" altLang="zh-TW" sz="2000" dirty="0" smtClean="0"/>
              <a:t>Resource provision and monitor:</a:t>
            </a:r>
            <a:r>
              <a:rPr lang="zh-TW" altLang="en-US" sz="2000" dirty="0" smtClean="0"/>
              <a:t>目標使動態且彈性的配置資源且監控資源。</a:t>
            </a:r>
            <a:r>
              <a:rPr lang="en-US" altLang="zh-TW" sz="2000" dirty="0" smtClean="0"/>
              <a:t/>
            </a:r>
            <a:br>
              <a:rPr lang="en-US" altLang="zh-TW" sz="2000" dirty="0" smtClean="0"/>
            </a:br>
            <a:r>
              <a:rPr lang="en-US" altLang="zh-TW" sz="2000" dirty="0" smtClean="0"/>
              <a:t/>
            </a:r>
            <a:br>
              <a:rPr lang="en-US" altLang="zh-TW" sz="2000" dirty="0" smtClean="0"/>
            </a:br>
            <a:endParaRPr lang="en-US" altLang="zh-TW" sz="2000"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10</a:t>
            </a:fld>
            <a:endParaRPr lang="en-US" altLang="zh-TW"/>
          </a:p>
        </p:txBody>
      </p:sp>
    </p:spTree>
    <p:extLst>
      <p:ext uri="{BB962C8B-B14F-4D97-AF65-F5344CB8AC3E}">
        <p14:creationId xmlns:p14="http://schemas.microsoft.com/office/powerpoint/2010/main" val="8192667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200" b="0" dirty="0"/>
              <a:t>Software defined networking (SDN)</a:t>
            </a:r>
          </a:p>
        </p:txBody>
      </p:sp>
      <p:sp>
        <p:nvSpPr>
          <p:cNvPr id="3" name="內容版面配置區 2"/>
          <p:cNvSpPr>
            <a:spLocks noGrp="1"/>
          </p:cNvSpPr>
          <p:nvPr>
            <p:ph idx="1"/>
          </p:nvPr>
        </p:nvSpPr>
        <p:spPr/>
        <p:txBody>
          <a:bodyPr/>
          <a:lstStyle/>
          <a:p>
            <a:pPr algn="just"/>
            <a:r>
              <a:rPr lang="en-US" altLang="zh-TW" sz="2400" dirty="0"/>
              <a:t>SDN</a:t>
            </a:r>
            <a:r>
              <a:rPr lang="zh-TW" altLang="en-US" sz="2400" dirty="0"/>
              <a:t>是一種管控網路的新方法，是去控制網路</a:t>
            </a:r>
            <a:r>
              <a:rPr lang="zh-TW" altLang="en-US" sz="2400" dirty="0" smtClean="0"/>
              <a:t>硬體</a:t>
            </a:r>
            <a:endParaRPr lang="en-US" altLang="zh-TW" sz="2400" dirty="0" smtClean="0"/>
          </a:p>
          <a:p>
            <a:pPr marL="0" indent="0" algn="just">
              <a:buNone/>
            </a:pPr>
            <a:endParaRPr lang="en-US" altLang="zh-TW" sz="2400" dirty="0" smtClean="0"/>
          </a:p>
          <a:p>
            <a:pPr algn="just"/>
            <a:r>
              <a:rPr lang="zh-TW" altLang="en-US" sz="2400" dirty="0" smtClean="0"/>
              <a:t>主要在於將傳統網路中的</a:t>
            </a:r>
            <a:r>
              <a:rPr lang="en-US" altLang="zh-TW" sz="2400" dirty="0" smtClean="0"/>
              <a:t>control plane</a:t>
            </a:r>
            <a:r>
              <a:rPr lang="zh-TW" altLang="en-US" sz="2400" dirty="0" smtClean="0"/>
              <a:t> 和 </a:t>
            </a:r>
            <a:r>
              <a:rPr lang="en-US" altLang="zh-TW" sz="2400" dirty="0" smtClean="0"/>
              <a:t>data plane</a:t>
            </a:r>
            <a:r>
              <a:rPr lang="zh-TW" altLang="en-US" sz="2400" dirty="0" smtClean="0"/>
              <a:t>分離</a:t>
            </a:r>
            <a:r>
              <a:rPr lang="en-US" altLang="zh-TW" sz="2400" dirty="0" smtClean="0"/>
              <a:t>,</a:t>
            </a:r>
            <a:r>
              <a:rPr lang="zh-TW" altLang="en-US" sz="2400" dirty="0" smtClean="0"/>
              <a:t>讓</a:t>
            </a:r>
            <a:r>
              <a:rPr lang="en-US" altLang="zh-TW" sz="2400" dirty="0" smtClean="0"/>
              <a:t>IT</a:t>
            </a:r>
            <a:r>
              <a:rPr lang="zh-TW" altLang="en-US" sz="2400" dirty="0" smtClean="0"/>
              <a:t>人員對網路</a:t>
            </a:r>
            <a:r>
              <a:rPr lang="zh-TW" altLang="en-US" sz="2400" dirty="0"/>
              <a:t>行為與效能擁有更大的控制能力</a:t>
            </a:r>
            <a:r>
              <a:rPr lang="zh-TW" altLang="en-US" sz="2400" dirty="0" smtClean="0"/>
              <a:t>。</a:t>
            </a:r>
            <a:endParaRPr lang="en-US" altLang="zh-TW" sz="2400" dirty="0" smtClean="0"/>
          </a:p>
          <a:p>
            <a:pPr marL="0" indent="0" algn="just">
              <a:buNone/>
            </a:pPr>
            <a:endParaRPr lang="en-US" altLang="zh-TW" sz="2400" dirty="0" smtClean="0"/>
          </a:p>
          <a:p>
            <a:pPr algn="just"/>
            <a:r>
              <a:rPr lang="zh-TW" altLang="en-US" sz="2400" dirty="0" smtClean="0"/>
              <a:t>在於傳統網路中</a:t>
            </a:r>
            <a:r>
              <a:rPr lang="en-US" altLang="zh-TW" sz="2400" dirty="0" smtClean="0"/>
              <a:t>,</a:t>
            </a:r>
            <a:r>
              <a:rPr lang="zh-TW" altLang="en-US" sz="2400" dirty="0" smtClean="0"/>
              <a:t>底層的交換機或路由器要送封包時</a:t>
            </a:r>
            <a:r>
              <a:rPr lang="en-US" altLang="zh-TW" sz="2400" dirty="0" smtClean="0"/>
              <a:t>,</a:t>
            </a:r>
            <a:r>
              <a:rPr lang="zh-TW" altLang="en-US" sz="2400" dirty="0" smtClean="0"/>
              <a:t>各自會根據不同狀況計算要</a:t>
            </a:r>
            <a:r>
              <a:rPr lang="en-US" altLang="zh-TW" sz="2400" dirty="0" smtClean="0"/>
              <a:t>routing</a:t>
            </a:r>
            <a:r>
              <a:rPr lang="zh-TW" altLang="en-US" sz="2400" dirty="0" smtClean="0"/>
              <a:t>的方向。</a:t>
            </a:r>
            <a:endParaRPr lang="en-US" altLang="zh-TW" sz="2400" dirty="0" smtClean="0"/>
          </a:p>
          <a:p>
            <a:endParaRPr lang="en-US" altLang="zh-TW" sz="2400" dirty="0"/>
          </a:p>
          <a:p>
            <a:pPr marL="0" indent="0">
              <a:buNone/>
            </a:pPr>
            <a:endParaRPr lang="zh-TW" altLang="en-US" sz="2400"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11</a:t>
            </a:fld>
            <a:endParaRPr lang="en-US" altLang="zh-TW"/>
          </a:p>
        </p:txBody>
      </p:sp>
    </p:spTree>
    <p:extLst>
      <p:ext uri="{BB962C8B-B14F-4D97-AF65-F5344CB8AC3E}">
        <p14:creationId xmlns:p14="http://schemas.microsoft.com/office/powerpoint/2010/main" val="20629222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200" b="0" dirty="0"/>
              <a:t>Software defined networking (SDN)</a:t>
            </a:r>
            <a:endParaRPr lang="zh-TW" altLang="en-US" sz="3200" dirty="0"/>
          </a:p>
        </p:txBody>
      </p:sp>
      <p:sp>
        <p:nvSpPr>
          <p:cNvPr id="3" name="內容版面配置區 2"/>
          <p:cNvSpPr>
            <a:spLocks noGrp="1"/>
          </p:cNvSpPr>
          <p:nvPr>
            <p:ph idx="1"/>
          </p:nvPr>
        </p:nvSpPr>
        <p:spPr/>
        <p:txBody>
          <a:bodyPr/>
          <a:lstStyle/>
          <a:p>
            <a:r>
              <a:rPr lang="en-US" altLang="zh-TW" sz="2400" dirty="0"/>
              <a:t>SDN</a:t>
            </a:r>
            <a:r>
              <a:rPr lang="zh-TW" altLang="en-US" sz="2400" dirty="0"/>
              <a:t>將透過</a:t>
            </a:r>
            <a:r>
              <a:rPr lang="en-US" altLang="zh-TW" sz="2400" dirty="0"/>
              <a:t>control plane</a:t>
            </a:r>
            <a:r>
              <a:rPr lang="zh-TW" altLang="en-US" sz="2400" dirty="0"/>
              <a:t>的</a:t>
            </a:r>
            <a:r>
              <a:rPr lang="en-US" altLang="zh-TW" sz="2400" dirty="0"/>
              <a:t>controller</a:t>
            </a:r>
            <a:r>
              <a:rPr lang="zh-TW" altLang="en-US" sz="2400" dirty="0"/>
              <a:t> 透過</a:t>
            </a:r>
            <a:r>
              <a:rPr lang="en-US" altLang="zh-TW" sz="2400" dirty="0" err="1"/>
              <a:t>openflow</a:t>
            </a:r>
            <a:r>
              <a:rPr lang="zh-TW" altLang="en-US" sz="2400" dirty="0"/>
              <a:t>等協定管理底層的設備</a:t>
            </a:r>
            <a:r>
              <a:rPr lang="en-US" altLang="zh-TW" sz="2400" dirty="0"/>
              <a:t>,</a:t>
            </a:r>
            <a:r>
              <a:rPr lang="zh-TW" altLang="en-US" sz="2400" dirty="0"/>
              <a:t>底層的設備只需轉新</a:t>
            </a:r>
            <a:r>
              <a:rPr lang="en-US" altLang="zh-TW" sz="2400" dirty="0"/>
              <a:t>forward</a:t>
            </a:r>
            <a:r>
              <a:rPr lang="zh-TW" altLang="en-US" sz="2400" dirty="0"/>
              <a:t>封包即可</a:t>
            </a:r>
            <a:r>
              <a:rPr lang="zh-TW" altLang="en-US" sz="2400" dirty="0" smtClean="0"/>
              <a:t>。</a:t>
            </a:r>
            <a:endParaRPr lang="en-US" altLang="zh-TW" sz="2400" dirty="0" smtClean="0"/>
          </a:p>
          <a:p>
            <a:pPr marL="0" indent="0">
              <a:buNone/>
            </a:pPr>
            <a:endParaRPr lang="en-US" altLang="zh-TW" sz="2400" dirty="0"/>
          </a:p>
          <a:p>
            <a:r>
              <a:rPr lang="en-US" altLang="zh-TW" sz="2400" dirty="0" smtClean="0"/>
              <a:t>SDN</a:t>
            </a:r>
            <a:r>
              <a:rPr lang="zh-TW" altLang="en-US" sz="2400" dirty="0" smtClean="0"/>
              <a:t>實現邏輯集中化網路控制</a:t>
            </a:r>
            <a:endParaRPr lang="en-US" altLang="zh-TW" sz="2400" dirty="0" smtClean="0"/>
          </a:p>
          <a:p>
            <a:pPr lvl="1"/>
            <a:r>
              <a:rPr lang="zh-TW" altLang="en-US" sz="2000" dirty="0" smtClean="0"/>
              <a:t>邏輯上只有一個</a:t>
            </a:r>
            <a:r>
              <a:rPr lang="en-US" altLang="zh-TW" sz="2000" dirty="0" smtClean="0"/>
              <a:t>controller</a:t>
            </a:r>
          </a:p>
          <a:p>
            <a:pPr lvl="1"/>
            <a:r>
              <a:rPr lang="zh-TW" altLang="en-US" sz="2000" dirty="0" smtClean="0"/>
              <a:t>實際有多個</a:t>
            </a:r>
            <a:r>
              <a:rPr lang="en-US" altLang="zh-TW" sz="2000" dirty="0" smtClean="0"/>
              <a:t>NOS(network</a:t>
            </a:r>
            <a:r>
              <a:rPr lang="zh-TW" altLang="en-US" sz="2000" dirty="0" smtClean="0"/>
              <a:t> </a:t>
            </a:r>
            <a:r>
              <a:rPr lang="en-US" altLang="zh-TW" sz="2000" dirty="0" smtClean="0"/>
              <a:t>operating system)instance</a:t>
            </a:r>
            <a:r>
              <a:rPr lang="zh-TW" altLang="en-US" sz="2000" dirty="0" smtClean="0"/>
              <a:t>組成</a:t>
            </a:r>
            <a:r>
              <a:rPr lang="en-US" altLang="zh-TW" sz="2000" dirty="0" smtClean="0"/>
              <a:t>,</a:t>
            </a:r>
            <a:r>
              <a:rPr lang="zh-TW" altLang="en-US" sz="2000" dirty="0" smtClean="0"/>
              <a:t>並且有同步機制</a:t>
            </a:r>
            <a:r>
              <a:rPr lang="en-US" altLang="zh-TW" sz="2000" dirty="0" smtClean="0"/>
              <a:t>,</a:t>
            </a:r>
            <a:r>
              <a:rPr lang="zh-TW" altLang="en-US" sz="2000" dirty="0" smtClean="0"/>
              <a:t>各個</a:t>
            </a:r>
            <a:r>
              <a:rPr lang="en-US" altLang="zh-TW" sz="2000" dirty="0" smtClean="0"/>
              <a:t>instance</a:t>
            </a:r>
            <a:r>
              <a:rPr lang="zh-TW" altLang="en-US" sz="2000" dirty="0" smtClean="0"/>
              <a:t>之間透過</a:t>
            </a:r>
            <a:r>
              <a:rPr lang="en-US" altLang="zh-TW" sz="2000" dirty="0" smtClean="0"/>
              <a:t>interface</a:t>
            </a:r>
            <a:r>
              <a:rPr lang="zh-TW" altLang="en-US" sz="2000" dirty="0" smtClean="0"/>
              <a:t>互相溝通達成同步</a:t>
            </a:r>
            <a:endParaRPr lang="en-US" altLang="zh-TW" sz="2000" dirty="0" smtClean="0"/>
          </a:p>
          <a:p>
            <a:pPr lvl="1"/>
            <a:r>
              <a:rPr lang="zh-TW" altLang="en-US" sz="2000" dirty="0" smtClean="0"/>
              <a:t>修復機制</a:t>
            </a:r>
            <a:r>
              <a:rPr lang="en-US" altLang="zh-TW" sz="2000" dirty="0" smtClean="0"/>
              <a:t>:</a:t>
            </a:r>
            <a:r>
              <a:rPr lang="zh-TW" altLang="en-US" sz="2000" dirty="0" smtClean="0"/>
              <a:t>當有</a:t>
            </a:r>
            <a:r>
              <a:rPr lang="en-US" altLang="zh-TW" sz="2000" dirty="0" smtClean="0"/>
              <a:t>instance</a:t>
            </a:r>
            <a:r>
              <a:rPr lang="zh-TW" altLang="en-US" sz="2000" dirty="0" smtClean="0"/>
              <a:t>故障時</a:t>
            </a:r>
            <a:r>
              <a:rPr lang="en-US" altLang="zh-TW" sz="2000" dirty="0" smtClean="0"/>
              <a:t>,</a:t>
            </a:r>
            <a:r>
              <a:rPr lang="zh-TW" altLang="en-US" sz="2000" dirty="0" smtClean="0"/>
              <a:t>可以透過其他</a:t>
            </a:r>
            <a:r>
              <a:rPr lang="en-US" altLang="zh-TW" sz="2000" dirty="0" smtClean="0"/>
              <a:t>instance</a:t>
            </a:r>
            <a:r>
              <a:rPr lang="zh-TW" altLang="en-US" sz="2000" dirty="0" smtClean="0"/>
              <a:t>復原其資料</a:t>
            </a:r>
            <a:endParaRPr lang="zh-TW" altLang="en-US" sz="2000"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12</a:t>
            </a:fld>
            <a:endParaRPr lang="en-US" altLang="zh-TW"/>
          </a:p>
        </p:txBody>
      </p:sp>
    </p:spTree>
    <p:extLst>
      <p:ext uri="{BB962C8B-B14F-4D97-AF65-F5344CB8AC3E}">
        <p14:creationId xmlns:p14="http://schemas.microsoft.com/office/powerpoint/2010/main" val="36084872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200" dirty="0" err="1">
                <a:solidFill>
                  <a:prstClr val="black"/>
                </a:solidFill>
              </a:rPr>
              <a:t>Netwrok</a:t>
            </a:r>
            <a:r>
              <a:rPr lang="en-US" altLang="zh-TW" sz="3200" dirty="0">
                <a:solidFill>
                  <a:prstClr val="black"/>
                </a:solidFill>
              </a:rPr>
              <a:t> Function Virtualization(NFV)</a:t>
            </a:r>
            <a:endParaRPr lang="zh-TW" altLang="en-US" dirty="0"/>
          </a:p>
        </p:txBody>
      </p:sp>
      <p:sp>
        <p:nvSpPr>
          <p:cNvPr id="3" name="內容版面配置區 2"/>
          <p:cNvSpPr>
            <a:spLocks noGrp="1"/>
          </p:cNvSpPr>
          <p:nvPr>
            <p:ph idx="1"/>
          </p:nvPr>
        </p:nvSpPr>
        <p:spPr/>
        <p:txBody>
          <a:bodyPr/>
          <a:lstStyle/>
          <a:p>
            <a:r>
              <a:rPr lang="en-US" altLang="zh-TW" sz="2400" dirty="0" smtClean="0"/>
              <a:t>ETSI(</a:t>
            </a:r>
            <a:r>
              <a:rPr lang="zh-TW" altLang="en-US" sz="2400" dirty="0" smtClean="0"/>
              <a:t>歐洲電信標準協會</a:t>
            </a:r>
            <a:r>
              <a:rPr lang="en-US" altLang="zh-TW" sz="2400" dirty="0" smtClean="0"/>
              <a:t>):</a:t>
            </a:r>
            <a:r>
              <a:rPr lang="zh-TW" altLang="en-US" sz="2400" dirty="0" smtClean="0"/>
              <a:t>是第一個探索</a:t>
            </a:r>
            <a:r>
              <a:rPr lang="en-US" altLang="zh-TW" sz="2400" dirty="0" smtClean="0"/>
              <a:t>NFV</a:t>
            </a:r>
            <a:r>
              <a:rPr lang="zh-TW" altLang="en-US" sz="2400" dirty="0" smtClean="0"/>
              <a:t>適用性的</a:t>
            </a:r>
            <a:r>
              <a:rPr lang="en-US" altLang="zh-TW" sz="2400" dirty="0" smtClean="0"/>
              <a:t>SDO(</a:t>
            </a:r>
            <a:r>
              <a:rPr lang="zh-TW" altLang="en-US" sz="2400" dirty="0" smtClean="0"/>
              <a:t>標準發展組織</a:t>
            </a:r>
            <a:r>
              <a:rPr lang="en-US" altLang="zh-TW" sz="2400" dirty="0" smtClean="0"/>
              <a:t>)</a:t>
            </a:r>
            <a:r>
              <a:rPr lang="zh-TW" altLang="en-US" sz="2400" dirty="0" smtClean="0"/>
              <a:t>並且致力於開發</a:t>
            </a:r>
            <a:r>
              <a:rPr lang="en-US" altLang="zh-TW" sz="2400" dirty="0" smtClean="0"/>
              <a:t>NFV</a:t>
            </a:r>
            <a:r>
              <a:rPr lang="zh-TW" altLang="en-US" sz="2400" dirty="0" smtClean="0"/>
              <a:t>的應用。</a:t>
            </a:r>
            <a:endParaRPr lang="en-US" altLang="zh-TW" sz="2400" dirty="0" smtClean="0"/>
          </a:p>
          <a:p>
            <a:endParaRPr lang="en-US" altLang="zh-TW" sz="2400" dirty="0"/>
          </a:p>
          <a:p>
            <a:pPr algn="just"/>
            <a:r>
              <a:rPr lang="en-US" altLang="zh-TW" sz="2400" dirty="0"/>
              <a:t>NFV</a:t>
            </a:r>
            <a:r>
              <a:rPr lang="zh-TW" altLang="en-US" sz="2400" dirty="0"/>
              <a:t>將那些傳統上與特殊化專屬</a:t>
            </a:r>
            <a:r>
              <a:rPr lang="zh-TW" altLang="en-US" sz="2400" dirty="0" smtClean="0"/>
              <a:t>硬體</a:t>
            </a:r>
            <a:r>
              <a:rPr lang="en-US" altLang="zh-TW" sz="2400" dirty="0" smtClean="0"/>
              <a:t>(</a:t>
            </a:r>
            <a:r>
              <a:rPr lang="zh-TW" altLang="en-US" sz="2400" dirty="0" smtClean="0"/>
              <a:t>如</a:t>
            </a:r>
            <a:r>
              <a:rPr lang="zh-TW" altLang="en-US" sz="2400" dirty="0"/>
              <a:t>路由器、</a:t>
            </a:r>
            <a:r>
              <a:rPr lang="zh-TW" altLang="en-US" sz="2400" dirty="0" smtClean="0"/>
              <a:t>防火牆等</a:t>
            </a:r>
            <a:r>
              <a:rPr lang="en-US" altLang="zh-TW" sz="2400" dirty="0" smtClean="0"/>
              <a:t>)</a:t>
            </a:r>
            <a:r>
              <a:rPr lang="zh-TW" altLang="en-US" sz="2400" dirty="0" smtClean="0"/>
              <a:t>相</a:t>
            </a:r>
            <a:r>
              <a:rPr lang="zh-TW" altLang="en-US" sz="2400" dirty="0"/>
              <a:t>關聯的</a:t>
            </a:r>
            <a:r>
              <a:rPr lang="zh-TW" altLang="en-US" sz="2400" dirty="0" smtClean="0"/>
              <a:t>網路服務</a:t>
            </a:r>
            <a:r>
              <a:rPr lang="zh-TW" altLang="en-US" sz="2400" dirty="0" smtClean="0">
                <a:solidFill>
                  <a:srgbClr val="FF0000"/>
                </a:solidFill>
              </a:rPr>
              <a:t>轉換</a:t>
            </a:r>
            <a:r>
              <a:rPr lang="zh-TW" altLang="en-US" sz="2400" dirty="0">
                <a:solidFill>
                  <a:srgbClr val="FF0000"/>
                </a:solidFill>
              </a:rPr>
              <a:t>成可以在標準商用</a:t>
            </a:r>
            <a:r>
              <a:rPr lang="zh-TW" altLang="en-US" sz="2400" dirty="0" smtClean="0">
                <a:solidFill>
                  <a:srgbClr val="FF0000"/>
                </a:solidFill>
              </a:rPr>
              <a:t>硬體執行</a:t>
            </a:r>
            <a:r>
              <a:rPr lang="zh-TW" altLang="en-US" sz="2400" dirty="0">
                <a:solidFill>
                  <a:srgbClr val="FF0000"/>
                </a:solidFill>
              </a:rPr>
              <a:t>的虛擬化軟體</a:t>
            </a:r>
            <a:r>
              <a:rPr lang="zh-TW" altLang="en-US" sz="2400" dirty="0" smtClean="0">
                <a:solidFill>
                  <a:srgbClr val="FF0000"/>
                </a:solidFill>
              </a:rPr>
              <a:t>平台</a:t>
            </a:r>
            <a:endParaRPr lang="en-US" altLang="zh-TW" sz="2400" dirty="0" smtClean="0">
              <a:solidFill>
                <a:srgbClr val="FF0000"/>
              </a:solidFill>
            </a:endParaRPr>
          </a:p>
          <a:p>
            <a:pPr algn="just"/>
            <a:endParaRPr lang="en-US" altLang="zh-TW" sz="2400" dirty="0"/>
          </a:p>
          <a:p>
            <a:pPr algn="just"/>
            <a:r>
              <a:rPr lang="zh-TW" altLang="en-US" sz="2400" dirty="0"/>
              <a:t>這些功能可以視需要而在網路內移動，以及向上或向下擴展，不會如同安裝新硬體裝置那樣造成延誤與成本負擔。</a:t>
            </a:r>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13</a:t>
            </a:fld>
            <a:endParaRPr lang="en-US" altLang="zh-TW"/>
          </a:p>
        </p:txBody>
      </p:sp>
    </p:spTree>
    <p:extLst>
      <p:ext uri="{BB962C8B-B14F-4D97-AF65-F5344CB8AC3E}">
        <p14:creationId xmlns:p14="http://schemas.microsoft.com/office/powerpoint/2010/main" val="25734458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altLang="zh-TW" sz="3200" dirty="0" err="1" smtClean="0"/>
              <a:t>Netwrok</a:t>
            </a:r>
            <a:r>
              <a:rPr lang="en-US" altLang="zh-TW" sz="3200" dirty="0" smtClean="0"/>
              <a:t> Function Virtualization(NFV)</a:t>
            </a:r>
            <a:endParaRPr lang="zh-TW" altLang="en-US" sz="3200" dirty="0"/>
          </a:p>
        </p:txBody>
      </p:sp>
      <p:pic>
        <p:nvPicPr>
          <p:cNvPr id="2" name="內容版面配置區 1"/>
          <p:cNvPicPr>
            <a:picLocks noGrp="1" noChangeAspect="1"/>
          </p:cNvPicPr>
          <p:nvPr>
            <p:ph idx="1"/>
          </p:nvPr>
        </p:nvPicPr>
        <p:blipFill>
          <a:blip r:embed="rId2"/>
          <a:stretch>
            <a:fillRect/>
          </a:stretch>
        </p:blipFill>
        <p:spPr>
          <a:xfrm>
            <a:off x="1485900" y="1676400"/>
            <a:ext cx="6172200" cy="4294576"/>
          </a:xfrm>
          <a:prstGeom prst="rect">
            <a:avLst/>
          </a:prstGeom>
        </p:spPr>
      </p:pic>
      <p:sp>
        <p:nvSpPr>
          <p:cNvPr id="4" name="投影片編號版面配置區 3"/>
          <p:cNvSpPr>
            <a:spLocks noGrp="1"/>
          </p:cNvSpPr>
          <p:nvPr>
            <p:ph type="sldNum" sz="quarter" idx="12"/>
          </p:nvPr>
        </p:nvSpPr>
        <p:spPr/>
        <p:txBody>
          <a:bodyPr/>
          <a:lstStyle/>
          <a:p>
            <a:fld id="{52E38B42-96A3-412A-9CD3-7D6C2689CFF8}" type="slidenum">
              <a:rPr lang="en-US" altLang="zh-TW" smtClean="0"/>
              <a:pPr/>
              <a:t>14</a:t>
            </a:fld>
            <a:endParaRPr lang="en-US" altLang="zh-TW"/>
          </a:p>
        </p:txBody>
      </p:sp>
    </p:spTree>
    <p:extLst>
      <p:ext uri="{BB962C8B-B14F-4D97-AF65-F5344CB8AC3E}">
        <p14:creationId xmlns:p14="http://schemas.microsoft.com/office/powerpoint/2010/main" val="8580701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200" dirty="0" err="1">
                <a:solidFill>
                  <a:prstClr val="black"/>
                </a:solidFill>
              </a:rPr>
              <a:t>Netwrok</a:t>
            </a:r>
            <a:r>
              <a:rPr lang="en-US" altLang="zh-TW" sz="3200" dirty="0">
                <a:solidFill>
                  <a:prstClr val="black"/>
                </a:solidFill>
              </a:rPr>
              <a:t> Function Virtualization(NFV)</a:t>
            </a:r>
            <a:endParaRPr lang="zh-TW" altLang="en-US" dirty="0"/>
          </a:p>
        </p:txBody>
      </p:sp>
      <p:sp>
        <p:nvSpPr>
          <p:cNvPr id="3" name="內容版面配置區 2"/>
          <p:cNvSpPr>
            <a:spLocks noGrp="1"/>
          </p:cNvSpPr>
          <p:nvPr>
            <p:ph idx="1"/>
          </p:nvPr>
        </p:nvSpPr>
        <p:spPr/>
        <p:txBody>
          <a:bodyPr/>
          <a:lstStyle/>
          <a:p>
            <a:r>
              <a:rPr lang="en-US" altLang="zh-TW" sz="2400" dirty="0" smtClean="0"/>
              <a:t>OSS(operation support system)/BSS(business support system):</a:t>
            </a:r>
            <a:r>
              <a:rPr lang="zh-TW" altLang="en-US" sz="2400" dirty="0" smtClean="0"/>
              <a:t>營運商各自的運作系統</a:t>
            </a:r>
            <a:r>
              <a:rPr lang="en-US" altLang="zh-TW" sz="2400" dirty="0" smtClean="0"/>
              <a:t>,</a:t>
            </a:r>
            <a:r>
              <a:rPr lang="zh-TW" altLang="en-US" sz="2400" dirty="0" smtClean="0"/>
              <a:t>負責一般電信業務所需的服務等</a:t>
            </a:r>
            <a:endParaRPr lang="en-US" altLang="zh-TW" sz="2400" dirty="0" smtClean="0"/>
          </a:p>
          <a:p>
            <a:endParaRPr lang="en-US" altLang="zh-TW" sz="2400" dirty="0"/>
          </a:p>
          <a:p>
            <a:r>
              <a:rPr lang="en-US" altLang="zh-TW" sz="2400" dirty="0" smtClean="0"/>
              <a:t>VNF:</a:t>
            </a:r>
            <a:r>
              <a:rPr lang="zh-TW" altLang="en-US" sz="2400" dirty="0" smtClean="0"/>
              <a:t>由各種不同的虛擬化網路功能和網路元件管理系統</a:t>
            </a:r>
            <a:r>
              <a:rPr lang="en-US" altLang="zh-TW" sz="2400" dirty="0" smtClean="0"/>
              <a:t>(EMS)</a:t>
            </a:r>
            <a:r>
              <a:rPr lang="zh-TW" altLang="en-US" sz="2400" dirty="0" smtClean="0"/>
              <a:t>組成，實現傳統網路硬體的功能</a:t>
            </a:r>
            <a:r>
              <a:rPr lang="en-US" altLang="zh-TW" sz="2400" dirty="0" smtClean="0"/>
              <a:t>,</a:t>
            </a:r>
            <a:r>
              <a:rPr lang="zh-TW" altLang="en-US" sz="2400" dirty="0" smtClean="0"/>
              <a:t>如防火牆</a:t>
            </a:r>
            <a:r>
              <a:rPr lang="en-US" altLang="zh-TW" sz="2400" dirty="0" smtClean="0"/>
              <a:t>,NAT</a:t>
            </a:r>
            <a:r>
              <a:rPr lang="zh-TW" altLang="en-US" sz="2400" dirty="0" smtClean="0"/>
              <a:t>等</a:t>
            </a:r>
            <a:endParaRPr lang="en-US" altLang="zh-TW" sz="2400" dirty="0" smtClean="0"/>
          </a:p>
          <a:p>
            <a:pPr marL="0" indent="0">
              <a:buNone/>
            </a:pPr>
            <a:endParaRPr lang="en-US" altLang="zh-TW" sz="2400"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15</a:t>
            </a:fld>
            <a:endParaRPr lang="en-US" altLang="zh-TW"/>
          </a:p>
        </p:txBody>
      </p:sp>
    </p:spTree>
    <p:extLst>
      <p:ext uri="{BB962C8B-B14F-4D97-AF65-F5344CB8AC3E}">
        <p14:creationId xmlns:p14="http://schemas.microsoft.com/office/powerpoint/2010/main" val="15928823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200" dirty="0" err="1">
                <a:solidFill>
                  <a:prstClr val="black"/>
                </a:solidFill>
              </a:rPr>
              <a:t>Netwrok</a:t>
            </a:r>
            <a:r>
              <a:rPr lang="en-US" altLang="zh-TW" sz="3200" dirty="0">
                <a:solidFill>
                  <a:prstClr val="black"/>
                </a:solidFill>
              </a:rPr>
              <a:t> Function Virtualization(NFV)</a:t>
            </a:r>
            <a:endParaRPr lang="zh-TW" altLang="en-US" dirty="0"/>
          </a:p>
        </p:txBody>
      </p:sp>
      <p:sp>
        <p:nvSpPr>
          <p:cNvPr id="3" name="內容版面配置區 2"/>
          <p:cNvSpPr>
            <a:spLocks noGrp="1"/>
          </p:cNvSpPr>
          <p:nvPr>
            <p:ph idx="1"/>
          </p:nvPr>
        </p:nvSpPr>
        <p:spPr/>
        <p:txBody>
          <a:bodyPr/>
          <a:lstStyle/>
          <a:p>
            <a:r>
              <a:rPr lang="en-US" altLang="zh-TW" sz="2400" dirty="0" smtClean="0"/>
              <a:t>NFVI:</a:t>
            </a:r>
            <a:r>
              <a:rPr lang="zh-TW" altLang="en-US" sz="2400" dirty="0" smtClean="0"/>
              <a:t>是</a:t>
            </a:r>
            <a:r>
              <a:rPr lang="en-US" altLang="zh-TW" sz="2400" dirty="0" smtClean="0"/>
              <a:t>NFV</a:t>
            </a:r>
            <a:r>
              <a:rPr lang="zh-TW" altLang="en-US" sz="2400" dirty="0" smtClean="0"/>
              <a:t>最基本的基礎設施</a:t>
            </a:r>
            <a:r>
              <a:rPr lang="en-US" altLang="zh-TW" sz="2400" dirty="0" smtClean="0"/>
              <a:t>,</a:t>
            </a:r>
            <a:r>
              <a:rPr lang="zh-TW" altLang="en-US" sz="2400" dirty="0" smtClean="0"/>
              <a:t>主要包含虛擬資源</a:t>
            </a:r>
            <a:r>
              <a:rPr lang="en-US" altLang="zh-TW" sz="2400" dirty="0" smtClean="0"/>
              <a:t>,</a:t>
            </a:r>
            <a:r>
              <a:rPr lang="zh-TW" altLang="en-US" sz="2400" dirty="0" smtClean="0"/>
              <a:t>虛擬層</a:t>
            </a:r>
            <a:r>
              <a:rPr lang="en-US" altLang="zh-TW" sz="2400" dirty="0" smtClean="0"/>
              <a:t>,</a:t>
            </a:r>
            <a:r>
              <a:rPr lang="zh-TW" altLang="en-US" sz="2400" dirty="0" smtClean="0"/>
              <a:t>實體資源三個功能區塊</a:t>
            </a:r>
            <a:r>
              <a:rPr lang="en-US" altLang="zh-TW" sz="2400" dirty="0" smtClean="0"/>
              <a:t>,</a:t>
            </a:r>
            <a:r>
              <a:rPr lang="zh-TW" altLang="en-US" sz="2400" dirty="0" smtClean="0"/>
              <a:t>其中實體資源包括計算</a:t>
            </a:r>
            <a:r>
              <a:rPr lang="en-US" altLang="zh-TW" sz="2400" dirty="0" smtClean="0"/>
              <a:t>,</a:t>
            </a:r>
            <a:r>
              <a:rPr lang="zh-TW" altLang="en-US" sz="2400" dirty="0" smtClean="0"/>
              <a:t>儲存與網路的硬體資源</a:t>
            </a:r>
            <a:endParaRPr lang="en-US" altLang="zh-TW" sz="2400" dirty="0" smtClean="0"/>
          </a:p>
          <a:p>
            <a:endParaRPr lang="en-US" altLang="zh-TW" sz="2400" dirty="0"/>
          </a:p>
          <a:p>
            <a:r>
              <a:rPr lang="zh-TW" altLang="en-US" sz="2400" dirty="0" smtClean="0"/>
              <a:t>虛擬層介於實體與虛擬資源之間</a:t>
            </a:r>
            <a:r>
              <a:rPr lang="en-US" altLang="zh-TW" sz="2400" dirty="0" smtClean="0"/>
              <a:t>,</a:t>
            </a:r>
            <a:r>
              <a:rPr lang="zh-TW" altLang="en-US" sz="2400" dirty="0" smtClean="0"/>
              <a:t>將硬體資源虛擬化後可動態請求使用虛擬資源。</a:t>
            </a:r>
            <a:endParaRPr lang="en-US" altLang="zh-TW" sz="2400" dirty="0" smtClean="0"/>
          </a:p>
          <a:p>
            <a:endParaRPr lang="en-US" altLang="zh-TW" sz="2400" dirty="0"/>
          </a:p>
          <a:p>
            <a:r>
              <a:rPr lang="zh-TW" altLang="en-US" sz="2400" dirty="0" smtClean="0"/>
              <a:t>所以虛擬化網路功能皆架構在</a:t>
            </a:r>
            <a:r>
              <a:rPr lang="en-US" altLang="zh-TW" sz="2400" dirty="0" smtClean="0"/>
              <a:t>NFVI</a:t>
            </a:r>
            <a:r>
              <a:rPr lang="zh-TW" altLang="en-US" sz="2400" dirty="0" smtClean="0"/>
              <a:t>之上</a:t>
            </a:r>
            <a:r>
              <a:rPr lang="en-US" altLang="zh-TW" sz="2400" dirty="0" smtClean="0"/>
              <a:t>,</a:t>
            </a:r>
            <a:r>
              <a:rPr lang="zh-TW" altLang="en-US" sz="2400" dirty="0" smtClean="0"/>
              <a:t>提供</a:t>
            </a:r>
            <a:r>
              <a:rPr lang="en-US" altLang="zh-TW" sz="2400" dirty="0" smtClean="0"/>
              <a:t>VNF</a:t>
            </a:r>
            <a:r>
              <a:rPr lang="zh-TW" altLang="en-US" sz="2400" dirty="0" smtClean="0"/>
              <a:t>所需的虛擬化資源。</a:t>
            </a:r>
            <a:endParaRPr lang="en-US" altLang="zh-TW" sz="2400" dirty="0" smtClean="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16</a:t>
            </a:fld>
            <a:endParaRPr lang="en-US" altLang="zh-TW"/>
          </a:p>
        </p:txBody>
      </p:sp>
    </p:spTree>
    <p:extLst>
      <p:ext uri="{BB962C8B-B14F-4D97-AF65-F5344CB8AC3E}">
        <p14:creationId xmlns:p14="http://schemas.microsoft.com/office/powerpoint/2010/main" val="35807484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dirty="0" smtClean="0"/>
              <a:t>NFV</a:t>
            </a:r>
            <a:r>
              <a:rPr lang="zh-TW" altLang="en-US" sz="3600" dirty="0" smtClean="0"/>
              <a:t> </a:t>
            </a:r>
            <a:r>
              <a:rPr lang="en-US" altLang="zh-TW" sz="3600" dirty="0" smtClean="0"/>
              <a:t>MANO</a:t>
            </a:r>
            <a:endParaRPr lang="zh-TW" altLang="en-US" sz="3600" dirty="0"/>
          </a:p>
        </p:txBody>
      </p:sp>
      <p:sp>
        <p:nvSpPr>
          <p:cNvPr id="3" name="內容版面配置區 2"/>
          <p:cNvSpPr>
            <a:spLocks noGrp="1"/>
          </p:cNvSpPr>
          <p:nvPr>
            <p:ph idx="1"/>
          </p:nvPr>
        </p:nvSpPr>
        <p:spPr/>
        <p:txBody>
          <a:bodyPr/>
          <a:lstStyle/>
          <a:p>
            <a:pPr algn="just"/>
            <a:r>
              <a:rPr lang="en-US" altLang="zh-TW" sz="2400" dirty="0" smtClean="0"/>
              <a:t>NFV Orchestrator:</a:t>
            </a:r>
            <a:r>
              <a:rPr lang="zh-TW" altLang="en-US" sz="2400" dirty="0" smtClean="0"/>
              <a:t>簡稱</a:t>
            </a:r>
            <a:r>
              <a:rPr lang="zh-TW" altLang="en-US" sz="2400" dirty="0"/>
              <a:t>為</a:t>
            </a:r>
            <a:r>
              <a:rPr lang="en-US" altLang="zh-TW" sz="2400" dirty="0" smtClean="0"/>
              <a:t>NFVO,</a:t>
            </a:r>
            <a:r>
              <a:rPr lang="zh-TW" altLang="en-US" sz="2400" dirty="0" smtClean="0"/>
              <a:t>與</a:t>
            </a:r>
            <a:r>
              <a:rPr lang="en-US" altLang="zh-TW" sz="2400" dirty="0"/>
              <a:t>OSS/BSS</a:t>
            </a:r>
            <a:r>
              <a:rPr lang="zh-TW" altLang="en-US" sz="2400" dirty="0"/>
              <a:t>透過</a:t>
            </a:r>
            <a:r>
              <a:rPr lang="en-US" altLang="zh-TW" sz="2400" dirty="0" err="1"/>
              <a:t>os</a:t>
            </a:r>
            <a:r>
              <a:rPr lang="en-US" altLang="zh-TW" sz="2400" dirty="0"/>
              <a:t>-ma interface</a:t>
            </a:r>
            <a:r>
              <a:rPr lang="zh-TW" altLang="en-US" sz="2400" dirty="0"/>
              <a:t>介接，用於接收</a:t>
            </a:r>
            <a:r>
              <a:rPr lang="en-US" altLang="zh-TW" sz="2400" dirty="0"/>
              <a:t>VNF</a:t>
            </a:r>
            <a:r>
              <a:rPr lang="zh-TW" altLang="en-US" sz="2400" dirty="0"/>
              <a:t>實例化相關資源描述，並管理和編排</a:t>
            </a:r>
            <a:r>
              <a:rPr lang="en-US" altLang="zh-TW" sz="2400" dirty="0"/>
              <a:t>VNF</a:t>
            </a:r>
            <a:r>
              <a:rPr lang="zh-TW" altLang="en-US" sz="2400" dirty="0"/>
              <a:t>相關</a:t>
            </a:r>
            <a:r>
              <a:rPr lang="zh-TW" altLang="en-US" sz="2400" dirty="0" smtClean="0"/>
              <a:t>資源 </a:t>
            </a:r>
            <a:endParaRPr lang="en-US" altLang="zh-TW" sz="2400" dirty="0" smtClean="0"/>
          </a:p>
          <a:p>
            <a:pPr algn="just"/>
            <a:endParaRPr lang="en-US" altLang="zh-TW" sz="2400" dirty="0"/>
          </a:p>
          <a:p>
            <a:pPr algn="just"/>
            <a:r>
              <a:rPr lang="en-US" altLang="zh-TW" sz="2400" dirty="0" smtClean="0"/>
              <a:t>VNF Manager:</a:t>
            </a:r>
            <a:r>
              <a:rPr lang="zh-TW" altLang="en-US" sz="2400" dirty="0" smtClean="0"/>
              <a:t>簡稱</a:t>
            </a:r>
            <a:r>
              <a:rPr lang="en-US" altLang="zh-TW" sz="2400" dirty="0" smtClean="0"/>
              <a:t>VNFM,</a:t>
            </a:r>
            <a:r>
              <a:rPr lang="zh-TW" altLang="en-US" sz="2400" dirty="0"/>
              <a:t>用於對</a:t>
            </a:r>
            <a:r>
              <a:rPr lang="en-US" altLang="zh-TW" sz="2400" dirty="0"/>
              <a:t>VNF</a:t>
            </a:r>
            <a:r>
              <a:rPr lang="zh-TW" altLang="en-US" sz="2400" dirty="0"/>
              <a:t>的生命週期管理</a:t>
            </a:r>
            <a:endParaRPr lang="en-US" altLang="zh-TW" sz="2400" dirty="0" smtClean="0"/>
          </a:p>
          <a:p>
            <a:pPr algn="just"/>
            <a:endParaRPr lang="en-US" altLang="zh-TW" sz="2400" dirty="0" smtClean="0"/>
          </a:p>
          <a:p>
            <a:pPr algn="just"/>
            <a:r>
              <a:rPr lang="en-US" altLang="zh-TW" sz="2400" dirty="0" smtClean="0"/>
              <a:t>Virtualized </a:t>
            </a:r>
            <a:r>
              <a:rPr lang="en-US" altLang="zh-TW" sz="2400" dirty="0"/>
              <a:t>Infrastructure Manage:</a:t>
            </a:r>
            <a:r>
              <a:rPr lang="zh-TW" altLang="en-US" sz="2400" dirty="0"/>
              <a:t>簡稱為</a:t>
            </a:r>
            <a:r>
              <a:rPr lang="en-US" altLang="zh-TW" sz="2400" dirty="0" smtClean="0"/>
              <a:t>VIM</a:t>
            </a:r>
            <a:r>
              <a:rPr lang="en-US" altLang="zh-TW" sz="2400" dirty="0"/>
              <a:t>,</a:t>
            </a:r>
            <a:r>
              <a:rPr lang="zh-TW" altLang="en-US" sz="2400" dirty="0" smtClean="0"/>
              <a:t>用於</a:t>
            </a:r>
            <a:r>
              <a:rPr lang="zh-TW" altLang="en-US" sz="2400" dirty="0"/>
              <a:t>管理虛擬化</a:t>
            </a:r>
            <a:r>
              <a:rPr lang="zh-TW" altLang="en-US" sz="2400" dirty="0" smtClean="0"/>
              <a:t>資源</a:t>
            </a:r>
            <a:r>
              <a:rPr lang="en-US" altLang="zh-TW" sz="2400" dirty="0" smtClean="0"/>
              <a:t>,</a:t>
            </a:r>
            <a:r>
              <a:rPr lang="zh-TW" altLang="en-US" sz="2400" dirty="0" smtClean="0"/>
              <a:t>包括</a:t>
            </a:r>
            <a:r>
              <a:rPr lang="zh-TW" altLang="en-US" sz="2400" dirty="0"/>
              <a:t>權限管理、分配</a:t>
            </a:r>
            <a:r>
              <a:rPr lang="en-US" altLang="zh-TW" sz="2400" dirty="0"/>
              <a:t>/</a:t>
            </a:r>
            <a:r>
              <a:rPr lang="zh-TW" altLang="en-US" sz="2400" dirty="0"/>
              <a:t>回收</a:t>
            </a:r>
            <a:r>
              <a:rPr lang="en-US" altLang="zh-TW" sz="2400" dirty="0"/>
              <a:t>VNF</a:t>
            </a:r>
            <a:r>
              <a:rPr lang="zh-TW" altLang="en-US" sz="2400" dirty="0" smtClean="0"/>
              <a:t>資源</a:t>
            </a:r>
            <a:r>
              <a:rPr lang="en-US" altLang="zh-TW" sz="2400" dirty="0" smtClean="0"/>
              <a:t>,</a:t>
            </a:r>
            <a:r>
              <a:rPr lang="zh-TW" altLang="en-US" sz="2400" dirty="0" smtClean="0"/>
              <a:t>通常</a:t>
            </a:r>
            <a:r>
              <a:rPr lang="zh-TW" altLang="en-US" sz="2400" dirty="0"/>
              <a:t>會將</a:t>
            </a:r>
            <a:r>
              <a:rPr lang="en-US" altLang="zh-TW" sz="2400" dirty="0"/>
              <a:t>VIM</a:t>
            </a:r>
            <a:r>
              <a:rPr lang="zh-TW" altLang="en-US" sz="2400" dirty="0"/>
              <a:t>與</a:t>
            </a:r>
            <a:r>
              <a:rPr lang="en-US" altLang="zh-TW" sz="2400" dirty="0"/>
              <a:t>NFVI</a:t>
            </a:r>
            <a:r>
              <a:rPr lang="zh-TW" altLang="en-US" sz="2400" dirty="0"/>
              <a:t>看為是一體，如</a:t>
            </a:r>
            <a:r>
              <a:rPr lang="en-US" altLang="zh-TW" sz="2400" dirty="0"/>
              <a:t>:OpenStack</a:t>
            </a:r>
            <a:r>
              <a:rPr lang="zh-TW" altLang="en-US" sz="2400" dirty="0" smtClean="0"/>
              <a:t>、</a:t>
            </a:r>
            <a:r>
              <a:rPr lang="en-US" altLang="zh-TW" sz="2400" dirty="0" smtClean="0"/>
              <a:t>VMware</a:t>
            </a:r>
            <a:r>
              <a:rPr lang="zh-TW" altLang="en-US" sz="2400" dirty="0" smtClean="0"/>
              <a:t>等。</a:t>
            </a:r>
            <a:endParaRPr lang="en-US" altLang="zh-TW" sz="2400" dirty="0"/>
          </a:p>
          <a:p>
            <a:pPr algn="just"/>
            <a:endParaRPr lang="zh-TW" altLang="en-US" sz="2400" dirty="0"/>
          </a:p>
          <a:p>
            <a:pPr algn="just"/>
            <a:endParaRPr lang="zh-TW" altLang="en-US"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17</a:t>
            </a:fld>
            <a:endParaRPr lang="en-US" altLang="zh-TW"/>
          </a:p>
        </p:txBody>
      </p:sp>
    </p:spTree>
    <p:extLst>
      <p:ext uri="{BB962C8B-B14F-4D97-AF65-F5344CB8AC3E}">
        <p14:creationId xmlns:p14="http://schemas.microsoft.com/office/powerpoint/2010/main" val="11775173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0" dirty="0">
                <a:solidFill>
                  <a:srgbClr val="505050"/>
                </a:solidFill>
                <a:latin typeface="NexusSerif"/>
              </a:rPr>
              <a:t/>
            </a:r>
            <a:br>
              <a:rPr lang="en-US" altLang="zh-TW" b="0" dirty="0">
                <a:solidFill>
                  <a:srgbClr val="505050"/>
                </a:solidFill>
                <a:latin typeface="NexusSerif"/>
              </a:rPr>
            </a:br>
            <a:r>
              <a:rPr lang="en-US" altLang="zh-TW" b="0" dirty="0">
                <a:solidFill>
                  <a:srgbClr val="505050"/>
                </a:solidFill>
                <a:latin typeface="NexusSerif"/>
              </a:rPr>
              <a:t>Challenges and future directions</a:t>
            </a:r>
            <a:br>
              <a:rPr lang="en-US" altLang="zh-TW" b="0" dirty="0">
                <a:solidFill>
                  <a:srgbClr val="505050"/>
                </a:solidFill>
                <a:latin typeface="NexusSerif"/>
              </a:rPr>
            </a:br>
            <a:endParaRPr lang="zh-TW" altLang="en-US" dirty="0"/>
          </a:p>
        </p:txBody>
      </p:sp>
      <p:sp>
        <p:nvSpPr>
          <p:cNvPr id="3" name="內容版面配置區 2"/>
          <p:cNvSpPr>
            <a:spLocks noGrp="1"/>
          </p:cNvSpPr>
          <p:nvPr>
            <p:ph idx="1"/>
          </p:nvPr>
        </p:nvSpPr>
        <p:spPr/>
        <p:txBody>
          <a:bodyPr/>
          <a:lstStyle/>
          <a:p>
            <a:pPr lvl="1"/>
            <a:r>
              <a:rPr lang="zh-TW" altLang="en-US" sz="2400" dirty="0" smtClean="0">
                <a:solidFill>
                  <a:srgbClr val="FF0000"/>
                </a:solidFill>
              </a:rPr>
              <a:t>網路運</a:t>
            </a:r>
            <a:r>
              <a:rPr lang="zh-TW" altLang="en-US" sz="2400" dirty="0">
                <a:solidFill>
                  <a:srgbClr val="FF0000"/>
                </a:solidFill>
              </a:rPr>
              <a:t>行</a:t>
            </a:r>
            <a:r>
              <a:rPr lang="zh-TW" altLang="en-US" sz="2400" dirty="0" smtClean="0">
                <a:solidFill>
                  <a:srgbClr val="FF0000"/>
                </a:solidFill>
              </a:rPr>
              <a:t>分析和</a:t>
            </a:r>
            <a:r>
              <a:rPr lang="zh-TW" altLang="en-US" sz="2400" dirty="0">
                <a:solidFill>
                  <a:srgbClr val="FF0000"/>
                </a:solidFill>
              </a:rPr>
              <a:t>網路遙測</a:t>
            </a:r>
            <a:r>
              <a:rPr lang="en-US" altLang="zh-TW" sz="2400" dirty="0" smtClean="0"/>
              <a:t>:</a:t>
            </a:r>
            <a:r>
              <a:rPr lang="zh-TW" altLang="en-US" sz="2400" dirty="0"/>
              <a:t>好的</a:t>
            </a:r>
            <a:r>
              <a:rPr lang="en-US" altLang="zh-TW" sz="2400" dirty="0"/>
              <a:t>service orchestrator </a:t>
            </a:r>
            <a:r>
              <a:rPr lang="zh-TW" altLang="en-US" sz="2400" dirty="0"/>
              <a:t>可以更貼近</a:t>
            </a:r>
            <a:r>
              <a:rPr lang="en-US" altLang="zh-TW" sz="2400" dirty="0"/>
              <a:t>real-time</a:t>
            </a:r>
            <a:r>
              <a:rPr lang="zh-TW" altLang="en-US" sz="2400" dirty="0"/>
              <a:t>服務需求</a:t>
            </a:r>
            <a:r>
              <a:rPr lang="en-US" altLang="zh-TW" sz="2400" dirty="0"/>
              <a:t>,</a:t>
            </a:r>
            <a:r>
              <a:rPr lang="zh-TW" altLang="en-US" sz="2400" dirty="0"/>
              <a:t>並且透過效能指標</a:t>
            </a:r>
            <a:r>
              <a:rPr lang="en-US" altLang="zh-TW" sz="2400" dirty="0"/>
              <a:t>(KPI</a:t>
            </a:r>
            <a:r>
              <a:rPr lang="en-US" altLang="zh-TW" sz="2400" dirty="0" smtClean="0"/>
              <a:t>)</a:t>
            </a:r>
            <a:r>
              <a:rPr lang="zh-TW" altLang="en-US" sz="2400" dirty="0" smtClean="0"/>
              <a:t>測量</a:t>
            </a:r>
            <a:r>
              <a:rPr lang="zh-TW" altLang="en-US" sz="2400" dirty="0"/>
              <a:t>網路運行中的狀況</a:t>
            </a:r>
            <a:r>
              <a:rPr lang="en-US" altLang="zh-TW" sz="2400" dirty="0"/>
              <a:t>,</a:t>
            </a:r>
            <a:r>
              <a:rPr lang="zh-TW" altLang="en-US" sz="2400" dirty="0"/>
              <a:t>像是網路</a:t>
            </a:r>
            <a:r>
              <a:rPr lang="zh-TW" altLang="en-US" sz="2400" dirty="0" smtClean="0"/>
              <a:t>效能</a:t>
            </a:r>
            <a:r>
              <a:rPr lang="en-US" altLang="zh-TW" sz="2400" dirty="0" smtClean="0"/>
              <a:t>,</a:t>
            </a:r>
            <a:r>
              <a:rPr lang="zh-TW" altLang="en-US" sz="2400" dirty="0" smtClean="0"/>
              <a:t>網路</a:t>
            </a:r>
            <a:r>
              <a:rPr lang="en-US" altLang="zh-TW" sz="2400" dirty="0" err="1"/>
              <a:t>QoS</a:t>
            </a:r>
            <a:r>
              <a:rPr lang="en-US" altLang="zh-TW" sz="2400" dirty="0"/>
              <a:t> </a:t>
            </a:r>
            <a:r>
              <a:rPr lang="zh-TW" altLang="en-US" sz="2400" dirty="0"/>
              <a:t>網路安全</a:t>
            </a:r>
            <a:r>
              <a:rPr lang="en-US" altLang="zh-TW" sz="2400" dirty="0"/>
              <a:t>, </a:t>
            </a:r>
            <a:r>
              <a:rPr lang="zh-TW" altLang="en-US" sz="2400" dirty="0"/>
              <a:t>然後可以規劃不同策略因應不同</a:t>
            </a:r>
            <a:r>
              <a:rPr lang="zh-TW" altLang="en-US" sz="2400" dirty="0" smtClean="0"/>
              <a:t>狀況。</a:t>
            </a:r>
            <a:endParaRPr lang="en-US" altLang="zh-TW" sz="2400" dirty="0" smtClean="0"/>
          </a:p>
          <a:p>
            <a:pPr lvl="1"/>
            <a:r>
              <a:rPr lang="zh-TW" altLang="en-US" sz="2400" dirty="0" smtClean="0">
                <a:solidFill>
                  <a:srgbClr val="FF0000"/>
                </a:solidFill>
              </a:rPr>
              <a:t>安全考量</a:t>
            </a:r>
            <a:r>
              <a:rPr lang="en-US" altLang="zh-TW" sz="2400" dirty="0" smtClean="0"/>
              <a:t>:</a:t>
            </a:r>
            <a:r>
              <a:rPr lang="zh-TW" altLang="en-US" sz="2400" dirty="0" smtClean="0"/>
              <a:t>當開源項目對安全的考量較弱時</a:t>
            </a:r>
            <a:r>
              <a:rPr lang="en-US" altLang="zh-TW" sz="2400" dirty="0" smtClean="0"/>
              <a:t>,</a:t>
            </a:r>
            <a:r>
              <a:rPr lang="zh-TW" altLang="en-US" sz="2400" dirty="0" smtClean="0"/>
              <a:t>可能會導致安全漏洞</a:t>
            </a:r>
            <a:r>
              <a:rPr lang="en-US" altLang="zh-TW" sz="2400" dirty="0" smtClean="0"/>
              <a:t>,(</a:t>
            </a:r>
            <a:r>
              <a:rPr lang="zh-TW" altLang="en-US" sz="2400" dirty="0" smtClean="0"/>
              <a:t>通常某些關</a:t>
            </a:r>
            <a:r>
              <a:rPr lang="zh-TW" altLang="en-US" sz="2400" dirty="0"/>
              <a:t>鍵</a:t>
            </a:r>
            <a:r>
              <a:rPr lang="zh-TW" altLang="en-US" sz="2400" dirty="0" smtClean="0"/>
              <a:t>技術的維護缺乏時</a:t>
            </a:r>
            <a:r>
              <a:rPr lang="en-US" altLang="zh-TW" sz="2400" dirty="0" smtClean="0"/>
              <a:t>)</a:t>
            </a:r>
          </a:p>
          <a:p>
            <a:pPr lvl="1"/>
            <a:r>
              <a:rPr lang="zh-TW" altLang="en-US" sz="2400" dirty="0" smtClean="0">
                <a:solidFill>
                  <a:srgbClr val="FF0000"/>
                </a:solidFill>
              </a:rPr>
              <a:t>服務模組化</a:t>
            </a:r>
            <a:r>
              <a:rPr lang="en-US" altLang="zh-TW" sz="2400" dirty="0" smtClean="0"/>
              <a:t>:</a:t>
            </a:r>
            <a:r>
              <a:rPr lang="zh-TW" altLang="en-US" sz="2400" dirty="0" smtClean="0"/>
              <a:t>模組化各服務能更好的部署與擴增需要的網路服務</a:t>
            </a:r>
            <a:endParaRPr lang="zh-TW" altLang="en-US" sz="2400"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18</a:t>
            </a:fld>
            <a:endParaRPr lang="en-US" altLang="zh-TW"/>
          </a:p>
        </p:txBody>
      </p:sp>
    </p:spTree>
    <p:extLst>
      <p:ext uri="{BB962C8B-B14F-4D97-AF65-F5344CB8AC3E}">
        <p14:creationId xmlns:p14="http://schemas.microsoft.com/office/powerpoint/2010/main" val="31311025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200" dirty="0" smtClean="0"/>
              <a:t>Conclusion</a:t>
            </a:r>
            <a:endParaRPr lang="zh-TW" altLang="en-US" sz="3200"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19</a:t>
            </a:fld>
            <a:endParaRPr lang="en-US" altLang="zh-TW"/>
          </a:p>
        </p:txBody>
      </p:sp>
      <p:sp>
        <p:nvSpPr>
          <p:cNvPr id="3" name="內容版面配置區 2"/>
          <p:cNvSpPr>
            <a:spLocks noGrp="1"/>
          </p:cNvSpPr>
          <p:nvPr>
            <p:ph idx="1"/>
          </p:nvPr>
        </p:nvSpPr>
        <p:spPr/>
        <p:txBody>
          <a:bodyPr/>
          <a:lstStyle/>
          <a:p>
            <a:r>
              <a:rPr lang="zh-TW" altLang="en-US" sz="2400" dirty="0" smtClean="0"/>
              <a:t>營</a:t>
            </a:r>
            <a:r>
              <a:rPr lang="zh-TW" altLang="en-US" sz="2400" dirty="0"/>
              <a:t>運</a:t>
            </a:r>
            <a:r>
              <a:rPr lang="zh-TW" altLang="en-US" sz="2400" dirty="0" smtClean="0"/>
              <a:t>商面臨的挑戰</a:t>
            </a:r>
            <a:r>
              <a:rPr lang="en-US" altLang="zh-TW" sz="2400" dirty="0" smtClean="0"/>
              <a:t>:</a:t>
            </a:r>
            <a:r>
              <a:rPr lang="zh-TW" altLang="en-US" sz="2400" dirty="0" smtClean="0"/>
              <a:t>要維持基礎架構的營利</a:t>
            </a:r>
            <a:r>
              <a:rPr lang="en-US" altLang="zh-TW" sz="2400" dirty="0" smtClean="0"/>
              <a:t>,</a:t>
            </a:r>
            <a:r>
              <a:rPr lang="zh-TW" altLang="en-US" sz="2400" dirty="0" smtClean="0"/>
              <a:t>同時又要創新網路服務</a:t>
            </a:r>
            <a:r>
              <a:rPr lang="en-US" altLang="zh-TW" sz="2400" dirty="0" smtClean="0"/>
              <a:t>,</a:t>
            </a:r>
            <a:r>
              <a:rPr lang="zh-TW" altLang="en-US" sz="2400" dirty="0" smtClean="0"/>
              <a:t>在現代網路服務都有專有設備和各自的溝通介面</a:t>
            </a:r>
            <a:r>
              <a:rPr lang="en-US" altLang="zh-TW" sz="2400" dirty="0" smtClean="0"/>
              <a:t>,</a:t>
            </a:r>
            <a:r>
              <a:rPr lang="zh-TW" altLang="en-US" sz="2400" dirty="0" smtClean="0"/>
              <a:t>這增加了部署新的服務的時間與成本</a:t>
            </a:r>
            <a:endParaRPr lang="en-US" altLang="zh-TW" sz="2400" dirty="0" smtClean="0"/>
          </a:p>
          <a:p>
            <a:endParaRPr lang="en-US" altLang="zh-TW" sz="2400" dirty="0"/>
          </a:p>
          <a:p>
            <a:r>
              <a:rPr lang="zh-TW" altLang="en-US" sz="2400" dirty="0" smtClean="0"/>
              <a:t>營運商需要開發新型態的</a:t>
            </a:r>
            <a:r>
              <a:rPr lang="en-US" altLang="zh-TW" sz="2400" dirty="0" smtClean="0"/>
              <a:t>network service orchestration,</a:t>
            </a:r>
            <a:r>
              <a:rPr lang="zh-TW" altLang="en-US" sz="2400" dirty="0" smtClean="0"/>
              <a:t>在網路服務的部署和管理中實現自動化和彈性編排</a:t>
            </a:r>
            <a:endParaRPr lang="en-US" altLang="zh-TW" sz="2400" dirty="0" smtClean="0"/>
          </a:p>
          <a:p>
            <a:endParaRPr lang="en-US" altLang="zh-TW" sz="2400" dirty="0"/>
          </a:p>
          <a:p>
            <a:r>
              <a:rPr lang="zh-TW" altLang="en-US" sz="2400" dirty="0" smtClean="0"/>
              <a:t>論文調查了近年在</a:t>
            </a:r>
            <a:r>
              <a:rPr lang="en-US" altLang="zh-TW" sz="2400" dirty="0" smtClean="0"/>
              <a:t>network service</a:t>
            </a:r>
            <a:r>
              <a:rPr lang="zh-TW" altLang="en-US" sz="2400" dirty="0" smtClean="0"/>
              <a:t> </a:t>
            </a:r>
            <a:r>
              <a:rPr lang="en-US" altLang="zh-TW" sz="2400" dirty="0" smtClean="0"/>
              <a:t>orchestration</a:t>
            </a:r>
            <a:r>
              <a:rPr lang="zh-TW" altLang="en-US" sz="2400" dirty="0" smtClean="0"/>
              <a:t>的標準化發展</a:t>
            </a:r>
            <a:r>
              <a:rPr lang="en-US" altLang="zh-TW" sz="2400" dirty="0" smtClean="0"/>
              <a:t>,</a:t>
            </a:r>
            <a:r>
              <a:rPr lang="zh-TW" altLang="en-US" sz="2400" dirty="0" smtClean="0"/>
              <a:t>以幫助研究人員和從業人員了解相關的技術</a:t>
            </a:r>
            <a:endParaRPr lang="zh-TW" altLang="en-US" sz="2400" dirty="0"/>
          </a:p>
        </p:txBody>
      </p:sp>
    </p:spTree>
    <p:extLst>
      <p:ext uri="{BB962C8B-B14F-4D97-AF65-F5344CB8AC3E}">
        <p14:creationId xmlns:p14="http://schemas.microsoft.com/office/powerpoint/2010/main" val="3245244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Authors</a:t>
            </a:r>
            <a:endParaRPr lang="zh-TW" altLang="en-US"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2</a:t>
            </a:fld>
            <a:endParaRPr lang="en-US" altLang="zh-TW"/>
          </a:p>
        </p:txBody>
      </p:sp>
      <p:sp>
        <p:nvSpPr>
          <p:cNvPr id="11" name="文字方塊 10"/>
          <p:cNvSpPr txBox="1"/>
          <p:nvPr/>
        </p:nvSpPr>
        <p:spPr>
          <a:xfrm>
            <a:off x="263236" y="3429000"/>
            <a:ext cx="8423564" cy="1569660"/>
          </a:xfrm>
          <a:prstGeom prst="rect">
            <a:avLst/>
          </a:prstGeom>
          <a:noFill/>
        </p:spPr>
        <p:txBody>
          <a:bodyPr wrap="square" rtlCol="0">
            <a:spAutoFit/>
          </a:bodyPr>
          <a:lstStyle/>
          <a:p>
            <a:pPr algn="ctr"/>
            <a:r>
              <a:rPr lang="en-US" altLang="zh-TW" sz="1600" dirty="0" smtClean="0"/>
              <a:t>a* Infolab21</a:t>
            </a:r>
            <a:r>
              <a:rPr lang="en-US" altLang="zh-TW" sz="1600" dirty="0"/>
              <a:t>, School of Computing and Communications, Lancaster University, United Kingdom</a:t>
            </a:r>
          </a:p>
          <a:p>
            <a:pPr algn="ctr"/>
            <a:r>
              <a:rPr lang="en-US" altLang="zh-TW" sz="1600" dirty="0"/>
              <a:t>b</a:t>
            </a:r>
            <a:r>
              <a:rPr lang="en-US" altLang="zh-TW" sz="1600" dirty="0" smtClean="0"/>
              <a:t>* British </a:t>
            </a:r>
            <a:r>
              <a:rPr lang="en-US" altLang="zh-TW" sz="1600" dirty="0"/>
              <a:t>Telecom, United Kingdom</a:t>
            </a:r>
          </a:p>
          <a:p>
            <a:pPr algn="ctr"/>
            <a:r>
              <a:rPr lang="en-US" altLang="zh-TW" sz="1600" dirty="0"/>
              <a:t>c</a:t>
            </a:r>
            <a:r>
              <a:rPr lang="en-US" altLang="zh-TW" sz="1600" dirty="0" smtClean="0"/>
              <a:t>* </a:t>
            </a:r>
            <a:r>
              <a:rPr lang="en-US" altLang="zh-TW" sz="1600" dirty="0"/>
              <a:t>Deutsche Telekom, Germany</a:t>
            </a:r>
          </a:p>
          <a:p>
            <a:pPr algn="ctr"/>
            <a:r>
              <a:rPr lang="en-US" altLang="zh-TW" sz="1600" dirty="0"/>
              <a:t>d</a:t>
            </a:r>
            <a:r>
              <a:rPr lang="en-US" altLang="zh-TW" sz="1600" dirty="0" smtClean="0"/>
              <a:t>* </a:t>
            </a:r>
            <a:r>
              <a:rPr lang="en-US" altLang="zh-TW" sz="1600" dirty="0"/>
              <a:t>NTT, Japan</a:t>
            </a:r>
          </a:p>
          <a:p>
            <a:pPr algn="ctr"/>
            <a:r>
              <a:rPr lang="en-US" altLang="zh-TW" sz="1600" dirty="0" smtClean="0"/>
              <a:t> e* China </a:t>
            </a:r>
            <a:r>
              <a:rPr lang="en-US" altLang="zh-TW" sz="1600" dirty="0"/>
              <a:t>Telecom, China</a:t>
            </a:r>
            <a:endParaRPr lang="zh-TW" altLang="en-US" sz="1600" dirty="0"/>
          </a:p>
        </p:txBody>
      </p:sp>
      <p:sp>
        <p:nvSpPr>
          <p:cNvPr id="12" name="文字方塊 11"/>
          <p:cNvSpPr txBox="1"/>
          <p:nvPr/>
        </p:nvSpPr>
        <p:spPr>
          <a:xfrm>
            <a:off x="263236" y="1680443"/>
            <a:ext cx="8839200" cy="1569660"/>
          </a:xfrm>
          <a:prstGeom prst="rect">
            <a:avLst/>
          </a:prstGeom>
          <a:noFill/>
        </p:spPr>
        <p:txBody>
          <a:bodyPr wrap="square" rtlCol="0">
            <a:spAutoFit/>
          </a:bodyPr>
          <a:lstStyle/>
          <a:p>
            <a:pPr lvl="0" algn="ctr"/>
            <a:r>
              <a:rPr lang="en-US" altLang="zh-TW" sz="1600" dirty="0" smtClean="0"/>
              <a:t>a* </a:t>
            </a:r>
            <a:r>
              <a:rPr lang="en-US" altLang="zh-TW" sz="1600" dirty="0" err="1" smtClean="0"/>
              <a:t>Charalampos</a:t>
            </a:r>
            <a:r>
              <a:rPr lang="en-US" altLang="zh-TW" sz="1600" dirty="0" smtClean="0"/>
              <a:t> </a:t>
            </a:r>
            <a:r>
              <a:rPr lang="en-US" altLang="zh-TW" sz="1600" dirty="0" err="1" smtClean="0"/>
              <a:t>Rotsosa,Daniel</a:t>
            </a:r>
            <a:r>
              <a:rPr lang="en-US" altLang="zh-TW" sz="1600" dirty="0" smtClean="0"/>
              <a:t> Kinga, </a:t>
            </a:r>
            <a:r>
              <a:rPr lang="en-US" altLang="zh-TW" sz="1600" dirty="0" err="1" smtClean="0"/>
              <a:t>Arsham</a:t>
            </a:r>
            <a:r>
              <a:rPr lang="en-US" altLang="zh-TW" sz="1600" dirty="0" smtClean="0"/>
              <a:t> </a:t>
            </a:r>
            <a:r>
              <a:rPr lang="en-US" altLang="zh-TW" sz="1600" dirty="0" err="1" smtClean="0"/>
              <a:t>Farshada</a:t>
            </a:r>
            <a:r>
              <a:rPr lang="en-US" altLang="zh-TW" sz="1600" dirty="0" smtClean="0"/>
              <a:t>, Jamie </a:t>
            </a:r>
            <a:r>
              <a:rPr lang="en-US" altLang="zh-TW" sz="1600" dirty="0" err="1" smtClean="0"/>
              <a:t>Birda</a:t>
            </a:r>
            <a:r>
              <a:rPr lang="en-US" altLang="zh-TW" sz="1600" dirty="0" smtClean="0"/>
              <a:t>, Lyndon </a:t>
            </a:r>
            <a:r>
              <a:rPr lang="en-US" altLang="zh-TW" sz="1600" dirty="0" err="1" smtClean="0"/>
              <a:t>Fawcetta</a:t>
            </a:r>
            <a:r>
              <a:rPr lang="en-US" altLang="zh-TW" sz="1600" dirty="0" smtClean="0"/>
              <a:t>,</a:t>
            </a:r>
            <a:r>
              <a:rPr lang="en-US" altLang="zh-TW" sz="1600" dirty="0">
                <a:solidFill>
                  <a:prstClr val="black"/>
                </a:solidFill>
              </a:rPr>
              <a:t> </a:t>
            </a:r>
            <a:r>
              <a:rPr lang="en-US" altLang="zh-TW" sz="1600" dirty="0" smtClean="0">
                <a:solidFill>
                  <a:prstClr val="black"/>
                </a:solidFill>
              </a:rPr>
              <a:t>Andreas </a:t>
            </a:r>
            <a:r>
              <a:rPr lang="en-US" altLang="zh-TW" sz="1600" dirty="0" err="1">
                <a:solidFill>
                  <a:prstClr val="black"/>
                </a:solidFill>
              </a:rPr>
              <a:t>Mauthea,Nicholas</a:t>
            </a:r>
            <a:r>
              <a:rPr lang="en-US" altLang="zh-TW" sz="1600" dirty="0">
                <a:solidFill>
                  <a:prstClr val="black"/>
                </a:solidFill>
              </a:rPr>
              <a:t> </a:t>
            </a:r>
            <a:r>
              <a:rPr lang="en-US" altLang="zh-TW" sz="1600" dirty="0" err="1">
                <a:solidFill>
                  <a:prstClr val="black"/>
                </a:solidFill>
              </a:rPr>
              <a:t>Racea</a:t>
            </a:r>
            <a:r>
              <a:rPr lang="en-US" altLang="zh-TW" sz="1600" dirty="0">
                <a:solidFill>
                  <a:prstClr val="black"/>
                </a:solidFill>
              </a:rPr>
              <a:t>, David </a:t>
            </a:r>
            <a:r>
              <a:rPr lang="en-US" altLang="zh-TW" sz="1600" dirty="0" err="1" smtClean="0">
                <a:solidFill>
                  <a:prstClr val="black"/>
                </a:solidFill>
              </a:rPr>
              <a:t>Hutchisona</a:t>
            </a:r>
            <a:endParaRPr lang="en-US" altLang="zh-TW" sz="1600" dirty="0" smtClean="0">
              <a:solidFill>
                <a:prstClr val="black"/>
              </a:solidFill>
            </a:endParaRPr>
          </a:p>
          <a:p>
            <a:pPr algn="ctr"/>
            <a:r>
              <a:rPr lang="en-US" altLang="zh-TW" sz="1600" dirty="0"/>
              <a:t>b</a:t>
            </a:r>
            <a:r>
              <a:rPr lang="en-US" altLang="zh-TW" sz="1600" dirty="0" smtClean="0"/>
              <a:t>* </a:t>
            </a:r>
            <a:r>
              <a:rPr lang="en-US" altLang="zh-TW" sz="1600" dirty="0" err="1" smtClean="0"/>
              <a:t>Nektarios</a:t>
            </a:r>
            <a:r>
              <a:rPr lang="en-US" altLang="zh-TW" sz="1600" dirty="0" smtClean="0"/>
              <a:t> </a:t>
            </a:r>
            <a:r>
              <a:rPr lang="en-US" altLang="zh-TW" sz="1600" dirty="0" err="1"/>
              <a:t>Georgalasb</a:t>
            </a:r>
            <a:r>
              <a:rPr lang="en-US" altLang="zh-TW" sz="1600" dirty="0"/>
              <a:t>, </a:t>
            </a:r>
            <a:endParaRPr lang="en-US" altLang="zh-TW" sz="1600" dirty="0" smtClean="0"/>
          </a:p>
          <a:p>
            <a:pPr algn="ctr"/>
            <a:r>
              <a:rPr lang="en-US" altLang="zh-TW" sz="1600" dirty="0"/>
              <a:t>c</a:t>
            </a:r>
            <a:r>
              <a:rPr lang="en-US" altLang="zh-TW" sz="1600" dirty="0" smtClean="0"/>
              <a:t>* Matthias </a:t>
            </a:r>
            <a:r>
              <a:rPr lang="en-US" altLang="zh-TW" sz="1600" dirty="0" err="1"/>
              <a:t>Gunkelc</a:t>
            </a:r>
            <a:r>
              <a:rPr lang="en-US" altLang="zh-TW" sz="1600" dirty="0"/>
              <a:t>, </a:t>
            </a:r>
            <a:endParaRPr lang="en-US" altLang="zh-TW" sz="1600" dirty="0" smtClean="0"/>
          </a:p>
          <a:p>
            <a:pPr algn="ctr"/>
            <a:r>
              <a:rPr lang="en-US" altLang="zh-TW" sz="1600" dirty="0"/>
              <a:t>d</a:t>
            </a:r>
            <a:r>
              <a:rPr lang="en-US" altLang="zh-TW" sz="1600" dirty="0" smtClean="0"/>
              <a:t>* </a:t>
            </a:r>
            <a:r>
              <a:rPr lang="en-US" altLang="zh-TW" sz="1600" dirty="0" err="1" smtClean="0"/>
              <a:t>Kohei</a:t>
            </a:r>
            <a:r>
              <a:rPr lang="en-US" altLang="zh-TW" sz="1600" dirty="0" smtClean="0"/>
              <a:t> </a:t>
            </a:r>
            <a:r>
              <a:rPr lang="en-US" altLang="zh-TW" sz="1600" dirty="0" err="1"/>
              <a:t>Shiomotod</a:t>
            </a:r>
            <a:r>
              <a:rPr lang="en-US" altLang="zh-TW" sz="1600" dirty="0"/>
              <a:t>, </a:t>
            </a:r>
            <a:endParaRPr lang="en-US" altLang="zh-TW" sz="1600" dirty="0" smtClean="0"/>
          </a:p>
          <a:p>
            <a:pPr algn="ctr"/>
            <a:r>
              <a:rPr lang="en-US" altLang="zh-TW" sz="1600" dirty="0"/>
              <a:t>e</a:t>
            </a:r>
            <a:r>
              <a:rPr lang="en-US" altLang="zh-TW" sz="1600" dirty="0" smtClean="0"/>
              <a:t>* </a:t>
            </a:r>
            <a:r>
              <a:rPr lang="en-US" altLang="zh-TW" sz="1600" dirty="0" err="1" smtClean="0"/>
              <a:t>Aijun</a:t>
            </a:r>
            <a:r>
              <a:rPr lang="en-US" altLang="zh-TW" sz="1600" dirty="0" smtClean="0"/>
              <a:t> </a:t>
            </a:r>
            <a:r>
              <a:rPr lang="en-US" altLang="zh-TW" sz="1600" dirty="0" err="1" smtClean="0"/>
              <a:t>Wange</a:t>
            </a:r>
            <a:r>
              <a:rPr lang="en-US" altLang="zh-TW" sz="1600" dirty="0" smtClean="0"/>
              <a:t>, </a:t>
            </a:r>
          </a:p>
        </p:txBody>
      </p:sp>
    </p:spTree>
    <p:extLst>
      <p:ext uri="{BB962C8B-B14F-4D97-AF65-F5344CB8AC3E}">
        <p14:creationId xmlns:p14="http://schemas.microsoft.com/office/powerpoint/2010/main" val="12270724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REFERENCE</a:t>
            </a:r>
            <a:endParaRPr lang="zh-TW" altLang="en-US" dirty="0"/>
          </a:p>
        </p:txBody>
      </p:sp>
      <p:sp>
        <p:nvSpPr>
          <p:cNvPr id="3" name="內容版面配置區 2"/>
          <p:cNvSpPr>
            <a:spLocks noGrp="1"/>
          </p:cNvSpPr>
          <p:nvPr>
            <p:ph idx="1"/>
          </p:nvPr>
        </p:nvSpPr>
        <p:spPr>
          <a:xfrm>
            <a:off x="457200" y="1600202"/>
            <a:ext cx="8229600" cy="4648198"/>
          </a:xfrm>
        </p:spPr>
        <p:txBody>
          <a:bodyPr/>
          <a:lstStyle/>
          <a:p>
            <a:r>
              <a:rPr lang="en-US" altLang="zh-TW" sz="1200" dirty="0">
                <a:latin typeface="微軟正黑體" panose="020B0604030504040204" pitchFamily="34" charset="-120"/>
                <a:ea typeface="微軟正黑體" panose="020B0604030504040204" pitchFamily="34" charset="-120"/>
              </a:rPr>
              <a:t>[1] R. Chua, </a:t>
            </a:r>
            <a:r>
              <a:rPr lang="en-US" altLang="zh-TW" sz="1200" dirty="0" err="1">
                <a:latin typeface="微軟正黑體" panose="020B0604030504040204" pitchFamily="34" charset="-120"/>
                <a:ea typeface="微軟正黑體" panose="020B0604030504040204" pitchFamily="34" charset="-120"/>
              </a:rPr>
              <a:t>SDXcentral</a:t>
            </a:r>
            <a:r>
              <a:rPr lang="en-US" altLang="zh-TW" sz="1200" dirty="0">
                <a:latin typeface="微軟正黑體" panose="020B0604030504040204" pitchFamily="34" charset="-120"/>
                <a:ea typeface="微軟正黑體" panose="020B0604030504040204" pitchFamily="34" charset="-120"/>
              </a:rPr>
              <a:t>: Christos </a:t>
            </a:r>
            <a:r>
              <a:rPr lang="en-US" altLang="zh-TW" sz="1200" dirty="0" err="1">
                <a:latin typeface="微軟正黑體" panose="020B0604030504040204" pitchFamily="34" charset="-120"/>
                <a:ea typeface="微軟正黑體" panose="020B0604030504040204" pitchFamily="34" charset="-120"/>
              </a:rPr>
              <a:t>Kolias</a:t>
            </a:r>
            <a:r>
              <a:rPr lang="en-US" altLang="zh-TW" sz="1200" dirty="0">
                <a:latin typeface="微軟正黑體" panose="020B0604030504040204" pitchFamily="34" charset="-120"/>
                <a:ea typeface="微軟正黑體" panose="020B0604030504040204" pitchFamily="34" charset="-120"/>
              </a:rPr>
              <a:t>, Orange Kicks off NFV Interview </a:t>
            </a:r>
            <a:r>
              <a:rPr lang="en-US" altLang="zh-TW" sz="1200" dirty="0" smtClean="0">
                <a:latin typeface="微軟正黑體" panose="020B0604030504040204" pitchFamily="34" charset="-120"/>
                <a:ea typeface="微軟正黑體" panose="020B0604030504040204" pitchFamily="34" charset="-120"/>
              </a:rPr>
              <a:t>Series,2013 </a:t>
            </a:r>
            <a:r>
              <a:rPr lang="en-US" altLang="zh-TW" sz="1200" dirty="0">
                <a:latin typeface="微軟正黑體" panose="020B0604030504040204" pitchFamily="34" charset="-120"/>
                <a:ea typeface="微軟正黑體" panose="020B0604030504040204" pitchFamily="34" charset="-120"/>
              </a:rPr>
              <a:t>URL 〈https://</a:t>
            </a:r>
            <a:r>
              <a:rPr lang="en-US" altLang="zh-TW" sz="1200" dirty="0" smtClean="0">
                <a:latin typeface="微軟正黑體" panose="020B0604030504040204" pitchFamily="34" charset="-120"/>
                <a:ea typeface="微軟正黑體" panose="020B0604030504040204" pitchFamily="34" charset="-120"/>
              </a:rPr>
              <a:t>www.sdxcentral.com/articles/interview/</a:t>
            </a:r>
            <a:r>
              <a:rPr lang="en-US" altLang="zh-TW" sz="1200" dirty="0" err="1" smtClean="0">
                <a:latin typeface="微軟正黑體" panose="020B0604030504040204" pitchFamily="34" charset="-120"/>
                <a:ea typeface="微軟正黑體" panose="020B0604030504040204" pitchFamily="34" charset="-120"/>
              </a:rPr>
              <a:t>christos</a:t>
            </a:r>
            <a:r>
              <a:rPr lang="en-US" altLang="zh-TW" sz="1200" dirty="0" smtClean="0">
                <a:latin typeface="微軟正黑體" panose="020B0604030504040204" pitchFamily="34" charset="-120"/>
                <a:ea typeface="微軟正黑體" panose="020B0604030504040204" pitchFamily="34" charset="-120"/>
              </a:rPr>
              <a:t>-</a:t>
            </a:r>
            <a:r>
              <a:rPr lang="en-US" altLang="zh-TW" sz="1200" dirty="0" err="1" smtClean="0">
                <a:latin typeface="微軟正黑體" panose="020B0604030504040204" pitchFamily="34" charset="-120"/>
                <a:ea typeface="微軟正黑體" panose="020B0604030504040204" pitchFamily="34" charset="-120"/>
              </a:rPr>
              <a:t>koliassdncentrals</a:t>
            </a:r>
            <a:r>
              <a:rPr lang="en-US" altLang="zh-TW" sz="1200" dirty="0" smtClean="0">
                <a:latin typeface="微軟正黑體" panose="020B0604030504040204" pitchFamily="34" charset="-120"/>
                <a:ea typeface="微軟正黑體" panose="020B0604030504040204" pitchFamily="34" charset="-120"/>
              </a:rPr>
              <a:t>-</a:t>
            </a:r>
            <a:r>
              <a:rPr lang="en-US" altLang="zh-TW" sz="1200" dirty="0" err="1" smtClean="0">
                <a:latin typeface="微軟正黑體" panose="020B0604030504040204" pitchFamily="34" charset="-120"/>
                <a:ea typeface="微軟正黑體" panose="020B0604030504040204" pitchFamily="34" charset="-120"/>
              </a:rPr>
              <a:t>nfv</a:t>
            </a:r>
            <a:r>
              <a:rPr lang="en-US" altLang="zh-TW" sz="1200" dirty="0" smtClean="0">
                <a:latin typeface="微軟正黑體" panose="020B0604030504040204" pitchFamily="34" charset="-120"/>
                <a:ea typeface="微軟正黑體" panose="020B0604030504040204" pitchFamily="34" charset="-120"/>
              </a:rPr>
              <a:t>-interview-series/2013/07/〉.</a:t>
            </a:r>
          </a:p>
          <a:p>
            <a:r>
              <a:rPr lang="en-US" altLang="zh-TW" sz="1200" dirty="0">
                <a:latin typeface="微軟正黑體" panose="020B0604030504040204" pitchFamily="34" charset="-120"/>
                <a:ea typeface="微軟正黑體" panose="020B0604030504040204" pitchFamily="34" charset="-120"/>
              </a:rPr>
              <a:t>[2] ITU, ICT Facts and Figures: The World in 2015, May 2015 〈http://</a:t>
            </a:r>
            <a:r>
              <a:rPr lang="en-US" altLang="zh-TW" sz="1200" dirty="0" smtClean="0">
                <a:latin typeface="微軟正黑體" panose="020B0604030504040204" pitchFamily="34" charset="-120"/>
                <a:ea typeface="微軟正黑體" panose="020B0604030504040204" pitchFamily="34" charset="-120"/>
              </a:rPr>
              <a:t>www.itu.int/</a:t>
            </a:r>
            <a:r>
              <a:rPr lang="en-US" altLang="zh-TW" sz="1200" dirty="0" err="1" smtClean="0">
                <a:latin typeface="微軟正黑體" panose="020B0604030504040204" pitchFamily="34" charset="-120"/>
                <a:ea typeface="微軟正黑體" panose="020B0604030504040204" pitchFamily="34" charset="-120"/>
              </a:rPr>
              <a:t>en</a:t>
            </a:r>
            <a:r>
              <a:rPr lang="en-US" altLang="zh-TW" sz="1200" dirty="0" smtClean="0">
                <a:latin typeface="微軟正黑體" panose="020B0604030504040204" pitchFamily="34" charset="-120"/>
                <a:ea typeface="微軟正黑體" panose="020B0604030504040204" pitchFamily="34" charset="-120"/>
              </a:rPr>
              <a:t>/ITU-D/Statistics/Documents/facts/ICTFactsFigures2015.pdf</a:t>
            </a:r>
            <a:r>
              <a:rPr lang="en-US" altLang="zh-TW" sz="1200" dirty="0">
                <a:latin typeface="微軟正黑體" panose="020B0604030504040204" pitchFamily="34" charset="-120"/>
                <a:ea typeface="微軟正黑體" panose="020B0604030504040204" pitchFamily="34" charset="-120"/>
              </a:rPr>
              <a:t>〉.</a:t>
            </a:r>
          </a:p>
          <a:p>
            <a:r>
              <a:rPr lang="en-US" altLang="zh-TW" sz="1200" dirty="0">
                <a:latin typeface="微軟正黑體" panose="020B0604030504040204" pitchFamily="34" charset="-120"/>
                <a:ea typeface="微軟正黑體" panose="020B0604030504040204" pitchFamily="34" charset="-120"/>
              </a:rPr>
              <a:t>[3] Cisco, Cisco Visual Networking Index: Forecast and Methodology, </a:t>
            </a:r>
            <a:r>
              <a:rPr lang="en-US" altLang="zh-TW" sz="1200" dirty="0" smtClean="0">
                <a:latin typeface="微軟正黑體" panose="020B0604030504040204" pitchFamily="34" charset="-120"/>
                <a:ea typeface="微軟正黑體" panose="020B0604030504040204" pitchFamily="34" charset="-120"/>
              </a:rPr>
              <a:t>2014–2019White </a:t>
            </a:r>
            <a:r>
              <a:rPr lang="en-US" altLang="zh-TW" sz="1200" dirty="0">
                <a:latin typeface="微軟正黑體" panose="020B0604030504040204" pitchFamily="34" charset="-120"/>
                <a:ea typeface="微軟正黑體" panose="020B0604030504040204" pitchFamily="34" charset="-120"/>
              </a:rPr>
              <a:t>Paper.</a:t>
            </a:r>
          </a:p>
          <a:p>
            <a:r>
              <a:rPr lang="en-US" altLang="zh-TW" sz="1200" dirty="0">
                <a:latin typeface="微軟正黑體" panose="020B0604030504040204" pitchFamily="34" charset="-120"/>
                <a:ea typeface="微軟正黑體" panose="020B0604030504040204" pitchFamily="34" charset="-120"/>
              </a:rPr>
              <a:t>[4] Alcatel-Lucent, The Declining Profitability Trend of Mobile Data: What Can </a:t>
            </a:r>
            <a:r>
              <a:rPr lang="en-US" altLang="zh-TW" sz="1200" dirty="0" err="1" smtClean="0">
                <a:latin typeface="微軟正黑體" panose="020B0604030504040204" pitchFamily="34" charset="-120"/>
                <a:ea typeface="微軟正黑體" panose="020B0604030504040204" pitchFamily="34" charset="-120"/>
              </a:rPr>
              <a:t>beDone</a:t>
            </a:r>
            <a:r>
              <a:rPr lang="en-US" altLang="zh-TW" sz="1200" dirty="0">
                <a:latin typeface="微軟正黑體" panose="020B0604030504040204" pitchFamily="34" charset="-120"/>
                <a:ea typeface="微軟正黑體" panose="020B0604030504040204" pitchFamily="34" charset="-120"/>
              </a:rPr>
              <a:t>? 〈http://</a:t>
            </a:r>
            <a:r>
              <a:rPr lang="en-US" altLang="zh-TW" sz="1200" dirty="0" smtClean="0">
                <a:latin typeface="微軟正黑體" panose="020B0604030504040204" pitchFamily="34" charset="-120"/>
                <a:ea typeface="微軟正黑體" panose="020B0604030504040204" pitchFamily="34" charset="-120"/>
              </a:rPr>
              <a:t>www3.alcatel-lucent.com/</a:t>
            </a:r>
            <a:r>
              <a:rPr lang="en-US" altLang="zh-TW" sz="1200" dirty="0" err="1" smtClean="0">
                <a:latin typeface="微軟正黑體" panose="020B0604030504040204" pitchFamily="34" charset="-120"/>
                <a:ea typeface="微軟正黑體" panose="020B0604030504040204" pitchFamily="34" charset="-120"/>
              </a:rPr>
              <a:t>belllabs</a:t>
            </a:r>
            <a:r>
              <a:rPr lang="en-US" altLang="zh-TW" sz="1200" dirty="0" smtClean="0">
                <a:latin typeface="微軟正黑體" panose="020B0604030504040204" pitchFamily="34" charset="-120"/>
                <a:ea typeface="微軟正黑體" panose="020B0604030504040204" pitchFamily="34" charset="-120"/>
              </a:rPr>
              <a:t>/advisory-services/documents/Declining_Profitability_Trend_of_Mobile_Data_EN_Market_Analysis.pdf</a:t>
            </a:r>
            <a:r>
              <a:rPr lang="en-US" altLang="zh-TW" sz="1200" dirty="0">
                <a:latin typeface="微軟正黑體" panose="020B0604030504040204" pitchFamily="34" charset="-120"/>
                <a:ea typeface="微軟正黑體" panose="020B0604030504040204" pitchFamily="34" charset="-120"/>
              </a:rPr>
              <a:t>〉.</a:t>
            </a:r>
          </a:p>
          <a:p>
            <a:r>
              <a:rPr lang="en-US" altLang="zh-TW" sz="1200" dirty="0">
                <a:latin typeface="微軟正黑體" panose="020B0604030504040204" pitchFamily="34" charset="-120"/>
                <a:ea typeface="微軟正黑體" panose="020B0604030504040204" pitchFamily="34" charset="-120"/>
              </a:rPr>
              <a:t>[5] D. Ward, Open standards, open source, open loop, IETF J. 10 (2015).</a:t>
            </a:r>
          </a:p>
          <a:p>
            <a:r>
              <a:rPr lang="en-US" altLang="zh-TW" sz="1200" dirty="0">
                <a:latin typeface="微軟正黑體" panose="020B0604030504040204" pitchFamily="34" charset="-120"/>
                <a:ea typeface="微軟正黑體" panose="020B0604030504040204" pitchFamily="34" charset="-120"/>
              </a:rPr>
              <a:t>[6] A. </a:t>
            </a:r>
            <a:r>
              <a:rPr lang="en-US" altLang="zh-TW" sz="1200" dirty="0" err="1">
                <a:latin typeface="微軟正黑體" panose="020B0604030504040204" pitchFamily="34" charset="-120"/>
                <a:ea typeface="微軟正黑體" panose="020B0604030504040204" pitchFamily="34" charset="-120"/>
              </a:rPr>
              <a:t>Aguado</a:t>
            </a:r>
            <a:r>
              <a:rPr lang="en-US" altLang="zh-TW" sz="1200" dirty="0">
                <a:latin typeface="微軟正黑體" panose="020B0604030504040204" pitchFamily="34" charset="-120"/>
                <a:ea typeface="微軟正黑體" panose="020B0604030504040204" pitchFamily="34" charset="-120"/>
              </a:rPr>
              <a:t>, M. Davis, S. Peng, M.V. </a:t>
            </a:r>
            <a:r>
              <a:rPr lang="en-US" altLang="zh-TW" sz="1200" dirty="0" err="1">
                <a:latin typeface="微軟正黑體" panose="020B0604030504040204" pitchFamily="34" charset="-120"/>
                <a:ea typeface="微軟正黑體" panose="020B0604030504040204" pitchFamily="34" charset="-120"/>
              </a:rPr>
              <a:t>Ãlvarez</a:t>
            </a:r>
            <a:r>
              <a:rPr lang="en-US" altLang="zh-TW" sz="1200" dirty="0">
                <a:latin typeface="微軟正黑體" panose="020B0604030504040204" pitchFamily="34" charset="-120"/>
                <a:ea typeface="微軟正黑體" panose="020B0604030504040204" pitchFamily="34" charset="-120"/>
              </a:rPr>
              <a:t>, V. </a:t>
            </a:r>
            <a:r>
              <a:rPr lang="en-US" altLang="zh-TW" sz="1200" dirty="0" err="1">
                <a:latin typeface="微軟正黑體" panose="020B0604030504040204" pitchFamily="34" charset="-120"/>
                <a:ea typeface="微軟正黑體" panose="020B0604030504040204" pitchFamily="34" charset="-120"/>
              </a:rPr>
              <a:t>LÃpez</a:t>
            </a:r>
            <a:r>
              <a:rPr lang="en-US" altLang="zh-TW" sz="1200" dirty="0">
                <a:latin typeface="微軟正黑體" panose="020B0604030504040204" pitchFamily="34" charset="-120"/>
                <a:ea typeface="微軟正黑體" panose="020B0604030504040204" pitchFamily="34" charset="-120"/>
              </a:rPr>
              <a:t>, T. </a:t>
            </a:r>
            <a:r>
              <a:rPr lang="en-US" altLang="zh-TW" sz="1200" dirty="0" err="1" smtClean="0">
                <a:latin typeface="微軟正黑體" panose="020B0604030504040204" pitchFamily="34" charset="-120"/>
                <a:ea typeface="微軟正黑體" panose="020B0604030504040204" pitchFamily="34" charset="-120"/>
              </a:rPr>
              <a:t>Szyrkowiec,A</a:t>
            </a:r>
            <a:r>
              <a:rPr lang="en-US" altLang="zh-TW" sz="1200" dirty="0">
                <a:latin typeface="微軟正黑體" panose="020B0604030504040204" pitchFamily="34" charset="-120"/>
                <a:ea typeface="微軟正黑體" panose="020B0604030504040204" pitchFamily="34" charset="-120"/>
              </a:rPr>
              <a:t>. </a:t>
            </a:r>
            <a:r>
              <a:rPr lang="en-US" altLang="zh-TW" sz="1200" dirty="0" err="1">
                <a:latin typeface="微軟正黑體" panose="020B0604030504040204" pitchFamily="34" charset="-120"/>
                <a:ea typeface="微軟正黑體" panose="020B0604030504040204" pitchFamily="34" charset="-120"/>
              </a:rPr>
              <a:t>Autenrieth</a:t>
            </a:r>
            <a:r>
              <a:rPr lang="en-US" altLang="zh-TW" sz="1200" dirty="0">
                <a:latin typeface="微軟正黑體" panose="020B0604030504040204" pitchFamily="34" charset="-120"/>
                <a:ea typeface="微軟正黑體" panose="020B0604030504040204" pitchFamily="34" charset="-120"/>
              </a:rPr>
              <a:t>, R. </a:t>
            </a:r>
            <a:r>
              <a:rPr lang="en-US" altLang="zh-TW" sz="1200" dirty="0" err="1">
                <a:latin typeface="微軟正黑體" panose="020B0604030504040204" pitchFamily="34" charset="-120"/>
                <a:ea typeface="微軟正黑體" panose="020B0604030504040204" pitchFamily="34" charset="-120"/>
              </a:rPr>
              <a:t>Vilalta</a:t>
            </a:r>
            <a:r>
              <a:rPr lang="en-US" altLang="zh-TW" sz="1200" dirty="0">
                <a:latin typeface="微軟正黑體" panose="020B0604030504040204" pitchFamily="34" charset="-120"/>
                <a:ea typeface="微軟正黑體" panose="020B0604030504040204" pitchFamily="34" charset="-120"/>
              </a:rPr>
              <a:t>, A. Mayoral, R. </a:t>
            </a:r>
            <a:r>
              <a:rPr lang="en-US" altLang="zh-TW" sz="1200" dirty="0" err="1">
                <a:latin typeface="微軟正黑體" panose="020B0604030504040204" pitchFamily="34" charset="-120"/>
                <a:ea typeface="微軟正黑體" panose="020B0604030504040204" pitchFamily="34" charset="-120"/>
              </a:rPr>
              <a:t>Muoz</a:t>
            </a:r>
            <a:r>
              <a:rPr lang="en-US" altLang="zh-TW" sz="1200" dirty="0">
                <a:latin typeface="微軟正黑體" panose="020B0604030504040204" pitchFamily="34" charset="-120"/>
                <a:ea typeface="微軟正黑體" panose="020B0604030504040204" pitchFamily="34" charset="-120"/>
              </a:rPr>
              <a:t>, R. </a:t>
            </a:r>
            <a:r>
              <a:rPr lang="en-US" altLang="zh-TW" sz="1200" dirty="0" err="1">
                <a:latin typeface="微軟正黑體" panose="020B0604030504040204" pitchFamily="34" charset="-120"/>
                <a:ea typeface="微軟正黑體" panose="020B0604030504040204" pitchFamily="34" charset="-120"/>
              </a:rPr>
              <a:t>Casellas</a:t>
            </a:r>
            <a:r>
              <a:rPr lang="en-US" altLang="zh-TW" sz="1200" dirty="0">
                <a:latin typeface="微軟正黑體" panose="020B0604030504040204" pitchFamily="34" charset="-120"/>
                <a:ea typeface="微軟正黑體" panose="020B0604030504040204" pitchFamily="34" charset="-120"/>
              </a:rPr>
              <a:t>, R. </a:t>
            </a:r>
            <a:r>
              <a:rPr lang="en-US" altLang="zh-TW" sz="1200" dirty="0" err="1" smtClean="0">
                <a:latin typeface="微軟正黑體" panose="020B0604030504040204" pitchFamily="34" charset="-120"/>
                <a:ea typeface="微軟正黑體" panose="020B0604030504040204" pitchFamily="34" charset="-120"/>
              </a:rPr>
              <a:t>Martnez,N</a:t>
            </a:r>
            <a:r>
              <a:rPr lang="en-US" altLang="zh-TW" sz="1200" dirty="0">
                <a:latin typeface="微軟正黑體" panose="020B0604030504040204" pitchFamily="34" charset="-120"/>
                <a:ea typeface="微軟正黑體" panose="020B0604030504040204" pitchFamily="34" charset="-120"/>
              </a:rPr>
              <a:t>. </a:t>
            </a:r>
            <a:r>
              <a:rPr lang="en-US" altLang="zh-TW" sz="1200" dirty="0" err="1">
                <a:latin typeface="微軟正黑體" panose="020B0604030504040204" pitchFamily="34" charset="-120"/>
                <a:ea typeface="微軟正黑體" panose="020B0604030504040204" pitchFamily="34" charset="-120"/>
              </a:rPr>
              <a:t>Yoshikane</a:t>
            </a:r>
            <a:r>
              <a:rPr lang="en-US" altLang="zh-TW" sz="1200" dirty="0">
                <a:latin typeface="微軟正黑體" panose="020B0604030504040204" pitchFamily="34" charset="-120"/>
                <a:ea typeface="微軟正黑體" panose="020B0604030504040204" pitchFamily="34" charset="-120"/>
              </a:rPr>
              <a:t>, T. </a:t>
            </a:r>
            <a:r>
              <a:rPr lang="en-US" altLang="zh-TW" sz="1200" dirty="0" err="1">
                <a:latin typeface="微軟正黑體" panose="020B0604030504040204" pitchFamily="34" charset="-120"/>
                <a:ea typeface="微軟正黑體" panose="020B0604030504040204" pitchFamily="34" charset="-120"/>
              </a:rPr>
              <a:t>Tsuritani</a:t>
            </a:r>
            <a:r>
              <a:rPr lang="en-US" altLang="zh-TW" sz="1200" dirty="0">
                <a:latin typeface="微軟正黑體" panose="020B0604030504040204" pitchFamily="34" charset="-120"/>
                <a:ea typeface="微軟正黑體" panose="020B0604030504040204" pitchFamily="34" charset="-120"/>
              </a:rPr>
              <a:t>, R. </a:t>
            </a:r>
            <a:r>
              <a:rPr lang="en-US" altLang="zh-TW" sz="1200" dirty="0" err="1">
                <a:latin typeface="微軟正黑體" panose="020B0604030504040204" pitchFamily="34" charset="-120"/>
                <a:ea typeface="微軟正黑體" panose="020B0604030504040204" pitchFamily="34" charset="-120"/>
              </a:rPr>
              <a:t>Nejabati</a:t>
            </a:r>
            <a:r>
              <a:rPr lang="en-US" altLang="zh-TW" sz="1200" dirty="0">
                <a:latin typeface="微軟正黑體" panose="020B0604030504040204" pitchFamily="34" charset="-120"/>
                <a:ea typeface="微軟正黑體" panose="020B0604030504040204" pitchFamily="34" charset="-120"/>
              </a:rPr>
              <a:t>, D. </a:t>
            </a:r>
            <a:r>
              <a:rPr lang="en-US" altLang="zh-TW" sz="1200" dirty="0" err="1">
                <a:latin typeface="微軟正黑體" panose="020B0604030504040204" pitchFamily="34" charset="-120"/>
                <a:ea typeface="微軟正黑體" panose="020B0604030504040204" pitchFamily="34" charset="-120"/>
              </a:rPr>
              <a:t>Simeonidou</a:t>
            </a:r>
            <a:r>
              <a:rPr lang="en-US" altLang="zh-TW" sz="1200" dirty="0">
                <a:latin typeface="微軟正黑體" panose="020B0604030504040204" pitchFamily="34" charset="-120"/>
                <a:ea typeface="微軟正黑體" panose="020B0604030504040204" pitchFamily="34" charset="-120"/>
              </a:rPr>
              <a:t>, Dynamic virtual </a:t>
            </a:r>
            <a:r>
              <a:rPr lang="en-US" altLang="zh-TW" sz="1200" dirty="0" err="1" smtClean="0">
                <a:latin typeface="微軟正黑體" panose="020B0604030504040204" pitchFamily="34" charset="-120"/>
                <a:ea typeface="微軟正黑體" panose="020B0604030504040204" pitchFamily="34" charset="-120"/>
              </a:rPr>
              <a:t>networkreconfiguration</a:t>
            </a:r>
            <a:r>
              <a:rPr lang="en-US" altLang="zh-TW" sz="1200" dirty="0" smtClean="0">
                <a:latin typeface="微軟正黑體" panose="020B0604030504040204" pitchFamily="34" charset="-120"/>
                <a:ea typeface="微軟正黑體" panose="020B0604030504040204" pitchFamily="34" charset="-120"/>
              </a:rPr>
              <a:t> </a:t>
            </a:r>
            <a:r>
              <a:rPr lang="en-US" altLang="zh-TW" sz="1200" dirty="0">
                <a:latin typeface="微軟正黑體" panose="020B0604030504040204" pitchFamily="34" charset="-120"/>
                <a:ea typeface="微軟正黑體" panose="020B0604030504040204" pitchFamily="34" charset="-120"/>
              </a:rPr>
              <a:t>over </a:t>
            </a:r>
            <a:r>
              <a:rPr lang="en-US" altLang="zh-TW" sz="1200" dirty="0" err="1">
                <a:latin typeface="微軟正黑體" panose="020B0604030504040204" pitchFamily="34" charset="-120"/>
                <a:ea typeface="微軟正黑體" panose="020B0604030504040204" pitchFamily="34" charset="-120"/>
              </a:rPr>
              <a:t>sdn</a:t>
            </a:r>
            <a:r>
              <a:rPr lang="en-US" altLang="zh-TW" sz="1200" dirty="0">
                <a:latin typeface="微軟正黑體" panose="020B0604030504040204" pitchFamily="34" charset="-120"/>
                <a:ea typeface="微軟正黑體" panose="020B0604030504040204" pitchFamily="34" charset="-120"/>
              </a:rPr>
              <a:t> orchestrated </a:t>
            </a:r>
            <a:r>
              <a:rPr lang="en-US" altLang="zh-TW" sz="1200" dirty="0" err="1">
                <a:latin typeface="微軟正黑體" panose="020B0604030504040204" pitchFamily="34" charset="-120"/>
                <a:ea typeface="微軟正黑體" panose="020B0604030504040204" pitchFamily="34" charset="-120"/>
              </a:rPr>
              <a:t>multitechnology</a:t>
            </a:r>
            <a:r>
              <a:rPr lang="en-US" altLang="zh-TW" sz="1200" dirty="0">
                <a:latin typeface="微軟正黑體" panose="020B0604030504040204" pitchFamily="34" charset="-120"/>
                <a:ea typeface="微軟正黑體" panose="020B0604030504040204" pitchFamily="34" charset="-120"/>
              </a:rPr>
              <a:t> optical transport </a:t>
            </a:r>
            <a:r>
              <a:rPr lang="en-US" altLang="zh-TW" sz="1200" dirty="0" err="1" smtClean="0">
                <a:latin typeface="微軟正黑體" panose="020B0604030504040204" pitchFamily="34" charset="-120"/>
                <a:ea typeface="微軟正黑體" panose="020B0604030504040204" pitchFamily="34" charset="-120"/>
              </a:rPr>
              <a:t>domains,J</a:t>
            </a:r>
            <a:r>
              <a:rPr lang="en-US" altLang="zh-TW" sz="1200" dirty="0">
                <a:latin typeface="微軟正黑體" panose="020B0604030504040204" pitchFamily="34" charset="-120"/>
                <a:ea typeface="微軟正黑體" panose="020B0604030504040204" pitchFamily="34" charset="-120"/>
              </a:rPr>
              <a:t>. </a:t>
            </a:r>
            <a:r>
              <a:rPr lang="en-US" altLang="zh-TW" sz="1200" dirty="0" err="1">
                <a:latin typeface="微軟正黑體" panose="020B0604030504040204" pitchFamily="34" charset="-120"/>
                <a:ea typeface="微軟正黑體" panose="020B0604030504040204" pitchFamily="34" charset="-120"/>
              </a:rPr>
              <a:t>Lightwave</a:t>
            </a:r>
            <a:r>
              <a:rPr lang="en-US" altLang="zh-TW" sz="1200" dirty="0">
                <a:latin typeface="微軟正黑體" panose="020B0604030504040204" pitchFamily="34" charset="-120"/>
                <a:ea typeface="微軟正黑體" panose="020B0604030504040204" pitchFamily="34" charset="-120"/>
              </a:rPr>
              <a:t> Technol. 34 (8) (2016).</a:t>
            </a:r>
          </a:p>
          <a:p>
            <a:r>
              <a:rPr lang="en-US" altLang="zh-TW" sz="1200" dirty="0">
                <a:latin typeface="微軟正黑體" panose="020B0604030504040204" pitchFamily="34" charset="-120"/>
                <a:ea typeface="微軟正黑體" panose="020B0604030504040204" pitchFamily="34" charset="-120"/>
              </a:rPr>
              <a:t>[7] A. </a:t>
            </a:r>
            <a:r>
              <a:rPr lang="en-US" altLang="zh-TW" sz="1200" dirty="0" err="1">
                <a:latin typeface="微軟正黑體" panose="020B0604030504040204" pitchFamily="34" charset="-120"/>
                <a:ea typeface="微軟正黑體" panose="020B0604030504040204" pitchFamily="34" charset="-120"/>
              </a:rPr>
              <a:t>Csaszar</a:t>
            </a:r>
            <a:r>
              <a:rPr lang="en-US" altLang="zh-TW" sz="1200" dirty="0">
                <a:latin typeface="微軟正黑體" panose="020B0604030504040204" pitchFamily="34" charset="-120"/>
                <a:ea typeface="微軟正黑體" panose="020B0604030504040204" pitchFamily="34" charset="-120"/>
              </a:rPr>
              <a:t>, W. John, M. Kind, C. </a:t>
            </a:r>
            <a:r>
              <a:rPr lang="en-US" altLang="zh-TW" sz="1200" dirty="0" err="1">
                <a:latin typeface="微軟正黑體" panose="020B0604030504040204" pitchFamily="34" charset="-120"/>
                <a:ea typeface="微軟正黑體" panose="020B0604030504040204" pitchFamily="34" charset="-120"/>
              </a:rPr>
              <a:t>Meirosu</a:t>
            </a:r>
            <a:r>
              <a:rPr lang="en-US" altLang="zh-TW" sz="1200" dirty="0">
                <a:latin typeface="微軟正黑體" panose="020B0604030504040204" pitchFamily="34" charset="-120"/>
                <a:ea typeface="微軟正黑體" panose="020B0604030504040204" pitchFamily="34" charset="-120"/>
              </a:rPr>
              <a:t>, G. </a:t>
            </a:r>
            <a:r>
              <a:rPr lang="en-US" altLang="zh-TW" sz="1200" dirty="0" err="1">
                <a:latin typeface="微軟正黑體" panose="020B0604030504040204" pitchFamily="34" charset="-120"/>
                <a:ea typeface="微軟正黑體" panose="020B0604030504040204" pitchFamily="34" charset="-120"/>
              </a:rPr>
              <a:t>Pongracz</a:t>
            </a:r>
            <a:r>
              <a:rPr lang="en-US" altLang="zh-TW" sz="1200" dirty="0">
                <a:latin typeface="微軟正黑體" panose="020B0604030504040204" pitchFamily="34" charset="-120"/>
                <a:ea typeface="微軟正黑體" panose="020B0604030504040204" pitchFamily="34" charset="-120"/>
              </a:rPr>
              <a:t>, D. </a:t>
            </a:r>
            <a:r>
              <a:rPr lang="en-US" altLang="zh-TW" sz="1200" dirty="0" err="1">
                <a:latin typeface="微軟正黑體" panose="020B0604030504040204" pitchFamily="34" charset="-120"/>
                <a:ea typeface="微軟正黑體" panose="020B0604030504040204" pitchFamily="34" charset="-120"/>
              </a:rPr>
              <a:t>Staessens</a:t>
            </a:r>
            <a:r>
              <a:rPr lang="en-US" altLang="zh-TW" sz="1200" dirty="0">
                <a:latin typeface="微軟正黑體" panose="020B0604030504040204" pitchFamily="34" charset="-120"/>
                <a:ea typeface="微軟正黑體" panose="020B0604030504040204" pitchFamily="34" charset="-120"/>
              </a:rPr>
              <a:t>, A. </a:t>
            </a:r>
            <a:r>
              <a:rPr lang="en-US" altLang="zh-TW" sz="1200" dirty="0" err="1">
                <a:latin typeface="微軟正黑體" panose="020B0604030504040204" pitchFamily="34" charset="-120"/>
                <a:ea typeface="微軟正黑體" panose="020B0604030504040204" pitchFamily="34" charset="-120"/>
              </a:rPr>
              <a:t>Takacs</a:t>
            </a:r>
            <a:r>
              <a:rPr lang="en-US" altLang="zh-TW" sz="1200" dirty="0">
                <a:latin typeface="微軟正黑體" panose="020B0604030504040204" pitchFamily="34" charset="-120"/>
                <a:ea typeface="微軟正黑體" panose="020B0604030504040204" pitchFamily="34" charset="-120"/>
              </a:rPr>
              <a:t>, </a:t>
            </a:r>
            <a:r>
              <a:rPr lang="en-US" altLang="zh-TW" sz="1200" dirty="0" smtClean="0">
                <a:latin typeface="微軟正黑體" panose="020B0604030504040204" pitchFamily="34" charset="-120"/>
                <a:ea typeface="微軟正黑體" panose="020B0604030504040204" pitchFamily="34" charset="-120"/>
              </a:rPr>
              <a:t>F.J</a:t>
            </a:r>
            <a:r>
              <a:rPr lang="en-US" altLang="zh-TW" sz="1200" dirty="0">
                <a:latin typeface="微軟正黑體" panose="020B0604030504040204" pitchFamily="34" charset="-120"/>
                <a:ea typeface="微軟正黑體" panose="020B0604030504040204" pitchFamily="34" charset="-120"/>
              </a:rPr>
              <a:t>. </a:t>
            </a:r>
            <a:r>
              <a:rPr lang="en-US" altLang="zh-TW" sz="1200" dirty="0" err="1">
                <a:latin typeface="微軟正黑體" panose="020B0604030504040204" pitchFamily="34" charset="-120"/>
                <a:ea typeface="微軟正黑體" panose="020B0604030504040204" pitchFamily="34" charset="-120"/>
              </a:rPr>
              <a:t>Westphal</a:t>
            </a:r>
            <a:r>
              <a:rPr lang="en-US" altLang="zh-TW" sz="1200" dirty="0">
                <a:latin typeface="微軟正黑體" panose="020B0604030504040204" pitchFamily="34" charset="-120"/>
                <a:ea typeface="微軟正黑體" panose="020B0604030504040204" pitchFamily="34" charset="-120"/>
              </a:rPr>
              <a:t>, Unifying cloud and carrier network: EU FP7 Project UNIFY, </a:t>
            </a:r>
            <a:r>
              <a:rPr lang="en-US" altLang="zh-TW" sz="1200" dirty="0" err="1" smtClean="0">
                <a:latin typeface="微軟正黑體" panose="020B0604030504040204" pitchFamily="34" charset="-120"/>
                <a:ea typeface="微軟正黑體" panose="020B0604030504040204" pitchFamily="34" charset="-120"/>
              </a:rPr>
              <a:t>in:IEEE</a:t>
            </a:r>
            <a:r>
              <a:rPr lang="en-US" altLang="zh-TW" sz="1200" dirty="0" smtClean="0">
                <a:latin typeface="微軟正黑體" panose="020B0604030504040204" pitchFamily="34" charset="-120"/>
                <a:ea typeface="微軟正黑體" panose="020B0604030504040204" pitchFamily="34" charset="-120"/>
              </a:rPr>
              <a:t>/ACM </a:t>
            </a:r>
            <a:r>
              <a:rPr lang="en-US" altLang="zh-TW" sz="1200" dirty="0">
                <a:latin typeface="微軟正黑體" panose="020B0604030504040204" pitchFamily="34" charset="-120"/>
                <a:ea typeface="微軟正黑體" panose="020B0604030504040204" pitchFamily="34" charset="-120"/>
              </a:rPr>
              <a:t>UCC, Dec 2013.</a:t>
            </a:r>
          </a:p>
          <a:p>
            <a:r>
              <a:rPr lang="en-US" altLang="zh-TW" sz="1200" dirty="0">
                <a:latin typeface="微軟正黑體" panose="020B0604030504040204" pitchFamily="34" charset="-120"/>
                <a:ea typeface="微軟正黑體" panose="020B0604030504040204" pitchFamily="34" charset="-120"/>
              </a:rPr>
              <a:t>[8] T. Benson, A. </a:t>
            </a:r>
            <a:r>
              <a:rPr lang="en-US" altLang="zh-TW" sz="1200" dirty="0" err="1">
                <a:latin typeface="微軟正黑體" panose="020B0604030504040204" pitchFamily="34" charset="-120"/>
                <a:ea typeface="微軟正黑體" panose="020B0604030504040204" pitchFamily="34" charset="-120"/>
              </a:rPr>
              <a:t>Akella</a:t>
            </a:r>
            <a:r>
              <a:rPr lang="en-US" altLang="zh-TW" sz="1200" dirty="0">
                <a:latin typeface="微軟正黑體" panose="020B0604030504040204" pitchFamily="34" charset="-120"/>
                <a:ea typeface="微軟正黑體" panose="020B0604030504040204" pitchFamily="34" charset="-120"/>
              </a:rPr>
              <a:t>, D. </a:t>
            </a:r>
            <a:r>
              <a:rPr lang="en-US" altLang="zh-TW" sz="1200" dirty="0" err="1">
                <a:latin typeface="微軟正黑體" panose="020B0604030504040204" pitchFamily="34" charset="-120"/>
                <a:ea typeface="微軟正黑體" panose="020B0604030504040204" pitchFamily="34" charset="-120"/>
              </a:rPr>
              <a:t>Maltz</a:t>
            </a:r>
            <a:r>
              <a:rPr lang="en-US" altLang="zh-TW" sz="1200" dirty="0">
                <a:latin typeface="微軟正黑體" panose="020B0604030504040204" pitchFamily="34" charset="-120"/>
                <a:ea typeface="微軟正黑體" panose="020B0604030504040204" pitchFamily="34" charset="-120"/>
              </a:rPr>
              <a:t>, Unraveling the complexity of network </a:t>
            </a:r>
            <a:r>
              <a:rPr lang="en-US" altLang="zh-TW" sz="1200" dirty="0" err="1" smtClean="0">
                <a:latin typeface="微軟正黑體" panose="020B0604030504040204" pitchFamily="34" charset="-120"/>
                <a:ea typeface="微軟正黑體" panose="020B0604030504040204" pitchFamily="34" charset="-120"/>
              </a:rPr>
              <a:t>management,in</a:t>
            </a:r>
            <a:r>
              <a:rPr lang="en-US" altLang="zh-TW" sz="1200" dirty="0">
                <a:latin typeface="微軟正黑體" panose="020B0604030504040204" pitchFamily="34" charset="-120"/>
                <a:ea typeface="微軟正黑體" panose="020B0604030504040204" pitchFamily="34" charset="-120"/>
              </a:rPr>
              <a:t>: NSDI. USENIX, 2009.</a:t>
            </a:r>
          </a:p>
          <a:p>
            <a:r>
              <a:rPr lang="en-US" altLang="zh-TW" sz="1200" dirty="0">
                <a:latin typeface="微軟正黑體" panose="020B0604030504040204" pitchFamily="34" charset="-120"/>
                <a:ea typeface="微軟正黑體" panose="020B0604030504040204" pitchFamily="34" charset="-120"/>
              </a:rPr>
              <a:t>[9] L. Lei, SDN orchestration for dynamic end-to-end control of data center </a:t>
            </a:r>
            <a:r>
              <a:rPr lang="en-US" altLang="zh-TW" sz="1200" dirty="0" err="1" smtClean="0">
                <a:latin typeface="微軟正黑體" panose="020B0604030504040204" pitchFamily="34" charset="-120"/>
                <a:ea typeface="微軟正黑體" panose="020B0604030504040204" pitchFamily="34" charset="-120"/>
              </a:rPr>
              <a:t>multidomainoptical</a:t>
            </a:r>
            <a:r>
              <a:rPr lang="en-US" altLang="zh-TW" sz="1200" dirty="0" smtClean="0">
                <a:latin typeface="微軟正黑體" panose="020B0604030504040204" pitchFamily="34" charset="-120"/>
                <a:ea typeface="微軟正黑體" panose="020B0604030504040204" pitchFamily="34" charset="-120"/>
              </a:rPr>
              <a:t> </a:t>
            </a:r>
            <a:r>
              <a:rPr lang="en-US" altLang="zh-TW" sz="1200" dirty="0">
                <a:latin typeface="微軟正黑體" panose="020B0604030504040204" pitchFamily="34" charset="-120"/>
                <a:ea typeface="微軟正黑體" panose="020B0604030504040204" pitchFamily="34" charset="-120"/>
              </a:rPr>
              <a:t>networking, China </a:t>
            </a:r>
            <a:r>
              <a:rPr lang="en-US" altLang="zh-TW" sz="1200" dirty="0" err="1">
                <a:latin typeface="微軟正黑體" panose="020B0604030504040204" pitchFamily="34" charset="-120"/>
                <a:ea typeface="微軟正黑體" panose="020B0604030504040204" pitchFamily="34" charset="-120"/>
              </a:rPr>
              <a:t>Commun</a:t>
            </a:r>
            <a:r>
              <a:rPr lang="en-US" altLang="zh-TW" sz="1200" dirty="0">
                <a:latin typeface="微軟正黑體" panose="020B0604030504040204" pitchFamily="34" charset="-120"/>
                <a:ea typeface="微軟正黑體" panose="020B0604030504040204" pitchFamily="34" charset="-120"/>
              </a:rPr>
              <a:t>. 12 (8) (2015).</a:t>
            </a:r>
          </a:p>
          <a:p>
            <a:r>
              <a:rPr lang="en-US" altLang="zh-TW" sz="1200" dirty="0">
                <a:latin typeface="微軟正黑體" panose="020B0604030504040204" pitchFamily="34" charset="-120"/>
                <a:ea typeface="微軟正黑體" panose="020B0604030504040204" pitchFamily="34" charset="-120"/>
              </a:rPr>
              <a:t>[10] Y. Yoshida, A. </a:t>
            </a:r>
            <a:r>
              <a:rPr lang="en-US" altLang="zh-TW" sz="1200" dirty="0" err="1">
                <a:latin typeface="微軟正黑體" panose="020B0604030504040204" pitchFamily="34" charset="-120"/>
                <a:ea typeface="微軟正黑體" panose="020B0604030504040204" pitchFamily="34" charset="-120"/>
              </a:rPr>
              <a:t>Maruta</a:t>
            </a:r>
            <a:r>
              <a:rPr lang="en-US" altLang="zh-TW" sz="1200" dirty="0">
                <a:latin typeface="微軟正黑體" panose="020B0604030504040204" pitchFamily="34" charset="-120"/>
                <a:ea typeface="微軟正黑體" panose="020B0604030504040204" pitchFamily="34" charset="-120"/>
              </a:rPr>
              <a:t>, K. </a:t>
            </a:r>
            <a:r>
              <a:rPr lang="en-US" altLang="zh-TW" sz="1200" dirty="0" err="1">
                <a:latin typeface="微軟正黑體" panose="020B0604030504040204" pitchFamily="34" charset="-120"/>
                <a:ea typeface="微軟正黑體" panose="020B0604030504040204" pitchFamily="34" charset="-120"/>
              </a:rPr>
              <a:t>Kitayama</a:t>
            </a:r>
            <a:r>
              <a:rPr lang="en-US" altLang="zh-TW" sz="1200" dirty="0">
                <a:latin typeface="微軟正黑體" panose="020B0604030504040204" pitchFamily="34" charset="-120"/>
                <a:ea typeface="微軟正黑體" panose="020B0604030504040204" pitchFamily="34" charset="-120"/>
              </a:rPr>
              <a:t>, M. Nishihara, T. Tanaka, T. </a:t>
            </a:r>
            <a:r>
              <a:rPr lang="en-US" altLang="zh-TW" sz="1200" dirty="0" err="1">
                <a:latin typeface="微軟正黑體" panose="020B0604030504040204" pitchFamily="34" charset="-120"/>
                <a:ea typeface="微軟正黑體" panose="020B0604030504040204" pitchFamily="34" charset="-120"/>
              </a:rPr>
              <a:t>Takahara</a:t>
            </a:r>
            <a:r>
              <a:rPr lang="en-US" altLang="zh-TW" sz="1200" dirty="0">
                <a:latin typeface="微軟正黑體" panose="020B0604030504040204" pitchFamily="34" charset="-120"/>
                <a:ea typeface="微軟正黑體" panose="020B0604030504040204" pitchFamily="34" charset="-120"/>
              </a:rPr>
              <a:t>, </a:t>
            </a:r>
            <a:r>
              <a:rPr lang="en-US" altLang="zh-TW" sz="1200" dirty="0" err="1" smtClean="0">
                <a:latin typeface="微軟正黑體" panose="020B0604030504040204" pitchFamily="34" charset="-120"/>
                <a:ea typeface="微軟正黑體" panose="020B0604030504040204" pitchFamily="34" charset="-120"/>
              </a:rPr>
              <a:t>J.C.Rasmussen</a:t>
            </a:r>
            <a:r>
              <a:rPr lang="en-US" altLang="zh-TW" sz="1200" dirty="0">
                <a:latin typeface="微軟正黑體" panose="020B0604030504040204" pitchFamily="34" charset="-120"/>
                <a:ea typeface="微軟正黑體" panose="020B0604030504040204" pitchFamily="34" charset="-120"/>
              </a:rPr>
              <a:t>, N. </a:t>
            </a:r>
            <a:r>
              <a:rPr lang="en-US" altLang="zh-TW" sz="1200" dirty="0" err="1">
                <a:latin typeface="微軟正黑體" panose="020B0604030504040204" pitchFamily="34" charset="-120"/>
                <a:ea typeface="微軟正黑體" panose="020B0604030504040204" pitchFamily="34" charset="-120"/>
              </a:rPr>
              <a:t>Yoshikane</a:t>
            </a:r>
            <a:r>
              <a:rPr lang="en-US" altLang="zh-TW" sz="1200" dirty="0">
                <a:latin typeface="微軟正黑體" panose="020B0604030504040204" pitchFamily="34" charset="-120"/>
                <a:ea typeface="微軟正黑體" panose="020B0604030504040204" pitchFamily="34" charset="-120"/>
              </a:rPr>
              <a:t>, T. </a:t>
            </a:r>
            <a:r>
              <a:rPr lang="en-US" altLang="zh-TW" sz="1200" dirty="0" err="1">
                <a:latin typeface="微軟正黑體" panose="020B0604030504040204" pitchFamily="34" charset="-120"/>
                <a:ea typeface="微軟正黑體" panose="020B0604030504040204" pitchFamily="34" charset="-120"/>
              </a:rPr>
              <a:t>Tsuritani</a:t>
            </a:r>
            <a:r>
              <a:rPr lang="en-US" altLang="zh-TW" sz="1200" dirty="0">
                <a:latin typeface="微軟正黑體" panose="020B0604030504040204" pitchFamily="34" charset="-120"/>
                <a:ea typeface="微軟正黑體" panose="020B0604030504040204" pitchFamily="34" charset="-120"/>
              </a:rPr>
              <a:t>, I. Morita, S. Yan, Y. Shu, </a:t>
            </a:r>
            <a:r>
              <a:rPr lang="en-US" altLang="zh-TW" sz="1200" dirty="0" err="1" smtClean="0">
                <a:latin typeface="微軟正黑體" panose="020B0604030504040204" pitchFamily="34" charset="-120"/>
                <a:ea typeface="微軟正黑體" panose="020B0604030504040204" pitchFamily="34" charset="-120"/>
              </a:rPr>
              <a:t>M.Channegowda</a:t>
            </a:r>
            <a:r>
              <a:rPr lang="en-US" altLang="zh-TW" sz="1200" dirty="0">
                <a:latin typeface="微軟正黑體" panose="020B0604030504040204" pitchFamily="34" charset="-120"/>
                <a:ea typeface="微軟正黑體" panose="020B0604030504040204" pitchFamily="34" charset="-120"/>
              </a:rPr>
              <a:t>, Y. Yan, B.R. </a:t>
            </a:r>
            <a:r>
              <a:rPr lang="en-US" altLang="zh-TW" sz="1200" dirty="0" err="1">
                <a:latin typeface="微軟正黑體" panose="020B0604030504040204" pitchFamily="34" charset="-120"/>
                <a:ea typeface="微軟正黑體" panose="020B0604030504040204" pitchFamily="34" charset="-120"/>
              </a:rPr>
              <a:t>Rofoee</a:t>
            </a:r>
            <a:r>
              <a:rPr lang="en-US" altLang="zh-TW" sz="1200" dirty="0">
                <a:latin typeface="微軟正黑體" panose="020B0604030504040204" pitchFamily="34" charset="-120"/>
                <a:ea typeface="微軟正黑體" panose="020B0604030504040204" pitchFamily="34" charset="-120"/>
              </a:rPr>
              <a:t>, E. </a:t>
            </a:r>
            <a:r>
              <a:rPr lang="en-US" altLang="zh-TW" sz="1200" dirty="0" err="1">
                <a:latin typeface="微軟正黑體" panose="020B0604030504040204" pitchFamily="34" charset="-120"/>
                <a:ea typeface="微軟正黑體" panose="020B0604030504040204" pitchFamily="34" charset="-120"/>
              </a:rPr>
              <a:t>Hugues</a:t>
            </a:r>
            <a:r>
              <a:rPr lang="en-US" altLang="zh-TW" sz="1200" dirty="0">
                <a:latin typeface="微軟正黑體" panose="020B0604030504040204" pitchFamily="34" charset="-120"/>
                <a:ea typeface="微軟正黑體" panose="020B0604030504040204" pitchFamily="34" charset="-120"/>
              </a:rPr>
              <a:t>-Salas, G. </a:t>
            </a:r>
            <a:r>
              <a:rPr lang="en-US" altLang="zh-TW" sz="1200" dirty="0" err="1">
                <a:latin typeface="微軟正黑體" panose="020B0604030504040204" pitchFamily="34" charset="-120"/>
                <a:ea typeface="微軟正黑體" panose="020B0604030504040204" pitchFamily="34" charset="-120"/>
              </a:rPr>
              <a:t>Saridis</a:t>
            </a:r>
            <a:r>
              <a:rPr lang="en-US" altLang="zh-TW" sz="1200" dirty="0">
                <a:latin typeface="微軟正黑體" panose="020B0604030504040204" pitchFamily="34" charset="-120"/>
                <a:ea typeface="微軟正黑體" panose="020B0604030504040204" pitchFamily="34" charset="-120"/>
              </a:rPr>
              <a:t>, G. </a:t>
            </a:r>
            <a:r>
              <a:rPr lang="en-US" altLang="zh-TW" sz="1200" dirty="0" err="1">
                <a:latin typeface="微軟正黑體" panose="020B0604030504040204" pitchFamily="34" charset="-120"/>
                <a:ea typeface="微軟正黑體" panose="020B0604030504040204" pitchFamily="34" charset="-120"/>
              </a:rPr>
              <a:t>Zervas</a:t>
            </a:r>
            <a:r>
              <a:rPr lang="en-US" altLang="zh-TW" sz="1200" dirty="0">
                <a:latin typeface="微軟正黑體" panose="020B0604030504040204" pitchFamily="34" charset="-120"/>
                <a:ea typeface="微軟正黑體" panose="020B0604030504040204" pitchFamily="34" charset="-120"/>
              </a:rPr>
              <a:t>, </a:t>
            </a:r>
            <a:r>
              <a:rPr lang="en-US" altLang="zh-TW" sz="1200" dirty="0" err="1" smtClean="0">
                <a:latin typeface="微軟正黑體" panose="020B0604030504040204" pitchFamily="34" charset="-120"/>
                <a:ea typeface="微軟正黑體" panose="020B0604030504040204" pitchFamily="34" charset="-120"/>
              </a:rPr>
              <a:t>R.Nejabati</a:t>
            </a:r>
            <a:r>
              <a:rPr lang="en-US" altLang="zh-TW" sz="1200" dirty="0">
                <a:latin typeface="微軟正黑體" panose="020B0604030504040204" pitchFamily="34" charset="-120"/>
                <a:ea typeface="微軟正黑體" panose="020B0604030504040204" pitchFamily="34" charset="-120"/>
              </a:rPr>
              <a:t>, D. </a:t>
            </a:r>
            <a:r>
              <a:rPr lang="en-US" altLang="zh-TW" sz="1200" dirty="0" err="1">
                <a:latin typeface="微軟正黑體" panose="020B0604030504040204" pitchFamily="34" charset="-120"/>
                <a:ea typeface="微軟正黑體" panose="020B0604030504040204" pitchFamily="34" charset="-120"/>
              </a:rPr>
              <a:t>Simeonidou</a:t>
            </a:r>
            <a:r>
              <a:rPr lang="en-US" altLang="zh-TW" sz="1200" dirty="0">
                <a:latin typeface="微軟正黑體" panose="020B0604030504040204" pitchFamily="34" charset="-120"/>
                <a:ea typeface="微軟正黑體" panose="020B0604030504040204" pitchFamily="34" charset="-120"/>
              </a:rPr>
              <a:t>, R. </a:t>
            </a:r>
            <a:r>
              <a:rPr lang="en-US" altLang="zh-TW" sz="1200" dirty="0" err="1">
                <a:latin typeface="微軟正黑體" panose="020B0604030504040204" pitchFamily="34" charset="-120"/>
                <a:ea typeface="微軟正黑體" panose="020B0604030504040204" pitchFamily="34" charset="-120"/>
              </a:rPr>
              <a:t>Vilalta</a:t>
            </a:r>
            <a:r>
              <a:rPr lang="en-US" altLang="zh-TW" sz="1200" dirty="0">
                <a:latin typeface="微軟正黑體" panose="020B0604030504040204" pitchFamily="34" charset="-120"/>
                <a:ea typeface="微軟正黑體" panose="020B0604030504040204" pitchFamily="34" charset="-120"/>
              </a:rPr>
              <a:t>, R. Munoz, R. </a:t>
            </a:r>
            <a:r>
              <a:rPr lang="en-US" altLang="zh-TW" sz="1200" dirty="0" err="1">
                <a:latin typeface="微軟正黑體" panose="020B0604030504040204" pitchFamily="34" charset="-120"/>
                <a:ea typeface="微軟正黑體" panose="020B0604030504040204" pitchFamily="34" charset="-120"/>
              </a:rPr>
              <a:t>Casellas</a:t>
            </a:r>
            <a:r>
              <a:rPr lang="en-US" altLang="zh-TW" sz="1200" dirty="0">
                <a:latin typeface="微軟正黑體" panose="020B0604030504040204" pitchFamily="34" charset="-120"/>
                <a:ea typeface="微軟正黑體" panose="020B0604030504040204" pitchFamily="34" charset="-120"/>
              </a:rPr>
              <a:t>, R. Martinez, </a:t>
            </a:r>
            <a:r>
              <a:rPr lang="en-US" altLang="zh-TW" sz="1200" dirty="0" err="1" smtClean="0">
                <a:latin typeface="微軟正黑體" panose="020B0604030504040204" pitchFamily="34" charset="-120"/>
                <a:ea typeface="微軟正黑體" panose="020B0604030504040204" pitchFamily="34" charset="-120"/>
              </a:rPr>
              <a:t>M.Svaluto</a:t>
            </a:r>
            <a:r>
              <a:rPr lang="en-US" altLang="zh-TW" sz="1200" dirty="0">
                <a:latin typeface="微軟正黑體" panose="020B0604030504040204" pitchFamily="34" charset="-120"/>
                <a:ea typeface="微軟正黑體" panose="020B0604030504040204" pitchFamily="34" charset="-120"/>
              </a:rPr>
              <a:t>, J.M. </a:t>
            </a:r>
            <a:r>
              <a:rPr lang="en-US" altLang="zh-TW" sz="1200" dirty="0" err="1">
                <a:latin typeface="微軟正黑體" panose="020B0604030504040204" pitchFamily="34" charset="-120"/>
                <a:ea typeface="微軟正黑體" panose="020B0604030504040204" pitchFamily="34" charset="-120"/>
              </a:rPr>
              <a:t>Fabrega</a:t>
            </a:r>
            <a:r>
              <a:rPr lang="en-US" altLang="zh-TW" sz="1200" dirty="0">
                <a:latin typeface="微軟正黑體" panose="020B0604030504040204" pitchFamily="34" charset="-120"/>
                <a:ea typeface="微軟正黑體" panose="020B0604030504040204" pitchFamily="34" charset="-120"/>
              </a:rPr>
              <a:t>, A. </a:t>
            </a:r>
            <a:r>
              <a:rPr lang="en-US" altLang="zh-TW" sz="1200" dirty="0" err="1">
                <a:latin typeface="微軟正黑體" panose="020B0604030504040204" pitchFamily="34" charset="-120"/>
                <a:ea typeface="微軟正黑體" panose="020B0604030504040204" pitchFamily="34" charset="-120"/>
              </a:rPr>
              <a:t>Aguado</a:t>
            </a:r>
            <a:r>
              <a:rPr lang="en-US" altLang="zh-TW" sz="1200" dirty="0">
                <a:latin typeface="微軟正黑體" panose="020B0604030504040204" pitchFamily="34" charset="-120"/>
                <a:ea typeface="微軟正黑體" panose="020B0604030504040204" pitchFamily="34" charset="-120"/>
              </a:rPr>
              <a:t>, V. Lopez, J. </a:t>
            </a:r>
            <a:r>
              <a:rPr lang="en-US" altLang="zh-TW" sz="1200" dirty="0" err="1">
                <a:latin typeface="微軟正黑體" panose="020B0604030504040204" pitchFamily="34" charset="-120"/>
                <a:ea typeface="微軟正黑體" panose="020B0604030504040204" pitchFamily="34" charset="-120"/>
              </a:rPr>
              <a:t>Marhuenda</a:t>
            </a:r>
            <a:r>
              <a:rPr lang="en-US" altLang="zh-TW" sz="1200" dirty="0">
                <a:latin typeface="微軟正黑體" panose="020B0604030504040204" pitchFamily="34" charset="-120"/>
                <a:ea typeface="微軟正黑體" panose="020B0604030504040204" pitchFamily="34" charset="-120"/>
              </a:rPr>
              <a:t>, O.G. de Dios, </a:t>
            </a:r>
            <a:r>
              <a:rPr lang="en-US" altLang="zh-TW" sz="1200" dirty="0" err="1" smtClean="0">
                <a:latin typeface="微軟正黑體" panose="020B0604030504040204" pitchFamily="34" charset="-120"/>
                <a:ea typeface="微軟正黑體" panose="020B0604030504040204" pitchFamily="34" charset="-120"/>
              </a:rPr>
              <a:t>J.P.Fernandez</a:t>
            </a:r>
            <a:r>
              <a:rPr lang="en-US" altLang="zh-TW" sz="1200" dirty="0" smtClean="0">
                <a:latin typeface="微軟正黑體" panose="020B0604030504040204" pitchFamily="34" charset="-120"/>
                <a:ea typeface="微軟正黑體" panose="020B0604030504040204" pitchFamily="34" charset="-120"/>
              </a:rPr>
              <a:t>-Palacios</a:t>
            </a:r>
            <a:r>
              <a:rPr lang="en-US" altLang="zh-TW" sz="1200" dirty="0">
                <a:latin typeface="微軟正黑體" panose="020B0604030504040204" pitchFamily="34" charset="-120"/>
                <a:ea typeface="微軟正黑體" panose="020B0604030504040204" pitchFamily="34" charset="-120"/>
              </a:rPr>
              <a:t>, First international SDN-based network orchestration </a:t>
            </a:r>
            <a:r>
              <a:rPr lang="en-US" altLang="zh-TW" sz="1200" dirty="0" err="1" smtClean="0">
                <a:latin typeface="微軟正黑體" panose="020B0604030504040204" pitchFamily="34" charset="-120"/>
                <a:ea typeface="微軟正黑體" panose="020B0604030504040204" pitchFamily="34" charset="-120"/>
              </a:rPr>
              <a:t>ofvariable</a:t>
            </a:r>
            <a:r>
              <a:rPr lang="en-US" altLang="zh-TW" sz="1200" dirty="0" smtClean="0">
                <a:latin typeface="微軟正黑體" panose="020B0604030504040204" pitchFamily="34" charset="-120"/>
                <a:ea typeface="微軟正黑體" panose="020B0604030504040204" pitchFamily="34" charset="-120"/>
              </a:rPr>
              <a:t>-capacity </a:t>
            </a:r>
            <a:r>
              <a:rPr lang="en-US" altLang="zh-TW" sz="1200" dirty="0">
                <a:latin typeface="微軟正黑體" panose="020B0604030504040204" pitchFamily="34" charset="-120"/>
                <a:ea typeface="微軟正黑體" panose="020B0604030504040204" pitchFamily="34" charset="-120"/>
              </a:rPr>
              <a:t>OPS over programmable flexi-grid EON, in: OFC, March 2014.</a:t>
            </a:r>
          </a:p>
          <a:p>
            <a:r>
              <a:rPr lang="en-US" altLang="zh-TW" sz="1200" dirty="0">
                <a:latin typeface="微軟正黑體" panose="020B0604030504040204" pitchFamily="34" charset="-120"/>
                <a:ea typeface="微軟正黑體" panose="020B0604030504040204" pitchFamily="34" charset="-120"/>
              </a:rPr>
              <a:t>[11] S. </a:t>
            </a:r>
            <a:r>
              <a:rPr lang="en-US" altLang="zh-TW" sz="1200" dirty="0" err="1">
                <a:latin typeface="微軟正黑體" panose="020B0604030504040204" pitchFamily="34" charset="-120"/>
                <a:ea typeface="微軟正黑體" panose="020B0604030504040204" pitchFamily="34" charset="-120"/>
              </a:rPr>
              <a:t>Sahhaf</a:t>
            </a:r>
            <a:r>
              <a:rPr lang="en-US" altLang="zh-TW" sz="1200" dirty="0">
                <a:latin typeface="微軟正黑體" panose="020B0604030504040204" pitchFamily="34" charset="-120"/>
                <a:ea typeface="微軟正黑體" panose="020B0604030504040204" pitchFamily="34" charset="-120"/>
              </a:rPr>
              <a:t>, W. Tavernier, J. </a:t>
            </a:r>
            <a:r>
              <a:rPr lang="en-US" altLang="zh-TW" sz="1200" dirty="0" err="1">
                <a:latin typeface="微軟正黑體" panose="020B0604030504040204" pitchFamily="34" charset="-120"/>
                <a:ea typeface="微軟正黑體" panose="020B0604030504040204" pitchFamily="34" charset="-120"/>
              </a:rPr>
              <a:t>Czentye</a:t>
            </a:r>
            <a:r>
              <a:rPr lang="en-US" altLang="zh-TW" sz="1200" dirty="0">
                <a:latin typeface="微軟正黑體" panose="020B0604030504040204" pitchFamily="34" charset="-120"/>
                <a:ea typeface="微軟正黑體" panose="020B0604030504040204" pitchFamily="34" charset="-120"/>
              </a:rPr>
              <a:t>, B. </a:t>
            </a:r>
            <a:r>
              <a:rPr lang="en-US" altLang="zh-TW" sz="1200" dirty="0" err="1">
                <a:latin typeface="微軟正黑體" panose="020B0604030504040204" pitchFamily="34" charset="-120"/>
                <a:ea typeface="微軟正黑體" panose="020B0604030504040204" pitchFamily="34" charset="-120"/>
              </a:rPr>
              <a:t>Sonkoly</a:t>
            </a:r>
            <a:r>
              <a:rPr lang="en-US" altLang="zh-TW" sz="1200" dirty="0">
                <a:latin typeface="微軟正黑體" panose="020B0604030504040204" pitchFamily="34" charset="-120"/>
                <a:ea typeface="微軟正黑體" panose="020B0604030504040204" pitchFamily="34" charset="-120"/>
              </a:rPr>
              <a:t>, P. </a:t>
            </a:r>
            <a:r>
              <a:rPr lang="en-US" altLang="zh-TW" sz="1200" dirty="0" err="1">
                <a:latin typeface="微軟正黑體" panose="020B0604030504040204" pitchFamily="34" charset="-120"/>
                <a:ea typeface="微軟正黑體" panose="020B0604030504040204" pitchFamily="34" charset="-120"/>
              </a:rPr>
              <a:t>Skoldstrom</a:t>
            </a:r>
            <a:r>
              <a:rPr lang="en-US" altLang="zh-TW" sz="1200" dirty="0">
                <a:latin typeface="微軟正黑體" panose="020B0604030504040204" pitchFamily="34" charset="-120"/>
                <a:ea typeface="微軟正黑體" panose="020B0604030504040204" pitchFamily="34" charset="-120"/>
              </a:rPr>
              <a:t>, D. </a:t>
            </a:r>
            <a:r>
              <a:rPr lang="en-US" altLang="zh-TW" sz="1200" dirty="0" err="1">
                <a:latin typeface="微軟正黑體" panose="020B0604030504040204" pitchFamily="34" charset="-120"/>
                <a:ea typeface="微軟正黑體" panose="020B0604030504040204" pitchFamily="34" charset="-120"/>
              </a:rPr>
              <a:t>Jocha</a:t>
            </a:r>
            <a:r>
              <a:rPr lang="en-US" altLang="zh-TW" sz="1200" dirty="0">
                <a:latin typeface="微軟正黑體" panose="020B0604030504040204" pitchFamily="34" charset="-120"/>
                <a:ea typeface="微軟正黑體" panose="020B0604030504040204" pitchFamily="34" charset="-120"/>
              </a:rPr>
              <a:t>, J. </a:t>
            </a:r>
            <a:r>
              <a:rPr lang="en-US" altLang="zh-TW" sz="1200" dirty="0" err="1" smtClean="0">
                <a:latin typeface="微軟正黑體" panose="020B0604030504040204" pitchFamily="34" charset="-120"/>
                <a:ea typeface="微軟正黑體" panose="020B0604030504040204" pitchFamily="34" charset="-120"/>
              </a:rPr>
              <a:t>Garay,Scalable</a:t>
            </a:r>
            <a:r>
              <a:rPr lang="en-US" altLang="zh-TW" sz="1200" dirty="0" smtClean="0">
                <a:latin typeface="微軟正黑體" panose="020B0604030504040204" pitchFamily="34" charset="-120"/>
                <a:ea typeface="微軟正黑體" panose="020B0604030504040204" pitchFamily="34" charset="-120"/>
              </a:rPr>
              <a:t> </a:t>
            </a:r>
            <a:r>
              <a:rPr lang="en-US" altLang="zh-TW" sz="1200" dirty="0">
                <a:latin typeface="微軟正黑體" panose="020B0604030504040204" pitchFamily="34" charset="-120"/>
                <a:ea typeface="微軟正黑體" panose="020B0604030504040204" pitchFamily="34" charset="-120"/>
              </a:rPr>
              <a:t>architecture for service function chain orchestration, in: EWSDN, </a:t>
            </a:r>
            <a:r>
              <a:rPr lang="en-US" altLang="zh-TW" sz="1200" dirty="0" smtClean="0">
                <a:latin typeface="微軟正黑體" panose="020B0604030504040204" pitchFamily="34" charset="-120"/>
                <a:ea typeface="微軟正黑體" panose="020B0604030504040204" pitchFamily="34" charset="-120"/>
              </a:rPr>
              <a:t>Sept2015</a:t>
            </a:r>
            <a:r>
              <a:rPr lang="en-US" altLang="zh-TW" sz="1200" dirty="0">
                <a:latin typeface="微軟正黑體" panose="020B0604030504040204" pitchFamily="34" charset="-120"/>
                <a:ea typeface="微軟正黑體" panose="020B0604030504040204" pitchFamily="34" charset="-120"/>
              </a:rPr>
              <a:t>.</a:t>
            </a:r>
            <a:endParaRPr lang="en-US" altLang="zh-TW" sz="1200" dirty="0" smtClean="0">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20</a:t>
            </a:fld>
            <a:endParaRPr lang="en-US" altLang="zh-TW"/>
          </a:p>
        </p:txBody>
      </p:sp>
    </p:spTree>
    <p:extLst>
      <p:ext uri="{BB962C8B-B14F-4D97-AF65-F5344CB8AC3E}">
        <p14:creationId xmlns:p14="http://schemas.microsoft.com/office/powerpoint/2010/main" val="18400301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OUTLINE</a:t>
            </a:r>
            <a:endParaRPr lang="zh-TW" altLang="en-US" dirty="0"/>
          </a:p>
        </p:txBody>
      </p:sp>
      <p:sp>
        <p:nvSpPr>
          <p:cNvPr id="3" name="內容版面配置區 2"/>
          <p:cNvSpPr>
            <a:spLocks noGrp="1"/>
          </p:cNvSpPr>
          <p:nvPr>
            <p:ph idx="1"/>
          </p:nvPr>
        </p:nvSpPr>
        <p:spPr>
          <a:xfrm>
            <a:off x="457200" y="1600202"/>
            <a:ext cx="8229600" cy="4876798"/>
          </a:xfrm>
        </p:spPr>
        <p:txBody>
          <a:bodyPr/>
          <a:lstStyle/>
          <a:p>
            <a:r>
              <a:rPr lang="en-US" altLang="zh-TW" dirty="0" smtClean="0"/>
              <a:t>ABSTRACT</a:t>
            </a:r>
          </a:p>
          <a:p>
            <a:r>
              <a:rPr lang="en-US" altLang="zh-TW" dirty="0" smtClean="0"/>
              <a:t>Introduction</a:t>
            </a:r>
          </a:p>
          <a:p>
            <a:r>
              <a:rPr lang="en-US" altLang="zh-TW" dirty="0" smtClean="0"/>
              <a:t>Problem</a:t>
            </a:r>
          </a:p>
          <a:p>
            <a:r>
              <a:rPr lang="en-US" altLang="zh-TW" dirty="0" smtClean="0"/>
              <a:t>Network  Service Orchestration</a:t>
            </a:r>
          </a:p>
          <a:p>
            <a:r>
              <a:rPr lang="en-US" altLang="zh-TW" dirty="0" smtClean="0"/>
              <a:t>Software define network(SDN)</a:t>
            </a:r>
          </a:p>
          <a:p>
            <a:r>
              <a:rPr lang="en-US" altLang="zh-TW" dirty="0" smtClean="0"/>
              <a:t>Network function virtualization(NFV)</a:t>
            </a:r>
          </a:p>
          <a:p>
            <a:r>
              <a:rPr lang="en-US" altLang="zh-TW" dirty="0" smtClean="0"/>
              <a:t>Challenge and future direction</a:t>
            </a:r>
          </a:p>
          <a:p>
            <a:r>
              <a:rPr lang="en-US" altLang="zh-TW" dirty="0" smtClean="0"/>
              <a:t>Conclusion</a:t>
            </a:r>
          </a:p>
          <a:p>
            <a:endParaRPr lang="zh-TW" altLang="en-US"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3</a:t>
            </a:fld>
            <a:endParaRPr lang="en-US" altLang="zh-TW"/>
          </a:p>
        </p:txBody>
      </p:sp>
    </p:spTree>
    <p:extLst>
      <p:ext uri="{BB962C8B-B14F-4D97-AF65-F5344CB8AC3E}">
        <p14:creationId xmlns:p14="http://schemas.microsoft.com/office/powerpoint/2010/main" val="11822891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ABSTRACT</a:t>
            </a:r>
            <a:endParaRPr lang="zh-TW" altLang="en-US" dirty="0"/>
          </a:p>
        </p:txBody>
      </p:sp>
      <p:sp>
        <p:nvSpPr>
          <p:cNvPr id="3" name="內容版面配置區 2"/>
          <p:cNvSpPr>
            <a:spLocks noGrp="1"/>
          </p:cNvSpPr>
          <p:nvPr>
            <p:ph idx="1"/>
          </p:nvPr>
        </p:nvSpPr>
        <p:spPr>
          <a:xfrm>
            <a:off x="457200" y="1600200"/>
            <a:ext cx="8458200" cy="4525965"/>
          </a:xfrm>
        </p:spPr>
        <p:txBody>
          <a:bodyPr/>
          <a:lstStyle/>
          <a:p>
            <a:pPr algn="just"/>
            <a:r>
              <a:rPr lang="zh-TW" altLang="en-US" sz="2400" dirty="0"/>
              <a:t>營運商</a:t>
            </a:r>
            <a:r>
              <a:rPr lang="zh-TW" altLang="en-US" sz="2400" dirty="0" smtClean="0"/>
              <a:t>提供的網路服務和加值服務帶來了一定的收入</a:t>
            </a:r>
            <a:endParaRPr lang="en-US" altLang="zh-TW" sz="2400" dirty="0" smtClean="0"/>
          </a:p>
          <a:p>
            <a:pPr algn="just"/>
            <a:r>
              <a:rPr lang="zh-TW" altLang="en-US" sz="2400" dirty="0"/>
              <a:t>現</a:t>
            </a:r>
            <a:r>
              <a:rPr lang="zh-TW" altLang="en-US" sz="2400" dirty="0" smtClean="0"/>
              <a:t>今</a:t>
            </a:r>
            <a:r>
              <a:rPr lang="en-US" altLang="zh-TW" sz="2400" dirty="0" smtClean="0"/>
              <a:t>,</a:t>
            </a:r>
            <a:r>
              <a:rPr lang="zh-TW" altLang="en-US" sz="2400" dirty="0"/>
              <a:t>營運商</a:t>
            </a:r>
            <a:r>
              <a:rPr lang="zh-TW" altLang="en-US" sz="2400" dirty="0" smtClean="0"/>
              <a:t>面臨問題</a:t>
            </a:r>
            <a:r>
              <a:rPr lang="en-US" altLang="zh-TW" sz="2400" dirty="0" smtClean="0"/>
              <a:t>:</a:t>
            </a:r>
            <a:r>
              <a:rPr lang="zh-TW" altLang="en-US" sz="2400" dirty="0" smtClean="0"/>
              <a:t>需要</a:t>
            </a:r>
            <a:r>
              <a:rPr lang="zh-TW" altLang="en-US" sz="2400" dirty="0" smtClean="0">
                <a:solidFill>
                  <a:srgbClr val="FF0000"/>
                </a:solidFill>
              </a:rPr>
              <a:t>創新和更廣泛的加值服務類型</a:t>
            </a:r>
            <a:r>
              <a:rPr lang="en-US" altLang="zh-TW" sz="2400" dirty="0" smtClean="0"/>
              <a:t>,</a:t>
            </a:r>
            <a:r>
              <a:rPr lang="zh-TW" altLang="en-US" sz="2400" dirty="0" smtClean="0"/>
              <a:t>同時</a:t>
            </a:r>
            <a:r>
              <a:rPr lang="en-US" altLang="zh-TW" sz="2400" dirty="0" smtClean="0"/>
              <a:t>,</a:t>
            </a:r>
            <a:r>
              <a:rPr lang="zh-TW" altLang="en-US" sz="2400" dirty="0" smtClean="0"/>
              <a:t>還需要考</a:t>
            </a:r>
            <a:r>
              <a:rPr lang="zh-TW" altLang="en-US" sz="2400" dirty="0"/>
              <a:t>量</a:t>
            </a:r>
            <a:r>
              <a:rPr lang="zh-TW" altLang="en-US" sz="2400" dirty="0" smtClean="0"/>
              <a:t>部屬設施的</a:t>
            </a:r>
            <a:r>
              <a:rPr lang="zh-TW" altLang="en-US" sz="2400" dirty="0" smtClean="0">
                <a:solidFill>
                  <a:srgbClr val="FF0000"/>
                </a:solidFill>
              </a:rPr>
              <a:t>成本和時間</a:t>
            </a:r>
            <a:r>
              <a:rPr lang="zh-TW" altLang="en-US" sz="2400" dirty="0" smtClean="0"/>
              <a:t>。</a:t>
            </a:r>
            <a:endParaRPr lang="en-US" altLang="zh-TW" sz="2400" dirty="0" smtClean="0"/>
          </a:p>
          <a:p>
            <a:pPr algn="just"/>
            <a:endParaRPr lang="en-US" altLang="zh-TW" sz="2400" dirty="0" smtClean="0"/>
          </a:p>
          <a:p>
            <a:pPr algn="just"/>
            <a:r>
              <a:rPr lang="zh-TW" altLang="en-US" sz="2400" dirty="0" smtClean="0"/>
              <a:t>近幾年</a:t>
            </a:r>
            <a:r>
              <a:rPr lang="en-US" altLang="zh-TW" sz="2400" dirty="0" smtClean="0"/>
              <a:t>,</a:t>
            </a:r>
            <a:r>
              <a:rPr lang="zh-TW" altLang="en-US" sz="2400" dirty="0"/>
              <a:t>營運商</a:t>
            </a:r>
            <a:r>
              <a:rPr lang="zh-TW" altLang="en-US" sz="2400" dirty="0" smtClean="0"/>
              <a:t>為了解決這些問題</a:t>
            </a:r>
            <a:r>
              <a:rPr lang="en-US" altLang="zh-TW" sz="2400" dirty="0" smtClean="0"/>
              <a:t>,</a:t>
            </a:r>
            <a:r>
              <a:rPr lang="zh-TW" altLang="en-US" sz="2400" dirty="0" smtClean="0"/>
              <a:t>需要新的網路架構</a:t>
            </a:r>
            <a:r>
              <a:rPr lang="en-US" altLang="zh-TW" sz="2400" dirty="0" smtClean="0"/>
              <a:t>,</a:t>
            </a:r>
            <a:r>
              <a:rPr lang="zh-TW" altLang="en-US" sz="2400" dirty="0" smtClean="0"/>
              <a:t>如</a:t>
            </a:r>
            <a:r>
              <a:rPr lang="en-US" altLang="zh-TW" sz="2400" dirty="0" smtClean="0">
                <a:solidFill>
                  <a:srgbClr val="FF0000"/>
                </a:solidFill>
              </a:rPr>
              <a:t>SDN</a:t>
            </a:r>
            <a:r>
              <a:rPr lang="en-US" altLang="zh-TW" sz="2400" dirty="0" smtClean="0"/>
              <a:t>,</a:t>
            </a:r>
            <a:r>
              <a:rPr lang="en-US" altLang="zh-TW" sz="2400" dirty="0" smtClean="0">
                <a:solidFill>
                  <a:srgbClr val="FF0000"/>
                </a:solidFill>
              </a:rPr>
              <a:t>NFV</a:t>
            </a:r>
            <a:r>
              <a:rPr lang="zh-TW" altLang="en-US" sz="2400" dirty="0" smtClean="0"/>
              <a:t>。這些新的架構能給營運商帶來更好的彈性與效益。</a:t>
            </a:r>
            <a:endParaRPr lang="en-US" altLang="zh-TW" sz="2400" dirty="0"/>
          </a:p>
          <a:p>
            <a:pPr algn="just"/>
            <a:r>
              <a:rPr lang="zh-TW" altLang="en-US" sz="2400" dirty="0" smtClean="0"/>
              <a:t>這篇論文討論網路協調的標準 </a:t>
            </a:r>
            <a:r>
              <a:rPr lang="en-US" altLang="zh-TW" sz="2400" dirty="0" smtClean="0"/>
              <a:t>,</a:t>
            </a:r>
            <a:r>
              <a:rPr lang="zh-TW" altLang="en-US" sz="2400" dirty="0" smtClean="0"/>
              <a:t>如自動化、管理等，優點或缺點</a:t>
            </a:r>
            <a:r>
              <a:rPr lang="en-US" altLang="zh-TW" sz="2400" dirty="0" smtClean="0"/>
              <a:t>,</a:t>
            </a:r>
            <a:r>
              <a:rPr lang="zh-TW" altLang="en-US" sz="2400" dirty="0" smtClean="0"/>
              <a:t>有哪些挑戰與未來發展供營運商參考。</a:t>
            </a:r>
            <a:endParaRPr lang="en-US" altLang="zh-TW" sz="2400" dirty="0" smtClean="0"/>
          </a:p>
          <a:p>
            <a:endParaRPr lang="en-US" altLang="zh-TW" sz="2400" dirty="0"/>
          </a:p>
          <a:p>
            <a:endParaRPr lang="en-US" altLang="zh-TW" sz="2400" dirty="0" smtClean="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4</a:t>
            </a:fld>
            <a:endParaRPr lang="en-US" altLang="zh-TW"/>
          </a:p>
        </p:txBody>
      </p:sp>
    </p:spTree>
    <p:extLst>
      <p:ext uri="{BB962C8B-B14F-4D97-AF65-F5344CB8AC3E}">
        <p14:creationId xmlns:p14="http://schemas.microsoft.com/office/powerpoint/2010/main" val="29181207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Introduction</a:t>
            </a:r>
            <a:endParaRPr lang="zh-TW" altLang="en-US" dirty="0"/>
          </a:p>
        </p:txBody>
      </p:sp>
      <p:sp>
        <p:nvSpPr>
          <p:cNvPr id="3" name="內容版面配置區 2"/>
          <p:cNvSpPr>
            <a:spLocks noGrp="1"/>
          </p:cNvSpPr>
          <p:nvPr>
            <p:ph idx="1"/>
          </p:nvPr>
        </p:nvSpPr>
        <p:spPr>
          <a:xfrm>
            <a:off x="457200" y="1600202"/>
            <a:ext cx="8229600" cy="5029198"/>
          </a:xfrm>
        </p:spPr>
        <p:txBody>
          <a:bodyPr/>
          <a:lstStyle/>
          <a:p>
            <a:pPr algn="just"/>
            <a:r>
              <a:rPr lang="zh-TW" altLang="en-US" sz="2400" dirty="0" smtClean="0">
                <a:solidFill>
                  <a:srgbClr val="FF0000"/>
                </a:solidFill>
                <a:latin typeface="Arial" panose="020B0604020202020204" pitchFamily="34" charset="0"/>
                <a:cs typeface="Arial" panose="020B0604020202020204" pitchFamily="34" charset="0"/>
              </a:rPr>
              <a:t>網路服務</a:t>
            </a:r>
            <a:r>
              <a:rPr lang="zh-TW" altLang="en-US" sz="2400" dirty="0" smtClean="0">
                <a:latin typeface="Arial" panose="020B0604020202020204" pitchFamily="34" charset="0"/>
                <a:cs typeface="Arial" panose="020B0604020202020204" pitchFamily="34" charset="0"/>
              </a:rPr>
              <a:t>是網路營運商主要的收入來源之一</a:t>
            </a:r>
            <a:r>
              <a:rPr lang="en-US" altLang="zh-TW" sz="2400" dirty="0" smtClean="0">
                <a:latin typeface="Arial" panose="020B0604020202020204" pitchFamily="34" charset="0"/>
                <a:cs typeface="Arial" panose="020B0604020202020204" pitchFamily="34" charset="0"/>
              </a:rPr>
              <a:t>,</a:t>
            </a:r>
            <a:r>
              <a:rPr lang="zh-TW" altLang="en-US" sz="2400" dirty="0" smtClean="0">
                <a:latin typeface="Arial" panose="020B0604020202020204" pitchFamily="34" charset="0"/>
                <a:cs typeface="Arial" panose="020B0604020202020204" pitchFamily="34" charset="0"/>
              </a:rPr>
              <a:t>像是</a:t>
            </a:r>
            <a:r>
              <a:rPr lang="en-US" altLang="zh-TW" sz="2400" dirty="0" smtClean="0">
                <a:latin typeface="Arial" panose="020B0604020202020204" pitchFamily="34" charset="0"/>
                <a:cs typeface="Arial" panose="020B0604020202020204" pitchFamily="34" charset="0"/>
              </a:rPr>
              <a:t>IPTV(</a:t>
            </a:r>
            <a:r>
              <a:rPr lang="zh-TW" altLang="en-US" sz="2400" dirty="0" smtClean="0">
                <a:latin typeface="Arial" panose="020B0604020202020204" pitchFamily="34" charset="0"/>
                <a:cs typeface="Arial" panose="020B0604020202020204" pitchFamily="34" charset="0"/>
              </a:rPr>
              <a:t>網路電視</a:t>
            </a:r>
            <a:r>
              <a:rPr lang="en-US" altLang="zh-TW" sz="2400" dirty="0" smtClean="0">
                <a:latin typeface="Arial" panose="020B0604020202020204" pitchFamily="34" charset="0"/>
                <a:cs typeface="Arial" panose="020B0604020202020204" pitchFamily="34" charset="0"/>
              </a:rPr>
              <a:t>),</a:t>
            </a:r>
            <a:r>
              <a:rPr lang="zh-TW" altLang="en-US" sz="2400" dirty="0" smtClean="0">
                <a:latin typeface="Arial" panose="020B0604020202020204" pitchFamily="34" charset="0"/>
                <a:cs typeface="Arial" panose="020B0604020202020204" pitchFamily="34" charset="0"/>
              </a:rPr>
              <a:t>加值服務</a:t>
            </a:r>
            <a:r>
              <a:rPr lang="en-US" altLang="zh-TW" sz="2400" dirty="0" smtClean="0">
                <a:latin typeface="Arial" panose="020B0604020202020204" pitchFamily="34" charset="0"/>
                <a:cs typeface="Arial" panose="020B0604020202020204" pitchFamily="34" charset="0"/>
              </a:rPr>
              <a:t>,</a:t>
            </a:r>
            <a:r>
              <a:rPr lang="zh-TW" altLang="en-US" sz="2400" dirty="0" smtClean="0">
                <a:latin typeface="Arial" panose="020B0604020202020204" pitchFamily="34" charset="0"/>
                <a:cs typeface="Arial" panose="020B0604020202020204" pitchFamily="34" charset="0"/>
              </a:rPr>
              <a:t>防火牆等</a:t>
            </a:r>
            <a:r>
              <a:rPr lang="en-US" altLang="zh-TW" sz="2400" dirty="0" smtClean="0">
                <a:latin typeface="Arial" panose="020B0604020202020204" pitchFamily="34" charset="0"/>
                <a:cs typeface="Arial" panose="020B0604020202020204" pitchFamily="34" charset="0"/>
              </a:rPr>
              <a:t>,</a:t>
            </a:r>
            <a:r>
              <a:rPr lang="zh-TW" altLang="en-US" sz="2400" dirty="0" smtClean="0">
                <a:latin typeface="Arial" panose="020B0604020202020204" pitchFamily="34" charset="0"/>
                <a:cs typeface="Arial" panose="020B0604020202020204" pitchFamily="34" charset="0"/>
              </a:rPr>
              <a:t>為營運商帶來可觀的收入。</a:t>
            </a:r>
            <a:endParaRPr lang="en-US" altLang="zh-TW" sz="2400" dirty="0" smtClean="0">
              <a:latin typeface="Arial" panose="020B0604020202020204" pitchFamily="34" charset="0"/>
              <a:cs typeface="Arial" panose="020B0604020202020204" pitchFamily="34" charset="0"/>
            </a:endParaRPr>
          </a:p>
          <a:p>
            <a:pPr algn="just"/>
            <a:endParaRPr lang="en-US" altLang="zh-TW" sz="2400" dirty="0" smtClean="0">
              <a:latin typeface="Arial" panose="020B0604020202020204" pitchFamily="34" charset="0"/>
              <a:cs typeface="Arial" panose="020B0604020202020204" pitchFamily="34" charset="0"/>
            </a:endParaRPr>
          </a:p>
          <a:p>
            <a:pPr algn="just"/>
            <a:r>
              <a:rPr lang="zh-TW" altLang="en-US" sz="2400" dirty="0" smtClean="0">
                <a:solidFill>
                  <a:srgbClr val="FF0000"/>
                </a:solidFill>
                <a:latin typeface="Arial" panose="020B0604020202020204" pitchFamily="34" charset="0"/>
                <a:cs typeface="Arial" panose="020B0604020202020204" pitchFamily="34" charset="0"/>
              </a:rPr>
              <a:t>網路流量指數性成長</a:t>
            </a:r>
            <a:r>
              <a:rPr lang="en-US" altLang="zh-TW" sz="2400" dirty="0" smtClean="0">
                <a:latin typeface="Arial" panose="020B0604020202020204" pitchFamily="34" charset="0"/>
                <a:cs typeface="Arial" panose="020B0604020202020204" pitchFamily="34" charset="0"/>
              </a:rPr>
              <a:t>,</a:t>
            </a:r>
            <a:r>
              <a:rPr lang="zh-TW" altLang="en-US" sz="2400" dirty="0" smtClean="0">
                <a:latin typeface="Arial" panose="020B0604020202020204" pitchFamily="34" charset="0"/>
                <a:cs typeface="Arial" panose="020B0604020202020204" pitchFamily="34" charset="0"/>
              </a:rPr>
              <a:t>使得營運商必須頻繁地</a:t>
            </a:r>
            <a:r>
              <a:rPr lang="zh-TW" altLang="en-US" sz="2400" dirty="0" smtClean="0">
                <a:solidFill>
                  <a:srgbClr val="FF0000"/>
                </a:solidFill>
                <a:latin typeface="Arial" panose="020B0604020202020204" pitchFamily="34" charset="0"/>
                <a:cs typeface="Arial" panose="020B0604020202020204" pitchFamily="34" charset="0"/>
              </a:rPr>
              <a:t>擴建</a:t>
            </a:r>
            <a:r>
              <a:rPr lang="zh-TW" altLang="en-US" sz="2400" dirty="0" smtClean="0">
                <a:latin typeface="Arial" panose="020B0604020202020204" pitchFamily="34" charset="0"/>
                <a:cs typeface="Arial" panose="020B0604020202020204" pitchFamily="34" charset="0"/>
              </a:rPr>
              <a:t>和</a:t>
            </a:r>
            <a:r>
              <a:rPr lang="zh-TW" altLang="en-US" sz="2400" dirty="0" smtClean="0">
                <a:solidFill>
                  <a:srgbClr val="FF0000"/>
                </a:solidFill>
                <a:latin typeface="Arial" panose="020B0604020202020204" pitchFamily="34" charset="0"/>
                <a:cs typeface="Arial" panose="020B0604020202020204" pitchFamily="34" charset="0"/>
              </a:rPr>
              <a:t>升級</a:t>
            </a:r>
            <a:r>
              <a:rPr lang="zh-TW" altLang="en-US" sz="2400" dirty="0" smtClean="0">
                <a:latin typeface="Arial" panose="020B0604020202020204" pitchFamily="34" charset="0"/>
                <a:cs typeface="Arial" panose="020B0604020202020204" pitchFamily="34" charset="0"/>
              </a:rPr>
              <a:t>基礎設施</a:t>
            </a:r>
            <a:endParaRPr lang="en-US" altLang="zh-TW" sz="2400" dirty="0" smtClean="0">
              <a:latin typeface="Arial" panose="020B0604020202020204" pitchFamily="34" charset="0"/>
              <a:cs typeface="Arial" panose="020B0604020202020204" pitchFamily="34" charset="0"/>
            </a:endParaRPr>
          </a:p>
          <a:p>
            <a:pPr marL="0" indent="0" algn="just">
              <a:buNone/>
            </a:pPr>
            <a:endParaRPr lang="en-US" altLang="zh-TW" sz="2400" dirty="0">
              <a:latin typeface="Arial" panose="020B0604020202020204" pitchFamily="34" charset="0"/>
              <a:cs typeface="Arial" panose="020B0604020202020204" pitchFamily="34" charset="0"/>
            </a:endParaRPr>
          </a:p>
          <a:p>
            <a:pPr algn="just"/>
            <a:r>
              <a:rPr lang="zh-TW" altLang="en-US" sz="2400" dirty="0" smtClean="0">
                <a:latin typeface="Arial" panose="020B0604020202020204" pitchFamily="34" charset="0"/>
                <a:cs typeface="Arial" panose="020B0604020202020204" pitchFamily="34" charset="0"/>
              </a:rPr>
              <a:t>並且部暑新的服務或升級新的設備都須要耗費大量的人力與時間成本。</a:t>
            </a:r>
            <a:endParaRPr lang="en-US" altLang="zh-TW" sz="2400" dirty="0" smtClean="0">
              <a:latin typeface="Arial" panose="020B0604020202020204" pitchFamily="34" charset="0"/>
              <a:cs typeface="Arial" panose="020B0604020202020204" pitchFamily="34" charset="0"/>
            </a:endParaRPr>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5</a:t>
            </a:fld>
            <a:endParaRPr lang="en-US" altLang="zh-TW"/>
          </a:p>
        </p:txBody>
      </p:sp>
    </p:spTree>
    <p:extLst>
      <p:ext uri="{BB962C8B-B14F-4D97-AF65-F5344CB8AC3E}">
        <p14:creationId xmlns:p14="http://schemas.microsoft.com/office/powerpoint/2010/main" val="15584229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Introduction</a:t>
            </a:r>
            <a:endParaRPr lang="zh-TW" altLang="en-US" dirty="0"/>
          </a:p>
        </p:txBody>
      </p:sp>
      <p:sp>
        <p:nvSpPr>
          <p:cNvPr id="3" name="內容版面配置區 2"/>
          <p:cNvSpPr>
            <a:spLocks noGrp="1"/>
          </p:cNvSpPr>
          <p:nvPr>
            <p:ph idx="1"/>
          </p:nvPr>
        </p:nvSpPr>
        <p:spPr/>
        <p:txBody>
          <a:bodyPr/>
          <a:lstStyle/>
          <a:p>
            <a:pPr algn="just"/>
            <a:r>
              <a:rPr lang="zh-TW" altLang="en-US" sz="2400" dirty="0" smtClean="0"/>
              <a:t>部屬新的設施和舊有的設施間的整合</a:t>
            </a:r>
            <a:r>
              <a:rPr lang="zh-TW" altLang="en-US" sz="2400" smtClean="0"/>
              <a:t>和</a:t>
            </a:r>
            <a:r>
              <a:rPr lang="zh-TW" altLang="en-US" sz="2400" smtClean="0"/>
              <a:t>控制慢</a:t>
            </a:r>
            <a:endParaRPr lang="en-US" altLang="zh-TW" sz="2400" dirty="0"/>
          </a:p>
          <a:p>
            <a:pPr algn="just"/>
            <a:endParaRPr lang="en-US" altLang="zh-TW" sz="2400" dirty="0" smtClean="0"/>
          </a:p>
          <a:p>
            <a:pPr algn="just"/>
            <a:r>
              <a:rPr lang="zh-TW" altLang="en-US" sz="2400" dirty="0" smtClean="0"/>
              <a:t>使得營運商較難進行快速的配置與資源的控制</a:t>
            </a:r>
            <a:r>
              <a:rPr lang="en-US" altLang="zh-TW" sz="2400" dirty="0" smtClean="0"/>
              <a:t>,</a:t>
            </a:r>
            <a:r>
              <a:rPr lang="zh-TW" altLang="en-US" sz="2400" dirty="0" smtClean="0"/>
              <a:t>造成營運商</a:t>
            </a:r>
            <a:r>
              <a:rPr lang="zh-TW" altLang="en-US" sz="2400" dirty="0" smtClean="0">
                <a:solidFill>
                  <a:srgbClr val="FF0000"/>
                </a:solidFill>
              </a:rPr>
              <a:t>不能快速面向用戶提供新服務</a:t>
            </a:r>
            <a:endParaRPr lang="en-US" altLang="zh-TW" sz="2400" dirty="0" smtClean="0">
              <a:solidFill>
                <a:srgbClr val="FF0000"/>
              </a:solidFill>
            </a:endParaRPr>
          </a:p>
          <a:p>
            <a:pPr algn="just"/>
            <a:endParaRPr lang="en-US" altLang="zh-TW" sz="2400" dirty="0"/>
          </a:p>
          <a:p>
            <a:pPr algn="just"/>
            <a:r>
              <a:rPr lang="zh-TW" altLang="en-US" sz="2400" dirty="0" smtClean="0"/>
              <a:t>這篇</a:t>
            </a:r>
            <a:r>
              <a:rPr lang="en-US" altLang="zh-TW" sz="2400" dirty="0" smtClean="0"/>
              <a:t>paper</a:t>
            </a:r>
            <a:r>
              <a:rPr lang="zh-TW" altLang="en-US" sz="2400" dirty="0" smtClean="0"/>
              <a:t>從營運商的觀點看</a:t>
            </a:r>
            <a:r>
              <a:rPr lang="zh-TW" altLang="en-US" sz="2400" dirty="0" smtClean="0">
                <a:solidFill>
                  <a:srgbClr val="FF0000"/>
                </a:solidFill>
              </a:rPr>
              <a:t>新形態網路服務架構標準與規範</a:t>
            </a:r>
            <a:r>
              <a:rPr lang="en-US" altLang="zh-TW" sz="2400" dirty="0" smtClean="0"/>
              <a:t>,</a:t>
            </a:r>
            <a:r>
              <a:rPr lang="zh-TW" altLang="en-US" sz="2400" dirty="0" smtClean="0"/>
              <a:t>並且提出可能的挑戰與未來展望。</a:t>
            </a:r>
            <a:endParaRPr lang="zh-TW" altLang="en-US" sz="2400"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6</a:t>
            </a:fld>
            <a:endParaRPr lang="en-US" altLang="zh-TW"/>
          </a:p>
        </p:txBody>
      </p:sp>
    </p:spTree>
    <p:extLst>
      <p:ext uri="{BB962C8B-B14F-4D97-AF65-F5344CB8AC3E}">
        <p14:creationId xmlns:p14="http://schemas.microsoft.com/office/powerpoint/2010/main" val="42196766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000" dirty="0" smtClean="0"/>
              <a:t>面臨問題</a:t>
            </a:r>
            <a:endParaRPr lang="zh-TW" altLang="en-US" sz="3000" dirty="0"/>
          </a:p>
        </p:txBody>
      </p:sp>
      <p:sp>
        <p:nvSpPr>
          <p:cNvPr id="3" name="內容版面配置區 2"/>
          <p:cNvSpPr>
            <a:spLocks noGrp="1"/>
          </p:cNvSpPr>
          <p:nvPr>
            <p:ph idx="1"/>
          </p:nvPr>
        </p:nvSpPr>
        <p:spPr/>
        <p:txBody>
          <a:bodyPr/>
          <a:lstStyle/>
          <a:p>
            <a:pPr algn="just"/>
            <a:r>
              <a:rPr lang="zh-TW" altLang="en-US" sz="2400" dirty="0" smtClean="0"/>
              <a:t>那些提供商所提供的基礎設備</a:t>
            </a:r>
            <a:r>
              <a:rPr lang="en-US" altLang="zh-TW" sz="2400" dirty="0" smtClean="0"/>
              <a:t>,</a:t>
            </a:r>
            <a:r>
              <a:rPr lang="zh-TW" altLang="en-US" sz="2400" dirty="0" smtClean="0"/>
              <a:t>又每家廠商各自的設備有各自制定的規則</a:t>
            </a:r>
            <a:r>
              <a:rPr lang="en-US" altLang="zh-TW" sz="2400" dirty="0" smtClean="0"/>
              <a:t>,</a:t>
            </a:r>
            <a:r>
              <a:rPr lang="zh-TW" altLang="en-US" sz="2400" dirty="0" smtClean="0"/>
              <a:t>機制等，使得在網路中各交換機或路由器之間的</a:t>
            </a:r>
            <a:r>
              <a:rPr lang="zh-TW" altLang="en-US" sz="2400" dirty="0" smtClean="0">
                <a:solidFill>
                  <a:srgbClr val="FF0000"/>
                </a:solidFill>
              </a:rPr>
              <a:t>溝通介面</a:t>
            </a:r>
            <a:r>
              <a:rPr lang="zh-TW" altLang="en-US" sz="2400" dirty="0" smtClean="0"/>
              <a:t>或</a:t>
            </a:r>
            <a:r>
              <a:rPr lang="zh-TW" altLang="en-US" sz="2400" dirty="0" smtClean="0">
                <a:solidFill>
                  <a:srgbClr val="FF0000"/>
                </a:solidFill>
              </a:rPr>
              <a:t>規則不同</a:t>
            </a:r>
            <a:r>
              <a:rPr lang="en-US" altLang="zh-TW" sz="2400" dirty="0" smtClean="0"/>
              <a:t>,</a:t>
            </a:r>
            <a:r>
              <a:rPr lang="zh-TW" altLang="en-US" sz="2400" dirty="0" smtClean="0"/>
              <a:t>無法快速且有效的管理。</a:t>
            </a:r>
            <a:endParaRPr lang="en-US" altLang="zh-TW" sz="2400" dirty="0" smtClean="0"/>
          </a:p>
          <a:p>
            <a:pPr algn="just"/>
            <a:endParaRPr lang="en-US" altLang="zh-TW" sz="2400" dirty="0"/>
          </a:p>
          <a:p>
            <a:pPr algn="just"/>
            <a:r>
              <a:rPr lang="zh-TW" altLang="en-US" sz="2400" dirty="0" smtClean="0"/>
              <a:t>而這些設備的管理</a:t>
            </a:r>
            <a:r>
              <a:rPr lang="en-US" altLang="zh-TW" sz="2400" dirty="0" smtClean="0"/>
              <a:t>,</a:t>
            </a:r>
            <a:r>
              <a:rPr lang="zh-TW" altLang="en-US" sz="2400" dirty="0" smtClean="0"/>
              <a:t>配置和故障排除過程</a:t>
            </a:r>
            <a:r>
              <a:rPr lang="zh-TW" altLang="en-US" sz="2400" dirty="0" smtClean="0">
                <a:solidFill>
                  <a:srgbClr val="FF0000"/>
                </a:solidFill>
              </a:rPr>
              <a:t>很大程度上取決於人為的干預</a:t>
            </a:r>
            <a:r>
              <a:rPr lang="en-US" altLang="zh-TW" sz="2400" dirty="0" smtClean="0"/>
              <a:t>,</a:t>
            </a:r>
            <a:r>
              <a:rPr lang="zh-TW" altLang="en-US" sz="2400" dirty="0" smtClean="0"/>
              <a:t>而服務的部署則由網路工程師設計。</a:t>
            </a:r>
            <a:endParaRPr lang="en-US" altLang="zh-TW" sz="2400" dirty="0" smtClean="0"/>
          </a:p>
          <a:p>
            <a:pPr marL="0" indent="0" algn="just">
              <a:buNone/>
            </a:pPr>
            <a:endParaRPr lang="en-US" altLang="zh-TW" sz="2400" dirty="0"/>
          </a:p>
          <a:p>
            <a:pPr algn="just"/>
            <a:r>
              <a:rPr lang="zh-TW" altLang="en-US" sz="2400" dirty="0" smtClean="0"/>
              <a:t>導致新的服務部署可能需要花上很長時間</a:t>
            </a:r>
            <a:r>
              <a:rPr lang="en-US" altLang="zh-TW" sz="2400" dirty="0" smtClean="0"/>
              <a:t>,</a:t>
            </a:r>
            <a:r>
              <a:rPr lang="zh-TW" altLang="en-US" sz="2400" dirty="0" smtClean="0">
                <a:solidFill>
                  <a:srgbClr val="FF0000"/>
                </a:solidFill>
              </a:rPr>
              <a:t>大部分的時間都花在了基礎架構的設計和配置上</a:t>
            </a:r>
            <a:r>
              <a:rPr lang="zh-TW" altLang="en-US" sz="2400" dirty="0" smtClean="0"/>
              <a:t>。</a:t>
            </a:r>
            <a:endParaRPr lang="en-US" altLang="zh-TW" sz="2400" dirty="0"/>
          </a:p>
          <a:p>
            <a:endParaRPr lang="en-US" altLang="zh-TW" sz="2400" dirty="0" smtClean="0"/>
          </a:p>
          <a:p>
            <a:endParaRPr lang="zh-TW" altLang="en-US" sz="2400"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7</a:t>
            </a:fld>
            <a:endParaRPr lang="en-US" altLang="zh-TW"/>
          </a:p>
        </p:txBody>
      </p:sp>
    </p:spTree>
    <p:extLst>
      <p:ext uri="{BB962C8B-B14F-4D97-AF65-F5344CB8AC3E}">
        <p14:creationId xmlns:p14="http://schemas.microsoft.com/office/powerpoint/2010/main" val="38989652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4000" dirty="0">
                <a:solidFill>
                  <a:prstClr val="black"/>
                </a:solidFill>
              </a:rPr>
              <a:t>Network service orchestration</a:t>
            </a:r>
            <a:endParaRPr lang="zh-TW" altLang="en-US" dirty="0"/>
          </a:p>
        </p:txBody>
      </p:sp>
      <p:sp>
        <p:nvSpPr>
          <p:cNvPr id="3" name="內容版面配置區 2"/>
          <p:cNvSpPr>
            <a:spLocks noGrp="1"/>
          </p:cNvSpPr>
          <p:nvPr>
            <p:ph idx="1"/>
          </p:nvPr>
        </p:nvSpPr>
        <p:spPr/>
        <p:txBody>
          <a:bodyPr/>
          <a:lstStyle/>
          <a:p>
            <a:pPr algn="just"/>
            <a:r>
              <a:rPr lang="zh-TW" altLang="en-US" sz="2400" smtClean="0"/>
              <a:t>在</a:t>
            </a:r>
            <a:r>
              <a:rPr lang="zh-TW" altLang="en-US" sz="2400" dirty="0" smtClean="0"/>
              <a:t>傳統網路服務提供</a:t>
            </a:r>
            <a:r>
              <a:rPr lang="en-US" altLang="zh-TW" sz="2400" dirty="0" smtClean="0"/>
              <a:t>,</a:t>
            </a:r>
            <a:r>
              <a:rPr lang="zh-TW" altLang="en-US" sz="2400" dirty="0" smtClean="0"/>
              <a:t>設計</a:t>
            </a:r>
            <a:r>
              <a:rPr lang="en-US" altLang="zh-TW" sz="2400" dirty="0" smtClean="0"/>
              <a:t>,</a:t>
            </a:r>
            <a:r>
              <a:rPr lang="zh-TW" altLang="en-US" sz="2400" dirty="0" smtClean="0"/>
              <a:t>配置都需要工程師手動進行修改</a:t>
            </a:r>
            <a:endParaRPr lang="en-US" altLang="zh-TW" sz="2400" dirty="0" smtClean="0"/>
          </a:p>
          <a:p>
            <a:pPr algn="just"/>
            <a:r>
              <a:rPr lang="zh-TW" altLang="en-US" sz="2400" dirty="0" smtClean="0"/>
              <a:t>而</a:t>
            </a:r>
            <a:r>
              <a:rPr lang="en-US" altLang="zh-TW" sz="2400" dirty="0" smtClean="0"/>
              <a:t>network</a:t>
            </a:r>
            <a:r>
              <a:rPr lang="zh-TW" altLang="en-US" sz="2400" dirty="0" smtClean="0"/>
              <a:t> </a:t>
            </a:r>
            <a:r>
              <a:rPr lang="en-US" altLang="zh-TW" sz="2400" dirty="0" smtClean="0"/>
              <a:t>service orchestration </a:t>
            </a:r>
            <a:r>
              <a:rPr lang="zh-TW" altLang="en-US" sz="2400" dirty="0" smtClean="0"/>
              <a:t>最主要希望設計一種架構</a:t>
            </a:r>
            <a:r>
              <a:rPr lang="en-US" altLang="zh-TW" sz="2400" dirty="0" smtClean="0"/>
              <a:t>,</a:t>
            </a:r>
            <a:r>
              <a:rPr lang="zh-TW" altLang="en-US" sz="2400" dirty="0" smtClean="0"/>
              <a:t>能使提供網路服務的過程</a:t>
            </a:r>
            <a:r>
              <a:rPr lang="en-US" altLang="zh-TW" sz="2400" dirty="0" smtClean="0"/>
              <a:t>,</a:t>
            </a:r>
            <a:r>
              <a:rPr lang="zh-TW" altLang="en-US" sz="2400" dirty="0" smtClean="0"/>
              <a:t>盡可能自動化且更有效的管理從</a:t>
            </a:r>
            <a:r>
              <a:rPr lang="en-US" altLang="zh-TW" sz="2400" dirty="0" smtClean="0"/>
              <a:t>end-to-end</a:t>
            </a:r>
            <a:r>
              <a:rPr lang="zh-TW" altLang="en-US" sz="2400" dirty="0" smtClean="0"/>
              <a:t>提供服務的過程</a:t>
            </a:r>
            <a:r>
              <a:rPr lang="en-US" altLang="zh-TW" sz="2400" dirty="0" smtClean="0"/>
              <a:t>,</a:t>
            </a:r>
            <a:r>
              <a:rPr lang="zh-TW" altLang="en-US" sz="2400" dirty="0" smtClean="0"/>
              <a:t>進行動態配置資源等。</a:t>
            </a:r>
            <a:endParaRPr lang="en-US" altLang="zh-TW" sz="2400" dirty="0" smtClean="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8</a:t>
            </a:fld>
            <a:endParaRPr lang="en-US" altLang="zh-TW"/>
          </a:p>
        </p:txBody>
      </p:sp>
    </p:spTree>
    <p:extLst>
      <p:ext uri="{BB962C8B-B14F-4D97-AF65-F5344CB8AC3E}">
        <p14:creationId xmlns:p14="http://schemas.microsoft.com/office/powerpoint/2010/main" val="41223785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4000" dirty="0" smtClean="0"/>
              <a:t>Network service orchestration</a:t>
            </a:r>
            <a:endParaRPr lang="zh-TW" altLang="en-US" sz="4000" dirty="0"/>
          </a:p>
        </p:txBody>
      </p:sp>
      <p:sp>
        <p:nvSpPr>
          <p:cNvPr id="3" name="內容版面配置區 2"/>
          <p:cNvSpPr>
            <a:spLocks noGrp="1"/>
          </p:cNvSpPr>
          <p:nvPr>
            <p:ph idx="1"/>
          </p:nvPr>
        </p:nvSpPr>
        <p:spPr>
          <a:xfrm>
            <a:off x="457200" y="1624013"/>
            <a:ext cx="8229600" cy="4525963"/>
          </a:xfrm>
        </p:spPr>
        <p:txBody>
          <a:bodyPr/>
          <a:lstStyle/>
          <a:p>
            <a:pPr algn="just"/>
            <a:r>
              <a:rPr lang="en-US" altLang="zh-TW" sz="2800" dirty="0" smtClean="0"/>
              <a:t>Network function(NF):</a:t>
            </a:r>
            <a:r>
              <a:rPr lang="zh-TW" altLang="en-US" sz="2800" dirty="0" smtClean="0"/>
              <a:t>網路功能</a:t>
            </a:r>
            <a:r>
              <a:rPr lang="en-US" altLang="zh-TW" sz="2800" dirty="0" smtClean="0"/>
              <a:t>,</a:t>
            </a:r>
            <a:r>
              <a:rPr lang="zh-TW" altLang="en-US" sz="2800" dirty="0" smtClean="0"/>
              <a:t>由專門的網路硬體提供特定的網路服務</a:t>
            </a:r>
            <a:r>
              <a:rPr lang="en-US" altLang="zh-TW" sz="2800" dirty="0" smtClean="0"/>
              <a:t>,</a:t>
            </a:r>
            <a:r>
              <a:rPr lang="zh-TW" altLang="en-US" sz="2800" dirty="0" smtClean="0"/>
              <a:t>網路功能虛擬化的好處可以讓單一</a:t>
            </a:r>
            <a:r>
              <a:rPr lang="en-US" altLang="zh-TW" sz="2800" dirty="0" smtClean="0"/>
              <a:t>node</a:t>
            </a:r>
            <a:r>
              <a:rPr lang="zh-TW" altLang="en-US" sz="2800" dirty="0" smtClean="0"/>
              <a:t>實現多種</a:t>
            </a:r>
            <a:r>
              <a:rPr lang="en-US" altLang="zh-TW" sz="2800" dirty="0" smtClean="0"/>
              <a:t>NF</a:t>
            </a:r>
            <a:r>
              <a:rPr lang="zh-TW" altLang="en-US" sz="2800" dirty="0" smtClean="0"/>
              <a:t>。</a:t>
            </a:r>
            <a:endParaRPr lang="en-US" altLang="zh-TW" sz="2800" dirty="0" smtClean="0"/>
          </a:p>
          <a:p>
            <a:pPr algn="just"/>
            <a:r>
              <a:rPr lang="en-US" altLang="zh-TW" sz="2800" dirty="0" smtClean="0"/>
              <a:t>Service orchestrator:</a:t>
            </a:r>
            <a:r>
              <a:rPr lang="zh-TW" altLang="en-US" sz="2800" dirty="0" smtClean="0"/>
              <a:t>服務協調</a:t>
            </a:r>
            <a:r>
              <a:rPr lang="en-US" altLang="zh-TW" sz="2800" dirty="0" smtClean="0"/>
              <a:t>,</a:t>
            </a:r>
            <a:r>
              <a:rPr lang="zh-TW" altLang="en-US" sz="2800" dirty="0" smtClean="0"/>
              <a:t>主要管理</a:t>
            </a:r>
            <a:r>
              <a:rPr lang="en-US" altLang="zh-TW" sz="2800" dirty="0" smtClean="0"/>
              <a:t>,</a:t>
            </a:r>
            <a:r>
              <a:rPr lang="zh-TW" altLang="en-US" sz="2800" dirty="0" smtClean="0"/>
              <a:t>檢測</a:t>
            </a:r>
            <a:r>
              <a:rPr lang="en-US" altLang="zh-TW" sz="2800" dirty="0" smtClean="0"/>
              <a:t>,</a:t>
            </a:r>
            <a:r>
              <a:rPr lang="zh-TW" altLang="en-US" sz="2800" dirty="0" smtClean="0"/>
              <a:t>處理各式網路服務</a:t>
            </a:r>
            <a:r>
              <a:rPr lang="en-US" altLang="zh-TW" sz="2800" dirty="0" smtClean="0"/>
              <a:t>,</a:t>
            </a:r>
            <a:r>
              <a:rPr lang="zh-TW" altLang="en-US" sz="2800" dirty="0" smtClean="0">
                <a:solidFill>
                  <a:srgbClr val="FF0000"/>
                </a:solidFill>
              </a:rPr>
              <a:t>負責完成網路服務的請求和服務執行</a:t>
            </a:r>
            <a:r>
              <a:rPr lang="en-US" altLang="zh-TW" sz="2800" dirty="0" smtClean="0"/>
              <a:t>,</a:t>
            </a:r>
            <a:r>
              <a:rPr lang="zh-TW" altLang="en-US" sz="2800" dirty="0" smtClean="0"/>
              <a:t>同時</a:t>
            </a:r>
            <a:r>
              <a:rPr lang="en-US" altLang="zh-TW" sz="2800" dirty="0" smtClean="0"/>
              <a:t>,</a:t>
            </a:r>
            <a:r>
              <a:rPr lang="zh-TW" altLang="en-US" sz="2800" dirty="0" smtClean="0"/>
              <a:t>監測服務效能並做動態資源配置等。</a:t>
            </a:r>
            <a:endParaRPr lang="en-US" altLang="zh-TW" sz="2800"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9</a:t>
            </a:fld>
            <a:endParaRPr lang="en-US" altLang="zh-TW"/>
          </a:p>
        </p:txBody>
      </p:sp>
    </p:spTree>
    <p:extLst>
      <p:ext uri="{BB962C8B-B14F-4D97-AF65-F5344CB8AC3E}">
        <p14:creationId xmlns:p14="http://schemas.microsoft.com/office/powerpoint/2010/main" val="425853718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6.0&quot;&gt;&lt;object type=&quot;1&quot; unique_id=&quot;10001&quot;&gt;&lt;object type=&quot;8&quot; unique_id=&quot;11091&quot;&gt;&lt;/object&gt;&lt;object type=&quot;2&quot; unique_id=&quot;11092&quot;&gt;&lt;object type=&quot;3&quot; unique_id=&quot;11093&quot;&gt;&lt;property id=&quot;20148&quot; value=&quot;5&quot;/&gt;&lt;property id=&quot;20300&quot; value=&quot;Slide 1&quot;/&gt;&lt;property id=&quot;20307&quot; value=&quot;459&quot;/&gt;&lt;/object&gt;&lt;object type=&quot;3&quot; unique_id=&quot;11094&quot;&gt;&lt;property id=&quot;20148&quot; value=&quot;5&quot;/&gt;&lt;property id=&quot;20300&quot; value=&quot;Slide 2 - &amp;quot;工作項目&amp;quot;&quot;/&gt;&lt;property id=&quot;20307&quot; value=&quot;468&quot;/&gt;&lt;/object&gt;&lt;object type=&quot;3&quot; unique_id=&quot;11095&quot;&gt;&lt;property id=&quot;20148&quot; value=&quot;5&quot;/&gt;&lt;property id=&quot;20300&quot; value=&quot;Slide 5&quot;/&gt;&lt;property id=&quot;20307&quot; value=&quot;467&quot;/&gt;&lt;/object&gt;&lt;object type=&quot;3&quot; unique_id=&quot;11096&quot;&gt;&lt;property id=&quot;20148&quot; value=&quot;5&quot;/&gt;&lt;property id=&quot;20300&quot; value=&quot;Slide 6 - &amp;quot;工作項目&amp;quot;&quot;/&gt;&lt;property id=&quot;20307&quot; value=&quot;460&quot;/&gt;&lt;/object&gt;&lt;object type=&quot;3&quot; unique_id=&quot;11097&quot;&gt;&lt;property id=&quot;20148&quot; value=&quot;5&quot;/&gt;&lt;property id=&quot;20300&quot; value=&quot;Slide 7 - &amp;quot;Last Week&amp;quot;&quot;/&gt;&lt;property id=&quot;20307&quot; value=&quot;461&quot;/&gt;&lt;/object&gt;&lt;object type=&quot;3&quot; unique_id=&quot;11098&quot;&gt;&lt;property id=&quot;20148&quot; value=&quot;5&quot;/&gt;&lt;property id=&quot;20300&quot; value=&quot;Slide 8 - &amp;quot;P2P with VANET&amp;quot;&quot;/&gt;&lt;property id=&quot;20307&quot; value=&quot;463&quot;/&gt;&lt;/object&gt;&lt;object type=&quot;3&quot; unique_id=&quot;11099&quot;&gt;&lt;property id=&quot;20148&quot; value=&quot;5&quot;/&gt;&lt;property id=&quot;20300&quot; value=&quot;Slide 9 - &amp;quot;P2P with VANET(cont.)&amp;quot;&quot;/&gt;&lt;property id=&quot;20307&quot; value=&quot;464&quot;/&gt;&lt;/object&gt;&lt;object type=&quot;3&quot; unique_id=&quot;11100&quot;&gt;&lt;property id=&quot;20148&quot; value=&quot;5&quot;/&gt;&lt;property id=&quot;20300&quot; value=&quot;Slide 10 - &amp;quot;SIP with VANET&amp;quot;&quot;/&gt;&lt;property id=&quot;20307&quot; value=&quot;465&quot;/&gt;&lt;/object&gt;&lt;object type=&quot;3&quot; unique_id=&quot;11101&quot;&gt;&lt;property id=&quot;20148&quot; value=&quot;5&quot;/&gt;&lt;property id=&quot;20300&quot; value=&quot;Slide 11 - &amp;quot;End-to-End with VANET&amp;quot;&quot;/&gt;&lt;property id=&quot;20307&quot; value=&quot;466&quot;/&gt;&lt;/object&gt;&lt;object type=&quot;3&quot; unique_id=&quot;11102&quot;&gt;&lt;property id=&quot;20148&quot; value=&quot;5&quot;/&gt;&lt;property id=&quot;20300&quot; value=&quot;Slide 12 - &amp;quot;This Week&amp;quot;&quot;/&gt;&lt;property id=&quot;20307&quot; value=&quot;462&quot;/&gt;&lt;/object&gt;&lt;object type=&quot;3&quot; unique_id=&quot;11103&quot;&gt;&lt;property id=&quot;20148&quot; value=&quot;5&quot;/&gt;&lt;property id=&quot;20300&quot; value=&quot;Slide 13&quot;/&gt;&lt;property id=&quot;20307&quot; value=&quot;454&quot;/&gt;&lt;/object&gt;&lt;object type=&quot;3&quot; unique_id=&quot;11104&quot;&gt;&lt;property id=&quot;20148&quot; value=&quot;5&quot;/&gt;&lt;property id=&quot;20300&quot; value=&quot;Slide 14 - &amp;quot;工作項目&amp;quot;&quot;/&gt;&lt;property id=&quot;20307&quot; value=&quot;455&quot;/&gt;&lt;/object&gt;&lt;object type=&quot;3&quot; unique_id=&quot;11105&quot;&gt;&lt;property id=&quot;20148&quot; value=&quot;5&quot;/&gt;&lt;property id=&quot;20300&quot; value=&quot;Slide 15 - &amp;quot;Last Week&amp;quot;&quot;/&gt;&lt;property id=&quot;20307&quot; value=&quot;456&quot;/&gt;&lt;/object&gt;&lt;object type=&quot;3&quot; unique_id=&quot;11106&quot;&gt;&lt;property id=&quot;20148&quot; value=&quot;5&quot;/&gt;&lt;property id=&quot;20300&quot; value=&quot;Slide 16&quot;/&gt;&lt;property id=&quot;20307&quot; value=&quot;458&quot;/&gt;&lt;/object&gt;&lt;object type=&quot;3&quot; unique_id=&quot;11107&quot;&gt;&lt;property id=&quot;20148&quot; value=&quot;5&quot;/&gt;&lt;property id=&quot;20300&quot; value=&quot;Slide 17 - &amp;quot;This Week&amp;quot;&quot;/&gt;&lt;property id=&quot;20307&quot; value=&quot;457&quot;/&gt;&lt;/object&gt;&lt;object type=&quot;3&quot; unique_id=&quot;11108&quot;&gt;&lt;property id=&quot;20148&quot; value=&quot;5&quot;/&gt;&lt;property id=&quot;20300&quot; value=&quot;Slide 18&quot;/&gt;&lt;property id=&quot;20307&quot; value=&quot;405&quot;/&gt;&lt;/object&gt;&lt;object type=&quot;3&quot; unique_id=&quot;11109&quot;&gt;&lt;property id=&quot;20148&quot; value=&quot;5&quot;/&gt;&lt;property id=&quot;20300&quot; value=&quot;Slide 19 - &amp;quot;工作項目&amp;quot;&quot;/&gt;&lt;property id=&quot;20307&quot; value=&quot;406&quot;/&gt;&lt;/object&gt;&lt;object type=&quot;3&quot; unique_id=&quot;11110&quot;&gt;&lt;property id=&quot;20148&quot; value=&quot;5&quot;/&gt;&lt;property id=&quot;20300&quot; value=&quot;Slide 20 - &amp;quot;Last Week&amp;quot;&quot;/&gt;&lt;property id=&quot;20307&quot; value=&quot;450&quot;/&gt;&lt;/object&gt;&lt;object type=&quot;3&quot; unique_id=&quot;11111&quot;&gt;&lt;property id=&quot;20148&quot; value=&quot;5&quot;/&gt;&lt;property id=&quot;20300&quot; value=&quot;Slide 21&quot;/&gt;&lt;property id=&quot;20307&quot; value=&quot;451&quot;/&gt;&lt;/object&gt;&lt;object type=&quot;3&quot; unique_id=&quot;11112&quot;&gt;&lt;property id=&quot;20148&quot; value=&quot;5&quot;/&gt;&lt;property id=&quot;20300&quot; value=&quot;Slide 22&quot;/&gt;&lt;property id=&quot;20307&quot; value=&quot;453&quot;/&gt;&lt;/object&gt;&lt;object type=&quot;3&quot; unique_id=&quot;11113&quot;&gt;&lt;property id=&quot;20148&quot; value=&quot;5&quot;/&gt;&lt;property id=&quot;20300&quot; value=&quot;Slide 23 - &amp;quot;This Week&amp;quot;&quot;/&gt;&lt;property id=&quot;20307&quot; value=&quot;452&quot;/&gt;&lt;/object&gt;&lt;object type=&quot;3&quot; unique_id=&quot;11321&quot;&gt;&lt;property id=&quot;20148&quot; value=&quot;5&quot;/&gt;&lt;property id=&quot;20300&quot; value=&quot;Slide 3 - &amp;quot;Last Week&amp;quot;&quot;/&gt;&lt;property id=&quot;20307&quot; value=&quot;469&quot;/&gt;&lt;/object&gt;&lt;object type=&quot;3&quot; unique_id=&quot;11394&quot;&gt;&lt;property id=&quot;20148&quot; value=&quot;5&quot;/&gt;&lt;property id=&quot;20300&quot; value=&quot;Slide 4 - &amp;quot;This Week&amp;quot;&quot;/&gt;&lt;property id=&quot;20307&quot; value=&quot;470&quot;/&gt;&lt;/object&gt;&lt;/object&gt;&lt;/object&gt;&lt;/database&gt;"/>
</p:tagLst>
</file>

<file path=ppt/theme/theme1.xml><?xml version="1.0" encoding="utf-8"?>
<a:theme xmlns:a="http://schemas.openxmlformats.org/drawingml/2006/main" name="MAIN.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mes New Roman">
      <a:majorFont>
        <a:latin typeface="Times New Roman"/>
        <a:ea typeface="Times New Roman"/>
        <a:cs typeface=""/>
      </a:majorFont>
      <a:minorFont>
        <a:latin typeface="Times New Roman"/>
        <a:ea typeface="Times New Roma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自訂 2">
      <a:majorFont>
        <a:latin typeface="Times New Roman"/>
        <a:ea typeface="新細明體"/>
        <a:cs typeface=""/>
      </a:majorFont>
      <a:minorFont>
        <a:latin typeface="Times New Roman"/>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MAIN.template</Template>
  <TotalTime>0</TotalTime>
  <Words>2047</Words>
  <Application>Microsoft Office PowerPoint</Application>
  <PresentationFormat>如螢幕大小 (4:3)</PresentationFormat>
  <Paragraphs>157</Paragraphs>
  <Slides>20</Slides>
  <Notes>2</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20</vt:i4>
      </vt:variant>
    </vt:vector>
  </HeadingPairs>
  <TitlesOfParts>
    <vt:vector size="29" baseType="lpstr">
      <vt:lpstr>Microsoft JhengHei UI</vt:lpstr>
      <vt:lpstr>NexusSerif</vt:lpstr>
      <vt:lpstr>微軟正黑體</vt:lpstr>
      <vt:lpstr>新細明體</vt:lpstr>
      <vt:lpstr>Arial</vt:lpstr>
      <vt:lpstr>Calibri</vt:lpstr>
      <vt:lpstr>Times New Roman</vt:lpstr>
      <vt:lpstr>Wingdings</vt:lpstr>
      <vt:lpstr>MAIN.template</vt:lpstr>
      <vt:lpstr>Network service orchestration standardization: A technology survey</vt:lpstr>
      <vt:lpstr>Authors</vt:lpstr>
      <vt:lpstr>OUTLINE</vt:lpstr>
      <vt:lpstr>ABSTRACT</vt:lpstr>
      <vt:lpstr>Introduction</vt:lpstr>
      <vt:lpstr>Introduction</vt:lpstr>
      <vt:lpstr>面臨問題</vt:lpstr>
      <vt:lpstr>Network service orchestration</vt:lpstr>
      <vt:lpstr>Network service orchestration</vt:lpstr>
      <vt:lpstr>Network service orchestration</vt:lpstr>
      <vt:lpstr>Software defined networking (SDN)</vt:lpstr>
      <vt:lpstr>Software defined networking (SDN)</vt:lpstr>
      <vt:lpstr>Netwrok Function Virtualization(NFV)</vt:lpstr>
      <vt:lpstr>Netwrok Function Virtualization(NFV)</vt:lpstr>
      <vt:lpstr>Netwrok Function Virtualization(NFV)</vt:lpstr>
      <vt:lpstr>Netwrok Function Virtualization(NFV)</vt:lpstr>
      <vt:lpstr>NFV MANO</vt:lpstr>
      <vt:lpstr> Challenges and future directions </vt:lpstr>
      <vt:lpstr>Conclusion</vt:lpstr>
      <vt:lpstr>REFERENCE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Meeting</dc:title>
  <dc:creator>Dominic</dc:creator>
  <cp:lastModifiedBy>lab409</cp:lastModifiedBy>
  <cp:revision>6724</cp:revision>
  <cp:lastPrinted>2015-10-16T09:02:33Z</cp:lastPrinted>
  <dcterms:created xsi:type="dcterms:W3CDTF">2009-04-12T18:22:11Z</dcterms:created>
  <dcterms:modified xsi:type="dcterms:W3CDTF">2020-03-19T05:48:23Z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fs.IsStoryboard">
    <vt:bool>true</vt:bool>
  </property>
</Properties>
</file>