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60" d="100"/>
          <a:sy n="160" d="100"/>
        </p:scale>
        <p:origin x="-204" y="1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49004308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ea88322da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ea88322da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ea88322da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ea88322da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ea88322da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ea88322da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ea88322da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ea88322da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ea88322dab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ea88322da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20275" y="87150"/>
            <a:ext cx="8520600" cy="572700"/>
          </a:xfrm>
          <a:prstGeom prst="rect">
            <a:avLst/>
          </a:prstGeom>
        </p:spPr>
        <p:txBody>
          <a:bodyPr spcFirstLastPara="1" wrap="square" lIns="91425" tIns="91425" rIns="91425" bIns="91425" anchor="t" anchorCtr="0">
            <a:normAutofit fontScale="90000"/>
          </a:bodyPr>
          <a:lstStyle/>
          <a:p>
            <a:pPr marL="457200" lvl="0" indent="-388620" algn="l" rtl="0">
              <a:spcBef>
                <a:spcPts val="0"/>
              </a:spcBef>
              <a:spcAft>
                <a:spcPts val="0"/>
              </a:spcAft>
              <a:buSzPct val="100000"/>
              <a:buAutoNum type="arabicPeriod"/>
            </a:pPr>
            <a:r>
              <a:rPr lang="zh-TW"/>
              <a:t>Neural Network /deep learning</a:t>
            </a:r>
            <a:endParaRPr/>
          </a:p>
          <a:p>
            <a:pPr marL="0" lvl="0" indent="0" algn="l" rtl="0">
              <a:spcBef>
                <a:spcPts val="0"/>
              </a:spcBef>
              <a:spcAft>
                <a:spcPts val="0"/>
              </a:spcAft>
              <a:buNone/>
            </a:pP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56" name="Google Shape;56;p13"/>
          <p:cNvPicPr preferRelativeResize="0"/>
          <p:nvPr/>
        </p:nvPicPr>
        <p:blipFill>
          <a:blip r:embed="rId3">
            <a:alphaModFix/>
          </a:blip>
          <a:stretch>
            <a:fillRect/>
          </a:stretch>
        </p:blipFill>
        <p:spPr>
          <a:xfrm>
            <a:off x="2776272" y="571500"/>
            <a:ext cx="6667500" cy="4572000"/>
          </a:xfrm>
          <a:prstGeom prst="rect">
            <a:avLst/>
          </a:prstGeom>
          <a:noFill/>
          <a:ln>
            <a:noFill/>
          </a:ln>
        </p:spPr>
      </p:pic>
      <p:pic>
        <p:nvPicPr>
          <p:cNvPr id="57" name="Google Shape;57;p13"/>
          <p:cNvPicPr preferRelativeResize="0"/>
          <p:nvPr/>
        </p:nvPicPr>
        <p:blipFill rotWithShape="1">
          <a:blip r:embed="rId4">
            <a:alphaModFix/>
          </a:blip>
          <a:srcRect t="9016" r="61813"/>
          <a:stretch/>
        </p:blipFill>
        <p:spPr>
          <a:xfrm>
            <a:off x="161875" y="431925"/>
            <a:ext cx="2509725" cy="2244600"/>
          </a:xfrm>
          <a:prstGeom prst="rect">
            <a:avLst/>
          </a:prstGeom>
          <a:noFill/>
          <a:ln>
            <a:noFill/>
          </a:ln>
        </p:spPr>
      </p:pic>
      <p:pic>
        <p:nvPicPr>
          <p:cNvPr id="58" name="Google Shape;58;p13"/>
          <p:cNvPicPr preferRelativeResize="0"/>
          <p:nvPr/>
        </p:nvPicPr>
        <p:blipFill rotWithShape="1">
          <a:blip r:embed="rId4">
            <a:alphaModFix/>
          </a:blip>
          <a:srcRect l="41100"/>
          <a:stretch/>
        </p:blipFill>
        <p:spPr>
          <a:xfrm>
            <a:off x="0" y="2518400"/>
            <a:ext cx="3871100" cy="2466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234510" y="130329"/>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zh-TW" dirty="0"/>
              <a:t>2. Agglomerative Hierarchical Clustering</a:t>
            </a:r>
            <a:endParaRPr dirty="0"/>
          </a:p>
          <a:p>
            <a:pPr marL="0" lvl="0" indent="0" algn="l" rtl="0">
              <a:spcBef>
                <a:spcPts val="0"/>
              </a:spcBef>
              <a:spcAft>
                <a:spcPts val="0"/>
              </a:spcAft>
              <a:buNone/>
            </a:pPr>
            <a:endParaRPr dirty="0"/>
          </a:p>
        </p:txBody>
      </p:sp>
      <p:sp>
        <p:nvSpPr>
          <p:cNvPr id="64" name="Google Shape;64;p14"/>
          <p:cNvSpPr txBox="1">
            <a:spLocks noGrp="1"/>
          </p:cNvSpPr>
          <p:nvPr>
            <p:ph type="body" idx="1"/>
          </p:nvPr>
        </p:nvSpPr>
        <p:spPr>
          <a:xfrm>
            <a:off x="264199" y="564078"/>
            <a:ext cx="8520600" cy="3238838"/>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zh-TW" dirty="0"/>
              <a:t>關於AHC演算法，其是屬於Hierarchical Clustering的其中一個種類，而會叫Hierarchical Clustering主要是因為我們分群的時候是按照像decision tree那樣一層一層的方式將數據做切分。  </a:t>
            </a:r>
            <a:endParaRPr dirty="0"/>
          </a:p>
          <a:p>
            <a:pPr marL="0" lvl="0" indent="0">
              <a:spcBef>
                <a:spcPts val="1200"/>
              </a:spcBef>
              <a:buNone/>
            </a:pPr>
            <a:r>
              <a:rPr lang="zh-TW" dirty="0"/>
              <a:t>把各個資料</a:t>
            </a:r>
            <a:r>
              <a:rPr lang="zh-TW" dirty="0" smtClean="0"/>
              <a:t>視為</a:t>
            </a:r>
            <a:r>
              <a:rPr lang="zh-TW" altLang="en-US" dirty="0"/>
              <a:t>單獨</a:t>
            </a:r>
            <a:r>
              <a:rPr lang="zh-TW" dirty="0" smtClean="0"/>
              <a:t>一個</a:t>
            </a:r>
            <a:r>
              <a:rPr lang="zh-TW" altLang="zh-TW" dirty="0"/>
              <a:t>cluster </a:t>
            </a:r>
            <a:r>
              <a:rPr lang="zh-TW" dirty="0" smtClean="0"/>
              <a:t>，</a:t>
            </a:r>
            <a:r>
              <a:rPr lang="zh-TW" altLang="en-US" dirty="0"/>
              <a:t>找出所有群聚間，距離最接近的兩個群聚 </a:t>
            </a:r>
            <a:r>
              <a:rPr lang="zh-TW" altLang="en-US" dirty="0" smtClean="0"/>
              <a:t>合併 成為</a:t>
            </a:r>
            <a:r>
              <a:rPr lang="zh-TW" altLang="en-US" dirty="0"/>
              <a:t>一個新的</a:t>
            </a:r>
            <a:r>
              <a:rPr lang="zh-TW" altLang="en-US" dirty="0" smtClean="0"/>
              <a:t>群聚，</a:t>
            </a:r>
            <a:r>
              <a:rPr lang="zh-TW" dirty="0" smtClean="0"/>
              <a:t>然後往上</a:t>
            </a:r>
            <a:r>
              <a:rPr lang="zh-TW" dirty="0"/>
              <a:t>合併其他資料，直到最後所有資料合併成一個cluster</a:t>
            </a:r>
            <a:r>
              <a:rPr lang="zh-TW" dirty="0" smtClean="0"/>
              <a:t>。</a:t>
            </a:r>
            <a:endParaRPr lang="en-US" altLang="zh-TW" dirty="0" smtClean="0"/>
          </a:p>
          <a:p>
            <a:r>
              <a:rPr lang="zh-TW" altLang="en-US" dirty="0"/>
              <a:t>單一連結聚合演算法（</a:t>
            </a:r>
            <a:r>
              <a:rPr lang="en-US" altLang="zh-TW" dirty="0"/>
              <a:t>single-linkage agglomerative algorithm</a:t>
            </a:r>
            <a:r>
              <a:rPr lang="zh-TW" altLang="en-US" dirty="0" smtClean="0"/>
              <a:t>）</a:t>
            </a:r>
            <a:endParaRPr lang="en-US" altLang="zh-TW" dirty="0" smtClean="0"/>
          </a:p>
          <a:p>
            <a:r>
              <a:rPr lang="zh-TW" altLang="en-US" dirty="0" smtClean="0"/>
              <a:t>完整連結聚合演算法（</a:t>
            </a:r>
            <a:r>
              <a:rPr lang="en-US" altLang="zh-TW" dirty="0" smtClean="0"/>
              <a:t>complete-linkage agglomerative algorithm</a:t>
            </a:r>
            <a:r>
              <a:rPr lang="zh-TW" altLang="en-US" dirty="0" smtClean="0"/>
              <a:t>）</a:t>
            </a:r>
            <a:endParaRPr lang="en-US" altLang="zh-TW" dirty="0" smtClean="0"/>
          </a:p>
          <a:p>
            <a:r>
              <a:rPr lang="zh-TW" altLang="en-US" dirty="0" smtClean="0"/>
              <a:t>平均連結聚合演算法（</a:t>
            </a:r>
            <a:r>
              <a:rPr lang="en-US" altLang="zh-TW" dirty="0" smtClean="0"/>
              <a:t>average-linkage agglomerative algorithm</a:t>
            </a:r>
            <a:r>
              <a:rPr lang="zh-TW" altLang="en-US" dirty="0" smtClean="0"/>
              <a:t>）</a:t>
            </a:r>
            <a:endParaRPr dirty="0" smtClean="0"/>
          </a:p>
          <a:p>
            <a:pPr marL="0" lvl="0" indent="0" algn="l" rtl="0">
              <a:spcBef>
                <a:spcPts val="1200"/>
              </a:spcBef>
              <a:spcAft>
                <a:spcPts val="1200"/>
              </a:spcAft>
              <a:buNone/>
            </a:pPr>
            <a:endParaRPr dirty="0"/>
          </a:p>
        </p:txBody>
      </p:sp>
      <p:pic>
        <p:nvPicPr>
          <p:cNvPr id="65" name="Google Shape;65;p14"/>
          <p:cNvPicPr preferRelativeResize="0"/>
          <p:nvPr/>
        </p:nvPicPr>
        <p:blipFill>
          <a:blip r:embed="rId3">
            <a:alphaModFix/>
          </a:blip>
          <a:stretch>
            <a:fillRect/>
          </a:stretch>
        </p:blipFill>
        <p:spPr>
          <a:xfrm>
            <a:off x="558737" y="3298560"/>
            <a:ext cx="7226825" cy="1744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2203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zh-TW" dirty="0"/>
              <a:t>3. CURE clustering演算法</a:t>
            </a:r>
            <a:endParaRPr dirty="0"/>
          </a:p>
        </p:txBody>
      </p:sp>
      <p:sp>
        <p:nvSpPr>
          <p:cNvPr id="71" name="Google Shape;71;p15"/>
          <p:cNvSpPr txBox="1">
            <a:spLocks noGrp="1"/>
          </p:cNvSpPr>
          <p:nvPr>
            <p:ph type="body" idx="1"/>
          </p:nvPr>
        </p:nvSpPr>
        <p:spPr>
          <a:xfrm>
            <a:off x="311700" y="923825"/>
            <a:ext cx="8520600" cy="39948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zh-TW" dirty="0"/>
              <a:t>表徵聚類(Clustering Using Representatives)</a:t>
            </a:r>
            <a:endParaRPr dirty="0"/>
          </a:p>
          <a:p>
            <a:pPr marL="0" lvl="0" indent="0" algn="l" rtl="0">
              <a:spcBef>
                <a:spcPts val="1200"/>
              </a:spcBef>
              <a:spcAft>
                <a:spcPts val="0"/>
              </a:spcAft>
              <a:buNone/>
            </a:pPr>
            <a:r>
              <a:rPr lang="zh-TW" dirty="0"/>
              <a:t>CURE，是一個速度非常快的clustering演算法，所以適合用在大數據的處理。而且相較於k-mean演算法，對於離群值有更robust的特性，其演算法概念，是在k-mean和hierarchical clustering之間採用擇中的概念，並且在處理大數據量的時候採用了取樣，分區的方法，來提高其效率。</a:t>
            </a:r>
            <a:endParaRPr dirty="0"/>
          </a:p>
          <a:p>
            <a:pPr marL="0" lvl="0" indent="0" algn="l" rtl="0">
              <a:spcBef>
                <a:spcPts val="1200"/>
              </a:spcBef>
              <a:spcAft>
                <a:spcPts val="0"/>
              </a:spcAft>
              <a:buNone/>
            </a:pPr>
            <a:r>
              <a:rPr lang="zh-TW" dirty="0"/>
              <a:t>對於CURE的出現最主要就是解決k-mean和hierarchical clustering的問題， k-mean演算法，在做clustering的時候，我們會給定圓心和半徑來組成cluster，但是顯然這樣的方法，如果我們數據的分布是不規則形狀，就會造成我們clustering的結果非常差。</a:t>
            </a:r>
            <a:endParaRPr dirty="0"/>
          </a:p>
          <a:p>
            <a:pPr marL="0" lvl="0" indent="0" algn="l" rtl="0">
              <a:spcBef>
                <a:spcPts val="1200"/>
              </a:spcBef>
              <a:spcAft>
                <a:spcPts val="0"/>
              </a:spcAft>
              <a:buNone/>
            </a:pPr>
            <a:r>
              <a:rPr lang="zh-TW" dirty="0"/>
              <a:t>在hierarchical clustering中，他最大的問題就是我們是利用計算點與點之間的距離來clustering，所以有時候用人為可以清楚判斷是3個不同的cluster的情況，但是如果有2個cluster靠非常近，計算上就會把他視為1個cluster。</a:t>
            </a:r>
            <a:endParaRPr dirty="0"/>
          </a:p>
          <a:p>
            <a:pPr marL="0" lvl="0" indent="0" algn="l" rtl="0">
              <a:spcBef>
                <a:spcPts val="1200"/>
              </a:spcBef>
              <a:spcAft>
                <a:spcPts val="1200"/>
              </a:spcAft>
              <a:buNone/>
            </a:pPr>
            <a:r>
              <a:rPr lang="zh-TW" dirty="0"/>
              <a:t>而對於CURE演算法，其是使用一定數量且分散的點來構成一個cluster，所以就可以解決k-mean和hierarchical clustering的問題。</a:t>
            </a:r>
            <a:endParaRPr dirty="0"/>
          </a:p>
        </p:txBody>
      </p:sp>
      <p:sp>
        <p:nvSpPr>
          <p:cNvPr id="2" name="橢圓 1"/>
          <p:cNvSpPr/>
          <p:nvPr/>
        </p:nvSpPr>
        <p:spPr>
          <a:xfrm>
            <a:off x="5391398" y="617517"/>
            <a:ext cx="231569" cy="6472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橢圓 2"/>
          <p:cNvSpPr/>
          <p:nvPr/>
        </p:nvSpPr>
        <p:spPr>
          <a:xfrm>
            <a:off x="5700156" y="694706"/>
            <a:ext cx="249382" cy="570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1620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zh-TW" dirty="0"/>
              <a:t>4. 鄰近傳播分群法（Affinity Propagation）</a:t>
            </a:r>
            <a:endParaRPr dirty="0"/>
          </a:p>
          <a:p>
            <a:pPr marL="0" lvl="0" indent="0" algn="l" rtl="0">
              <a:spcBef>
                <a:spcPts val="0"/>
              </a:spcBef>
              <a:spcAft>
                <a:spcPts val="0"/>
              </a:spcAft>
              <a:buNone/>
            </a:pPr>
            <a:endParaRPr dirty="0"/>
          </a:p>
        </p:txBody>
      </p:sp>
      <p:sp>
        <p:nvSpPr>
          <p:cNvPr id="77" name="Google Shape;77;p16"/>
          <p:cNvSpPr txBox="1">
            <a:spLocks noGrp="1"/>
          </p:cNvSpPr>
          <p:nvPr>
            <p:ph type="body" idx="1"/>
          </p:nvPr>
        </p:nvSpPr>
        <p:spPr>
          <a:xfrm>
            <a:off x="311700" y="863550"/>
            <a:ext cx="8520600" cy="427995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zh-TW" dirty="0"/>
              <a:t>是一種基於資料點間信息傳遞的分群算法。依據點間的相似度（Similarity）傳遞所需的消息，進而計算出各點的分群中心。過程中所傳遞的信息分別是吸引度（Responsibility）和歸屬度（Availability）。透過不斷更新此兩種訊息，產生較好的分群中心（Exemplar）得以將資料及分群。</a:t>
            </a:r>
            <a:endParaRPr dirty="0"/>
          </a:p>
          <a:p>
            <a:pPr marL="0" lvl="0" indent="0" algn="l" rtl="0">
              <a:spcBef>
                <a:spcPts val="1200"/>
              </a:spcBef>
              <a:spcAft>
                <a:spcPts val="0"/>
              </a:spcAft>
              <a:buNone/>
            </a:pPr>
            <a:r>
              <a:rPr lang="zh-TW" dirty="0"/>
              <a:t>與最常使用的K-means是基於一樣的 Similarity matrix，也就是以定義的距離來作分群，但此種方法加入了數據間傳遞信息的想法，因此計算複雜度也較高，但能得到較好的平方誤差。</a:t>
            </a:r>
            <a:endParaRPr dirty="0"/>
          </a:p>
          <a:p>
            <a:pPr marL="0" lvl="0" indent="0">
              <a:spcBef>
                <a:spcPts val="1200"/>
              </a:spcBef>
              <a:spcAft>
                <a:spcPts val="1200"/>
              </a:spcAft>
              <a:buNone/>
            </a:pPr>
            <a:r>
              <a:rPr lang="zh-TW" altLang="en-US" dirty="0"/>
              <a:t>優點：不需要給定分群的個數，且最終的分群中心為原有的資料點。此方法較不依賴初始值的</a:t>
            </a:r>
            <a:r>
              <a:rPr lang="zh-TW" altLang="en-US" dirty="0" smtClean="0"/>
              <a:t>選定</a:t>
            </a:r>
            <a:endParaRPr lang="en-US" altLang="zh-TW" dirty="0" smtClean="0"/>
          </a:p>
          <a:p>
            <a:pPr marL="0" lvl="0" indent="0">
              <a:spcBef>
                <a:spcPts val="1200"/>
              </a:spcBef>
              <a:spcAft>
                <a:spcPts val="1200"/>
              </a:spcAft>
              <a:buNone/>
            </a:pPr>
            <a:r>
              <a:rPr lang="zh-TW" altLang="en-US" dirty="0" smtClean="0"/>
              <a:t>缺點</a:t>
            </a:r>
            <a:r>
              <a:rPr lang="zh-TW" altLang="en-US" dirty="0"/>
              <a:t>：此算法雖不須給定分群中心的個數，但所需的參考度（</a:t>
            </a:r>
            <a:r>
              <a:rPr lang="en-US" altLang="zh-TW" dirty="0"/>
              <a:t>preference</a:t>
            </a:r>
            <a:r>
              <a:rPr lang="zh-TW" altLang="en-US" dirty="0"/>
              <a:t>）即與分群中心個數有正相關的關係。每次迭代都需要更新資料點吸引度（ </a:t>
            </a:r>
            <a:r>
              <a:rPr lang="en-US" altLang="zh-TW" dirty="0"/>
              <a:t>Responsibility</a:t>
            </a:r>
            <a:r>
              <a:rPr lang="zh-TW" altLang="en-US" dirty="0"/>
              <a:t>）和歸屬度（ </a:t>
            </a:r>
            <a:r>
              <a:rPr lang="en-US" altLang="zh-TW" dirty="0"/>
              <a:t>Availability</a:t>
            </a:r>
            <a:r>
              <a:rPr lang="zh-TW" altLang="en-US" dirty="0"/>
              <a:t>），因此計算複雜度較高</a:t>
            </a:r>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endParaRPr lang="zh-TW" altLang="en-US"/>
          </a:p>
        </p:txBody>
      </p:sp>
      <p:sp>
        <p:nvSpPr>
          <p:cNvPr id="3" name="文字版面配置區 2"/>
          <p:cNvSpPr>
            <a:spLocks noGrp="1"/>
          </p:cNvSpPr>
          <p:nvPr>
            <p:ph type="body" idx="1"/>
          </p:nvPr>
        </p:nvSpPr>
        <p:spPr/>
        <p:txBody>
          <a:bodyPr/>
          <a:lstStyle/>
          <a:p>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138" y="273050"/>
            <a:ext cx="6229350"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795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zh-TW" dirty="0"/>
              <a:t>5. Mean Shift聚類演算法 </a:t>
            </a:r>
            <a:endParaRPr dirty="0"/>
          </a:p>
          <a:p>
            <a:pPr marL="0" lvl="0" indent="0" algn="l" rtl="0">
              <a:spcBef>
                <a:spcPts val="0"/>
              </a:spcBef>
              <a:spcAft>
                <a:spcPts val="0"/>
              </a:spcAft>
              <a:buNone/>
            </a:pPr>
            <a:endParaRPr dirty="0"/>
          </a:p>
        </p:txBody>
      </p:sp>
      <p:sp>
        <p:nvSpPr>
          <p:cNvPr id="83" name="Google Shape;83;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zh-TW" dirty="0"/>
              <a:t>Mean Shift 演算法，又被稱作均值漂移演算法，與K-Means演算法一樣，都是基於聚類中心的聚類演算法。</a:t>
            </a:r>
            <a:endParaRPr dirty="0"/>
          </a:p>
          <a:p>
            <a:pPr marL="0" lvl="0" indent="0" algn="l" rtl="0">
              <a:spcBef>
                <a:spcPts val="1200"/>
              </a:spcBef>
              <a:spcAft>
                <a:spcPts val="0"/>
              </a:spcAft>
              <a:buNone/>
            </a:pPr>
            <a:r>
              <a:rPr lang="zh-TW" dirty="0"/>
              <a:t>優點：不需要提前指定聚類類別個數</a:t>
            </a:r>
            <a:endParaRPr dirty="0"/>
          </a:p>
          <a:p>
            <a:pPr marL="0" lvl="0" indent="0" algn="l" rtl="0">
              <a:spcBef>
                <a:spcPts val="1200"/>
              </a:spcBef>
              <a:spcAft>
                <a:spcPts val="0"/>
              </a:spcAft>
              <a:buNone/>
            </a:pPr>
            <a:r>
              <a:rPr lang="zh-TW" dirty="0"/>
              <a:t>缺點：計算量較大</a:t>
            </a:r>
            <a:endParaRPr dirty="0"/>
          </a:p>
          <a:p>
            <a:pPr marL="0" lvl="0" indent="0" algn="l" rtl="0">
              <a:spcBef>
                <a:spcPts val="1200"/>
              </a:spcBef>
              <a:spcAft>
                <a:spcPts val="1200"/>
              </a:spcAft>
              <a:buNone/>
            </a:pPr>
            <a:r>
              <a:rPr lang="zh-TW" dirty="0"/>
              <a:t>Mean Shift 演算法的關鍵操作是通過感興趣區域內的資料密度變化計算中心點的漂移向量，從而移動中心點進行下一次迭代，直到到達密度最大處（中心點不變）。從每個資料點出發都可以進行該操作，在這個過程，統計出現在感興趣區域內的資料的次數。該引數將在最後作為分類的依據。 </a:t>
            </a:r>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311700" y="748145"/>
            <a:ext cx="8520600" cy="3820730"/>
          </a:xfrm>
        </p:spPr>
        <p:txBody>
          <a:bodyPr>
            <a:normAutofit fontScale="92500" lnSpcReduction="20000"/>
          </a:bodyPr>
          <a:lstStyle/>
          <a:p>
            <a:pPr marL="114300" indent="0">
              <a:buNone/>
            </a:pPr>
            <a:r>
              <a:rPr lang="en-US" altLang="zh-TW" dirty="0"/>
              <a:t>1</a:t>
            </a:r>
            <a:r>
              <a:rPr lang="zh-TW" altLang="en-US" dirty="0"/>
              <a:t>、在未被標記的資料點中隨機選擇一個點作為中心</a:t>
            </a:r>
            <a:r>
              <a:rPr lang="en-US" altLang="zh-TW" dirty="0"/>
              <a:t>center</a:t>
            </a:r>
            <a:r>
              <a:rPr lang="zh-TW" altLang="en-US" dirty="0" smtClean="0"/>
              <a:t>；</a:t>
            </a:r>
            <a:endParaRPr lang="zh-TW" altLang="en-US" dirty="0"/>
          </a:p>
          <a:p>
            <a:pPr marL="114300" indent="0">
              <a:buNone/>
            </a:pPr>
            <a:r>
              <a:rPr lang="en-US" altLang="zh-TW" dirty="0"/>
              <a:t>2</a:t>
            </a:r>
            <a:r>
              <a:rPr lang="zh-TW" altLang="en-US" dirty="0"/>
              <a:t>、找出離</a:t>
            </a:r>
            <a:r>
              <a:rPr lang="en-US" altLang="zh-TW" dirty="0"/>
              <a:t>center</a:t>
            </a:r>
            <a:r>
              <a:rPr lang="zh-TW" altLang="en-US" dirty="0"/>
              <a:t>距離在</a:t>
            </a:r>
            <a:r>
              <a:rPr lang="en-US" altLang="zh-TW" dirty="0"/>
              <a:t>bandwidth</a:t>
            </a:r>
            <a:r>
              <a:rPr lang="zh-TW" altLang="en-US" dirty="0"/>
              <a:t>之內的所有點，記做集合</a:t>
            </a:r>
            <a:r>
              <a:rPr lang="en-US" altLang="zh-TW" dirty="0"/>
              <a:t>M</a:t>
            </a:r>
            <a:r>
              <a:rPr lang="zh-TW" altLang="en-US" dirty="0"/>
              <a:t>，認為這些點</a:t>
            </a:r>
            <a:r>
              <a:rPr lang="zh-TW" altLang="en-US" dirty="0" smtClean="0"/>
              <a:t>屬於</a:t>
            </a:r>
            <a:r>
              <a:rPr lang="en-US" altLang="zh-TW" dirty="0" smtClean="0"/>
              <a:t>cluster c</a:t>
            </a:r>
            <a:r>
              <a:rPr lang="zh-TW" altLang="en-US" dirty="0"/>
              <a:t>。同時，把</a:t>
            </a:r>
            <a:r>
              <a:rPr lang="zh-TW" altLang="en-US" dirty="0" smtClean="0"/>
              <a:t>這些點</a:t>
            </a:r>
            <a:r>
              <a:rPr lang="zh-TW" altLang="en-US" dirty="0"/>
              <a:t>屬於</a:t>
            </a:r>
            <a:r>
              <a:rPr lang="zh-TW" altLang="en-US" dirty="0" smtClean="0"/>
              <a:t>這個</a:t>
            </a:r>
            <a:r>
              <a:rPr lang="en-US" altLang="zh-TW" dirty="0"/>
              <a:t>cluster</a:t>
            </a:r>
            <a:r>
              <a:rPr lang="zh-TW" altLang="en-US" dirty="0" smtClean="0"/>
              <a:t>的</a:t>
            </a:r>
            <a:r>
              <a:rPr lang="zh-TW" altLang="en-US" dirty="0"/>
              <a:t>概率加</a:t>
            </a:r>
            <a:r>
              <a:rPr lang="en-US" altLang="zh-TW" dirty="0"/>
              <a:t>1</a:t>
            </a:r>
            <a:r>
              <a:rPr lang="zh-TW" altLang="en-US" dirty="0"/>
              <a:t>，這個引數將用於最後步驟的</a:t>
            </a:r>
            <a:r>
              <a:rPr lang="zh-TW" altLang="en-US" dirty="0" smtClean="0"/>
              <a:t>分類</a:t>
            </a:r>
            <a:endParaRPr lang="zh-TW" altLang="en-US" dirty="0"/>
          </a:p>
          <a:p>
            <a:pPr marL="114300" indent="0">
              <a:buNone/>
            </a:pPr>
            <a:r>
              <a:rPr lang="en-US" altLang="zh-TW" dirty="0"/>
              <a:t>3</a:t>
            </a:r>
            <a:r>
              <a:rPr lang="zh-TW" altLang="en-US" dirty="0"/>
              <a:t>、以</a:t>
            </a:r>
            <a:r>
              <a:rPr lang="en-US" altLang="zh-TW" dirty="0"/>
              <a:t>center</a:t>
            </a:r>
            <a:r>
              <a:rPr lang="zh-TW" altLang="en-US" dirty="0"/>
              <a:t>為中心點，計算從</a:t>
            </a:r>
            <a:r>
              <a:rPr lang="en-US" altLang="zh-TW" dirty="0"/>
              <a:t>center</a:t>
            </a:r>
            <a:r>
              <a:rPr lang="zh-TW" altLang="en-US" dirty="0"/>
              <a:t>開始到集合</a:t>
            </a:r>
            <a:r>
              <a:rPr lang="en-US" altLang="zh-TW" dirty="0"/>
              <a:t>M</a:t>
            </a:r>
            <a:r>
              <a:rPr lang="zh-TW" altLang="en-US" dirty="0"/>
              <a:t>中每個元素的向量，將這些向量相加，得到向量</a:t>
            </a:r>
            <a:r>
              <a:rPr lang="en-US" altLang="zh-TW" dirty="0"/>
              <a:t>shift</a:t>
            </a:r>
            <a:r>
              <a:rPr lang="zh-TW" altLang="en-US" dirty="0" smtClean="0"/>
              <a:t>。</a:t>
            </a:r>
            <a:endParaRPr lang="zh-TW" altLang="en-US" dirty="0"/>
          </a:p>
          <a:p>
            <a:pPr marL="114300" indent="0">
              <a:buNone/>
            </a:pPr>
            <a:r>
              <a:rPr lang="en-US" altLang="zh-TW" dirty="0"/>
              <a:t>4</a:t>
            </a:r>
            <a:r>
              <a:rPr lang="zh-TW" altLang="en-US" dirty="0"/>
              <a:t>、</a:t>
            </a:r>
            <a:r>
              <a:rPr lang="en-US" altLang="zh-TW" dirty="0"/>
              <a:t>center = center shift</a:t>
            </a:r>
            <a:r>
              <a:rPr lang="zh-TW" altLang="en-US" dirty="0"/>
              <a:t>。即</a:t>
            </a:r>
            <a:r>
              <a:rPr lang="en-US" altLang="zh-TW" dirty="0"/>
              <a:t>center</a:t>
            </a:r>
            <a:r>
              <a:rPr lang="zh-TW" altLang="en-US" dirty="0"/>
              <a:t>沿著</a:t>
            </a:r>
            <a:r>
              <a:rPr lang="en-US" altLang="zh-TW" dirty="0"/>
              <a:t>shift</a:t>
            </a:r>
            <a:r>
              <a:rPr lang="zh-TW" altLang="en-US" dirty="0"/>
              <a:t>的方向移動，移動距離是</a:t>
            </a:r>
            <a:r>
              <a:rPr lang="en-US" altLang="zh-TW" dirty="0"/>
              <a:t>||shift||</a:t>
            </a:r>
            <a:r>
              <a:rPr lang="zh-TW" altLang="en-US" dirty="0" smtClean="0"/>
              <a:t>。</a:t>
            </a:r>
            <a:endParaRPr lang="zh-TW" altLang="en-US" dirty="0"/>
          </a:p>
          <a:p>
            <a:pPr marL="114300" indent="0">
              <a:buNone/>
            </a:pPr>
            <a:r>
              <a:rPr lang="en-US" altLang="zh-TW" dirty="0"/>
              <a:t>5</a:t>
            </a:r>
            <a:r>
              <a:rPr lang="zh-TW" altLang="en-US" dirty="0"/>
              <a:t>、重複步驟</a:t>
            </a:r>
            <a:r>
              <a:rPr lang="en-US" altLang="zh-TW" dirty="0"/>
              <a:t>2</a:t>
            </a:r>
            <a:r>
              <a:rPr lang="zh-TW" altLang="en-US" dirty="0"/>
              <a:t>、</a:t>
            </a:r>
            <a:r>
              <a:rPr lang="en-US" altLang="zh-TW" dirty="0"/>
              <a:t>3</a:t>
            </a:r>
            <a:r>
              <a:rPr lang="zh-TW" altLang="en-US" dirty="0"/>
              <a:t>、</a:t>
            </a:r>
            <a:r>
              <a:rPr lang="en-US" altLang="zh-TW" dirty="0"/>
              <a:t>4</a:t>
            </a:r>
            <a:r>
              <a:rPr lang="zh-TW" altLang="en-US" dirty="0"/>
              <a:t>，直到</a:t>
            </a:r>
            <a:r>
              <a:rPr lang="en-US" altLang="zh-TW" dirty="0"/>
              <a:t>shift</a:t>
            </a:r>
            <a:r>
              <a:rPr lang="zh-TW" altLang="en-US" dirty="0"/>
              <a:t>的大小很小（就是迭代到收斂），記住此時的</a:t>
            </a:r>
            <a:r>
              <a:rPr lang="en-US" altLang="zh-TW" dirty="0"/>
              <a:t>center</a:t>
            </a:r>
            <a:r>
              <a:rPr lang="zh-TW" altLang="en-US" dirty="0"/>
              <a:t>。注意，這個迭代過程中遇到的點都應該歸類</a:t>
            </a:r>
            <a:r>
              <a:rPr lang="zh-TW" altLang="en-US" dirty="0" smtClean="0"/>
              <a:t>到</a:t>
            </a:r>
            <a:r>
              <a:rPr lang="en-US" altLang="zh-TW" dirty="0" smtClean="0"/>
              <a:t>cluster c</a:t>
            </a:r>
            <a:r>
              <a:rPr lang="zh-TW" altLang="en-US" dirty="0" smtClean="0"/>
              <a:t>。如果</a:t>
            </a:r>
            <a:r>
              <a:rPr lang="zh-TW" altLang="en-US" dirty="0"/>
              <a:t>收斂時</a:t>
            </a:r>
            <a:r>
              <a:rPr lang="zh-TW" altLang="en-US" dirty="0" smtClean="0"/>
              <a:t>當前</a:t>
            </a:r>
            <a:r>
              <a:rPr lang="en-US" altLang="zh-TW" dirty="0" smtClean="0"/>
              <a:t>cluster c</a:t>
            </a:r>
            <a:r>
              <a:rPr lang="zh-TW" altLang="en-US" dirty="0"/>
              <a:t>的</a:t>
            </a:r>
            <a:r>
              <a:rPr lang="en-US" altLang="zh-TW" dirty="0"/>
              <a:t>center</a:t>
            </a:r>
            <a:r>
              <a:rPr lang="zh-TW" altLang="en-US" dirty="0"/>
              <a:t>與其它已經存在</a:t>
            </a:r>
            <a:r>
              <a:rPr lang="zh-TW" altLang="en-US" dirty="0" smtClean="0"/>
              <a:t>的</a:t>
            </a:r>
            <a:r>
              <a:rPr lang="en-US" altLang="zh-TW" dirty="0" smtClean="0"/>
              <a:t>cluster c2</a:t>
            </a:r>
            <a:r>
              <a:rPr lang="zh-TW" altLang="en-US" dirty="0"/>
              <a:t>中心的距離小於閾值，那麼把</a:t>
            </a:r>
            <a:r>
              <a:rPr lang="en-US" altLang="zh-TW" dirty="0"/>
              <a:t>c2</a:t>
            </a:r>
            <a:r>
              <a:rPr lang="zh-TW" altLang="en-US" dirty="0"/>
              <a:t>和</a:t>
            </a:r>
            <a:r>
              <a:rPr lang="en-US" altLang="zh-TW" dirty="0"/>
              <a:t>c</a:t>
            </a:r>
            <a:r>
              <a:rPr lang="zh-TW" altLang="en-US" dirty="0"/>
              <a:t>合併。否則，把</a:t>
            </a:r>
            <a:r>
              <a:rPr lang="en-US" altLang="zh-TW" dirty="0"/>
              <a:t>c</a:t>
            </a:r>
            <a:r>
              <a:rPr lang="zh-TW" altLang="en-US" dirty="0"/>
              <a:t>作為新</a:t>
            </a:r>
            <a:r>
              <a:rPr lang="zh-TW" altLang="en-US" dirty="0" smtClean="0"/>
              <a:t>的</a:t>
            </a:r>
            <a:r>
              <a:rPr lang="en-US" altLang="zh-TW" dirty="0" smtClean="0"/>
              <a:t>cluster</a:t>
            </a:r>
            <a:r>
              <a:rPr lang="zh-TW" altLang="en-US" dirty="0" smtClean="0"/>
              <a:t>，</a:t>
            </a:r>
            <a:r>
              <a:rPr lang="zh-TW" altLang="en-US" dirty="0"/>
              <a:t>增加</a:t>
            </a:r>
            <a:r>
              <a:rPr lang="en-US" altLang="zh-TW" dirty="0" smtClean="0"/>
              <a:t>1</a:t>
            </a:r>
            <a:r>
              <a:rPr lang="zh-TW" altLang="en-US" dirty="0" smtClean="0"/>
              <a:t>個</a:t>
            </a:r>
            <a:r>
              <a:rPr lang="en-US" altLang="zh-TW" dirty="0"/>
              <a:t>cluster </a:t>
            </a:r>
            <a:r>
              <a:rPr lang="zh-TW" altLang="en-US" dirty="0" smtClean="0"/>
              <a:t>。</a:t>
            </a:r>
            <a:endParaRPr lang="zh-TW" altLang="en-US" dirty="0"/>
          </a:p>
          <a:p>
            <a:pPr marL="114300" indent="0">
              <a:buNone/>
            </a:pPr>
            <a:r>
              <a:rPr lang="en-US" altLang="zh-TW" dirty="0"/>
              <a:t>6</a:t>
            </a:r>
            <a:r>
              <a:rPr lang="zh-TW" altLang="en-US" dirty="0"/>
              <a:t>、重複</a:t>
            </a:r>
            <a:r>
              <a:rPr lang="en-US" altLang="zh-TW" dirty="0"/>
              <a:t>1</a:t>
            </a:r>
            <a:r>
              <a:rPr lang="zh-TW" altLang="en-US" dirty="0"/>
              <a:t>、</a:t>
            </a:r>
            <a:r>
              <a:rPr lang="en-US" altLang="zh-TW" dirty="0"/>
              <a:t>2</a:t>
            </a:r>
            <a:r>
              <a:rPr lang="zh-TW" altLang="en-US" dirty="0"/>
              <a:t>、</a:t>
            </a:r>
            <a:r>
              <a:rPr lang="en-US" altLang="zh-TW" dirty="0"/>
              <a:t>3</a:t>
            </a:r>
            <a:r>
              <a:rPr lang="zh-TW" altLang="en-US" dirty="0"/>
              <a:t>、</a:t>
            </a:r>
            <a:r>
              <a:rPr lang="en-US" altLang="zh-TW" dirty="0"/>
              <a:t>4</a:t>
            </a:r>
            <a:r>
              <a:rPr lang="zh-TW" altLang="en-US" dirty="0"/>
              <a:t>、</a:t>
            </a:r>
            <a:r>
              <a:rPr lang="en-US" altLang="zh-TW" dirty="0"/>
              <a:t>5</a:t>
            </a:r>
            <a:r>
              <a:rPr lang="zh-TW" altLang="en-US" dirty="0"/>
              <a:t>直到所有的點都被標記訪問</a:t>
            </a:r>
            <a:r>
              <a:rPr lang="zh-TW" altLang="en-US" dirty="0" smtClean="0"/>
              <a:t>。</a:t>
            </a:r>
            <a:endParaRPr lang="zh-TW" altLang="en-US" dirty="0"/>
          </a:p>
          <a:p>
            <a:pPr marL="114300" indent="0">
              <a:buNone/>
            </a:pPr>
            <a:r>
              <a:rPr lang="en-US" altLang="zh-TW" dirty="0"/>
              <a:t>7</a:t>
            </a:r>
            <a:r>
              <a:rPr lang="zh-TW" altLang="en-US" dirty="0"/>
              <a:t>、分類：根據每</a:t>
            </a:r>
            <a:r>
              <a:rPr lang="zh-TW" altLang="en-US" dirty="0" smtClean="0"/>
              <a:t>個</a:t>
            </a:r>
            <a:r>
              <a:rPr lang="en-US" altLang="zh-TW" dirty="0"/>
              <a:t>cluster </a:t>
            </a:r>
            <a:r>
              <a:rPr lang="zh-TW" altLang="en-US" dirty="0" smtClean="0"/>
              <a:t>，</a:t>
            </a:r>
            <a:r>
              <a:rPr lang="zh-TW" altLang="en-US" dirty="0"/>
              <a:t>對每個點的訪問頻率，取訪問頻率最大的</a:t>
            </a:r>
            <a:r>
              <a:rPr lang="zh-TW" altLang="en-US" dirty="0" smtClean="0"/>
              <a:t>那個</a:t>
            </a:r>
            <a:r>
              <a:rPr lang="en-US" altLang="zh-TW" dirty="0"/>
              <a:t>cluster </a:t>
            </a:r>
            <a:r>
              <a:rPr lang="zh-TW" altLang="en-US" dirty="0" smtClean="0"/>
              <a:t>，</a:t>
            </a:r>
            <a:r>
              <a:rPr lang="zh-TW" altLang="en-US" dirty="0"/>
              <a:t>作為當前點集的</a:t>
            </a:r>
            <a:r>
              <a:rPr lang="zh-TW" altLang="en-US" dirty="0" smtClean="0"/>
              <a:t>所屬</a:t>
            </a:r>
            <a:r>
              <a:rPr lang="en-US" altLang="zh-TW" dirty="0"/>
              <a:t>cluster </a:t>
            </a:r>
            <a:r>
              <a:rPr lang="zh-TW" altLang="en-US" dirty="0" smtClean="0"/>
              <a:t>。</a:t>
            </a:r>
            <a:endParaRPr lang="zh-TW" altLang="en-US" dirty="0"/>
          </a:p>
          <a:p>
            <a:pPr marL="114300" indent="0">
              <a:buNone/>
            </a:pPr>
            <a:r>
              <a:rPr lang="zh-TW" altLang="en-US" dirty="0"/>
              <a:t>簡單的說，</a:t>
            </a:r>
            <a:r>
              <a:rPr lang="en-US" altLang="zh-TW" dirty="0"/>
              <a:t>mean shift</a:t>
            </a:r>
            <a:r>
              <a:rPr lang="zh-TW" altLang="en-US" dirty="0"/>
              <a:t>就是沿著密度上升的方向尋找同屬</a:t>
            </a:r>
            <a:r>
              <a:rPr lang="zh-TW" altLang="en-US" dirty="0" smtClean="0"/>
              <a:t>一個</a:t>
            </a:r>
            <a:r>
              <a:rPr lang="en-US" altLang="zh-TW" dirty="0"/>
              <a:t>cluster</a:t>
            </a:r>
            <a:r>
              <a:rPr lang="zh-TW" altLang="en-US" dirty="0" smtClean="0"/>
              <a:t>的</a:t>
            </a:r>
            <a:r>
              <a:rPr lang="zh-TW" altLang="en-US" dirty="0"/>
              <a:t>資料點。</a:t>
            </a:r>
          </a:p>
        </p:txBody>
      </p:sp>
    </p:spTree>
    <p:extLst>
      <p:ext uri="{BB962C8B-B14F-4D97-AF65-F5344CB8AC3E}">
        <p14:creationId xmlns:p14="http://schemas.microsoft.com/office/powerpoint/2010/main" val="296442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endParaRPr lang="zh-TW" altLang="en-US"/>
          </a:p>
        </p:txBody>
      </p:sp>
      <p:sp>
        <p:nvSpPr>
          <p:cNvPr id="3" name="文字版面配置區 2"/>
          <p:cNvSpPr>
            <a:spLocks noGrp="1"/>
          </p:cNvSpPr>
          <p:nvPr>
            <p:ph type="body" idx="1"/>
          </p:nvPr>
        </p:nvSpPr>
        <p:spPr/>
        <p:txBody>
          <a:bodyPr/>
          <a:lstStyle/>
          <a:p>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7513" y="1089025"/>
            <a:ext cx="3228975"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603099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1321</Words>
  <Application>Microsoft Office PowerPoint</Application>
  <PresentationFormat>如螢幕大小 (16:9)</PresentationFormat>
  <Paragraphs>31</Paragraphs>
  <Slides>8</Slides>
  <Notes>5</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Simple Light</vt:lpstr>
      <vt:lpstr>Neural Network /deep learning </vt:lpstr>
      <vt:lpstr>2. Agglomerative Hierarchical Clustering </vt:lpstr>
      <vt:lpstr>3. CURE clustering演算法</vt:lpstr>
      <vt:lpstr>4. 鄰近傳播分群法（Affinity Propagation） </vt:lpstr>
      <vt:lpstr>PowerPoint 簡報</vt:lpstr>
      <vt:lpstr>5. Mean Shift聚類演算法  </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Network /deep learning </dc:title>
  <cp:lastModifiedBy>20210223</cp:lastModifiedBy>
  <cp:revision>5</cp:revision>
  <dcterms:modified xsi:type="dcterms:W3CDTF">2021-09-08T07:45:45Z</dcterms:modified>
</cp:coreProperties>
</file>