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1" r:id="rId1"/>
  </p:sldMasterIdLst>
  <p:notesMasterIdLst>
    <p:notesMasterId r:id="rId38"/>
  </p:notesMasterIdLst>
  <p:sldIdLst>
    <p:sldId id="256" r:id="rId2"/>
    <p:sldId id="278" r:id="rId3"/>
    <p:sldId id="274" r:id="rId4"/>
    <p:sldId id="276" r:id="rId5"/>
    <p:sldId id="275" r:id="rId6"/>
    <p:sldId id="951" r:id="rId7"/>
    <p:sldId id="277" r:id="rId8"/>
    <p:sldId id="279" r:id="rId9"/>
    <p:sldId id="280" r:id="rId10"/>
    <p:sldId id="281" r:id="rId11"/>
    <p:sldId id="282" r:id="rId12"/>
    <p:sldId id="283" r:id="rId13"/>
    <p:sldId id="284" r:id="rId14"/>
    <p:sldId id="950" r:id="rId15"/>
    <p:sldId id="285" r:id="rId16"/>
    <p:sldId id="286" r:id="rId17"/>
    <p:sldId id="952" r:id="rId18"/>
    <p:sldId id="953" r:id="rId19"/>
    <p:sldId id="304" r:id="rId20"/>
    <p:sldId id="287" r:id="rId21"/>
    <p:sldId id="288" r:id="rId22"/>
    <p:sldId id="289" r:id="rId23"/>
    <p:sldId id="956" r:id="rId24"/>
    <p:sldId id="290" r:id="rId25"/>
    <p:sldId id="292" r:id="rId26"/>
    <p:sldId id="957" r:id="rId27"/>
    <p:sldId id="295" r:id="rId28"/>
    <p:sldId id="955" r:id="rId29"/>
    <p:sldId id="954" r:id="rId30"/>
    <p:sldId id="958" r:id="rId31"/>
    <p:sldId id="959" r:id="rId32"/>
    <p:sldId id="960" r:id="rId33"/>
    <p:sldId id="961" r:id="rId34"/>
    <p:sldId id="962" r:id="rId35"/>
    <p:sldId id="307" r:id="rId36"/>
    <p:sldId id="302" r:id="rId3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4F330A9-3C2E-4B57-9CEE-44BD6840E3AA}">
  <a:tblStyle styleId="{14F330A9-3C2E-4B57-9CEE-44BD6840E3AA}" styleName="Table_0">
    <a:wholeTbl>
      <a:tcTxStyle b="off" i="off">
        <a:font>
          <a:latin typeface="Times New Roman"/>
          <a:ea typeface="Times New Roman"/>
          <a:cs typeface="Times New Roman"/>
        </a:font>
        <a:schemeClr val="dk1"/>
      </a:tcTxStyle>
      <a:tcStyle>
        <a:tcBdr>
          <a:lef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1FE6316B-4EAF-4B4A-B579-D18ABA210DBC}" styleName="Table_1">
    <a:wholeTbl>
      <a:tcTxStyle b="off" i="off">
        <a:font>
          <a:latin typeface="Times New Roman"/>
          <a:ea typeface="Times New Roman"/>
          <a:cs typeface="Times New Roman"/>
        </a:font>
        <a:schemeClr val="dk1"/>
      </a:tcTxStyle>
      <a:tcStyle>
        <a:tcBdr>
          <a:left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8EC20E35-A176-4012-BC5E-935CFFF8708E}" styleName="中等深淺樣式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無樣式、無格線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3143" autoAdjust="0"/>
  </p:normalViewPr>
  <p:slideViewPr>
    <p:cSldViewPr snapToGrid="0">
      <p:cViewPr varScale="1">
        <p:scale>
          <a:sx n="124" d="100"/>
          <a:sy n="124" d="100"/>
        </p:scale>
        <p:origin x="1233" y="6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AA80E68-A357-47BE-9073-3E371A8C8E15}" type="doc">
      <dgm:prSet loTypeId="urn:microsoft.com/office/officeart/2005/8/layout/hierarchy2" loCatId="hierarchy" qsTypeId="urn:microsoft.com/office/officeart/2005/8/quickstyle/3d4" qsCatId="3D" csTypeId="urn:microsoft.com/office/officeart/2005/8/colors/accent0_1" csCatId="mainScheme" phldr="1"/>
      <dgm:spPr/>
      <dgm:t>
        <a:bodyPr/>
        <a:lstStyle/>
        <a:p>
          <a:endParaRPr lang="zh-TW" altLang="en-US"/>
        </a:p>
      </dgm:t>
    </dgm:pt>
    <dgm:pt modelId="{42D36479-B159-4D3A-9DD9-9B51A445BCD7}">
      <dgm:prSet phldrT="[文字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altLang="zh-TW" sz="1600" dirty="0"/>
            <a:t>Bearer</a:t>
          </a:r>
          <a:endParaRPr lang="zh-TW" altLang="en-US" sz="1600" dirty="0"/>
        </a:p>
      </dgm:t>
    </dgm:pt>
    <dgm:pt modelId="{980DF5C0-EB93-4D67-9EE8-FFFB202D3BD8}" type="parTrans" cxnId="{C8616E1E-4AC9-448A-A7B2-4AA3B5CC961A}">
      <dgm:prSet/>
      <dgm:spPr/>
      <dgm:t>
        <a:bodyPr/>
        <a:lstStyle/>
        <a:p>
          <a:endParaRPr lang="zh-TW" altLang="en-US"/>
        </a:p>
      </dgm:t>
    </dgm:pt>
    <dgm:pt modelId="{74805F4E-1705-4A58-A425-3ECDA8116241}" type="sibTrans" cxnId="{C8616E1E-4AC9-448A-A7B2-4AA3B5CC961A}">
      <dgm:prSet/>
      <dgm:spPr/>
      <dgm:t>
        <a:bodyPr/>
        <a:lstStyle/>
        <a:p>
          <a:endParaRPr lang="zh-TW" altLang="en-US"/>
        </a:p>
      </dgm:t>
    </dgm:pt>
    <dgm:pt modelId="{7287481F-6618-4F9E-BD61-2F359FFCB581}">
      <dgm:prSet phldrT="[文字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altLang="zh-TW" sz="1600" dirty="0"/>
            <a:t>Dedicated Bearer</a:t>
          </a:r>
          <a:endParaRPr lang="zh-TW" altLang="en-US" sz="1600" dirty="0"/>
        </a:p>
      </dgm:t>
    </dgm:pt>
    <dgm:pt modelId="{269053CA-A89E-47AE-869C-CB1159500FD8}" type="parTrans" cxnId="{29FDA431-AE84-4FB1-AE44-A93A4186DED2}">
      <dgm:prSet custT="1"/>
      <dgm:spPr/>
      <dgm:t>
        <a:bodyPr/>
        <a:lstStyle/>
        <a:p>
          <a:endParaRPr lang="zh-TW" altLang="en-US" sz="1600"/>
        </a:p>
      </dgm:t>
    </dgm:pt>
    <dgm:pt modelId="{9757B7B2-8481-4746-AD65-4B0E98DA9431}" type="sibTrans" cxnId="{29FDA431-AE84-4FB1-AE44-A93A4186DED2}">
      <dgm:prSet/>
      <dgm:spPr/>
      <dgm:t>
        <a:bodyPr/>
        <a:lstStyle/>
        <a:p>
          <a:endParaRPr lang="zh-TW" altLang="en-US"/>
        </a:p>
      </dgm:t>
    </dgm:pt>
    <dgm:pt modelId="{EDEA0ABD-B372-488D-8534-11FE656AC3DA}">
      <dgm:prSet phldrT="[文字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altLang="zh-TW" sz="1600" dirty="0"/>
            <a:t>Non-GBR</a:t>
          </a:r>
          <a:endParaRPr lang="zh-TW" altLang="en-US" sz="1600" dirty="0"/>
        </a:p>
      </dgm:t>
    </dgm:pt>
    <dgm:pt modelId="{F6F54648-9BC2-4AFD-8000-A522241D08E6}" type="parTrans" cxnId="{AF316F8E-86B7-41D7-8AE5-29E5A572A79F}">
      <dgm:prSet custT="1"/>
      <dgm:spPr/>
      <dgm:t>
        <a:bodyPr/>
        <a:lstStyle/>
        <a:p>
          <a:endParaRPr lang="zh-TW" altLang="en-US" sz="1600"/>
        </a:p>
      </dgm:t>
    </dgm:pt>
    <dgm:pt modelId="{8D5DEA45-6BB9-457C-9928-A095CBECAF04}" type="sibTrans" cxnId="{AF316F8E-86B7-41D7-8AE5-29E5A572A79F}">
      <dgm:prSet/>
      <dgm:spPr/>
      <dgm:t>
        <a:bodyPr/>
        <a:lstStyle/>
        <a:p>
          <a:endParaRPr lang="zh-TW" altLang="en-US"/>
        </a:p>
      </dgm:t>
    </dgm:pt>
    <dgm:pt modelId="{7B994129-AA78-434E-B3F9-0629583FC40E}">
      <dgm:prSet phldrT="[文字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altLang="zh-TW" sz="1600" dirty="0"/>
            <a:t>GBR</a:t>
          </a:r>
          <a:endParaRPr lang="zh-TW" altLang="en-US" sz="1600" dirty="0"/>
        </a:p>
      </dgm:t>
    </dgm:pt>
    <dgm:pt modelId="{649715E1-496F-48BC-BADF-42F983768467}" type="parTrans" cxnId="{0D02FFA1-0036-4C23-9DC2-CEF0690D2D2A}">
      <dgm:prSet custT="1"/>
      <dgm:spPr/>
      <dgm:t>
        <a:bodyPr/>
        <a:lstStyle/>
        <a:p>
          <a:endParaRPr lang="zh-TW" altLang="en-US" sz="1600"/>
        </a:p>
      </dgm:t>
    </dgm:pt>
    <dgm:pt modelId="{F47CA7F7-13BB-4E2C-B680-35DEF8AAA9D7}" type="sibTrans" cxnId="{0D02FFA1-0036-4C23-9DC2-CEF0690D2D2A}">
      <dgm:prSet/>
      <dgm:spPr/>
      <dgm:t>
        <a:bodyPr/>
        <a:lstStyle/>
        <a:p>
          <a:endParaRPr lang="zh-TW" altLang="en-US"/>
        </a:p>
      </dgm:t>
    </dgm:pt>
    <dgm:pt modelId="{95A92C8F-FFA0-4236-B65B-0646A620838D}">
      <dgm:prSet phldrT="[文字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altLang="zh-TW" sz="1400" dirty="0"/>
            <a:t>Default Bearer</a:t>
          </a:r>
        </a:p>
        <a:p>
          <a:r>
            <a:rPr lang="en-US" altLang="zh-TW" sz="1400" dirty="0"/>
            <a:t>(permanently established)</a:t>
          </a:r>
          <a:endParaRPr lang="zh-TW" altLang="en-US" sz="1400" dirty="0"/>
        </a:p>
      </dgm:t>
    </dgm:pt>
    <dgm:pt modelId="{BB8A9C41-49A5-4C4D-A977-3F396EDBFE4A}" type="parTrans" cxnId="{5FC6021E-7CBF-4FF2-9D88-059A82419BDF}">
      <dgm:prSet custT="1"/>
      <dgm:spPr/>
      <dgm:t>
        <a:bodyPr/>
        <a:lstStyle/>
        <a:p>
          <a:endParaRPr lang="zh-TW" altLang="en-US" sz="1600"/>
        </a:p>
      </dgm:t>
    </dgm:pt>
    <dgm:pt modelId="{F1EA59BA-2FEF-4D03-9A2B-24BF1FC73040}" type="sibTrans" cxnId="{5FC6021E-7CBF-4FF2-9D88-059A82419BDF}">
      <dgm:prSet/>
      <dgm:spPr/>
      <dgm:t>
        <a:bodyPr/>
        <a:lstStyle/>
        <a:p>
          <a:endParaRPr lang="zh-TW" altLang="en-US"/>
        </a:p>
      </dgm:t>
    </dgm:pt>
    <dgm:pt modelId="{2F73A6D4-2709-459A-9784-374F677FEEBB}">
      <dgm:prSet phldrT="[文字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altLang="zh-TW" sz="1600" dirty="0"/>
            <a:t>Non-GBR</a:t>
          </a:r>
          <a:endParaRPr lang="zh-TW" altLang="en-US" sz="1600" dirty="0"/>
        </a:p>
      </dgm:t>
    </dgm:pt>
    <dgm:pt modelId="{5A5F4918-039C-4300-BFE0-A324E5905582}" type="parTrans" cxnId="{277C63CE-04AC-4824-A982-38A59C7DBC61}">
      <dgm:prSet custT="1"/>
      <dgm:spPr/>
      <dgm:t>
        <a:bodyPr/>
        <a:lstStyle/>
        <a:p>
          <a:endParaRPr lang="zh-TW" altLang="en-US" sz="1600"/>
        </a:p>
      </dgm:t>
    </dgm:pt>
    <dgm:pt modelId="{B63F809B-1535-400F-BC93-D665FABA8AF0}" type="sibTrans" cxnId="{277C63CE-04AC-4824-A982-38A59C7DBC61}">
      <dgm:prSet/>
      <dgm:spPr/>
      <dgm:t>
        <a:bodyPr/>
        <a:lstStyle/>
        <a:p>
          <a:endParaRPr lang="zh-TW" altLang="en-US"/>
        </a:p>
      </dgm:t>
    </dgm:pt>
    <dgm:pt modelId="{F5680ED9-B923-40A2-8A20-49CA6101D0F8}" type="pres">
      <dgm:prSet presAssocID="{EAA80E68-A357-47BE-9073-3E371A8C8E15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DB672BCD-4C76-49D7-B942-A0D49EC56EBC}" type="pres">
      <dgm:prSet presAssocID="{42D36479-B159-4D3A-9DD9-9B51A445BCD7}" presName="root1" presStyleCnt="0"/>
      <dgm:spPr/>
    </dgm:pt>
    <dgm:pt modelId="{9573E7CB-8F26-4E87-A24A-328DAE772FEA}" type="pres">
      <dgm:prSet presAssocID="{42D36479-B159-4D3A-9DD9-9B51A445BCD7}" presName="LevelOneTextNode" presStyleLbl="node0" presStyleIdx="0" presStyleCnt="1" custScaleX="80073">
        <dgm:presLayoutVars>
          <dgm:chPref val="3"/>
        </dgm:presLayoutVars>
      </dgm:prSet>
      <dgm:spPr/>
    </dgm:pt>
    <dgm:pt modelId="{6EF5B836-A351-46AB-B92D-20DCE085A983}" type="pres">
      <dgm:prSet presAssocID="{42D36479-B159-4D3A-9DD9-9B51A445BCD7}" presName="level2hierChild" presStyleCnt="0"/>
      <dgm:spPr/>
    </dgm:pt>
    <dgm:pt modelId="{47AFC416-24E0-48C6-9739-2B175AE7DE13}" type="pres">
      <dgm:prSet presAssocID="{269053CA-A89E-47AE-869C-CB1159500FD8}" presName="conn2-1" presStyleLbl="parChTrans1D2" presStyleIdx="0" presStyleCnt="2"/>
      <dgm:spPr/>
    </dgm:pt>
    <dgm:pt modelId="{25A6446B-9CAA-492A-A8C7-752785B6F2D6}" type="pres">
      <dgm:prSet presAssocID="{269053CA-A89E-47AE-869C-CB1159500FD8}" presName="connTx" presStyleLbl="parChTrans1D2" presStyleIdx="0" presStyleCnt="2"/>
      <dgm:spPr/>
    </dgm:pt>
    <dgm:pt modelId="{A9745605-FBB4-4776-8636-EF6468A06BC8}" type="pres">
      <dgm:prSet presAssocID="{7287481F-6618-4F9E-BD61-2F359FFCB581}" presName="root2" presStyleCnt="0"/>
      <dgm:spPr/>
    </dgm:pt>
    <dgm:pt modelId="{0D096754-D834-436A-938E-E1CF5A7424F8}" type="pres">
      <dgm:prSet presAssocID="{7287481F-6618-4F9E-BD61-2F359FFCB581}" presName="LevelTwoTextNode" presStyleLbl="node2" presStyleIdx="0" presStyleCnt="2" custScaleX="138212" custScaleY="140588">
        <dgm:presLayoutVars>
          <dgm:chPref val="3"/>
        </dgm:presLayoutVars>
      </dgm:prSet>
      <dgm:spPr/>
    </dgm:pt>
    <dgm:pt modelId="{27F55EAC-DE91-4692-B688-DF10EDA1052E}" type="pres">
      <dgm:prSet presAssocID="{7287481F-6618-4F9E-BD61-2F359FFCB581}" presName="level3hierChild" presStyleCnt="0"/>
      <dgm:spPr/>
    </dgm:pt>
    <dgm:pt modelId="{B3FD674C-DF9E-4EAF-B4AC-6BCD8E227CE9}" type="pres">
      <dgm:prSet presAssocID="{F6F54648-9BC2-4AFD-8000-A522241D08E6}" presName="conn2-1" presStyleLbl="parChTrans1D3" presStyleIdx="0" presStyleCnt="3"/>
      <dgm:spPr/>
    </dgm:pt>
    <dgm:pt modelId="{53675DAF-E869-49B4-839C-29534AAD9BA7}" type="pres">
      <dgm:prSet presAssocID="{F6F54648-9BC2-4AFD-8000-A522241D08E6}" presName="connTx" presStyleLbl="parChTrans1D3" presStyleIdx="0" presStyleCnt="3"/>
      <dgm:spPr/>
    </dgm:pt>
    <dgm:pt modelId="{9E082700-B409-4DD3-9517-89BCD9C6975D}" type="pres">
      <dgm:prSet presAssocID="{EDEA0ABD-B372-488D-8534-11FE656AC3DA}" presName="root2" presStyleCnt="0"/>
      <dgm:spPr/>
    </dgm:pt>
    <dgm:pt modelId="{E9BBAD01-71E8-46AF-A995-1B53DA958DD5}" type="pres">
      <dgm:prSet presAssocID="{EDEA0ABD-B372-488D-8534-11FE656AC3DA}" presName="LevelTwoTextNode" presStyleLbl="node3" presStyleIdx="0" presStyleCnt="3" custScaleX="91018">
        <dgm:presLayoutVars>
          <dgm:chPref val="3"/>
        </dgm:presLayoutVars>
      </dgm:prSet>
      <dgm:spPr/>
    </dgm:pt>
    <dgm:pt modelId="{72200C92-E4DE-48E7-A605-A5682701F6BA}" type="pres">
      <dgm:prSet presAssocID="{EDEA0ABD-B372-488D-8534-11FE656AC3DA}" presName="level3hierChild" presStyleCnt="0"/>
      <dgm:spPr/>
    </dgm:pt>
    <dgm:pt modelId="{6B2C78BA-7C9C-4EE4-A2D4-344215EDCFBC}" type="pres">
      <dgm:prSet presAssocID="{649715E1-496F-48BC-BADF-42F983768467}" presName="conn2-1" presStyleLbl="parChTrans1D3" presStyleIdx="1" presStyleCnt="3"/>
      <dgm:spPr/>
    </dgm:pt>
    <dgm:pt modelId="{94A80D16-F1CA-44DA-AD78-E732FDC84006}" type="pres">
      <dgm:prSet presAssocID="{649715E1-496F-48BC-BADF-42F983768467}" presName="connTx" presStyleLbl="parChTrans1D3" presStyleIdx="1" presStyleCnt="3"/>
      <dgm:spPr/>
    </dgm:pt>
    <dgm:pt modelId="{D58D76E3-5856-47DB-BBA5-8DADCA60C914}" type="pres">
      <dgm:prSet presAssocID="{7B994129-AA78-434E-B3F9-0629583FC40E}" presName="root2" presStyleCnt="0"/>
      <dgm:spPr/>
    </dgm:pt>
    <dgm:pt modelId="{23544A1C-0E01-4ADC-999F-2C9E474C09DC}" type="pres">
      <dgm:prSet presAssocID="{7B994129-AA78-434E-B3F9-0629583FC40E}" presName="LevelTwoTextNode" presStyleLbl="node3" presStyleIdx="1" presStyleCnt="3" custScaleX="91018">
        <dgm:presLayoutVars>
          <dgm:chPref val="3"/>
        </dgm:presLayoutVars>
      </dgm:prSet>
      <dgm:spPr/>
    </dgm:pt>
    <dgm:pt modelId="{EA6BD5C8-EB04-43DB-BC4E-F5475E72E7A8}" type="pres">
      <dgm:prSet presAssocID="{7B994129-AA78-434E-B3F9-0629583FC40E}" presName="level3hierChild" presStyleCnt="0"/>
      <dgm:spPr/>
    </dgm:pt>
    <dgm:pt modelId="{462789D0-06D0-405E-A0E7-6482887DFC3E}" type="pres">
      <dgm:prSet presAssocID="{BB8A9C41-49A5-4C4D-A977-3F396EDBFE4A}" presName="conn2-1" presStyleLbl="parChTrans1D2" presStyleIdx="1" presStyleCnt="2"/>
      <dgm:spPr/>
    </dgm:pt>
    <dgm:pt modelId="{0773DC4F-A733-45B5-943B-6C9C77C19DF0}" type="pres">
      <dgm:prSet presAssocID="{BB8A9C41-49A5-4C4D-A977-3F396EDBFE4A}" presName="connTx" presStyleLbl="parChTrans1D2" presStyleIdx="1" presStyleCnt="2"/>
      <dgm:spPr/>
    </dgm:pt>
    <dgm:pt modelId="{1F0A416F-2A48-446D-9D13-7D809ED9B41D}" type="pres">
      <dgm:prSet presAssocID="{95A92C8F-FFA0-4236-B65B-0646A620838D}" presName="root2" presStyleCnt="0"/>
      <dgm:spPr/>
    </dgm:pt>
    <dgm:pt modelId="{3B020CA8-DF07-4777-97BA-2B44646943D0}" type="pres">
      <dgm:prSet presAssocID="{95A92C8F-FFA0-4236-B65B-0646A620838D}" presName="LevelTwoTextNode" presStyleLbl="node2" presStyleIdx="1" presStyleCnt="2" custScaleX="138268" custScaleY="140588">
        <dgm:presLayoutVars>
          <dgm:chPref val="3"/>
        </dgm:presLayoutVars>
      </dgm:prSet>
      <dgm:spPr/>
    </dgm:pt>
    <dgm:pt modelId="{C0E890E7-03F2-4AC7-AECA-3B80DFE1EB71}" type="pres">
      <dgm:prSet presAssocID="{95A92C8F-FFA0-4236-B65B-0646A620838D}" presName="level3hierChild" presStyleCnt="0"/>
      <dgm:spPr/>
    </dgm:pt>
    <dgm:pt modelId="{8130EF9C-EBE1-4520-A60E-AE51EAF38E2C}" type="pres">
      <dgm:prSet presAssocID="{5A5F4918-039C-4300-BFE0-A324E5905582}" presName="conn2-1" presStyleLbl="parChTrans1D3" presStyleIdx="2" presStyleCnt="3"/>
      <dgm:spPr/>
    </dgm:pt>
    <dgm:pt modelId="{535099AD-973F-45C4-8F28-5B15F89A238C}" type="pres">
      <dgm:prSet presAssocID="{5A5F4918-039C-4300-BFE0-A324E5905582}" presName="connTx" presStyleLbl="parChTrans1D3" presStyleIdx="2" presStyleCnt="3"/>
      <dgm:spPr/>
    </dgm:pt>
    <dgm:pt modelId="{A114B44B-1A21-45BF-87A1-9862F012E1A7}" type="pres">
      <dgm:prSet presAssocID="{2F73A6D4-2709-459A-9784-374F677FEEBB}" presName="root2" presStyleCnt="0"/>
      <dgm:spPr/>
    </dgm:pt>
    <dgm:pt modelId="{447C5C6E-59C2-4749-AA04-C47A204CEA53}" type="pres">
      <dgm:prSet presAssocID="{2F73A6D4-2709-459A-9784-374F677FEEBB}" presName="LevelTwoTextNode" presStyleLbl="node3" presStyleIdx="2" presStyleCnt="3" custScaleX="91018">
        <dgm:presLayoutVars>
          <dgm:chPref val="3"/>
        </dgm:presLayoutVars>
      </dgm:prSet>
      <dgm:spPr/>
    </dgm:pt>
    <dgm:pt modelId="{803B6194-6AD3-4717-95F2-ECC6DE6053E6}" type="pres">
      <dgm:prSet presAssocID="{2F73A6D4-2709-459A-9784-374F677FEEBB}" presName="level3hierChild" presStyleCnt="0"/>
      <dgm:spPr/>
    </dgm:pt>
  </dgm:ptLst>
  <dgm:cxnLst>
    <dgm:cxn modelId="{9FE53710-65DC-4BDA-AC95-9898F2F94F7B}" type="presOf" srcId="{649715E1-496F-48BC-BADF-42F983768467}" destId="{6B2C78BA-7C9C-4EE4-A2D4-344215EDCFBC}" srcOrd="0" destOrd="0" presId="urn:microsoft.com/office/officeart/2005/8/layout/hierarchy2"/>
    <dgm:cxn modelId="{BEF66518-4F0B-4DF0-BF02-D3766E0CD542}" type="presOf" srcId="{2F73A6D4-2709-459A-9784-374F677FEEBB}" destId="{447C5C6E-59C2-4749-AA04-C47A204CEA53}" srcOrd="0" destOrd="0" presId="urn:microsoft.com/office/officeart/2005/8/layout/hierarchy2"/>
    <dgm:cxn modelId="{CB64CE1B-18A0-4AA6-A8C8-4B1E13E03E3B}" type="presOf" srcId="{F6F54648-9BC2-4AFD-8000-A522241D08E6}" destId="{53675DAF-E869-49B4-839C-29534AAD9BA7}" srcOrd="1" destOrd="0" presId="urn:microsoft.com/office/officeart/2005/8/layout/hierarchy2"/>
    <dgm:cxn modelId="{5FC6021E-7CBF-4FF2-9D88-059A82419BDF}" srcId="{42D36479-B159-4D3A-9DD9-9B51A445BCD7}" destId="{95A92C8F-FFA0-4236-B65B-0646A620838D}" srcOrd="1" destOrd="0" parTransId="{BB8A9C41-49A5-4C4D-A977-3F396EDBFE4A}" sibTransId="{F1EA59BA-2FEF-4D03-9A2B-24BF1FC73040}"/>
    <dgm:cxn modelId="{C8616E1E-4AC9-448A-A7B2-4AA3B5CC961A}" srcId="{EAA80E68-A357-47BE-9073-3E371A8C8E15}" destId="{42D36479-B159-4D3A-9DD9-9B51A445BCD7}" srcOrd="0" destOrd="0" parTransId="{980DF5C0-EB93-4D67-9EE8-FFFB202D3BD8}" sibTransId="{74805F4E-1705-4A58-A425-3ECDA8116241}"/>
    <dgm:cxn modelId="{608D8430-E387-4817-AA57-6F5346385EAD}" type="presOf" srcId="{5A5F4918-039C-4300-BFE0-A324E5905582}" destId="{8130EF9C-EBE1-4520-A60E-AE51EAF38E2C}" srcOrd="0" destOrd="0" presId="urn:microsoft.com/office/officeart/2005/8/layout/hierarchy2"/>
    <dgm:cxn modelId="{29FDA431-AE84-4FB1-AE44-A93A4186DED2}" srcId="{42D36479-B159-4D3A-9DD9-9B51A445BCD7}" destId="{7287481F-6618-4F9E-BD61-2F359FFCB581}" srcOrd="0" destOrd="0" parTransId="{269053CA-A89E-47AE-869C-CB1159500FD8}" sibTransId="{9757B7B2-8481-4746-AD65-4B0E98DA9431}"/>
    <dgm:cxn modelId="{03805068-8DBC-426B-909A-ED4843469FCC}" type="presOf" srcId="{7287481F-6618-4F9E-BD61-2F359FFCB581}" destId="{0D096754-D834-436A-938E-E1CF5A7424F8}" srcOrd="0" destOrd="0" presId="urn:microsoft.com/office/officeart/2005/8/layout/hierarchy2"/>
    <dgm:cxn modelId="{E62E7E48-FFA2-4D62-8196-85C0870E8F70}" type="presOf" srcId="{95A92C8F-FFA0-4236-B65B-0646A620838D}" destId="{3B020CA8-DF07-4777-97BA-2B44646943D0}" srcOrd="0" destOrd="0" presId="urn:microsoft.com/office/officeart/2005/8/layout/hierarchy2"/>
    <dgm:cxn modelId="{05ED1773-5FB2-4A1A-ADCF-F227B7CB05E5}" type="presOf" srcId="{649715E1-496F-48BC-BADF-42F983768467}" destId="{94A80D16-F1CA-44DA-AD78-E732FDC84006}" srcOrd="1" destOrd="0" presId="urn:microsoft.com/office/officeart/2005/8/layout/hierarchy2"/>
    <dgm:cxn modelId="{37338A73-E51C-402C-A350-84B484ABF9F7}" type="presOf" srcId="{42D36479-B159-4D3A-9DD9-9B51A445BCD7}" destId="{9573E7CB-8F26-4E87-A24A-328DAE772FEA}" srcOrd="0" destOrd="0" presId="urn:microsoft.com/office/officeart/2005/8/layout/hierarchy2"/>
    <dgm:cxn modelId="{E8C00285-BC46-405B-8BC0-F71BFAEB96AF}" type="presOf" srcId="{5A5F4918-039C-4300-BFE0-A324E5905582}" destId="{535099AD-973F-45C4-8F28-5B15F89A238C}" srcOrd="1" destOrd="0" presId="urn:microsoft.com/office/officeart/2005/8/layout/hierarchy2"/>
    <dgm:cxn modelId="{0E995787-19C7-458D-8E42-5FD925F7FC7F}" type="presOf" srcId="{269053CA-A89E-47AE-869C-CB1159500FD8}" destId="{47AFC416-24E0-48C6-9739-2B175AE7DE13}" srcOrd="0" destOrd="0" presId="urn:microsoft.com/office/officeart/2005/8/layout/hierarchy2"/>
    <dgm:cxn modelId="{AF316F8E-86B7-41D7-8AE5-29E5A572A79F}" srcId="{7287481F-6618-4F9E-BD61-2F359FFCB581}" destId="{EDEA0ABD-B372-488D-8534-11FE656AC3DA}" srcOrd="0" destOrd="0" parTransId="{F6F54648-9BC2-4AFD-8000-A522241D08E6}" sibTransId="{8D5DEA45-6BB9-457C-9928-A095CBECAF04}"/>
    <dgm:cxn modelId="{0D02FFA1-0036-4C23-9DC2-CEF0690D2D2A}" srcId="{7287481F-6618-4F9E-BD61-2F359FFCB581}" destId="{7B994129-AA78-434E-B3F9-0629583FC40E}" srcOrd="1" destOrd="0" parTransId="{649715E1-496F-48BC-BADF-42F983768467}" sibTransId="{F47CA7F7-13BB-4E2C-B680-35DEF8AAA9D7}"/>
    <dgm:cxn modelId="{D77DB9AC-F2FD-4352-9056-3446A3C4D236}" type="presOf" srcId="{EDEA0ABD-B372-488D-8534-11FE656AC3DA}" destId="{E9BBAD01-71E8-46AF-A995-1B53DA958DD5}" srcOrd="0" destOrd="0" presId="urn:microsoft.com/office/officeart/2005/8/layout/hierarchy2"/>
    <dgm:cxn modelId="{4F98DDAD-179F-464B-8A81-E42AA503E672}" type="presOf" srcId="{BB8A9C41-49A5-4C4D-A977-3F396EDBFE4A}" destId="{462789D0-06D0-405E-A0E7-6482887DFC3E}" srcOrd="0" destOrd="0" presId="urn:microsoft.com/office/officeart/2005/8/layout/hierarchy2"/>
    <dgm:cxn modelId="{12779AC7-9FEC-4663-A1F7-02288A25D91C}" type="presOf" srcId="{BB8A9C41-49A5-4C4D-A977-3F396EDBFE4A}" destId="{0773DC4F-A733-45B5-943B-6C9C77C19DF0}" srcOrd="1" destOrd="0" presId="urn:microsoft.com/office/officeart/2005/8/layout/hierarchy2"/>
    <dgm:cxn modelId="{B3D5C4C8-B5E2-4C20-9A39-C4379628FB18}" type="presOf" srcId="{7B994129-AA78-434E-B3F9-0629583FC40E}" destId="{23544A1C-0E01-4ADC-999F-2C9E474C09DC}" srcOrd="0" destOrd="0" presId="urn:microsoft.com/office/officeart/2005/8/layout/hierarchy2"/>
    <dgm:cxn modelId="{98740ACA-8F75-415B-8411-DF6690160E03}" type="presOf" srcId="{EAA80E68-A357-47BE-9073-3E371A8C8E15}" destId="{F5680ED9-B923-40A2-8A20-49CA6101D0F8}" srcOrd="0" destOrd="0" presId="urn:microsoft.com/office/officeart/2005/8/layout/hierarchy2"/>
    <dgm:cxn modelId="{277C63CE-04AC-4824-A982-38A59C7DBC61}" srcId="{95A92C8F-FFA0-4236-B65B-0646A620838D}" destId="{2F73A6D4-2709-459A-9784-374F677FEEBB}" srcOrd="0" destOrd="0" parTransId="{5A5F4918-039C-4300-BFE0-A324E5905582}" sibTransId="{B63F809B-1535-400F-BC93-D665FABA8AF0}"/>
    <dgm:cxn modelId="{7E2CAAFA-6A76-45CA-AB4E-F144B0939EC7}" type="presOf" srcId="{269053CA-A89E-47AE-869C-CB1159500FD8}" destId="{25A6446B-9CAA-492A-A8C7-752785B6F2D6}" srcOrd="1" destOrd="0" presId="urn:microsoft.com/office/officeart/2005/8/layout/hierarchy2"/>
    <dgm:cxn modelId="{0936F6FE-4E5D-4F34-9E22-4B851A935389}" type="presOf" srcId="{F6F54648-9BC2-4AFD-8000-A522241D08E6}" destId="{B3FD674C-DF9E-4EAF-B4AC-6BCD8E227CE9}" srcOrd="0" destOrd="0" presId="urn:microsoft.com/office/officeart/2005/8/layout/hierarchy2"/>
    <dgm:cxn modelId="{C308329C-F0F9-4248-9100-07B58F1D62D1}" type="presParOf" srcId="{F5680ED9-B923-40A2-8A20-49CA6101D0F8}" destId="{DB672BCD-4C76-49D7-B942-A0D49EC56EBC}" srcOrd="0" destOrd="0" presId="urn:microsoft.com/office/officeart/2005/8/layout/hierarchy2"/>
    <dgm:cxn modelId="{D35E6431-0588-4921-ACEC-F6951139CC49}" type="presParOf" srcId="{DB672BCD-4C76-49D7-B942-A0D49EC56EBC}" destId="{9573E7CB-8F26-4E87-A24A-328DAE772FEA}" srcOrd="0" destOrd="0" presId="urn:microsoft.com/office/officeart/2005/8/layout/hierarchy2"/>
    <dgm:cxn modelId="{4EFB4DEA-8291-49B1-99AA-E66ED3E987EC}" type="presParOf" srcId="{DB672BCD-4C76-49D7-B942-A0D49EC56EBC}" destId="{6EF5B836-A351-46AB-B92D-20DCE085A983}" srcOrd="1" destOrd="0" presId="urn:microsoft.com/office/officeart/2005/8/layout/hierarchy2"/>
    <dgm:cxn modelId="{8D36C68D-0C74-4234-BA28-9504A8D41BF2}" type="presParOf" srcId="{6EF5B836-A351-46AB-B92D-20DCE085A983}" destId="{47AFC416-24E0-48C6-9739-2B175AE7DE13}" srcOrd="0" destOrd="0" presId="urn:microsoft.com/office/officeart/2005/8/layout/hierarchy2"/>
    <dgm:cxn modelId="{4756A52E-3C97-46FC-99D3-D4584FA0CD1B}" type="presParOf" srcId="{47AFC416-24E0-48C6-9739-2B175AE7DE13}" destId="{25A6446B-9CAA-492A-A8C7-752785B6F2D6}" srcOrd="0" destOrd="0" presId="urn:microsoft.com/office/officeart/2005/8/layout/hierarchy2"/>
    <dgm:cxn modelId="{C100197F-47D9-4F75-8764-59A163304CC1}" type="presParOf" srcId="{6EF5B836-A351-46AB-B92D-20DCE085A983}" destId="{A9745605-FBB4-4776-8636-EF6468A06BC8}" srcOrd="1" destOrd="0" presId="urn:microsoft.com/office/officeart/2005/8/layout/hierarchy2"/>
    <dgm:cxn modelId="{23D65FE3-503C-4CB9-BD90-B085566E9EAB}" type="presParOf" srcId="{A9745605-FBB4-4776-8636-EF6468A06BC8}" destId="{0D096754-D834-436A-938E-E1CF5A7424F8}" srcOrd="0" destOrd="0" presId="urn:microsoft.com/office/officeart/2005/8/layout/hierarchy2"/>
    <dgm:cxn modelId="{F632B0C0-FD3E-48AA-B44A-2D832202D9E8}" type="presParOf" srcId="{A9745605-FBB4-4776-8636-EF6468A06BC8}" destId="{27F55EAC-DE91-4692-B688-DF10EDA1052E}" srcOrd="1" destOrd="0" presId="urn:microsoft.com/office/officeart/2005/8/layout/hierarchy2"/>
    <dgm:cxn modelId="{3F5B018F-441F-4F0C-9D22-AAEF980A8B3D}" type="presParOf" srcId="{27F55EAC-DE91-4692-B688-DF10EDA1052E}" destId="{B3FD674C-DF9E-4EAF-B4AC-6BCD8E227CE9}" srcOrd="0" destOrd="0" presId="urn:microsoft.com/office/officeart/2005/8/layout/hierarchy2"/>
    <dgm:cxn modelId="{1A8C81F9-E7D9-42F3-84EA-6950FDC45534}" type="presParOf" srcId="{B3FD674C-DF9E-4EAF-B4AC-6BCD8E227CE9}" destId="{53675DAF-E869-49B4-839C-29534AAD9BA7}" srcOrd="0" destOrd="0" presId="urn:microsoft.com/office/officeart/2005/8/layout/hierarchy2"/>
    <dgm:cxn modelId="{56F12BE8-2C38-40CF-88F2-6DFCBDBFCA07}" type="presParOf" srcId="{27F55EAC-DE91-4692-B688-DF10EDA1052E}" destId="{9E082700-B409-4DD3-9517-89BCD9C6975D}" srcOrd="1" destOrd="0" presId="urn:microsoft.com/office/officeart/2005/8/layout/hierarchy2"/>
    <dgm:cxn modelId="{C7232101-1689-4D59-8C76-1CE8144BD48D}" type="presParOf" srcId="{9E082700-B409-4DD3-9517-89BCD9C6975D}" destId="{E9BBAD01-71E8-46AF-A995-1B53DA958DD5}" srcOrd="0" destOrd="0" presId="urn:microsoft.com/office/officeart/2005/8/layout/hierarchy2"/>
    <dgm:cxn modelId="{0F1B9EC9-594B-4EC4-AAB2-9CF4A99013B8}" type="presParOf" srcId="{9E082700-B409-4DD3-9517-89BCD9C6975D}" destId="{72200C92-E4DE-48E7-A605-A5682701F6BA}" srcOrd="1" destOrd="0" presId="urn:microsoft.com/office/officeart/2005/8/layout/hierarchy2"/>
    <dgm:cxn modelId="{7E2DE420-6A7C-4F37-AB82-F62611A89676}" type="presParOf" srcId="{27F55EAC-DE91-4692-B688-DF10EDA1052E}" destId="{6B2C78BA-7C9C-4EE4-A2D4-344215EDCFBC}" srcOrd="2" destOrd="0" presId="urn:microsoft.com/office/officeart/2005/8/layout/hierarchy2"/>
    <dgm:cxn modelId="{44E6BE9F-FFCF-48E9-8DCA-DFE1372A5A6C}" type="presParOf" srcId="{6B2C78BA-7C9C-4EE4-A2D4-344215EDCFBC}" destId="{94A80D16-F1CA-44DA-AD78-E732FDC84006}" srcOrd="0" destOrd="0" presId="urn:microsoft.com/office/officeart/2005/8/layout/hierarchy2"/>
    <dgm:cxn modelId="{8657A7A1-E318-4A5C-B392-F945770FDF32}" type="presParOf" srcId="{27F55EAC-DE91-4692-B688-DF10EDA1052E}" destId="{D58D76E3-5856-47DB-BBA5-8DADCA60C914}" srcOrd="3" destOrd="0" presId="urn:microsoft.com/office/officeart/2005/8/layout/hierarchy2"/>
    <dgm:cxn modelId="{94E1D12F-EFE7-4215-97F7-08CAF095DF5E}" type="presParOf" srcId="{D58D76E3-5856-47DB-BBA5-8DADCA60C914}" destId="{23544A1C-0E01-4ADC-999F-2C9E474C09DC}" srcOrd="0" destOrd="0" presId="urn:microsoft.com/office/officeart/2005/8/layout/hierarchy2"/>
    <dgm:cxn modelId="{7FDF7699-DC5D-470C-8243-63361ACCC92C}" type="presParOf" srcId="{D58D76E3-5856-47DB-BBA5-8DADCA60C914}" destId="{EA6BD5C8-EB04-43DB-BC4E-F5475E72E7A8}" srcOrd="1" destOrd="0" presId="urn:microsoft.com/office/officeart/2005/8/layout/hierarchy2"/>
    <dgm:cxn modelId="{0152178D-436C-41EA-9481-F599E452FD28}" type="presParOf" srcId="{6EF5B836-A351-46AB-B92D-20DCE085A983}" destId="{462789D0-06D0-405E-A0E7-6482887DFC3E}" srcOrd="2" destOrd="0" presId="urn:microsoft.com/office/officeart/2005/8/layout/hierarchy2"/>
    <dgm:cxn modelId="{436CC9AE-5F2F-43F3-BF5A-47B9983B1BEE}" type="presParOf" srcId="{462789D0-06D0-405E-A0E7-6482887DFC3E}" destId="{0773DC4F-A733-45B5-943B-6C9C77C19DF0}" srcOrd="0" destOrd="0" presId="urn:microsoft.com/office/officeart/2005/8/layout/hierarchy2"/>
    <dgm:cxn modelId="{C995E324-EFE4-45C4-A99B-F805361B300C}" type="presParOf" srcId="{6EF5B836-A351-46AB-B92D-20DCE085A983}" destId="{1F0A416F-2A48-446D-9D13-7D809ED9B41D}" srcOrd="3" destOrd="0" presId="urn:microsoft.com/office/officeart/2005/8/layout/hierarchy2"/>
    <dgm:cxn modelId="{9812A29D-71E0-46A4-BAC9-F49D97352E2B}" type="presParOf" srcId="{1F0A416F-2A48-446D-9D13-7D809ED9B41D}" destId="{3B020CA8-DF07-4777-97BA-2B44646943D0}" srcOrd="0" destOrd="0" presId="urn:microsoft.com/office/officeart/2005/8/layout/hierarchy2"/>
    <dgm:cxn modelId="{10694274-9FCD-447D-8CCB-987A36B120B5}" type="presParOf" srcId="{1F0A416F-2A48-446D-9D13-7D809ED9B41D}" destId="{C0E890E7-03F2-4AC7-AECA-3B80DFE1EB71}" srcOrd="1" destOrd="0" presId="urn:microsoft.com/office/officeart/2005/8/layout/hierarchy2"/>
    <dgm:cxn modelId="{5779B19A-2F6F-4EC5-AD5C-B4A16F961126}" type="presParOf" srcId="{C0E890E7-03F2-4AC7-AECA-3B80DFE1EB71}" destId="{8130EF9C-EBE1-4520-A60E-AE51EAF38E2C}" srcOrd="0" destOrd="0" presId="urn:microsoft.com/office/officeart/2005/8/layout/hierarchy2"/>
    <dgm:cxn modelId="{6D8E1935-0E72-4A0B-B897-82F88DF9FDC0}" type="presParOf" srcId="{8130EF9C-EBE1-4520-A60E-AE51EAF38E2C}" destId="{535099AD-973F-45C4-8F28-5B15F89A238C}" srcOrd="0" destOrd="0" presId="urn:microsoft.com/office/officeart/2005/8/layout/hierarchy2"/>
    <dgm:cxn modelId="{86C50A7C-4A61-42F8-B27B-029A25D00EE4}" type="presParOf" srcId="{C0E890E7-03F2-4AC7-AECA-3B80DFE1EB71}" destId="{A114B44B-1A21-45BF-87A1-9862F012E1A7}" srcOrd="1" destOrd="0" presId="urn:microsoft.com/office/officeart/2005/8/layout/hierarchy2"/>
    <dgm:cxn modelId="{16A268FF-FA0D-41A2-9DD9-FE88CDB5346D}" type="presParOf" srcId="{A114B44B-1A21-45BF-87A1-9862F012E1A7}" destId="{447C5C6E-59C2-4749-AA04-C47A204CEA53}" srcOrd="0" destOrd="0" presId="urn:microsoft.com/office/officeart/2005/8/layout/hierarchy2"/>
    <dgm:cxn modelId="{BEED7844-5613-463B-A4D1-29309AA8FC61}" type="presParOf" srcId="{A114B44B-1A21-45BF-87A1-9862F012E1A7}" destId="{803B6194-6AD3-4717-95F2-ECC6DE6053E6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408350B-7108-4579-B6A4-055DB52BD610}" type="doc">
      <dgm:prSet loTypeId="urn:microsoft.com/office/officeart/2005/8/layout/hierarchy2" loCatId="hierarchy" qsTypeId="urn:microsoft.com/office/officeart/2005/8/quickstyle/3d4" qsCatId="3D" csTypeId="urn:microsoft.com/office/officeart/2005/8/colors/accent0_1" csCatId="mainScheme" phldr="1"/>
      <dgm:spPr/>
      <dgm:t>
        <a:bodyPr/>
        <a:lstStyle/>
        <a:p>
          <a:endParaRPr lang="zh-TW" altLang="en-US"/>
        </a:p>
      </dgm:t>
    </dgm:pt>
    <dgm:pt modelId="{97BC1FDF-6698-4962-B18C-CD68CA0DC827}">
      <dgm:prSet phldrT="[文字]"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altLang="zh-TW" sz="1600" b="0" dirty="0">
              <a:latin typeface="+mn-lt"/>
            </a:rPr>
            <a:t>EPS Bearer</a:t>
          </a:r>
          <a:endParaRPr lang="zh-TW" altLang="en-US" sz="1600" b="0" dirty="0">
            <a:latin typeface="+mn-lt"/>
          </a:endParaRPr>
        </a:p>
      </dgm:t>
    </dgm:pt>
    <dgm:pt modelId="{2B3F3231-E23D-45CA-9C51-E97BBA2AF8D8}" type="parTrans" cxnId="{45A533C2-C0AB-4246-A991-3CBC92793802}">
      <dgm:prSet/>
      <dgm:spPr/>
      <dgm:t>
        <a:bodyPr/>
        <a:lstStyle/>
        <a:p>
          <a:endParaRPr lang="zh-TW" altLang="en-US" sz="1600">
            <a:latin typeface="Bookman Old Style (本文)"/>
          </a:endParaRPr>
        </a:p>
      </dgm:t>
    </dgm:pt>
    <dgm:pt modelId="{DCA09D95-CD59-4F22-ABC8-2D2F282F37B1}" type="sibTrans" cxnId="{45A533C2-C0AB-4246-A991-3CBC92793802}">
      <dgm:prSet/>
      <dgm:spPr/>
      <dgm:t>
        <a:bodyPr/>
        <a:lstStyle/>
        <a:p>
          <a:endParaRPr lang="zh-TW" altLang="en-US" sz="1600">
            <a:latin typeface="Bookman Old Style (本文)"/>
          </a:endParaRPr>
        </a:p>
      </dgm:t>
    </dgm:pt>
    <dgm:pt modelId="{D5E177AD-F0EB-42AE-9698-A7C5458929B7}">
      <dgm:prSet phldrT="[文字]"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altLang="zh-TW" sz="1600" b="0" dirty="0">
              <a:latin typeface="+mn-lt"/>
            </a:rPr>
            <a:t>Radio Bearer</a:t>
          </a:r>
          <a:endParaRPr lang="zh-TW" altLang="en-US" sz="1600" b="0" dirty="0">
            <a:latin typeface="+mn-lt"/>
          </a:endParaRPr>
        </a:p>
      </dgm:t>
    </dgm:pt>
    <dgm:pt modelId="{8C9AA375-3E7D-47DE-8F03-1685BD5C68BF}" type="parTrans" cxnId="{37E89A6D-618B-4B27-B685-DE34A1742757}">
      <dgm:prSet custT="1"/>
      <dgm:spPr/>
      <dgm:t>
        <a:bodyPr/>
        <a:lstStyle/>
        <a:p>
          <a:endParaRPr lang="zh-TW" altLang="en-US" sz="1600" b="0">
            <a:latin typeface="+mn-lt"/>
          </a:endParaRPr>
        </a:p>
      </dgm:t>
    </dgm:pt>
    <dgm:pt modelId="{B97BDFC9-7CB0-40CB-99D1-5E2A15625E39}" type="sibTrans" cxnId="{37E89A6D-618B-4B27-B685-DE34A1742757}">
      <dgm:prSet/>
      <dgm:spPr/>
      <dgm:t>
        <a:bodyPr/>
        <a:lstStyle/>
        <a:p>
          <a:endParaRPr lang="zh-TW" altLang="en-US" sz="1600">
            <a:latin typeface="Bookman Old Style (本文)"/>
          </a:endParaRPr>
        </a:p>
      </dgm:t>
    </dgm:pt>
    <dgm:pt modelId="{F1B1F3E2-C044-40A0-B62E-85835282DB44}">
      <dgm:prSet phldrT="[文字]"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altLang="zh-TW" sz="1600" b="0" dirty="0">
              <a:latin typeface="+mn-lt"/>
            </a:rPr>
            <a:t>S1 Bearer</a:t>
          </a:r>
          <a:endParaRPr lang="zh-TW" altLang="en-US" sz="1600" b="0" dirty="0">
            <a:latin typeface="+mn-lt"/>
          </a:endParaRPr>
        </a:p>
      </dgm:t>
    </dgm:pt>
    <dgm:pt modelId="{DA33AC52-6135-4A2C-9F18-4E4FC1D7FA0C}" type="parTrans" cxnId="{6B8AFBA4-634F-43B7-B46D-17818C912972}">
      <dgm:prSet custT="1"/>
      <dgm:spPr/>
      <dgm:t>
        <a:bodyPr/>
        <a:lstStyle/>
        <a:p>
          <a:endParaRPr lang="zh-TW" altLang="en-US" sz="1600" b="0">
            <a:latin typeface="+mn-lt"/>
          </a:endParaRPr>
        </a:p>
      </dgm:t>
    </dgm:pt>
    <dgm:pt modelId="{4CE28DE6-9922-4525-8DFF-0ABE4CD2E1AE}" type="sibTrans" cxnId="{6B8AFBA4-634F-43B7-B46D-17818C912972}">
      <dgm:prSet/>
      <dgm:spPr/>
      <dgm:t>
        <a:bodyPr/>
        <a:lstStyle/>
        <a:p>
          <a:endParaRPr lang="zh-TW" altLang="en-US" sz="1600">
            <a:latin typeface="Bookman Old Style (本文)"/>
          </a:endParaRPr>
        </a:p>
      </dgm:t>
    </dgm:pt>
    <dgm:pt modelId="{36E0ABE6-F1CD-4EBF-BC50-BBEE13361077}">
      <dgm:prSet phldrT="[文字]"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altLang="zh-TW" sz="1600" b="0" dirty="0">
              <a:latin typeface="+mn-lt"/>
            </a:rPr>
            <a:t>S5/S8 Bearer</a:t>
          </a:r>
          <a:endParaRPr lang="zh-TW" altLang="en-US" sz="1600" b="0" dirty="0">
            <a:latin typeface="+mn-lt"/>
          </a:endParaRPr>
        </a:p>
      </dgm:t>
    </dgm:pt>
    <dgm:pt modelId="{4C987E41-9252-4276-8FEC-102E5FB2956C}" type="parTrans" cxnId="{8712104A-8A15-426D-8E8E-6D2CED3764C0}">
      <dgm:prSet custT="1"/>
      <dgm:spPr/>
      <dgm:t>
        <a:bodyPr/>
        <a:lstStyle/>
        <a:p>
          <a:endParaRPr lang="zh-TW" altLang="en-US" sz="1600" b="0">
            <a:latin typeface="+mn-lt"/>
          </a:endParaRPr>
        </a:p>
      </dgm:t>
    </dgm:pt>
    <dgm:pt modelId="{00DBDA80-D954-452A-BE56-BFC8BDB0A155}" type="sibTrans" cxnId="{8712104A-8A15-426D-8E8E-6D2CED3764C0}">
      <dgm:prSet/>
      <dgm:spPr/>
      <dgm:t>
        <a:bodyPr/>
        <a:lstStyle/>
        <a:p>
          <a:endParaRPr lang="zh-TW" altLang="en-US" sz="1600">
            <a:latin typeface="Bookman Old Style (本文)"/>
          </a:endParaRPr>
        </a:p>
      </dgm:t>
    </dgm:pt>
    <dgm:pt modelId="{207F8EA2-0659-467C-A8E3-A0AF3494342F}" type="pres">
      <dgm:prSet presAssocID="{4408350B-7108-4579-B6A4-055DB52BD610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85E8B20A-8847-4264-93AD-2F9F909F5BA4}" type="pres">
      <dgm:prSet presAssocID="{97BC1FDF-6698-4962-B18C-CD68CA0DC827}" presName="root1" presStyleCnt="0"/>
      <dgm:spPr/>
    </dgm:pt>
    <dgm:pt modelId="{4AA22796-A3FD-48F0-9A27-44C221A6B425}" type="pres">
      <dgm:prSet presAssocID="{97BC1FDF-6698-4962-B18C-CD68CA0DC827}" presName="LevelOneTextNode" presStyleLbl="node0" presStyleIdx="0" presStyleCnt="1" custScaleX="67347">
        <dgm:presLayoutVars>
          <dgm:chPref val="3"/>
        </dgm:presLayoutVars>
      </dgm:prSet>
      <dgm:spPr/>
    </dgm:pt>
    <dgm:pt modelId="{05CC68C1-9C54-4CBC-AC76-7E08F5924B70}" type="pres">
      <dgm:prSet presAssocID="{97BC1FDF-6698-4962-B18C-CD68CA0DC827}" presName="level2hierChild" presStyleCnt="0"/>
      <dgm:spPr/>
    </dgm:pt>
    <dgm:pt modelId="{3027575E-E9F8-4192-9FB0-31E3BA68E7FA}" type="pres">
      <dgm:prSet presAssocID="{8C9AA375-3E7D-47DE-8F03-1685BD5C68BF}" presName="conn2-1" presStyleLbl="parChTrans1D2" presStyleIdx="0" presStyleCnt="3"/>
      <dgm:spPr/>
    </dgm:pt>
    <dgm:pt modelId="{80B9610B-29A4-4A14-B942-40946F39A774}" type="pres">
      <dgm:prSet presAssocID="{8C9AA375-3E7D-47DE-8F03-1685BD5C68BF}" presName="connTx" presStyleLbl="parChTrans1D2" presStyleIdx="0" presStyleCnt="3"/>
      <dgm:spPr/>
    </dgm:pt>
    <dgm:pt modelId="{826FD3C8-EBC8-475C-9B9B-F19DB53F3024}" type="pres">
      <dgm:prSet presAssocID="{D5E177AD-F0EB-42AE-9698-A7C5458929B7}" presName="root2" presStyleCnt="0"/>
      <dgm:spPr/>
    </dgm:pt>
    <dgm:pt modelId="{BA3B3FC8-53E8-4F53-A7DE-7CFEDB82B218}" type="pres">
      <dgm:prSet presAssocID="{D5E177AD-F0EB-42AE-9698-A7C5458929B7}" presName="LevelTwoTextNode" presStyleLbl="node2" presStyleIdx="0" presStyleCnt="3">
        <dgm:presLayoutVars>
          <dgm:chPref val="3"/>
        </dgm:presLayoutVars>
      </dgm:prSet>
      <dgm:spPr/>
    </dgm:pt>
    <dgm:pt modelId="{ACBBDDEA-177F-4A19-A2CD-8E17D16BF092}" type="pres">
      <dgm:prSet presAssocID="{D5E177AD-F0EB-42AE-9698-A7C5458929B7}" presName="level3hierChild" presStyleCnt="0"/>
      <dgm:spPr/>
    </dgm:pt>
    <dgm:pt modelId="{DC46624D-D2A8-470F-A118-4651F3749609}" type="pres">
      <dgm:prSet presAssocID="{DA33AC52-6135-4A2C-9F18-4E4FC1D7FA0C}" presName="conn2-1" presStyleLbl="parChTrans1D2" presStyleIdx="1" presStyleCnt="3"/>
      <dgm:spPr/>
    </dgm:pt>
    <dgm:pt modelId="{0528076C-23AF-42AF-BCA6-EFB73B367D42}" type="pres">
      <dgm:prSet presAssocID="{DA33AC52-6135-4A2C-9F18-4E4FC1D7FA0C}" presName="connTx" presStyleLbl="parChTrans1D2" presStyleIdx="1" presStyleCnt="3"/>
      <dgm:spPr/>
    </dgm:pt>
    <dgm:pt modelId="{CD76ED0D-9452-4692-A187-18E2DD8C3FEF}" type="pres">
      <dgm:prSet presAssocID="{F1B1F3E2-C044-40A0-B62E-85835282DB44}" presName="root2" presStyleCnt="0"/>
      <dgm:spPr/>
    </dgm:pt>
    <dgm:pt modelId="{89D0CDBC-B531-459A-9E9B-643BC3545825}" type="pres">
      <dgm:prSet presAssocID="{F1B1F3E2-C044-40A0-B62E-85835282DB44}" presName="LevelTwoTextNode" presStyleLbl="node2" presStyleIdx="1" presStyleCnt="3">
        <dgm:presLayoutVars>
          <dgm:chPref val="3"/>
        </dgm:presLayoutVars>
      </dgm:prSet>
      <dgm:spPr/>
    </dgm:pt>
    <dgm:pt modelId="{888C9A14-00F4-4414-AF0F-A8A0246CF28F}" type="pres">
      <dgm:prSet presAssocID="{F1B1F3E2-C044-40A0-B62E-85835282DB44}" presName="level3hierChild" presStyleCnt="0"/>
      <dgm:spPr/>
    </dgm:pt>
    <dgm:pt modelId="{5B546F82-7082-4E2E-89DD-6AD8B28F53AC}" type="pres">
      <dgm:prSet presAssocID="{4C987E41-9252-4276-8FEC-102E5FB2956C}" presName="conn2-1" presStyleLbl="parChTrans1D2" presStyleIdx="2" presStyleCnt="3"/>
      <dgm:spPr/>
    </dgm:pt>
    <dgm:pt modelId="{AC5EFA48-8561-4CBA-9754-AFFBDAAF42E2}" type="pres">
      <dgm:prSet presAssocID="{4C987E41-9252-4276-8FEC-102E5FB2956C}" presName="connTx" presStyleLbl="parChTrans1D2" presStyleIdx="2" presStyleCnt="3"/>
      <dgm:spPr/>
    </dgm:pt>
    <dgm:pt modelId="{54419D06-F7EF-4C86-8290-EFF69926BC2C}" type="pres">
      <dgm:prSet presAssocID="{36E0ABE6-F1CD-4EBF-BC50-BBEE13361077}" presName="root2" presStyleCnt="0"/>
      <dgm:spPr/>
    </dgm:pt>
    <dgm:pt modelId="{51286895-D6A3-4222-8D22-54E135D5E5E2}" type="pres">
      <dgm:prSet presAssocID="{36E0ABE6-F1CD-4EBF-BC50-BBEE13361077}" presName="LevelTwoTextNode" presStyleLbl="node2" presStyleIdx="2" presStyleCnt="3">
        <dgm:presLayoutVars>
          <dgm:chPref val="3"/>
        </dgm:presLayoutVars>
      </dgm:prSet>
      <dgm:spPr/>
    </dgm:pt>
    <dgm:pt modelId="{5C2951E3-04CA-4092-B71E-7C77E9D9CDAC}" type="pres">
      <dgm:prSet presAssocID="{36E0ABE6-F1CD-4EBF-BC50-BBEE13361077}" presName="level3hierChild" presStyleCnt="0"/>
      <dgm:spPr/>
    </dgm:pt>
  </dgm:ptLst>
  <dgm:cxnLst>
    <dgm:cxn modelId="{385EE210-C908-4548-A6C2-1ED2AB424E91}" type="presOf" srcId="{4408350B-7108-4579-B6A4-055DB52BD610}" destId="{207F8EA2-0659-467C-A8E3-A0AF3494342F}" srcOrd="0" destOrd="0" presId="urn:microsoft.com/office/officeart/2005/8/layout/hierarchy2"/>
    <dgm:cxn modelId="{45534935-7EF0-4907-BA3A-B5B107193487}" type="presOf" srcId="{F1B1F3E2-C044-40A0-B62E-85835282DB44}" destId="{89D0CDBC-B531-459A-9E9B-643BC3545825}" srcOrd="0" destOrd="0" presId="urn:microsoft.com/office/officeart/2005/8/layout/hierarchy2"/>
    <dgm:cxn modelId="{19B84536-0B2E-4FA9-8DFA-4E6E072CE1B3}" type="presOf" srcId="{4C987E41-9252-4276-8FEC-102E5FB2956C}" destId="{AC5EFA48-8561-4CBA-9754-AFFBDAAF42E2}" srcOrd="1" destOrd="0" presId="urn:microsoft.com/office/officeart/2005/8/layout/hierarchy2"/>
    <dgm:cxn modelId="{8A94605E-D7A1-4AC7-9B3C-F6E253AB1411}" type="presOf" srcId="{8C9AA375-3E7D-47DE-8F03-1685BD5C68BF}" destId="{3027575E-E9F8-4192-9FB0-31E3BA68E7FA}" srcOrd="0" destOrd="0" presId="urn:microsoft.com/office/officeart/2005/8/layout/hierarchy2"/>
    <dgm:cxn modelId="{16924660-9283-4965-98E2-22B621ECB299}" type="presOf" srcId="{8C9AA375-3E7D-47DE-8F03-1685BD5C68BF}" destId="{80B9610B-29A4-4A14-B942-40946F39A774}" srcOrd="1" destOrd="0" presId="urn:microsoft.com/office/officeart/2005/8/layout/hierarchy2"/>
    <dgm:cxn modelId="{8712104A-8A15-426D-8E8E-6D2CED3764C0}" srcId="{97BC1FDF-6698-4962-B18C-CD68CA0DC827}" destId="{36E0ABE6-F1CD-4EBF-BC50-BBEE13361077}" srcOrd="2" destOrd="0" parTransId="{4C987E41-9252-4276-8FEC-102E5FB2956C}" sibTransId="{00DBDA80-D954-452A-BE56-BFC8BDB0A155}"/>
    <dgm:cxn modelId="{37E89A6D-618B-4B27-B685-DE34A1742757}" srcId="{97BC1FDF-6698-4962-B18C-CD68CA0DC827}" destId="{D5E177AD-F0EB-42AE-9698-A7C5458929B7}" srcOrd="0" destOrd="0" parTransId="{8C9AA375-3E7D-47DE-8F03-1685BD5C68BF}" sibTransId="{B97BDFC9-7CB0-40CB-99D1-5E2A15625E39}"/>
    <dgm:cxn modelId="{9DBDB270-9BAF-4D08-8AE0-A556FB31B31E}" type="presOf" srcId="{D5E177AD-F0EB-42AE-9698-A7C5458929B7}" destId="{BA3B3FC8-53E8-4F53-A7DE-7CFEDB82B218}" srcOrd="0" destOrd="0" presId="urn:microsoft.com/office/officeart/2005/8/layout/hierarchy2"/>
    <dgm:cxn modelId="{3BE28854-21C5-47E5-9798-6EC82F165D26}" type="presOf" srcId="{36E0ABE6-F1CD-4EBF-BC50-BBEE13361077}" destId="{51286895-D6A3-4222-8D22-54E135D5E5E2}" srcOrd="0" destOrd="0" presId="urn:microsoft.com/office/officeart/2005/8/layout/hierarchy2"/>
    <dgm:cxn modelId="{AD3C4457-86D5-4142-858C-D9B703D5C6D7}" type="presOf" srcId="{DA33AC52-6135-4A2C-9F18-4E4FC1D7FA0C}" destId="{0528076C-23AF-42AF-BCA6-EFB73B367D42}" srcOrd="1" destOrd="0" presId="urn:microsoft.com/office/officeart/2005/8/layout/hierarchy2"/>
    <dgm:cxn modelId="{6B8AFBA4-634F-43B7-B46D-17818C912972}" srcId="{97BC1FDF-6698-4962-B18C-CD68CA0DC827}" destId="{F1B1F3E2-C044-40A0-B62E-85835282DB44}" srcOrd="1" destOrd="0" parTransId="{DA33AC52-6135-4A2C-9F18-4E4FC1D7FA0C}" sibTransId="{4CE28DE6-9922-4525-8DFF-0ABE4CD2E1AE}"/>
    <dgm:cxn modelId="{AC9A5BB9-AD85-4911-830A-EED1B36E0122}" type="presOf" srcId="{DA33AC52-6135-4A2C-9F18-4E4FC1D7FA0C}" destId="{DC46624D-D2A8-470F-A118-4651F3749609}" srcOrd="0" destOrd="0" presId="urn:microsoft.com/office/officeart/2005/8/layout/hierarchy2"/>
    <dgm:cxn modelId="{45A533C2-C0AB-4246-A991-3CBC92793802}" srcId="{4408350B-7108-4579-B6A4-055DB52BD610}" destId="{97BC1FDF-6698-4962-B18C-CD68CA0DC827}" srcOrd="0" destOrd="0" parTransId="{2B3F3231-E23D-45CA-9C51-E97BBA2AF8D8}" sibTransId="{DCA09D95-CD59-4F22-ABC8-2D2F282F37B1}"/>
    <dgm:cxn modelId="{F81CFBC3-9799-429E-9DBA-D5E1EDF45CAB}" type="presOf" srcId="{4C987E41-9252-4276-8FEC-102E5FB2956C}" destId="{5B546F82-7082-4E2E-89DD-6AD8B28F53AC}" srcOrd="0" destOrd="0" presId="urn:microsoft.com/office/officeart/2005/8/layout/hierarchy2"/>
    <dgm:cxn modelId="{CB92D4DC-3614-486E-854C-E7D7B651A676}" type="presOf" srcId="{97BC1FDF-6698-4962-B18C-CD68CA0DC827}" destId="{4AA22796-A3FD-48F0-9A27-44C221A6B425}" srcOrd="0" destOrd="0" presId="urn:microsoft.com/office/officeart/2005/8/layout/hierarchy2"/>
    <dgm:cxn modelId="{3760D16B-7A12-4E77-94F0-03EE9D60572E}" type="presParOf" srcId="{207F8EA2-0659-467C-A8E3-A0AF3494342F}" destId="{85E8B20A-8847-4264-93AD-2F9F909F5BA4}" srcOrd="0" destOrd="0" presId="urn:microsoft.com/office/officeart/2005/8/layout/hierarchy2"/>
    <dgm:cxn modelId="{5686F33C-B7B2-486C-AD83-CDA236BE3129}" type="presParOf" srcId="{85E8B20A-8847-4264-93AD-2F9F909F5BA4}" destId="{4AA22796-A3FD-48F0-9A27-44C221A6B425}" srcOrd="0" destOrd="0" presId="urn:microsoft.com/office/officeart/2005/8/layout/hierarchy2"/>
    <dgm:cxn modelId="{24A43B5A-F8B5-4703-B3BB-5811D07762E4}" type="presParOf" srcId="{85E8B20A-8847-4264-93AD-2F9F909F5BA4}" destId="{05CC68C1-9C54-4CBC-AC76-7E08F5924B70}" srcOrd="1" destOrd="0" presId="urn:microsoft.com/office/officeart/2005/8/layout/hierarchy2"/>
    <dgm:cxn modelId="{707ACF59-4B3A-462E-A5C2-073C046C95D6}" type="presParOf" srcId="{05CC68C1-9C54-4CBC-AC76-7E08F5924B70}" destId="{3027575E-E9F8-4192-9FB0-31E3BA68E7FA}" srcOrd="0" destOrd="0" presId="urn:microsoft.com/office/officeart/2005/8/layout/hierarchy2"/>
    <dgm:cxn modelId="{227033C6-06E2-4ECB-8B2C-36A4B3F2CC36}" type="presParOf" srcId="{3027575E-E9F8-4192-9FB0-31E3BA68E7FA}" destId="{80B9610B-29A4-4A14-B942-40946F39A774}" srcOrd="0" destOrd="0" presId="urn:microsoft.com/office/officeart/2005/8/layout/hierarchy2"/>
    <dgm:cxn modelId="{A134ED0B-39CB-4821-9B6C-DD146B2296BE}" type="presParOf" srcId="{05CC68C1-9C54-4CBC-AC76-7E08F5924B70}" destId="{826FD3C8-EBC8-475C-9B9B-F19DB53F3024}" srcOrd="1" destOrd="0" presId="urn:microsoft.com/office/officeart/2005/8/layout/hierarchy2"/>
    <dgm:cxn modelId="{EB7B1AC8-A868-4263-9BC1-7CD8AF4F515B}" type="presParOf" srcId="{826FD3C8-EBC8-475C-9B9B-F19DB53F3024}" destId="{BA3B3FC8-53E8-4F53-A7DE-7CFEDB82B218}" srcOrd="0" destOrd="0" presId="urn:microsoft.com/office/officeart/2005/8/layout/hierarchy2"/>
    <dgm:cxn modelId="{7F461608-F777-4BDF-BBF7-BE2ED6EBA385}" type="presParOf" srcId="{826FD3C8-EBC8-475C-9B9B-F19DB53F3024}" destId="{ACBBDDEA-177F-4A19-A2CD-8E17D16BF092}" srcOrd="1" destOrd="0" presId="urn:microsoft.com/office/officeart/2005/8/layout/hierarchy2"/>
    <dgm:cxn modelId="{41C8443B-E366-4489-80E6-B571E3DE67A5}" type="presParOf" srcId="{05CC68C1-9C54-4CBC-AC76-7E08F5924B70}" destId="{DC46624D-D2A8-470F-A118-4651F3749609}" srcOrd="2" destOrd="0" presId="urn:microsoft.com/office/officeart/2005/8/layout/hierarchy2"/>
    <dgm:cxn modelId="{698C008D-8872-496E-BF9D-F33BEECD0B9A}" type="presParOf" srcId="{DC46624D-D2A8-470F-A118-4651F3749609}" destId="{0528076C-23AF-42AF-BCA6-EFB73B367D42}" srcOrd="0" destOrd="0" presId="urn:microsoft.com/office/officeart/2005/8/layout/hierarchy2"/>
    <dgm:cxn modelId="{162ECF4E-37D2-4025-B653-CC828546C1C6}" type="presParOf" srcId="{05CC68C1-9C54-4CBC-AC76-7E08F5924B70}" destId="{CD76ED0D-9452-4692-A187-18E2DD8C3FEF}" srcOrd="3" destOrd="0" presId="urn:microsoft.com/office/officeart/2005/8/layout/hierarchy2"/>
    <dgm:cxn modelId="{C6A81F6F-FF78-4D95-9C73-A26F77AA2855}" type="presParOf" srcId="{CD76ED0D-9452-4692-A187-18E2DD8C3FEF}" destId="{89D0CDBC-B531-459A-9E9B-643BC3545825}" srcOrd="0" destOrd="0" presId="urn:microsoft.com/office/officeart/2005/8/layout/hierarchy2"/>
    <dgm:cxn modelId="{2F033AED-CB15-43BA-B33B-AE34E5FF5467}" type="presParOf" srcId="{CD76ED0D-9452-4692-A187-18E2DD8C3FEF}" destId="{888C9A14-00F4-4414-AF0F-A8A0246CF28F}" srcOrd="1" destOrd="0" presId="urn:microsoft.com/office/officeart/2005/8/layout/hierarchy2"/>
    <dgm:cxn modelId="{D8C8EAA3-4F20-4063-9203-66BC11BF202E}" type="presParOf" srcId="{05CC68C1-9C54-4CBC-AC76-7E08F5924B70}" destId="{5B546F82-7082-4E2E-89DD-6AD8B28F53AC}" srcOrd="4" destOrd="0" presId="urn:microsoft.com/office/officeart/2005/8/layout/hierarchy2"/>
    <dgm:cxn modelId="{55C7D372-BE42-4680-8ACD-4BCCFBC1F15B}" type="presParOf" srcId="{5B546F82-7082-4E2E-89DD-6AD8B28F53AC}" destId="{AC5EFA48-8561-4CBA-9754-AFFBDAAF42E2}" srcOrd="0" destOrd="0" presId="urn:microsoft.com/office/officeart/2005/8/layout/hierarchy2"/>
    <dgm:cxn modelId="{816ACA93-AF0F-435D-8137-C429AE87C0B0}" type="presParOf" srcId="{05CC68C1-9C54-4CBC-AC76-7E08F5924B70}" destId="{54419D06-F7EF-4C86-8290-EFF69926BC2C}" srcOrd="5" destOrd="0" presId="urn:microsoft.com/office/officeart/2005/8/layout/hierarchy2"/>
    <dgm:cxn modelId="{D0E6D8A2-1EA6-402D-8165-5A28E30E3FFC}" type="presParOf" srcId="{54419D06-F7EF-4C86-8290-EFF69926BC2C}" destId="{51286895-D6A3-4222-8D22-54E135D5E5E2}" srcOrd="0" destOrd="0" presId="urn:microsoft.com/office/officeart/2005/8/layout/hierarchy2"/>
    <dgm:cxn modelId="{4C96F5A6-9710-4237-B3C1-8020AC6D2CDE}" type="presParOf" srcId="{54419D06-F7EF-4C86-8290-EFF69926BC2C}" destId="{5C2951E3-04CA-4092-B71E-7C77E9D9CDAC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73E7CB-8F26-4E87-A24A-328DAE772FEA}">
      <dsp:nvSpPr>
        <dsp:cNvPr id="0" name=""/>
        <dsp:cNvSpPr/>
      </dsp:nvSpPr>
      <dsp:spPr>
        <a:xfrm>
          <a:off x="3994" y="1537878"/>
          <a:ext cx="955545" cy="596671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  <a:scene3d>
          <a:camera prst="orthographicFront"/>
          <a:lightRig rig="chilly" dir="t"/>
        </a:scene3d>
        <a:sp3d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TW" sz="1600" kern="1200" dirty="0"/>
            <a:t>Bearer</a:t>
          </a:r>
          <a:endParaRPr lang="zh-TW" altLang="en-US" sz="1600" kern="1200" dirty="0"/>
        </a:p>
      </dsp:txBody>
      <dsp:txXfrm>
        <a:off x="21470" y="1555354"/>
        <a:ext cx="920593" cy="561719"/>
      </dsp:txXfrm>
    </dsp:sp>
    <dsp:sp modelId="{47AFC416-24E0-48C6-9739-2B175AE7DE13}">
      <dsp:nvSpPr>
        <dsp:cNvPr id="0" name=""/>
        <dsp:cNvSpPr/>
      </dsp:nvSpPr>
      <dsp:spPr>
        <a:xfrm rot="18770822">
          <a:off x="847248" y="1563336"/>
          <a:ext cx="701921" cy="31126"/>
        </a:xfrm>
        <a:custGeom>
          <a:avLst/>
          <a:gdLst/>
          <a:ahLst/>
          <a:cxnLst/>
          <a:rect l="0" t="0" r="0" b="0"/>
          <a:pathLst>
            <a:path>
              <a:moveTo>
                <a:pt x="0" y="15563"/>
              </a:moveTo>
              <a:lnTo>
                <a:pt x="701921" y="15563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TW" altLang="en-US" sz="1600" kern="1200"/>
        </a:p>
      </dsp:txBody>
      <dsp:txXfrm>
        <a:off x="1180660" y="1561351"/>
        <a:ext cx="35096" cy="35096"/>
      </dsp:txXfrm>
    </dsp:sp>
    <dsp:sp modelId="{0D096754-D834-436A-938E-E1CF5A7424F8}">
      <dsp:nvSpPr>
        <dsp:cNvPr id="0" name=""/>
        <dsp:cNvSpPr/>
      </dsp:nvSpPr>
      <dsp:spPr>
        <a:xfrm>
          <a:off x="1436877" y="902160"/>
          <a:ext cx="1649343" cy="838848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  <a:scene3d>
          <a:camera prst="orthographicFront"/>
          <a:lightRig rig="chilly" dir="t"/>
        </a:scene3d>
        <a:sp3d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TW" sz="1600" kern="1200" dirty="0"/>
            <a:t>Dedicated Bearer</a:t>
          </a:r>
          <a:endParaRPr lang="zh-TW" altLang="en-US" sz="1600" kern="1200" dirty="0"/>
        </a:p>
      </dsp:txBody>
      <dsp:txXfrm>
        <a:off x="1461446" y="926729"/>
        <a:ext cx="1600205" cy="789710"/>
      </dsp:txXfrm>
    </dsp:sp>
    <dsp:sp modelId="{B3FD674C-DF9E-4EAF-B4AC-6BCD8E227CE9}">
      <dsp:nvSpPr>
        <dsp:cNvPr id="0" name=""/>
        <dsp:cNvSpPr/>
      </dsp:nvSpPr>
      <dsp:spPr>
        <a:xfrm rot="19457599">
          <a:off x="3030968" y="1134478"/>
          <a:ext cx="587842" cy="31126"/>
        </a:xfrm>
        <a:custGeom>
          <a:avLst/>
          <a:gdLst/>
          <a:ahLst/>
          <a:cxnLst/>
          <a:rect l="0" t="0" r="0" b="0"/>
          <a:pathLst>
            <a:path>
              <a:moveTo>
                <a:pt x="0" y="15563"/>
              </a:moveTo>
              <a:lnTo>
                <a:pt x="587842" y="15563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TW" altLang="en-US" sz="1600" kern="1200"/>
        </a:p>
      </dsp:txBody>
      <dsp:txXfrm>
        <a:off x="3310193" y="1135345"/>
        <a:ext cx="29392" cy="29392"/>
      </dsp:txXfrm>
    </dsp:sp>
    <dsp:sp modelId="{E9BBAD01-71E8-46AF-A995-1B53DA958DD5}">
      <dsp:nvSpPr>
        <dsp:cNvPr id="0" name=""/>
        <dsp:cNvSpPr/>
      </dsp:nvSpPr>
      <dsp:spPr>
        <a:xfrm>
          <a:off x="3563558" y="680163"/>
          <a:ext cx="1086156" cy="596671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  <a:scene3d>
          <a:camera prst="orthographicFront"/>
          <a:lightRig rig="chilly" dir="t"/>
        </a:scene3d>
        <a:sp3d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TW" sz="1600" kern="1200" dirty="0"/>
            <a:t>Non-GBR</a:t>
          </a:r>
          <a:endParaRPr lang="zh-TW" altLang="en-US" sz="1600" kern="1200" dirty="0"/>
        </a:p>
      </dsp:txBody>
      <dsp:txXfrm>
        <a:off x="3581034" y="697639"/>
        <a:ext cx="1051204" cy="561719"/>
      </dsp:txXfrm>
    </dsp:sp>
    <dsp:sp modelId="{6B2C78BA-7C9C-4EE4-A2D4-344215EDCFBC}">
      <dsp:nvSpPr>
        <dsp:cNvPr id="0" name=""/>
        <dsp:cNvSpPr/>
      </dsp:nvSpPr>
      <dsp:spPr>
        <a:xfrm rot="2142401">
          <a:off x="3030968" y="1477564"/>
          <a:ext cx="587842" cy="31126"/>
        </a:xfrm>
        <a:custGeom>
          <a:avLst/>
          <a:gdLst/>
          <a:ahLst/>
          <a:cxnLst/>
          <a:rect l="0" t="0" r="0" b="0"/>
          <a:pathLst>
            <a:path>
              <a:moveTo>
                <a:pt x="0" y="15563"/>
              </a:moveTo>
              <a:lnTo>
                <a:pt x="587842" y="15563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TW" altLang="en-US" sz="1600" kern="1200"/>
        </a:p>
      </dsp:txBody>
      <dsp:txXfrm>
        <a:off x="3310193" y="1478432"/>
        <a:ext cx="29392" cy="29392"/>
      </dsp:txXfrm>
    </dsp:sp>
    <dsp:sp modelId="{23544A1C-0E01-4ADC-999F-2C9E474C09DC}">
      <dsp:nvSpPr>
        <dsp:cNvPr id="0" name=""/>
        <dsp:cNvSpPr/>
      </dsp:nvSpPr>
      <dsp:spPr>
        <a:xfrm>
          <a:off x="3563558" y="1366335"/>
          <a:ext cx="1086156" cy="596671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  <a:scene3d>
          <a:camera prst="orthographicFront"/>
          <a:lightRig rig="chilly" dir="t"/>
        </a:scene3d>
        <a:sp3d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TW" sz="1600" kern="1200" dirty="0"/>
            <a:t>GBR</a:t>
          </a:r>
          <a:endParaRPr lang="zh-TW" altLang="en-US" sz="1600" kern="1200" dirty="0"/>
        </a:p>
      </dsp:txBody>
      <dsp:txXfrm>
        <a:off x="3581034" y="1383811"/>
        <a:ext cx="1051204" cy="561719"/>
      </dsp:txXfrm>
    </dsp:sp>
    <dsp:sp modelId="{462789D0-06D0-405E-A0E7-6482887DFC3E}">
      <dsp:nvSpPr>
        <dsp:cNvPr id="0" name=""/>
        <dsp:cNvSpPr/>
      </dsp:nvSpPr>
      <dsp:spPr>
        <a:xfrm rot="2829178">
          <a:off x="847248" y="2077965"/>
          <a:ext cx="701921" cy="31126"/>
        </a:xfrm>
        <a:custGeom>
          <a:avLst/>
          <a:gdLst/>
          <a:ahLst/>
          <a:cxnLst/>
          <a:rect l="0" t="0" r="0" b="0"/>
          <a:pathLst>
            <a:path>
              <a:moveTo>
                <a:pt x="0" y="15563"/>
              </a:moveTo>
              <a:lnTo>
                <a:pt x="701921" y="15563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TW" altLang="en-US" sz="1600" kern="1200"/>
        </a:p>
      </dsp:txBody>
      <dsp:txXfrm>
        <a:off x="1180660" y="2075980"/>
        <a:ext cx="35096" cy="35096"/>
      </dsp:txXfrm>
    </dsp:sp>
    <dsp:sp modelId="{3B020CA8-DF07-4777-97BA-2B44646943D0}">
      <dsp:nvSpPr>
        <dsp:cNvPr id="0" name=""/>
        <dsp:cNvSpPr/>
      </dsp:nvSpPr>
      <dsp:spPr>
        <a:xfrm>
          <a:off x="1436877" y="1931419"/>
          <a:ext cx="1650011" cy="838848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  <a:scene3d>
          <a:camera prst="orthographicFront"/>
          <a:lightRig rig="chilly" dir="t"/>
        </a:scene3d>
        <a:sp3d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TW" sz="1400" kern="1200" dirty="0"/>
            <a:t>Default Bearer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TW" sz="1400" kern="1200" dirty="0"/>
            <a:t>(permanently established)</a:t>
          </a:r>
          <a:endParaRPr lang="zh-TW" altLang="en-US" sz="1400" kern="1200" dirty="0"/>
        </a:p>
      </dsp:txBody>
      <dsp:txXfrm>
        <a:off x="1461446" y="1955988"/>
        <a:ext cx="1600873" cy="789710"/>
      </dsp:txXfrm>
    </dsp:sp>
    <dsp:sp modelId="{8130EF9C-EBE1-4520-A60E-AE51EAF38E2C}">
      <dsp:nvSpPr>
        <dsp:cNvPr id="0" name=""/>
        <dsp:cNvSpPr/>
      </dsp:nvSpPr>
      <dsp:spPr>
        <a:xfrm>
          <a:off x="3086889" y="2335280"/>
          <a:ext cx="477337" cy="31126"/>
        </a:xfrm>
        <a:custGeom>
          <a:avLst/>
          <a:gdLst/>
          <a:ahLst/>
          <a:cxnLst/>
          <a:rect l="0" t="0" r="0" b="0"/>
          <a:pathLst>
            <a:path>
              <a:moveTo>
                <a:pt x="0" y="15563"/>
              </a:moveTo>
              <a:lnTo>
                <a:pt x="477337" y="15563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TW" altLang="en-US" sz="1600" kern="1200"/>
        </a:p>
      </dsp:txBody>
      <dsp:txXfrm>
        <a:off x="3313624" y="2338910"/>
        <a:ext cx="23866" cy="23866"/>
      </dsp:txXfrm>
    </dsp:sp>
    <dsp:sp modelId="{447C5C6E-59C2-4749-AA04-C47A204CEA53}">
      <dsp:nvSpPr>
        <dsp:cNvPr id="0" name=""/>
        <dsp:cNvSpPr/>
      </dsp:nvSpPr>
      <dsp:spPr>
        <a:xfrm>
          <a:off x="3564226" y="2052507"/>
          <a:ext cx="1086156" cy="596671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  <a:scene3d>
          <a:camera prst="orthographicFront"/>
          <a:lightRig rig="chilly" dir="t"/>
        </a:scene3d>
        <a:sp3d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TW" sz="1600" kern="1200" dirty="0"/>
            <a:t>Non-GBR</a:t>
          </a:r>
          <a:endParaRPr lang="zh-TW" altLang="en-US" sz="1600" kern="1200" dirty="0"/>
        </a:p>
      </dsp:txBody>
      <dsp:txXfrm>
        <a:off x="3581702" y="2069983"/>
        <a:ext cx="1051204" cy="56171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A22796-A3FD-48F0-9A27-44C221A6B425}">
      <dsp:nvSpPr>
        <dsp:cNvPr id="0" name=""/>
        <dsp:cNvSpPr/>
      </dsp:nvSpPr>
      <dsp:spPr>
        <a:xfrm>
          <a:off x="652" y="1381941"/>
          <a:ext cx="924739" cy="686548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5"/>
          </a:solidFill>
          <a:prstDash val="solid"/>
        </a:ln>
        <a:effectLst/>
        <a:scene3d>
          <a:camera prst="orthographicFront"/>
          <a:lightRig rig="chilly" dir="t"/>
        </a:scene3d>
        <a:sp3d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TW" sz="1600" b="0" kern="1200" dirty="0">
              <a:latin typeface="+mn-lt"/>
            </a:rPr>
            <a:t>EPS Bearer</a:t>
          </a:r>
          <a:endParaRPr lang="zh-TW" altLang="en-US" sz="1600" b="0" kern="1200" dirty="0">
            <a:latin typeface="+mn-lt"/>
          </a:endParaRPr>
        </a:p>
      </dsp:txBody>
      <dsp:txXfrm>
        <a:off x="20760" y="1402049"/>
        <a:ext cx="884523" cy="646332"/>
      </dsp:txXfrm>
    </dsp:sp>
    <dsp:sp modelId="{3027575E-E9F8-4192-9FB0-31E3BA68E7FA}">
      <dsp:nvSpPr>
        <dsp:cNvPr id="0" name=""/>
        <dsp:cNvSpPr/>
      </dsp:nvSpPr>
      <dsp:spPr>
        <a:xfrm rot="18289469">
          <a:off x="719121" y="1312542"/>
          <a:ext cx="961780" cy="35815"/>
        </a:xfrm>
        <a:custGeom>
          <a:avLst/>
          <a:gdLst/>
          <a:ahLst/>
          <a:cxnLst/>
          <a:rect l="0" t="0" r="0" b="0"/>
          <a:pathLst>
            <a:path>
              <a:moveTo>
                <a:pt x="0" y="17907"/>
              </a:moveTo>
              <a:lnTo>
                <a:pt x="961780" y="17907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TW" altLang="en-US" sz="1600" b="0" kern="1200">
            <a:latin typeface="+mn-lt"/>
          </a:endParaRPr>
        </a:p>
      </dsp:txBody>
      <dsp:txXfrm>
        <a:off x="1175966" y="1306405"/>
        <a:ext cx="48089" cy="48089"/>
      </dsp:txXfrm>
    </dsp:sp>
    <dsp:sp modelId="{BA3B3FC8-53E8-4F53-A7DE-7CFEDB82B218}">
      <dsp:nvSpPr>
        <dsp:cNvPr id="0" name=""/>
        <dsp:cNvSpPr/>
      </dsp:nvSpPr>
      <dsp:spPr>
        <a:xfrm>
          <a:off x="1474630" y="592411"/>
          <a:ext cx="1373096" cy="686548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5"/>
          </a:solidFill>
          <a:prstDash val="solid"/>
        </a:ln>
        <a:effectLst/>
        <a:scene3d>
          <a:camera prst="orthographicFront"/>
          <a:lightRig rig="chilly" dir="t"/>
        </a:scene3d>
        <a:sp3d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TW" sz="1600" b="0" kern="1200" dirty="0">
              <a:latin typeface="+mn-lt"/>
            </a:rPr>
            <a:t>Radio Bearer</a:t>
          </a:r>
          <a:endParaRPr lang="zh-TW" altLang="en-US" sz="1600" b="0" kern="1200" dirty="0">
            <a:latin typeface="+mn-lt"/>
          </a:endParaRPr>
        </a:p>
      </dsp:txBody>
      <dsp:txXfrm>
        <a:off x="1494738" y="612519"/>
        <a:ext cx="1332880" cy="646332"/>
      </dsp:txXfrm>
    </dsp:sp>
    <dsp:sp modelId="{DC46624D-D2A8-470F-A118-4651F3749609}">
      <dsp:nvSpPr>
        <dsp:cNvPr id="0" name=""/>
        <dsp:cNvSpPr/>
      </dsp:nvSpPr>
      <dsp:spPr>
        <a:xfrm>
          <a:off x="925392" y="1707307"/>
          <a:ext cx="549238" cy="35815"/>
        </a:xfrm>
        <a:custGeom>
          <a:avLst/>
          <a:gdLst/>
          <a:ahLst/>
          <a:cxnLst/>
          <a:rect l="0" t="0" r="0" b="0"/>
          <a:pathLst>
            <a:path>
              <a:moveTo>
                <a:pt x="0" y="17907"/>
              </a:moveTo>
              <a:lnTo>
                <a:pt x="549238" y="17907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TW" altLang="en-US" sz="1600" b="0" kern="1200">
            <a:latin typeface="+mn-lt"/>
          </a:endParaRPr>
        </a:p>
      </dsp:txBody>
      <dsp:txXfrm>
        <a:off x="1186280" y="1711484"/>
        <a:ext cx="27461" cy="27461"/>
      </dsp:txXfrm>
    </dsp:sp>
    <dsp:sp modelId="{89D0CDBC-B531-459A-9E9B-643BC3545825}">
      <dsp:nvSpPr>
        <dsp:cNvPr id="0" name=""/>
        <dsp:cNvSpPr/>
      </dsp:nvSpPr>
      <dsp:spPr>
        <a:xfrm>
          <a:off x="1474630" y="1381941"/>
          <a:ext cx="1373096" cy="686548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5"/>
          </a:solidFill>
          <a:prstDash val="solid"/>
        </a:ln>
        <a:effectLst/>
        <a:scene3d>
          <a:camera prst="orthographicFront"/>
          <a:lightRig rig="chilly" dir="t"/>
        </a:scene3d>
        <a:sp3d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TW" sz="1600" b="0" kern="1200" dirty="0">
              <a:latin typeface="+mn-lt"/>
            </a:rPr>
            <a:t>S1 Bearer</a:t>
          </a:r>
          <a:endParaRPr lang="zh-TW" altLang="en-US" sz="1600" b="0" kern="1200" dirty="0">
            <a:latin typeface="+mn-lt"/>
          </a:endParaRPr>
        </a:p>
      </dsp:txBody>
      <dsp:txXfrm>
        <a:off x="1494738" y="1402049"/>
        <a:ext cx="1332880" cy="646332"/>
      </dsp:txXfrm>
    </dsp:sp>
    <dsp:sp modelId="{5B546F82-7082-4E2E-89DD-6AD8B28F53AC}">
      <dsp:nvSpPr>
        <dsp:cNvPr id="0" name=""/>
        <dsp:cNvSpPr/>
      </dsp:nvSpPr>
      <dsp:spPr>
        <a:xfrm rot="3310531">
          <a:off x="719121" y="2102072"/>
          <a:ext cx="961780" cy="35815"/>
        </a:xfrm>
        <a:custGeom>
          <a:avLst/>
          <a:gdLst/>
          <a:ahLst/>
          <a:cxnLst/>
          <a:rect l="0" t="0" r="0" b="0"/>
          <a:pathLst>
            <a:path>
              <a:moveTo>
                <a:pt x="0" y="17907"/>
              </a:moveTo>
              <a:lnTo>
                <a:pt x="961780" y="17907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TW" altLang="en-US" sz="1600" b="0" kern="1200">
            <a:latin typeface="+mn-lt"/>
          </a:endParaRPr>
        </a:p>
      </dsp:txBody>
      <dsp:txXfrm>
        <a:off x="1175966" y="2095936"/>
        <a:ext cx="48089" cy="48089"/>
      </dsp:txXfrm>
    </dsp:sp>
    <dsp:sp modelId="{51286895-D6A3-4222-8D22-54E135D5E5E2}">
      <dsp:nvSpPr>
        <dsp:cNvPr id="0" name=""/>
        <dsp:cNvSpPr/>
      </dsp:nvSpPr>
      <dsp:spPr>
        <a:xfrm>
          <a:off x="1474630" y="2171471"/>
          <a:ext cx="1373096" cy="686548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5"/>
          </a:solidFill>
          <a:prstDash val="solid"/>
        </a:ln>
        <a:effectLst/>
        <a:scene3d>
          <a:camera prst="orthographicFront"/>
          <a:lightRig rig="chilly" dir="t"/>
        </a:scene3d>
        <a:sp3d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TW" sz="1600" b="0" kern="1200" dirty="0">
              <a:latin typeface="+mn-lt"/>
            </a:rPr>
            <a:t>S5/S8 Bearer</a:t>
          </a:r>
          <a:endParaRPr lang="zh-TW" altLang="en-US" sz="1600" b="0" kern="1200" dirty="0">
            <a:latin typeface="+mn-lt"/>
          </a:endParaRPr>
        </a:p>
      </dsp:txBody>
      <dsp:txXfrm>
        <a:off x="1494738" y="2191579"/>
        <a:ext cx="1332880" cy="6463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2ef648e10ec_1_9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45" name="Google Shape;145;g2ef648e10ec_1_93:notes"/>
          <p:cNvSpPr txBox="1">
            <a:spLocks noGrp="1"/>
          </p:cNvSpPr>
          <p:nvPr>
            <p:ph type="body" idx="1"/>
          </p:nvPr>
        </p:nvSpPr>
        <p:spPr>
          <a:xfrm>
            <a:off x="687555" y="4343507"/>
            <a:ext cx="5485084" cy="41150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425" tIns="46200" rIns="92425" bIns="46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6" name="Google Shape;146;g2ef648e10ec_1_93:notes"/>
          <p:cNvSpPr txBox="1">
            <a:spLocks noGrp="1"/>
          </p:cNvSpPr>
          <p:nvPr>
            <p:ph type="sldNum" idx="12"/>
          </p:nvPr>
        </p:nvSpPr>
        <p:spPr>
          <a:xfrm>
            <a:off x="3884081" y="8684881"/>
            <a:ext cx="2972824" cy="4569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425" tIns="46200" rIns="92425" bIns="462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DE5E13-829F-60F2-B555-7DC0509392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FC0770E2-B95A-A413-7514-4CBDD106FAA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D97453B2-B04B-FDF7-13B5-DBAFDFF3CD0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472526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D4DDE5-E187-F97B-5CBC-D326C41B9D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640818CA-781F-8C8E-3FC5-18A3222F9FD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B11739C3-B051-BFC7-C06B-A0A946D16A6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這個訊息交換流程發生在當網路方有</a:t>
            </a:r>
            <a:r>
              <a:rPr lang="en-US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downlink traffic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傳送給</a:t>
            </a:r>
            <a:r>
              <a:rPr lang="en-US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Idle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狀態的</a:t>
            </a:r>
            <a:r>
              <a:rPr lang="en-US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UE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時，此時</a:t>
            </a:r>
            <a:r>
              <a:rPr lang="en-US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gateway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沒有</a:t>
            </a:r>
            <a:r>
              <a:rPr lang="en-US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bearer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傳送到</a:t>
            </a:r>
            <a:r>
              <a:rPr lang="en-US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UE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，會去詢問</a:t>
            </a:r>
            <a:r>
              <a:rPr lang="en-US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MME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，</a:t>
            </a:r>
            <a:r>
              <a:rPr lang="en-US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MME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會根據</a:t>
            </a:r>
            <a:r>
              <a:rPr lang="en-US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UE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註冊的</a:t>
            </a:r>
            <a:r>
              <a:rPr lang="en-US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TA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位置去做</a:t>
            </a:r>
            <a:r>
              <a:rPr lang="en-US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Paging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，找到</a:t>
            </a:r>
            <a:r>
              <a:rPr lang="en-US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UE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後，便會開始重新建立</a:t>
            </a:r>
            <a:r>
              <a:rPr lang="en-US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bearer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連線的流程以接收</a:t>
            </a:r>
            <a:r>
              <a:rPr lang="en-US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traffic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。</a:t>
            </a:r>
            <a:endParaRPr lang="en-US" altLang="zh-TW" sz="1100" b="0" i="0" u="none" strike="noStrike" cap="none" dirty="0">
              <a:solidFill>
                <a:srgbClr val="000000"/>
              </a:solidFill>
              <a:effectLst/>
              <a:latin typeface="Arial"/>
              <a:cs typeface="Arial"/>
              <a:sym typeface="Arial"/>
            </a:endParaRPr>
          </a:p>
          <a:p>
            <a:r>
              <a:rPr lang="en-US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(7) MME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向</a:t>
            </a:r>
            <a:r>
              <a:rPr lang="en-US" altLang="zh-TW" sz="1100" b="0" i="0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eNB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發送</a:t>
            </a:r>
            <a:r>
              <a:rPr lang="en-US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Initial Context Setup Request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，以建立</a:t>
            </a:r>
            <a:r>
              <a:rPr lang="en-US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S1 bearer (</a:t>
            </a:r>
            <a:r>
              <a:rPr lang="en-US" altLang="zh-TW" sz="1100" b="0" i="0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eNB</a:t>
            </a:r>
            <a:r>
              <a:rPr lang="en-US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 between SGW)</a:t>
            </a:r>
            <a:endParaRPr lang="zh-TW" altLang="zh-TW" sz="1100" b="0" i="0" u="none" strike="noStrike" cap="none" dirty="0">
              <a:solidFill>
                <a:srgbClr val="000000"/>
              </a:solidFill>
              <a:effectLst/>
              <a:latin typeface="Arial"/>
              <a:ea typeface="Arial"/>
              <a:cs typeface="Arial"/>
              <a:sym typeface="Arial"/>
            </a:endParaRPr>
          </a:p>
          <a:p>
            <a:r>
              <a:rPr lang="en-US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(8)-(11) UE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與</a:t>
            </a:r>
            <a:r>
              <a:rPr lang="en-US" altLang="zh-TW" sz="1100" b="0" i="0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eNB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建立</a:t>
            </a:r>
            <a:r>
              <a:rPr lang="en-US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AS security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流程，結束後</a:t>
            </a:r>
            <a:r>
              <a:rPr lang="en-US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UE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與</a:t>
            </a:r>
            <a:r>
              <a:rPr lang="en-US" altLang="zh-TW" sz="1100" b="0" i="0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eNB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間的</a:t>
            </a:r>
            <a:r>
              <a:rPr lang="en-US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DRB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即建立完成</a:t>
            </a:r>
          </a:p>
          <a:p>
            <a:r>
              <a:rPr lang="en-US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(12)	</a:t>
            </a:r>
            <a:r>
              <a:rPr lang="en-US" altLang="zh-TW" sz="1100" b="0" i="0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eNB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傳送</a:t>
            </a:r>
            <a:r>
              <a:rPr lang="en-US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Initial Context Setup Response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給</a:t>
            </a:r>
            <a:r>
              <a:rPr lang="en-US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MME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，以回應</a:t>
            </a:r>
            <a:r>
              <a:rPr lang="en-US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step(7)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，當中包含</a:t>
            </a:r>
            <a:r>
              <a:rPr lang="en-US" altLang="zh-TW" sz="1100" b="0" i="0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eNB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分配的</a:t>
            </a:r>
            <a:r>
              <a:rPr lang="en-US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downlink S1 bearer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的</a:t>
            </a:r>
            <a:r>
              <a:rPr lang="en-US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TEID</a:t>
            </a:r>
            <a:endParaRPr lang="zh-TW" altLang="zh-TW" sz="1100" b="0" i="0" u="none" strike="noStrike" cap="none" dirty="0">
              <a:solidFill>
                <a:srgbClr val="000000"/>
              </a:solidFill>
              <a:effectLst/>
              <a:latin typeface="Arial"/>
              <a:ea typeface="Arial"/>
              <a:cs typeface="Arial"/>
              <a:sym typeface="Arial"/>
            </a:endParaRPr>
          </a:p>
          <a:p>
            <a:r>
              <a:rPr lang="en-US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(13)-(14) MME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傳送</a:t>
            </a:r>
            <a:r>
              <a:rPr lang="en-US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Modify Bearer Request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給</a:t>
            </a:r>
            <a:r>
              <a:rPr lang="en-US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SGW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，訊息中會帶</a:t>
            </a:r>
            <a:r>
              <a:rPr lang="en-US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downlink S1 bearer TEID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以建立</a:t>
            </a:r>
            <a:r>
              <a:rPr lang="en-US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downlink S1 bearer</a:t>
            </a:r>
            <a:endParaRPr lang="zh-TW" altLang="zh-TW" sz="1100" b="0" i="0" u="none" strike="noStrike" cap="none" dirty="0">
              <a:solidFill>
                <a:srgbClr val="000000"/>
              </a:solidFill>
              <a:effectLst/>
              <a:latin typeface="Arial"/>
              <a:ea typeface="Arial"/>
              <a:cs typeface="Arial"/>
              <a:sym typeface="Arial"/>
            </a:endParaRPr>
          </a:p>
          <a:p>
            <a:pPr marL="15875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3700365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•"/>
            </a:pPr>
            <a:r>
              <a:rPr lang="zh-TW" altLang="zh-TW" sz="1100" dirty="0"/>
              <a:t>所謂</a:t>
            </a:r>
            <a:r>
              <a:rPr lang="en-US" altLang="zh-TW" sz="1100" dirty="0"/>
              <a:t>GBR</a:t>
            </a:r>
            <a:r>
              <a:rPr lang="zh-TW" altLang="zh-TW" sz="1100" dirty="0"/>
              <a:t>，是指</a:t>
            </a:r>
            <a:r>
              <a:rPr lang="en-US" altLang="zh-TW" sz="1100" dirty="0"/>
              <a:t>bearer</a:t>
            </a:r>
            <a:r>
              <a:rPr lang="zh-TW" altLang="zh-TW" sz="1100" dirty="0"/>
              <a:t>要求的</a:t>
            </a:r>
            <a:r>
              <a:rPr lang="en-US" altLang="zh-TW" sz="1100" dirty="0"/>
              <a:t>bit rate</a:t>
            </a:r>
            <a:r>
              <a:rPr lang="zh-TW" altLang="zh-TW" sz="1100" dirty="0"/>
              <a:t>被網絡“永久”恆定的分配，即使在網絡資源緊張的情況下， </a:t>
            </a:r>
            <a:r>
              <a:rPr lang="en-US" altLang="zh-TW" sz="1100" dirty="0"/>
              <a:t>bit rate</a:t>
            </a:r>
            <a:r>
              <a:rPr lang="zh-TW" altLang="zh-TW" sz="1100" dirty="0"/>
              <a:t>也能夠保持。</a:t>
            </a:r>
            <a:endParaRPr lang="en-US" altLang="zh-TW" sz="1100" dirty="0"/>
          </a:p>
          <a:p>
            <a:pPr marL="171450" indent="-171450">
              <a:buFontTx/>
              <a:buChar char="•"/>
            </a:pPr>
            <a:r>
              <a:rPr lang="en-US" altLang="zh-TW" sz="1100" dirty="0"/>
              <a:t>Non-GBR</a:t>
            </a:r>
            <a:r>
              <a:rPr lang="zh-TW" altLang="zh-TW" sz="1100" dirty="0"/>
              <a:t>指的是在網絡擁擠的情況下，</a:t>
            </a:r>
            <a:r>
              <a:rPr lang="en-US" altLang="zh-TW" sz="1100" dirty="0"/>
              <a:t>bearer</a:t>
            </a:r>
            <a:r>
              <a:rPr lang="zh-TW" altLang="zh-TW" sz="1100" dirty="0"/>
              <a:t>需要承受降低速率的要求，由於</a:t>
            </a:r>
            <a:r>
              <a:rPr lang="en-US" altLang="zh-TW" sz="1100" dirty="0"/>
              <a:t>Non-GBR bearer</a:t>
            </a:r>
            <a:r>
              <a:rPr lang="zh-TW" altLang="zh-TW" sz="1100" dirty="0"/>
              <a:t>不需要佔用固定的網絡資源，因而可以</a:t>
            </a:r>
            <a:r>
              <a:rPr lang="zh-TW" altLang="zh-TW" sz="1100" b="1" dirty="0"/>
              <a:t>長時間地建立</a:t>
            </a:r>
            <a:r>
              <a:rPr lang="zh-TW" altLang="zh-TW" sz="1100" dirty="0"/>
              <a:t>。而</a:t>
            </a:r>
            <a:r>
              <a:rPr lang="en-US" altLang="zh-TW" sz="1100" dirty="0"/>
              <a:t>GBR bearer</a:t>
            </a:r>
            <a:r>
              <a:rPr lang="zh-TW" altLang="zh-TW" sz="1100" dirty="0"/>
              <a:t>一般只是在需要時才建立。</a:t>
            </a:r>
            <a:endParaRPr lang="en-US" altLang="zh-TW" sz="1100" dirty="0"/>
          </a:p>
          <a:p>
            <a:pPr marL="171450" indent="-171450">
              <a:buFontTx/>
              <a:buChar char="•"/>
            </a:pPr>
            <a:endParaRPr lang="en-US" altLang="zh-TW" sz="1100" dirty="0"/>
          </a:p>
          <a:p>
            <a:pPr marL="171450" indent="-171450">
              <a:buFontTx/>
              <a:buChar char="•"/>
            </a:pPr>
            <a:r>
              <a:rPr lang="en-US" altLang="zh-TW" sz="1100" dirty="0"/>
              <a:t>EPS</a:t>
            </a:r>
            <a:r>
              <a:rPr lang="zh-TW" altLang="en-US" sz="1100" dirty="0"/>
              <a:t>系統中，為了提高用戶體驗，​​真正實現用戶的</a:t>
            </a:r>
            <a:r>
              <a:rPr lang="en-US" altLang="zh-TW" sz="1100" dirty="0"/>
              <a:t>always-on</a:t>
            </a:r>
            <a:r>
              <a:rPr lang="zh-TW" altLang="en-US" sz="1100" dirty="0"/>
              <a:t>，引入了</a:t>
            </a:r>
            <a:r>
              <a:rPr lang="en-US" altLang="zh-TW" sz="1100" dirty="0"/>
              <a:t>Default Bearer</a:t>
            </a:r>
            <a:r>
              <a:rPr lang="zh-TW" altLang="en-US" sz="1100" dirty="0"/>
              <a:t>的概念，即在用戶開機，進行</a:t>
            </a:r>
            <a:r>
              <a:rPr lang="en-US" altLang="zh-TW" sz="1100" dirty="0"/>
              <a:t>attach</a:t>
            </a:r>
            <a:r>
              <a:rPr lang="zh-TW" altLang="en-US" sz="1100" dirty="0"/>
              <a:t>的同時，為該用戶建立一個固定數據速率的</a:t>
            </a:r>
            <a:r>
              <a:rPr lang="en-US" altLang="zh-TW" sz="1100" dirty="0"/>
              <a:t>Default Bearer</a:t>
            </a:r>
            <a:r>
              <a:rPr lang="zh-TW" altLang="en-US" sz="1100" dirty="0"/>
              <a:t>，保證其基本的業務需求，</a:t>
            </a:r>
            <a:r>
              <a:rPr lang="en-US" altLang="zh-TW" sz="1100" dirty="0"/>
              <a:t>Default Bearer</a:t>
            </a:r>
            <a:r>
              <a:rPr lang="zh-TW" altLang="en-US" sz="1100" dirty="0"/>
              <a:t>是一種</a:t>
            </a:r>
            <a:r>
              <a:rPr lang="en-US" altLang="zh-TW" sz="1100" dirty="0"/>
              <a:t>Non-GBR</a:t>
            </a:r>
            <a:r>
              <a:rPr lang="zh-TW" altLang="en-US" sz="1100" dirty="0"/>
              <a:t>承載。</a:t>
            </a:r>
          </a:p>
          <a:p>
            <a:pPr marL="171450" indent="-171450">
              <a:buFontTx/>
              <a:buChar char="•"/>
            </a:pPr>
            <a:r>
              <a:rPr lang="en-US" altLang="zh-TW" sz="1100" dirty="0"/>
              <a:t>Upon UE is assigned an IP address by the P-GW , at least one bearer is established. </a:t>
            </a:r>
          </a:p>
          <a:p>
            <a:pPr marL="171450" indent="-171450">
              <a:buFontTx/>
              <a:buChar char="•"/>
            </a:pPr>
            <a:r>
              <a:rPr lang="en-US" altLang="zh-TW" sz="1100" dirty="0"/>
              <a:t>This is called the default bearer, and it remains established throughout the lifetime of connection to provide the UE with always-on IP connectivity.</a:t>
            </a:r>
          </a:p>
          <a:p>
            <a:pPr marL="171450" indent="-171450">
              <a:buFontTx/>
              <a:buChar char="•"/>
            </a:pPr>
            <a:endParaRPr lang="en-US" altLang="zh-TW" sz="1100" dirty="0"/>
          </a:p>
          <a:p>
            <a:pPr marL="171450" indent="-171450">
              <a:buFontTx/>
              <a:buChar char="•"/>
            </a:pPr>
            <a:endParaRPr lang="zh-TW" altLang="en-US" sz="1100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9131125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5C29FE-37BE-1DC4-8B12-F866522590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ED1BB9DF-07D4-761F-4DB6-49B98BFA3BB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638B62AB-5E33-15FC-8B72-6CDB930456B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7307812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4DADEC-D438-A112-AD78-908F7F21EA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E55AA9EF-F54E-37A6-F94F-684247FFFEC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D290B99A-1BEA-3E1A-877C-24A0A15FEE3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r>
              <a:rPr lang="zh-TW" altLang="zh-TW" sz="1100" b="1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缺點為在</a:t>
            </a:r>
            <a:r>
              <a:rPr lang="en-US" altLang="zh-TW" sz="1100" b="1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edge networks</a:t>
            </a:r>
            <a:r>
              <a:rPr lang="zh-TW" altLang="zh-TW" sz="1100" b="1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間移動的話，因為離開</a:t>
            </a:r>
            <a:r>
              <a:rPr lang="en-US" altLang="zh-TW" sz="1100" b="1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E-MME</a:t>
            </a:r>
            <a:r>
              <a:rPr lang="zh-TW" altLang="zh-TW" sz="1100" b="1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的管理範圍，所以需要進行更換</a:t>
            </a:r>
            <a:r>
              <a:rPr lang="en-US" altLang="zh-TW" sz="1100" b="1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E-MME</a:t>
            </a:r>
            <a:r>
              <a:rPr lang="zh-TW" altLang="zh-TW" sz="1100" b="1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並向</a:t>
            </a:r>
            <a:r>
              <a:rPr lang="en-US" altLang="zh-TW" sz="1100" b="1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HSS</a:t>
            </a:r>
            <a:r>
              <a:rPr lang="zh-TW" altLang="zh-TW" sz="1100" b="1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更新的程序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，此步驟需要在</a:t>
            </a:r>
            <a:r>
              <a:rPr lang="en-US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edge network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與</a:t>
            </a:r>
            <a:r>
              <a:rPr lang="en-US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core network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來回溝通完成，將造成龐大的傳輸成本。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9707500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C80B29-D1B1-CC82-5EAC-878321ACD3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59FB6C9C-05D9-F793-DB3C-979FB3E4E1F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5C5E604C-F716-2F5C-C2E8-925FBE19CF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因為</a:t>
            </a:r>
            <a:r>
              <a:rPr lang="en-US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gateway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佈署於</a:t>
            </a:r>
            <a:r>
              <a:rPr lang="en-US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core network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，所以在流程中不需要做</a:t>
            </a:r>
            <a:r>
              <a:rPr lang="en-US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gateway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的替換，減少需要重新配置的控制訊號成本，然而，他們沒有考慮到下列缺點</a:t>
            </a:r>
            <a:r>
              <a:rPr lang="en-US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: (1) 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所有的</a:t>
            </a:r>
            <a:r>
              <a:rPr lang="en-US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User plane traffic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都需要經由</a:t>
            </a:r>
            <a:r>
              <a:rPr lang="en-US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core network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才能連接到外部網路，產生較長的傳輸距離以及傳輸延遲問題，</a:t>
            </a:r>
            <a:r>
              <a:rPr lang="en-US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(2) 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這個問題和</a:t>
            </a:r>
            <a:r>
              <a:rPr lang="en-US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Full-edge EPC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一樣。在</a:t>
            </a:r>
            <a:r>
              <a:rPr lang="en-US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edge networks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間移動的話，</a:t>
            </a:r>
            <a:r>
              <a:rPr lang="zh-TW" altLang="zh-TW" sz="1100" b="1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因為離開</a:t>
            </a:r>
            <a:r>
              <a:rPr lang="en-US" altLang="zh-TW" sz="1100" b="1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E-MME</a:t>
            </a:r>
            <a:r>
              <a:rPr lang="zh-TW" altLang="zh-TW" sz="1100" b="1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的管理範圍，所以需要進行更換</a:t>
            </a:r>
            <a:r>
              <a:rPr lang="en-US" altLang="zh-TW" sz="1100" b="1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E-MME</a:t>
            </a:r>
            <a:r>
              <a:rPr lang="zh-TW" altLang="zh-TW" sz="1100" b="1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並向</a:t>
            </a:r>
            <a:r>
              <a:rPr lang="en-US" altLang="zh-TW" sz="1100" b="1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HSS</a:t>
            </a:r>
            <a:r>
              <a:rPr lang="zh-TW" altLang="zh-TW" sz="1100" b="1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更新的程序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，此步驟需要在</a:t>
            </a:r>
            <a:r>
              <a:rPr lang="en-US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edge network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與</a:t>
            </a:r>
            <a:r>
              <a:rPr lang="en-US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core network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來回溝通完成，將造成龐大的傳輸成本。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2850888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23139C-24BF-82D6-E03A-08CE3910E1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C0E06BDF-4D6A-609E-3A1B-FB757F4777F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3E674F82-B546-26FD-1E9D-26142646B22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r>
              <a:rPr lang="en-US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Partial-edge EPC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可以基於</a:t>
            </a:r>
            <a:r>
              <a:rPr lang="en-US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Mobility Anchor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在</a:t>
            </a:r>
            <a:r>
              <a:rPr lang="en-US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core network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的設計提供換手的服務。</a:t>
            </a:r>
            <a:endParaRPr lang="en-US" altLang="zh-TW" sz="1100" b="0" i="0" u="none" strike="noStrike" cap="none" dirty="0">
              <a:solidFill>
                <a:srgbClr val="000000"/>
              </a:solidFill>
              <a:effectLst/>
              <a:latin typeface="Arial"/>
              <a:ea typeface="Arial"/>
              <a:cs typeface="Arial"/>
              <a:sym typeface="Arial"/>
            </a:endParaRPr>
          </a:p>
          <a:p>
            <a:pPr marL="158750" indent="0">
              <a:buNone/>
            </a:pP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而</a:t>
            </a:r>
            <a:r>
              <a:rPr lang="en-US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Full-edge EPC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的設計將</a:t>
            </a:r>
            <a:r>
              <a:rPr lang="en-US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PGW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佈署於</a:t>
            </a:r>
            <a:r>
              <a:rPr lang="en-US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edge network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，這需要觸發</a:t>
            </a:r>
            <a:r>
              <a:rPr lang="en-US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inter-PGW handover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，會面臨</a:t>
            </a:r>
            <a:r>
              <a:rPr lang="en-US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UE IP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更換的挑戰，這部分作者並沒有說明做法。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6208437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3C8A59-A9D8-611D-8825-B21FAC91CA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C294550C-24D1-6FA1-81E7-E9407DC3DB7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45F55FA3-23B7-D3EE-641F-059E4FDDC03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06379329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A42A43-B69E-45BC-21FD-B6C3202338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684B1958-453A-D0DE-D63A-97D36AC848D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46B7CE77-23E7-09AC-6BFA-70B2FE6D908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06052560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A80BD1-4B3B-ADBA-55EE-E195659D32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499B2270-B690-7469-CF9D-0226FE681EF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70DCCAFA-C617-3B89-5C3F-0EFBB07F7D2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080165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endParaRPr lang="zh-TW" altLang="zh-TW" sz="1100" b="0" i="0" u="none" strike="noStrike" cap="none" dirty="0">
              <a:solidFill>
                <a:srgbClr val="000000"/>
              </a:solidFill>
              <a:effectLst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3777101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FDAB2D-D584-9D0E-8E5E-7960030C84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B9A5F014-CBEB-4DF4-1F8D-98A64650D1B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6C109C02-8419-D49D-D02B-3DC18DBB8D3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5500456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AB2E38-2281-CDF8-0057-16A0062E65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2A8EC021-A29F-0572-B8E2-02920D5C518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B63818FF-F487-31B4-5E40-9A769317F58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3556186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B7AEA1-CB0C-3ABF-5D60-8FF39D1DAA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9F0D1EE3-B75F-5C2A-8033-E9C9C2784D1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3BE47AC1-99DD-89EA-BB00-5AECA464C66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9133029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DA0092-B1F1-6FEE-2A2C-4A98604736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C6DA870A-239F-7BC4-E0AF-D8E45F17940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75E3E111-7065-3EF9-27AC-E73FB8D1E3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6778917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D282A4-BBAB-93B2-C847-496C6D9B80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712C2881-F08E-6162-CE68-5EE7321D1F0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246799A5-EE69-95DB-1CBF-87A7A892D1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3899925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C8E51D-C19C-F5E0-90D0-A3FD276A7D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E5C97512-38EC-D536-8F43-B6F7D821AF7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EA3A9735-5912-3064-D0B2-DDE475B27B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9224215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DFEA66-8753-232D-1A90-8CC0097718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E0DDA447-9416-14AE-5074-0D9FEAAC75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336611D2-0F86-77F9-11BC-69C8271CA12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8536416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D282A4-BBAB-93B2-C847-496C6D9B80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712C2881-F08E-6162-CE68-5EE7321D1F0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246799A5-EE69-95DB-1CBF-87A7A892D1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1971006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D282A4-BBAB-93B2-C847-496C6D9B80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712C2881-F08E-6162-CE68-5EE7321D1F0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246799A5-EE69-95DB-1CBF-87A7A892D1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b="1" dirty="0"/>
              <a:t>Parameter Settings: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TW" dirty="0"/>
              <a:t>Probability of inter-edge switching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TW" dirty="0"/>
              <a:t>Movement frequency between edges</a:t>
            </a:r>
            <a:endParaRPr lang="zh-TW" altLang="en-US" dirty="0"/>
          </a:p>
          <a:p>
            <a:pPr marL="15875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5783430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D282A4-BBAB-93B2-C847-496C6D9B80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712C2881-F08E-6162-CE68-5EE7321D1F0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246799A5-EE69-95DB-1CBF-87A7A892D1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172195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如果</a:t>
            </a:r>
            <a:r>
              <a:rPr lang="en-US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control entities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佈署於</a:t>
            </a:r>
            <a:r>
              <a:rPr lang="en-US" altLang="zh-TW" sz="1100" b="0" i="0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eNB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，代表服務的用戶只要移動並更換服務的</a:t>
            </a:r>
            <a:r>
              <a:rPr lang="en-US" altLang="zh-TW" sz="1100" b="0" i="0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eNB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，就需要重新與這些</a:t>
            </a:r>
            <a:r>
              <a:rPr lang="en-US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control entities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進行註冊，這會面臨龐大的</a:t>
            </a:r>
            <a:r>
              <a:rPr lang="en-US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signaling cost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與用戶重新註冊的時間花費。</a:t>
            </a:r>
            <a:endParaRPr lang="en-US" altLang="zh-TW" sz="1100" b="0" i="0" u="none" strike="noStrike" cap="none" dirty="0">
              <a:solidFill>
                <a:srgbClr val="000000"/>
              </a:solidFill>
              <a:effectLst/>
              <a:latin typeface="Arial"/>
              <a:ea typeface="Arial"/>
              <a:cs typeface="Arial"/>
              <a:sym typeface="Arial"/>
            </a:endParaRPr>
          </a:p>
          <a:p>
            <a:pPr marL="158750" indent="0">
              <a:buNone/>
            </a:pPr>
            <a:endParaRPr lang="zh-TW" altLang="zh-TW" sz="1100" b="0" i="0" u="none" strike="noStrike" cap="none" dirty="0">
              <a:solidFill>
                <a:srgbClr val="000000"/>
              </a:solidFill>
              <a:effectLst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4070591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D282A4-BBAB-93B2-C847-496C6D9B80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712C2881-F08E-6162-CE68-5EE7321D1F0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246799A5-EE69-95DB-1CBF-87A7A892D1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850648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D282A4-BBAB-93B2-C847-496C6D9B80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712C2881-F08E-6162-CE68-5EE7321D1F0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246799A5-EE69-95DB-1CBF-87A7A892D1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6248760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B74AFE-0FA1-5676-8D7A-D401D51FC4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9248C2DE-C9BE-6C0A-8EFB-65F2B6284F4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F34C8D95-B06F-87ED-E0A6-9E7734B8A6A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9222623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8250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3742A4-B6EF-B861-3C1B-0950505B23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5D84469B-FED7-55FF-2ABE-21B4B874AAA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890288A8-CC42-AD95-4FD1-A47B2DE1757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028732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136905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CE1868-53CE-D30C-1CAF-ABBAEE7662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495DAC3F-842F-37D0-C160-29C07D4ABBC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F86F1859-0529-6008-4BDE-5DE52CB9A66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SGW (Serving Gateway)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負責繞送</a:t>
            </a:r>
            <a:r>
              <a:rPr lang="en-US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data traffic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，它也作為</a:t>
            </a:r>
            <a:r>
              <a:rPr lang="en-US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handover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的</a:t>
            </a:r>
            <a:r>
              <a:rPr lang="en-US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Mobility Anchor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。</a:t>
            </a:r>
          </a:p>
          <a:p>
            <a:pPr lvl="0"/>
            <a:r>
              <a:rPr lang="en-US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PGW (Packet Data Network Gateway)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負責作為</a:t>
            </a:r>
            <a:r>
              <a:rPr lang="en-US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Session Anchor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，將</a:t>
            </a:r>
            <a:r>
              <a:rPr lang="en-US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packets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送至</a:t>
            </a:r>
            <a:r>
              <a:rPr lang="en-US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external network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，它還執行了功能像是</a:t>
            </a:r>
            <a:r>
              <a:rPr lang="en-US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policy enforcement, packet filtering, charging and IP address allocation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15111866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4E8511-781B-ACEB-B977-2F92D06A1C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42FFCA33-9A9A-54BA-C674-98E7A7C6D30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D2453FE2-0B32-E9A3-1550-F3B4FE0698C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r>
              <a:rPr lang="en-US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MME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利用</a:t>
            </a:r>
            <a:r>
              <a:rPr lang="en-US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Tracking area (TA)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來記錄用戶的註冊位置，一個</a:t>
            </a:r>
            <a:r>
              <a:rPr lang="en-US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TA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包含了許多</a:t>
            </a:r>
            <a:r>
              <a:rPr lang="en-US" altLang="zh-TW" sz="1100" b="0" i="0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eNBs</a:t>
            </a:r>
            <a:r>
              <a:rPr lang="en-US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範圍的</a:t>
            </a:r>
            <a:r>
              <a:rPr lang="en-US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cells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，若是</a:t>
            </a:r>
            <a:r>
              <a:rPr lang="en-US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UE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進入新的</a:t>
            </a:r>
            <a:r>
              <a:rPr lang="en-US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TA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範圍就必須要進行</a:t>
            </a:r>
            <a:r>
              <a:rPr lang="en-US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Tracking area update (TAU)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的流程以更新</a:t>
            </a:r>
            <a:r>
              <a:rPr lang="en-US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MME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記錄的資訊，為了避免頻繁地</a:t>
            </a:r>
            <a:r>
              <a:rPr lang="en-US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TAU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，所以有了</a:t>
            </a:r>
            <a:r>
              <a:rPr lang="en-US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TA list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的機制，當中包含了許多</a:t>
            </a:r>
            <a:r>
              <a:rPr lang="en-US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TAs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，當</a:t>
            </a:r>
            <a:r>
              <a:rPr lang="en-US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UE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在剛開始註冊時，</a:t>
            </a:r>
            <a:r>
              <a:rPr lang="en-US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MME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會分配</a:t>
            </a:r>
            <a:r>
              <a:rPr lang="en-US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TA list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給</a:t>
            </a:r>
            <a:r>
              <a:rPr lang="en-US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UE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，只要</a:t>
            </a:r>
            <a:r>
              <a:rPr lang="en-US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UE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在</a:t>
            </a:r>
            <a:r>
              <a:rPr lang="en-US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TA list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的範圍底下都不需要做</a:t>
            </a:r>
            <a:r>
              <a:rPr lang="en-US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TAU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更新位置。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475850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9E21FB-1282-A902-A02C-7F768B46B4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67EB3852-BC80-80F8-E7CF-B2B50AEA426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D2774D49-17C5-E6A4-6AAD-56129AB7CD2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在</a:t>
            </a:r>
            <a:r>
              <a:rPr lang="en-US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UE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進入新的</a:t>
            </a:r>
            <a:r>
              <a:rPr lang="en-US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TA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，而且沒有</a:t>
            </a:r>
            <a:r>
              <a:rPr lang="en-US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UE context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儲存在連線的新</a:t>
            </a:r>
            <a:r>
              <a:rPr lang="en-US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MME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底下的情況，新的</a:t>
            </a:r>
            <a:r>
              <a:rPr lang="en-US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MME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便會依據</a:t>
            </a:r>
            <a:r>
              <a:rPr lang="en-US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UE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的註冊資訊找到</a:t>
            </a:r>
            <a:r>
              <a:rPr lang="en-US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Old MME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，並且得到</a:t>
            </a:r>
            <a:r>
              <a:rPr lang="en-US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UE context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，再去向</a:t>
            </a:r>
            <a:r>
              <a:rPr lang="en-US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HSS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更新該</a:t>
            </a:r>
            <a:r>
              <a:rPr lang="en-US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UE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紀錄的</a:t>
            </a:r>
            <a:r>
              <a:rPr lang="en-US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MME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位置，之後</a:t>
            </a:r>
            <a:r>
              <a:rPr lang="en-US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HSS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會去</a:t>
            </a:r>
            <a:r>
              <a:rPr lang="en-US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cancel Old MME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紀錄的</a:t>
            </a:r>
            <a:r>
              <a:rPr lang="en-US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UE context</a:t>
            </a:r>
            <a:r>
              <a:rPr lang="zh-TW" altLang="zh-TW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7141708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標題投影片" type="title">
  <p:cSld name="TITLE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" name="Google Shape;60;p14"/>
          <p:cNvGrpSpPr/>
          <p:nvPr/>
        </p:nvGrpSpPr>
        <p:grpSpPr>
          <a:xfrm>
            <a:off x="0" y="0"/>
            <a:ext cx="9144000" cy="5143500"/>
            <a:chOff x="0" y="0"/>
            <a:chExt cx="9143995" cy="6858000"/>
          </a:xfrm>
        </p:grpSpPr>
        <p:grpSp>
          <p:nvGrpSpPr>
            <p:cNvPr id="61" name="Google Shape;61;p14"/>
            <p:cNvGrpSpPr/>
            <p:nvPr/>
          </p:nvGrpSpPr>
          <p:grpSpPr>
            <a:xfrm>
              <a:off x="5399085" y="6113463"/>
              <a:ext cx="3744910" cy="700087"/>
              <a:chOff x="3379" y="3851"/>
              <a:chExt cx="2359" cy="441"/>
            </a:xfrm>
          </p:grpSpPr>
          <p:pic>
            <p:nvPicPr>
              <p:cNvPr id="62" name="Google Shape;62;p14"/>
              <p:cNvPicPr preferRelativeResize="0"/>
              <p:nvPr/>
            </p:nvPicPr>
            <p:blipFill rotWithShape="1">
              <a:blip r:embed="rId2">
                <a:alphaModFix/>
              </a:blip>
              <a:srcRect/>
              <a:stretch/>
            </p:blipFill>
            <p:spPr>
              <a:xfrm>
                <a:off x="5255" y="3851"/>
                <a:ext cx="483" cy="441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63" name="Google Shape;63;p14"/>
              <p:cNvSpPr/>
              <p:nvPr/>
            </p:nvSpPr>
            <p:spPr>
              <a:xfrm>
                <a:off x="3379" y="4020"/>
                <a:ext cx="1961" cy="25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zh-TW" sz="1000" b="0" i="0" u="none" strike="noStrike" cap="none">
                    <a:solidFill>
                      <a:srgbClr val="969696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National Chung Cheng University</a:t>
                </a:r>
                <a:endParaRPr/>
              </a:p>
              <a:p>
                <a:pPr marL="0" marR="0" lvl="0" indent="0" algn="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zh-TW" sz="1000" b="0" i="0" u="none" strike="noStrike" cap="none">
                    <a:solidFill>
                      <a:srgbClr val="969696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Dept. Computer Science &amp; Information Engineering</a:t>
                </a:r>
                <a:endParaRPr/>
              </a:p>
            </p:txBody>
          </p:sp>
        </p:grpSp>
        <p:pic>
          <p:nvPicPr>
            <p:cNvPr id="64" name="Google Shape;64;p14"/>
            <p:cNvPicPr preferRelativeResize="0"/>
            <p:nvPr/>
          </p:nvPicPr>
          <p:blipFill rotWithShape="1">
            <a:blip r:embed="rId3">
              <a:alphaModFix/>
            </a:blip>
            <a:srcRect l="22060" b="24757"/>
            <a:stretch/>
          </p:blipFill>
          <p:spPr>
            <a:xfrm>
              <a:off x="0" y="4643438"/>
              <a:ext cx="2271713" cy="221456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5" name="Google Shape;65;p14"/>
            <p:cNvPicPr preferRelativeResize="0"/>
            <p:nvPr/>
          </p:nvPicPr>
          <p:blipFill rotWithShape="1">
            <a:blip r:embed="rId4">
              <a:alphaModFix/>
            </a:blip>
            <a:srcRect b="3809"/>
            <a:stretch/>
          </p:blipFill>
          <p:spPr>
            <a:xfrm>
              <a:off x="2214563" y="5053013"/>
              <a:ext cx="1819275" cy="180498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6" name="Google Shape;66;p14"/>
            <p:cNvPicPr preferRelativeResize="0"/>
            <p:nvPr/>
          </p:nvPicPr>
          <p:blipFill rotWithShape="1">
            <a:blip r:embed="rId3">
              <a:alphaModFix/>
            </a:blip>
            <a:srcRect l="21568" t="33981"/>
            <a:stretch/>
          </p:blipFill>
          <p:spPr>
            <a:xfrm>
              <a:off x="0" y="0"/>
              <a:ext cx="2286000" cy="19431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7" name="Google Shape;67;p14"/>
            <p:cNvPicPr preferRelativeResize="0"/>
            <p:nvPr/>
          </p:nvPicPr>
          <p:blipFill rotWithShape="1">
            <a:blip r:embed="rId5">
              <a:alphaModFix/>
            </a:blip>
            <a:srcRect l="73567"/>
            <a:stretch/>
          </p:blipFill>
          <p:spPr>
            <a:xfrm>
              <a:off x="0" y="1162050"/>
              <a:ext cx="1052513" cy="398145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68" name="Google Shape;68;p14"/>
            <p:cNvSpPr/>
            <p:nvPr/>
          </p:nvSpPr>
          <p:spPr>
            <a:xfrm>
              <a:off x="142875" y="6367463"/>
              <a:ext cx="4284661" cy="33813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zh-TW" sz="1600" b="1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202</a:t>
              </a:r>
              <a:r>
                <a:rPr lang="en-US" altLang="zh-TW" sz="1600" b="1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5</a:t>
              </a:r>
              <a:r>
                <a:rPr lang="zh-TW" sz="1600" b="1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Mobile All-IP Networking Laboratory</a:t>
              </a:r>
              <a:endParaRPr dirty="0"/>
            </a:p>
          </p:txBody>
        </p:sp>
      </p:grpSp>
      <p:sp>
        <p:nvSpPr>
          <p:cNvPr id="69" name="Google Shape;69;p14"/>
          <p:cNvSpPr txBox="1">
            <a:spLocks noGrp="1"/>
          </p:cNvSpPr>
          <p:nvPr>
            <p:ph type="ctrTitle"/>
          </p:nvPr>
        </p:nvSpPr>
        <p:spPr>
          <a:xfrm>
            <a:off x="685800" y="1257302"/>
            <a:ext cx="7772400" cy="11025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4"/>
          <p:cNvSpPr txBox="1">
            <a:spLocks noGrp="1"/>
          </p:cNvSpPr>
          <p:nvPr>
            <p:ph type="subTitle" idx="1"/>
          </p:nvPr>
        </p:nvSpPr>
        <p:spPr>
          <a:xfrm>
            <a:off x="1371600" y="2574131"/>
            <a:ext cx="6400800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71" name="Google Shape;71;p14"/>
          <p:cNvSpPr txBox="1">
            <a:spLocks noGrp="1"/>
          </p:cNvSpPr>
          <p:nvPr>
            <p:ph type="dt" idx="10"/>
          </p:nvPr>
        </p:nvSpPr>
        <p:spPr>
          <a:xfrm>
            <a:off x="504600" y="4331352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4"/>
          <p:cNvSpPr txBox="1">
            <a:spLocks noGrp="1"/>
          </p:cNvSpPr>
          <p:nvPr>
            <p:ph type="ftr" idx="11"/>
          </p:nvPr>
        </p:nvSpPr>
        <p:spPr>
          <a:xfrm>
            <a:off x="5943600" y="4767264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4"/>
          <p:cNvSpPr txBox="1">
            <a:spLocks noGrp="1"/>
          </p:cNvSpPr>
          <p:nvPr>
            <p:ph type="sldNum" idx="12"/>
          </p:nvPr>
        </p:nvSpPr>
        <p:spPr>
          <a:xfrm>
            <a:off x="34290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0" name="Google Shape;130;p23"/>
          <p:cNvCxnSpPr/>
          <p:nvPr/>
        </p:nvCxnSpPr>
        <p:spPr>
          <a:xfrm>
            <a:off x="457200" y="1120380"/>
            <a:ext cx="8229600" cy="1190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</p:cxnSp>
      <p:sp>
        <p:nvSpPr>
          <p:cNvPr id="131" name="Google Shape;131;p23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2" name="Google Shape;132;p23"/>
          <p:cNvSpPr txBox="1">
            <a:spLocks noGrp="1"/>
          </p:cNvSpPr>
          <p:nvPr>
            <p:ph type="body" idx="1"/>
          </p:nvPr>
        </p:nvSpPr>
        <p:spPr>
          <a:xfrm rot="5400000">
            <a:off x="2874764" y="-1217412"/>
            <a:ext cx="3394472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33" name="Google Shape;133;p23"/>
          <p:cNvSpPr txBox="1">
            <a:spLocks noGrp="1"/>
          </p:cNvSpPr>
          <p:nvPr>
            <p:ph type="dt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4" name="Google Shape;134;p23"/>
          <p:cNvSpPr txBox="1">
            <a:spLocks noGrp="1"/>
          </p:cNvSpPr>
          <p:nvPr>
            <p:ph type="ftr" idx="11"/>
          </p:nvPr>
        </p:nvSpPr>
        <p:spPr>
          <a:xfrm>
            <a:off x="5943600" y="4767264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5" name="Google Shape;135;p23"/>
          <p:cNvSpPr txBox="1">
            <a:spLocks noGrp="1"/>
          </p:cNvSpPr>
          <p:nvPr>
            <p:ph type="sldNum" idx="12"/>
          </p:nvPr>
        </p:nvSpPr>
        <p:spPr>
          <a:xfrm>
            <a:off x="34290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7" name="Google Shape;137;p24"/>
          <p:cNvCxnSpPr/>
          <p:nvPr/>
        </p:nvCxnSpPr>
        <p:spPr>
          <a:xfrm rot="5400000">
            <a:off x="4381501" y="2399905"/>
            <a:ext cx="4343400" cy="3175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</p:cxnSp>
      <p:sp>
        <p:nvSpPr>
          <p:cNvPr id="138" name="Google Shape;138;p24"/>
          <p:cNvSpPr txBox="1">
            <a:spLocks noGrp="1"/>
          </p:cNvSpPr>
          <p:nvPr>
            <p:ph type="title"/>
          </p:nvPr>
        </p:nvSpPr>
        <p:spPr>
          <a:xfrm rot="5400000">
            <a:off x="5463778" y="1371602"/>
            <a:ext cx="4388644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9" name="Google Shape;139;p24"/>
          <p:cNvSpPr txBox="1">
            <a:spLocks noGrp="1"/>
          </p:cNvSpPr>
          <p:nvPr>
            <p:ph type="body" idx="1"/>
          </p:nvPr>
        </p:nvSpPr>
        <p:spPr>
          <a:xfrm rot="5400000">
            <a:off x="1272778" y="-609598"/>
            <a:ext cx="4388644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0" name="Google Shape;140;p24"/>
          <p:cNvSpPr txBox="1">
            <a:spLocks noGrp="1"/>
          </p:cNvSpPr>
          <p:nvPr>
            <p:ph type="dt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1" name="Google Shape;141;p24"/>
          <p:cNvSpPr txBox="1">
            <a:spLocks noGrp="1"/>
          </p:cNvSpPr>
          <p:nvPr>
            <p:ph type="ftr" idx="11"/>
          </p:nvPr>
        </p:nvSpPr>
        <p:spPr>
          <a:xfrm>
            <a:off x="5943600" y="4767264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2" name="Google Shape;142;p24"/>
          <p:cNvSpPr txBox="1">
            <a:spLocks noGrp="1"/>
          </p:cNvSpPr>
          <p:nvPr>
            <p:ph type="sldNum" idx="12"/>
          </p:nvPr>
        </p:nvSpPr>
        <p:spPr>
          <a:xfrm>
            <a:off x="34290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5" name="Google Shape;75;p15"/>
          <p:cNvCxnSpPr/>
          <p:nvPr/>
        </p:nvCxnSpPr>
        <p:spPr>
          <a:xfrm>
            <a:off x="457200" y="1120380"/>
            <a:ext cx="8229600" cy="1190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</p:cxnSp>
      <p:sp>
        <p:nvSpPr>
          <p:cNvPr id="76" name="Google Shape;76;p15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5"/>
          <p:cNvSpPr txBox="1">
            <a:spLocks noGrp="1"/>
          </p:cNvSpPr>
          <p:nvPr>
            <p:ph type="body" idx="1"/>
          </p:nvPr>
        </p:nvSpPr>
        <p:spPr>
          <a:xfrm>
            <a:off x="457200" y="1200152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rgbClr val="17365D"/>
              </a:buClr>
              <a:buSzPts val="3200"/>
              <a:buFont typeface="Noto Sans Symbols"/>
              <a:buChar char="■"/>
              <a:defRPr b="0" u="none">
                <a:solidFill>
                  <a:srgbClr val="17365D"/>
                </a:solidFill>
              </a:defRPr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rgbClr val="3F3F3F"/>
              </a:buClr>
              <a:buSzPts val="2800"/>
              <a:buChar char="–"/>
              <a:defRPr>
                <a:solidFill>
                  <a:srgbClr val="3F3F3F"/>
                </a:solidFill>
              </a:defRPr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rgbClr val="595959"/>
              </a:buClr>
              <a:buSzPts val="2400"/>
              <a:buChar char="•"/>
              <a:defRPr>
                <a:solidFill>
                  <a:srgbClr val="595959"/>
                </a:solidFill>
              </a:defRPr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rgbClr val="595959"/>
              </a:buClr>
              <a:buSzPts val="2000"/>
              <a:buChar char="–"/>
              <a:defRPr>
                <a:solidFill>
                  <a:srgbClr val="595959"/>
                </a:solidFill>
              </a:defRPr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rgbClr val="595959"/>
              </a:buClr>
              <a:buSzPts val="2000"/>
              <a:buChar char="»"/>
              <a:defRPr>
                <a:solidFill>
                  <a:srgbClr val="595959"/>
                </a:solidFill>
              </a:defRPr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15"/>
          <p:cNvSpPr txBox="1">
            <a:spLocks noGrp="1"/>
          </p:cNvSpPr>
          <p:nvPr>
            <p:ph type="dt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5"/>
          <p:cNvSpPr txBox="1">
            <a:spLocks noGrp="1"/>
          </p:cNvSpPr>
          <p:nvPr>
            <p:ph type="ftr" idx="11"/>
          </p:nvPr>
        </p:nvSpPr>
        <p:spPr>
          <a:xfrm>
            <a:off x="5943600" y="4767264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5"/>
          <p:cNvSpPr txBox="1">
            <a:spLocks noGrp="1"/>
          </p:cNvSpPr>
          <p:nvPr>
            <p:ph type="sldNum" idx="12"/>
          </p:nvPr>
        </p:nvSpPr>
        <p:spPr>
          <a:xfrm>
            <a:off x="34290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區段標題" type="secHead">
  <p:cSld name="SECTION_HEADER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6"/>
          <p:cNvSpPr txBox="1">
            <a:spLocks noGrp="1"/>
          </p:cNvSpPr>
          <p:nvPr>
            <p:ph type="title"/>
          </p:nvPr>
        </p:nvSpPr>
        <p:spPr>
          <a:xfrm>
            <a:off x="722313" y="3305177"/>
            <a:ext cx="7772400" cy="10215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6"/>
          <p:cNvSpPr txBox="1"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84" name="Google Shape;84;p16"/>
          <p:cNvSpPr txBox="1">
            <a:spLocks noGrp="1"/>
          </p:cNvSpPr>
          <p:nvPr>
            <p:ph type="dt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6"/>
          <p:cNvSpPr txBox="1">
            <a:spLocks noGrp="1"/>
          </p:cNvSpPr>
          <p:nvPr>
            <p:ph type="ftr" idx="11"/>
          </p:nvPr>
        </p:nvSpPr>
        <p:spPr>
          <a:xfrm>
            <a:off x="5943600" y="4767264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6"/>
          <p:cNvSpPr txBox="1">
            <a:spLocks noGrp="1"/>
          </p:cNvSpPr>
          <p:nvPr>
            <p:ph type="sldNum" idx="12"/>
          </p:nvPr>
        </p:nvSpPr>
        <p:spPr>
          <a:xfrm>
            <a:off x="34290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8" name="Google Shape;88;p17"/>
          <p:cNvCxnSpPr/>
          <p:nvPr/>
        </p:nvCxnSpPr>
        <p:spPr>
          <a:xfrm>
            <a:off x="457200" y="1120380"/>
            <a:ext cx="8229600" cy="1190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</p:cxnSp>
      <p:sp>
        <p:nvSpPr>
          <p:cNvPr id="89" name="Google Shape;89;p17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17"/>
          <p:cNvSpPr txBox="1">
            <a:spLocks noGrp="1"/>
          </p:cNvSpPr>
          <p:nvPr>
            <p:ph type="body" idx="1"/>
          </p:nvPr>
        </p:nvSpPr>
        <p:spPr>
          <a:xfrm>
            <a:off x="457200" y="1200152"/>
            <a:ext cx="4038600" cy="3394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91" name="Google Shape;91;p17"/>
          <p:cNvSpPr txBox="1">
            <a:spLocks noGrp="1"/>
          </p:cNvSpPr>
          <p:nvPr>
            <p:ph type="body" idx="2"/>
          </p:nvPr>
        </p:nvSpPr>
        <p:spPr>
          <a:xfrm>
            <a:off x="4648200" y="1200152"/>
            <a:ext cx="4038600" cy="3394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92" name="Google Shape;92;p17"/>
          <p:cNvSpPr txBox="1">
            <a:spLocks noGrp="1"/>
          </p:cNvSpPr>
          <p:nvPr>
            <p:ph type="dt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17"/>
          <p:cNvSpPr txBox="1">
            <a:spLocks noGrp="1"/>
          </p:cNvSpPr>
          <p:nvPr>
            <p:ph type="ftr" idx="11"/>
          </p:nvPr>
        </p:nvSpPr>
        <p:spPr>
          <a:xfrm>
            <a:off x="5943600" y="4767264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17"/>
          <p:cNvSpPr txBox="1">
            <a:spLocks noGrp="1"/>
          </p:cNvSpPr>
          <p:nvPr>
            <p:ph type="sldNum" idx="12"/>
          </p:nvPr>
        </p:nvSpPr>
        <p:spPr>
          <a:xfrm>
            <a:off x="34290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6" name="Google Shape;96;p18"/>
          <p:cNvCxnSpPr/>
          <p:nvPr/>
        </p:nvCxnSpPr>
        <p:spPr>
          <a:xfrm>
            <a:off x="457200" y="1120380"/>
            <a:ext cx="8229600" cy="1190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</p:cxnSp>
      <p:sp>
        <p:nvSpPr>
          <p:cNvPr id="97" name="Google Shape;97;p18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18"/>
          <p:cNvSpPr txBox="1"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99" name="Google Shape;99;p18"/>
          <p:cNvSpPr txBox="1">
            <a:spLocks noGrp="1"/>
          </p:cNvSpPr>
          <p:nvPr>
            <p:ph type="body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100" name="Google Shape;100;p18"/>
          <p:cNvSpPr txBox="1">
            <a:spLocks noGrp="1"/>
          </p:cNvSpPr>
          <p:nvPr>
            <p:ph type="body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01" name="Google Shape;101;p18"/>
          <p:cNvSpPr txBox="1">
            <a:spLocks noGrp="1"/>
          </p:cNvSpPr>
          <p:nvPr>
            <p:ph type="body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102" name="Google Shape;102;p18"/>
          <p:cNvSpPr txBox="1">
            <a:spLocks noGrp="1"/>
          </p:cNvSpPr>
          <p:nvPr>
            <p:ph type="dt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" name="Google Shape;103;p18"/>
          <p:cNvSpPr txBox="1">
            <a:spLocks noGrp="1"/>
          </p:cNvSpPr>
          <p:nvPr>
            <p:ph type="ftr" idx="11"/>
          </p:nvPr>
        </p:nvSpPr>
        <p:spPr>
          <a:xfrm>
            <a:off x="5943600" y="4767264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18"/>
          <p:cNvSpPr txBox="1">
            <a:spLocks noGrp="1"/>
          </p:cNvSpPr>
          <p:nvPr>
            <p:ph type="sldNum" idx="12"/>
          </p:nvPr>
        </p:nvSpPr>
        <p:spPr>
          <a:xfrm>
            <a:off x="34290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6" name="Google Shape;106;p19"/>
          <p:cNvCxnSpPr/>
          <p:nvPr/>
        </p:nvCxnSpPr>
        <p:spPr>
          <a:xfrm>
            <a:off x="457200" y="1120380"/>
            <a:ext cx="8229600" cy="1190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</p:cxnSp>
      <p:sp>
        <p:nvSpPr>
          <p:cNvPr id="107" name="Google Shape;107;p19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19"/>
          <p:cNvSpPr txBox="1">
            <a:spLocks noGrp="1"/>
          </p:cNvSpPr>
          <p:nvPr>
            <p:ph type="dt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" name="Google Shape;109;p19"/>
          <p:cNvSpPr txBox="1">
            <a:spLocks noGrp="1"/>
          </p:cNvSpPr>
          <p:nvPr>
            <p:ph type="ftr" idx="11"/>
          </p:nvPr>
        </p:nvSpPr>
        <p:spPr>
          <a:xfrm>
            <a:off x="5943600" y="4767264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19"/>
          <p:cNvSpPr txBox="1">
            <a:spLocks noGrp="1"/>
          </p:cNvSpPr>
          <p:nvPr>
            <p:ph type="sldNum" idx="12"/>
          </p:nvPr>
        </p:nvSpPr>
        <p:spPr>
          <a:xfrm>
            <a:off x="34290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0"/>
          <p:cNvSpPr txBox="1">
            <a:spLocks noGrp="1"/>
          </p:cNvSpPr>
          <p:nvPr>
            <p:ph type="dt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p20"/>
          <p:cNvSpPr txBox="1">
            <a:spLocks noGrp="1"/>
          </p:cNvSpPr>
          <p:nvPr>
            <p:ph type="ftr" idx="11"/>
          </p:nvPr>
        </p:nvSpPr>
        <p:spPr>
          <a:xfrm>
            <a:off x="5943600" y="4767264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20"/>
          <p:cNvSpPr txBox="1">
            <a:spLocks noGrp="1"/>
          </p:cNvSpPr>
          <p:nvPr>
            <p:ph type="sldNum" idx="12"/>
          </p:nvPr>
        </p:nvSpPr>
        <p:spPr>
          <a:xfrm>
            <a:off x="34290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1"/>
          <p:cNvSpPr txBox="1">
            <a:spLocks noGrp="1"/>
          </p:cNvSpPr>
          <p:nvPr>
            <p:ph type="title"/>
          </p:nvPr>
        </p:nvSpPr>
        <p:spPr>
          <a:xfrm>
            <a:off x="457201" y="204788"/>
            <a:ext cx="3008313" cy="871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21"/>
          <p:cNvSpPr txBox="1">
            <a:spLocks noGrp="1"/>
          </p:cNvSpPr>
          <p:nvPr>
            <p:ph type="body" idx="1"/>
          </p:nvPr>
        </p:nvSpPr>
        <p:spPr>
          <a:xfrm>
            <a:off x="3575050" y="204789"/>
            <a:ext cx="5111750" cy="4389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18" name="Google Shape;118;p21"/>
          <p:cNvSpPr txBox="1">
            <a:spLocks noGrp="1"/>
          </p:cNvSpPr>
          <p:nvPr>
            <p:ph type="body" idx="2"/>
          </p:nvPr>
        </p:nvSpPr>
        <p:spPr>
          <a:xfrm>
            <a:off x="457201" y="1076327"/>
            <a:ext cx="3008313" cy="35182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119" name="Google Shape;119;p21"/>
          <p:cNvSpPr txBox="1">
            <a:spLocks noGrp="1"/>
          </p:cNvSpPr>
          <p:nvPr>
            <p:ph type="dt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0" name="Google Shape;120;p21"/>
          <p:cNvSpPr txBox="1">
            <a:spLocks noGrp="1"/>
          </p:cNvSpPr>
          <p:nvPr>
            <p:ph type="ftr" idx="11"/>
          </p:nvPr>
        </p:nvSpPr>
        <p:spPr>
          <a:xfrm>
            <a:off x="5943600" y="4767264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1" name="Google Shape;121;p21"/>
          <p:cNvSpPr txBox="1">
            <a:spLocks noGrp="1"/>
          </p:cNvSpPr>
          <p:nvPr>
            <p:ph type="sldNum" idx="12"/>
          </p:nvPr>
        </p:nvSpPr>
        <p:spPr>
          <a:xfrm>
            <a:off x="34290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2"/>
          <p:cNvSpPr txBox="1"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4" name="Google Shape;124;p22"/>
          <p:cNvSpPr>
            <a:spLocks noGrp="1"/>
          </p:cNvSpPr>
          <p:nvPr>
            <p:ph type="pic" idx="2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  <a:noFill/>
          <a:ln>
            <a:noFill/>
          </a:ln>
        </p:spPr>
      </p:sp>
      <p:sp>
        <p:nvSpPr>
          <p:cNvPr id="125" name="Google Shape;125;p22"/>
          <p:cNvSpPr txBox="1">
            <a:spLocks noGrp="1"/>
          </p:cNvSpPr>
          <p:nvPr>
            <p:ph type="body" idx="1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126" name="Google Shape;126;p22"/>
          <p:cNvSpPr txBox="1">
            <a:spLocks noGrp="1"/>
          </p:cNvSpPr>
          <p:nvPr>
            <p:ph type="dt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7" name="Google Shape;127;p22"/>
          <p:cNvSpPr txBox="1">
            <a:spLocks noGrp="1"/>
          </p:cNvSpPr>
          <p:nvPr>
            <p:ph type="ftr" idx="11"/>
          </p:nvPr>
        </p:nvSpPr>
        <p:spPr>
          <a:xfrm>
            <a:off x="5943600" y="4767264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8" name="Google Shape;128;p22"/>
          <p:cNvSpPr txBox="1">
            <a:spLocks noGrp="1"/>
          </p:cNvSpPr>
          <p:nvPr>
            <p:ph type="sldNum" idx="12"/>
          </p:nvPr>
        </p:nvSpPr>
        <p:spPr>
          <a:xfrm>
            <a:off x="34290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Google Shape;51;p13" descr="logo_ppt.png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6400800" y="4514850"/>
            <a:ext cx="2000250" cy="571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2" name="Google Shape;52;p13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1" y="-10716"/>
            <a:ext cx="575072" cy="525066"/>
          </a:xfrm>
          <a:prstGeom prst="rect">
            <a:avLst/>
          </a:prstGeom>
          <a:noFill/>
          <a:ln>
            <a:noFill/>
          </a:ln>
        </p:spPr>
      </p:pic>
      <p:sp>
        <p:nvSpPr>
          <p:cNvPr id="53" name="Google Shape;53;p13"/>
          <p:cNvSpPr/>
          <p:nvPr/>
        </p:nvSpPr>
        <p:spPr>
          <a:xfrm>
            <a:off x="620714" y="45244"/>
            <a:ext cx="3113087" cy="297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000" b="0" i="0" u="none" strike="noStrike" cap="none">
                <a:solidFill>
                  <a:srgbClr val="969696"/>
                </a:solidFill>
                <a:latin typeface="Calibri"/>
                <a:ea typeface="Calibri"/>
                <a:cs typeface="Calibri"/>
                <a:sym typeface="Calibri"/>
              </a:rPr>
              <a:t>National Chung Cheng University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000" b="0" i="0" u="none" strike="noStrike" cap="none">
                <a:solidFill>
                  <a:srgbClr val="969696"/>
                </a:solidFill>
                <a:latin typeface="Calibri"/>
                <a:ea typeface="Calibri"/>
                <a:cs typeface="Calibri"/>
                <a:sym typeface="Calibri"/>
              </a:rPr>
              <a:t>Dept. Computer Science &amp; Information Engineering</a:t>
            </a:r>
            <a:endParaRPr/>
          </a:p>
        </p:txBody>
      </p:sp>
      <p:sp>
        <p:nvSpPr>
          <p:cNvPr id="54" name="Google Shape;54;p13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body" idx="1"/>
          </p:nvPr>
        </p:nvSpPr>
        <p:spPr>
          <a:xfrm>
            <a:off x="457200" y="1200152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6" name="Google Shape;56;p13"/>
          <p:cNvSpPr txBox="1">
            <a:spLocks noGrp="1"/>
          </p:cNvSpPr>
          <p:nvPr>
            <p:ph type="dt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7" name="Google Shape;57;p13"/>
          <p:cNvSpPr txBox="1">
            <a:spLocks noGrp="1"/>
          </p:cNvSpPr>
          <p:nvPr>
            <p:ph type="ftr" idx="11"/>
          </p:nvPr>
        </p:nvSpPr>
        <p:spPr>
          <a:xfrm>
            <a:off x="5943600" y="4767264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8" name="Google Shape;58;p13"/>
          <p:cNvSpPr txBox="1">
            <a:spLocks noGrp="1"/>
          </p:cNvSpPr>
          <p:nvPr>
            <p:ph type="sldNum" idx="12"/>
          </p:nvPr>
        </p:nvSpPr>
        <p:spPr>
          <a:xfrm>
            <a:off x="34290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 rtl="0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 rtl="0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 rtl="0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 rtl="0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png"/><Relationship Id="rId4" Type="http://schemas.openxmlformats.org/officeDocument/2006/relationships/image" Target="../media/image21.emf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5"/>
          <p:cNvSpPr txBox="1">
            <a:spLocks noGrp="1"/>
          </p:cNvSpPr>
          <p:nvPr>
            <p:ph type="ctrTitle"/>
          </p:nvPr>
        </p:nvSpPr>
        <p:spPr>
          <a:xfrm>
            <a:off x="685800" y="1709829"/>
            <a:ext cx="7772400" cy="11025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en-US" altLang="zh-TW" sz="2800" dirty="0"/>
              <a:t>Edge-based Evolved Packet Core (EPC) Refactoring for High Speed Mobility</a:t>
            </a:r>
            <a:endParaRPr sz="2800" dirty="0"/>
          </a:p>
        </p:txBody>
      </p:sp>
      <p:sp>
        <p:nvSpPr>
          <p:cNvPr id="149" name="Google Shape;149;p25"/>
          <p:cNvSpPr txBox="1">
            <a:spLocks noGrp="1"/>
          </p:cNvSpPr>
          <p:nvPr>
            <p:ph type="subTitle" idx="1"/>
          </p:nvPr>
        </p:nvSpPr>
        <p:spPr>
          <a:xfrm>
            <a:off x="1371600" y="3132581"/>
            <a:ext cx="6400800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indent="0">
              <a:spcBef>
                <a:spcPts val="0"/>
              </a:spcBef>
              <a:buClr>
                <a:schemeClr val="dk1"/>
              </a:buClr>
              <a:buSzPts val="2800"/>
            </a:pPr>
            <a:r>
              <a:rPr lang="de-DE" altLang="zh-TW" sz="1400" dirty="0"/>
              <a:t>Wei-Kuo Chiang and Ming-Wei Wang</a:t>
            </a:r>
            <a:endParaRPr lang="en-US" altLang="zh-TW" sz="14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br>
              <a:rPr lang="zh-TW" sz="2800" dirty="0">
                <a:solidFill>
                  <a:schemeClr val="dk1"/>
                </a:solidFill>
                <a:latin typeface="PMingLiu"/>
                <a:ea typeface="PMingLiu"/>
                <a:cs typeface="PMingLiu"/>
                <a:sym typeface="PMingLiu"/>
              </a:rPr>
            </a:br>
            <a:br>
              <a:rPr lang="zh-TW" sz="2800" dirty="0">
                <a:solidFill>
                  <a:schemeClr val="dk1"/>
                </a:solidFill>
                <a:latin typeface="PMingLiu"/>
                <a:ea typeface="PMingLiu"/>
                <a:cs typeface="PMingLiu"/>
                <a:sym typeface="PMingLiu"/>
              </a:rPr>
            </a:br>
            <a:endParaRPr sz="2800" dirty="0">
              <a:solidFill>
                <a:schemeClr val="dk1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  <p:sp>
        <p:nvSpPr>
          <p:cNvPr id="150" name="Google Shape;150;p25"/>
          <p:cNvSpPr txBox="1">
            <a:spLocks noGrp="1"/>
          </p:cNvSpPr>
          <p:nvPr>
            <p:ph type="sldNum" idx="12"/>
          </p:nvPr>
        </p:nvSpPr>
        <p:spPr>
          <a:xfrm>
            <a:off x="34290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1</a:t>
            </a:fld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6AD3F0-BDD4-8BDA-35CC-4D09A3A913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ECF907D-5177-BA2B-969B-F92D46AFA9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2800" dirty="0"/>
              <a:t>Tracking Area</a:t>
            </a:r>
            <a:endParaRPr lang="zh-TW" altLang="en-US" sz="2800" dirty="0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89350509-C230-D733-3A8C-1CA3316F121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l"/>
            </a:pPr>
            <a:r>
              <a:rPr lang="en-US" altLang="zh-TW" sz="1800" b="1" dirty="0">
                <a:solidFill>
                  <a:schemeClr val="tx1"/>
                </a:solidFill>
              </a:rPr>
              <a:t>MME</a:t>
            </a:r>
            <a:r>
              <a:rPr lang="en-US" altLang="zh-TW" sz="1800" dirty="0">
                <a:solidFill>
                  <a:schemeClr val="tx1"/>
                </a:solidFill>
              </a:rPr>
              <a:t> records the UE’s registered location using </a:t>
            </a:r>
            <a:r>
              <a:rPr lang="en-US" altLang="zh-TW" sz="1800" b="1" dirty="0">
                <a:solidFill>
                  <a:schemeClr val="tx1"/>
                </a:solidFill>
              </a:rPr>
              <a:t>Tracking Area (TA)</a:t>
            </a:r>
            <a:r>
              <a:rPr lang="en-US" altLang="zh-TW" sz="1800" dirty="0">
                <a:solidFill>
                  <a:schemeClr val="tx1"/>
                </a:solidFill>
              </a:rPr>
              <a:t>.</a:t>
            </a:r>
          </a:p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l"/>
            </a:pPr>
            <a:endParaRPr lang="en-US" altLang="zh-TW" sz="1800" dirty="0">
              <a:solidFill>
                <a:schemeClr val="tx1"/>
              </a:solidFill>
            </a:endParaRPr>
          </a:p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l"/>
            </a:pPr>
            <a:r>
              <a:rPr lang="en-US" altLang="zh-TW" sz="1800" dirty="0">
                <a:solidFill>
                  <a:schemeClr val="tx1"/>
                </a:solidFill>
              </a:rPr>
              <a:t>When a UE moves into a new TA, a </a:t>
            </a:r>
            <a:r>
              <a:rPr lang="en-US" altLang="zh-TW" sz="1800" b="1" dirty="0">
                <a:solidFill>
                  <a:schemeClr val="tx1"/>
                </a:solidFill>
              </a:rPr>
              <a:t>Tracking Area Update (TAU) </a:t>
            </a:r>
            <a:r>
              <a:rPr lang="en-US" altLang="zh-TW" sz="1800" dirty="0">
                <a:solidFill>
                  <a:schemeClr val="tx1"/>
                </a:solidFill>
              </a:rPr>
              <a:t>procedure is triggered to update its location in the MME.</a:t>
            </a:r>
          </a:p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l"/>
            </a:pPr>
            <a:endParaRPr lang="en-US" altLang="zh-TW" sz="1800" dirty="0">
              <a:solidFill>
                <a:schemeClr val="tx1"/>
              </a:solidFill>
            </a:endParaRPr>
          </a:p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l"/>
            </a:pPr>
            <a:r>
              <a:rPr lang="en-US" altLang="zh-TW" sz="1800" dirty="0">
                <a:solidFill>
                  <a:schemeClr val="tx1"/>
                </a:solidFill>
              </a:rPr>
              <a:t>To avoid frequent TAU procedures during UE movement, a </a:t>
            </a:r>
            <a:r>
              <a:rPr lang="en-US" altLang="zh-TW" sz="1800" b="1" dirty="0">
                <a:solidFill>
                  <a:schemeClr val="tx1"/>
                </a:solidFill>
              </a:rPr>
              <a:t>TA List </a:t>
            </a:r>
            <a:r>
              <a:rPr lang="en-US" altLang="zh-TW" sz="1800" dirty="0">
                <a:solidFill>
                  <a:schemeClr val="tx1"/>
                </a:solidFill>
              </a:rPr>
              <a:t>mechanism is used.</a:t>
            </a:r>
            <a:r>
              <a:rPr lang="zh-TW" altLang="en-US" sz="1800" dirty="0">
                <a:solidFill>
                  <a:schemeClr val="tx1"/>
                </a:solidFill>
              </a:rPr>
              <a:t> </a:t>
            </a:r>
            <a:r>
              <a:rPr lang="en-US" altLang="zh-TW" sz="1800" dirty="0">
                <a:solidFill>
                  <a:schemeClr val="tx1"/>
                </a:solidFill>
              </a:rPr>
              <a:t>During UE registration, the MME allocates a TA List containing several </a:t>
            </a:r>
            <a:r>
              <a:rPr lang="en-US" altLang="zh-TW" sz="1800" dirty="0" err="1">
                <a:solidFill>
                  <a:schemeClr val="tx1"/>
                </a:solidFill>
              </a:rPr>
              <a:t>TAs.</a:t>
            </a:r>
            <a:endParaRPr lang="en-US" altLang="zh-TW" sz="1800" dirty="0">
              <a:solidFill>
                <a:schemeClr val="tx1"/>
              </a:solidFill>
            </a:endParaRP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A9ACAD86-D71A-8204-40B6-05E6C62CE05A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 smtClean="0"/>
              <a:t>10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59001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798283-CE89-AB74-F86C-71CD53F65E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A051165-6F40-6028-9648-5C42B1429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2800" dirty="0"/>
              <a:t>Location Update</a:t>
            </a:r>
            <a:endParaRPr lang="zh-TW" altLang="en-US" sz="2800" dirty="0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95E91E2F-C449-53A9-EC4B-CA02C8970D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200152"/>
            <a:ext cx="7475838" cy="3394472"/>
          </a:xfrm>
        </p:spPr>
        <p:txBody>
          <a:bodyPr/>
          <a:lstStyle/>
          <a:p>
            <a:pPr marL="50800" indent="0">
              <a:buClr>
                <a:schemeClr val="tx1"/>
              </a:buClr>
              <a:buSzPct val="100000"/>
              <a:buNone/>
            </a:pPr>
            <a:r>
              <a:rPr lang="en-US" altLang="zh-TW" sz="2000" dirty="0">
                <a:solidFill>
                  <a:schemeClr val="tx1"/>
                </a:solidFill>
              </a:rPr>
              <a:t>If the UE moves to a TA managed by a </a:t>
            </a:r>
            <a:r>
              <a:rPr lang="en-US" altLang="zh-TW" sz="2000" b="1" dirty="0">
                <a:solidFill>
                  <a:schemeClr val="tx1"/>
                </a:solidFill>
              </a:rPr>
              <a:t>new MME</a:t>
            </a:r>
            <a:r>
              <a:rPr lang="en-US" altLang="zh-TW" sz="2000" dirty="0">
                <a:solidFill>
                  <a:schemeClr val="tx1"/>
                </a:solidFill>
              </a:rPr>
              <a:t>:</a:t>
            </a:r>
          </a:p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l"/>
            </a:pPr>
            <a:r>
              <a:rPr lang="en-US" altLang="zh-TW" sz="2000" dirty="0">
                <a:solidFill>
                  <a:schemeClr val="tx1"/>
                </a:solidFill>
              </a:rPr>
              <a:t>The new MME retrieves the UE context from the old MME.</a:t>
            </a:r>
          </a:p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l"/>
            </a:pPr>
            <a:endParaRPr lang="en-US" altLang="zh-TW" sz="2000" dirty="0">
              <a:solidFill>
                <a:schemeClr val="tx1"/>
              </a:solidFill>
            </a:endParaRPr>
          </a:p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l"/>
            </a:pPr>
            <a:r>
              <a:rPr lang="en-US" altLang="zh-TW" sz="2000" dirty="0">
                <a:solidFill>
                  <a:schemeClr val="tx1"/>
                </a:solidFill>
              </a:rPr>
              <a:t>Then, it notifies the </a:t>
            </a:r>
            <a:r>
              <a:rPr lang="en-US" altLang="zh-TW" sz="2000" b="1" dirty="0">
                <a:solidFill>
                  <a:schemeClr val="tx1"/>
                </a:solidFill>
              </a:rPr>
              <a:t>HSS</a:t>
            </a:r>
            <a:r>
              <a:rPr lang="en-US" altLang="zh-TW" sz="2000" dirty="0">
                <a:solidFill>
                  <a:schemeClr val="tx1"/>
                </a:solidFill>
              </a:rPr>
              <a:t> to update the UE’s current MME information.</a:t>
            </a:r>
          </a:p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l"/>
            </a:pPr>
            <a:endParaRPr lang="en-US" altLang="zh-TW" sz="2000" dirty="0">
              <a:solidFill>
                <a:schemeClr val="tx1"/>
              </a:solidFill>
            </a:endParaRPr>
          </a:p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l"/>
            </a:pPr>
            <a:r>
              <a:rPr lang="en-US" altLang="zh-TW" sz="2000" dirty="0">
                <a:solidFill>
                  <a:schemeClr val="tx1"/>
                </a:solidFill>
              </a:rPr>
              <a:t>The HSS cancels the UE context stored in the </a:t>
            </a:r>
            <a:r>
              <a:rPr lang="en-US" altLang="zh-TW" sz="2000" b="1" dirty="0">
                <a:solidFill>
                  <a:schemeClr val="tx1"/>
                </a:solidFill>
              </a:rPr>
              <a:t>old MME </a:t>
            </a:r>
            <a:r>
              <a:rPr lang="en-US" altLang="zh-TW" sz="2000" dirty="0">
                <a:solidFill>
                  <a:schemeClr val="tx1"/>
                </a:solidFill>
              </a:rPr>
              <a:t>after updating.</a:t>
            </a: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8AB9C3A9-53F4-380C-2336-0D83CB5DABD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 smtClean="0"/>
              <a:t>11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09879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4B8A84-10A2-F360-121B-7D956D9B6C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A7D4010-6BFF-3652-60AC-FFBBD21B93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2800" dirty="0"/>
              <a:t>Basic Procedures in LTE/EPC</a:t>
            </a:r>
            <a:endParaRPr lang="zh-TW" altLang="en-US" sz="2800" dirty="0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4E6ABF63-4B50-CBD6-C49C-30F3805201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267572"/>
            <a:ext cx="5064944" cy="3347905"/>
          </a:xfrm>
        </p:spPr>
        <p:txBody>
          <a:bodyPr/>
          <a:lstStyle/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l"/>
            </a:pPr>
            <a:r>
              <a:rPr lang="en-US" altLang="zh-TW" sz="2000" dirty="0">
                <a:solidFill>
                  <a:schemeClr val="tx1"/>
                </a:solidFill>
              </a:rPr>
              <a:t>Initial Attach</a:t>
            </a:r>
          </a:p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l"/>
            </a:pPr>
            <a:r>
              <a:rPr lang="en-US" altLang="zh-TW" sz="2000" dirty="0">
                <a:solidFill>
                  <a:schemeClr val="tx1"/>
                </a:solidFill>
              </a:rPr>
              <a:t> Active to Idle (S1 Release)</a:t>
            </a:r>
          </a:p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l"/>
            </a:pPr>
            <a:r>
              <a:rPr lang="en-US" altLang="zh-TW" sz="2000" dirty="0">
                <a:solidFill>
                  <a:schemeClr val="tx1"/>
                </a:solidFill>
              </a:rPr>
              <a:t> Service Request (UE triggered),</a:t>
            </a:r>
          </a:p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l"/>
            </a:pPr>
            <a:r>
              <a:rPr lang="en-US" altLang="zh-TW" sz="2000" dirty="0">
                <a:solidFill>
                  <a:schemeClr val="tx1"/>
                </a:solidFill>
              </a:rPr>
              <a:t>Service Request (Network triggered)</a:t>
            </a:r>
          </a:p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l"/>
            </a:pPr>
            <a:r>
              <a:rPr lang="en-US" altLang="zh-TW" sz="2000" dirty="0">
                <a:solidFill>
                  <a:schemeClr val="tx1"/>
                </a:solidFill>
              </a:rPr>
              <a:t>Tracking area update (TAU)</a:t>
            </a:r>
          </a:p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l"/>
            </a:pPr>
            <a:r>
              <a:rPr lang="en-US" altLang="zh-TW" sz="2000" dirty="0">
                <a:solidFill>
                  <a:schemeClr val="tx1"/>
                </a:solidFill>
              </a:rPr>
              <a:t> X2-based handover</a:t>
            </a:r>
          </a:p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l"/>
            </a:pPr>
            <a:r>
              <a:rPr lang="en-US" altLang="zh-TW" sz="2000" dirty="0">
                <a:solidFill>
                  <a:schemeClr val="tx1"/>
                </a:solidFill>
              </a:rPr>
              <a:t>S1-based handover</a:t>
            </a:r>
          </a:p>
        </p:txBody>
      </p:sp>
      <p:pic>
        <p:nvPicPr>
          <p:cNvPr id="23" name="圖片 22">
            <a:extLst>
              <a:ext uri="{FF2B5EF4-FFF2-40B4-BE49-F238E27FC236}">
                <a16:creationId xmlns:a16="http://schemas.microsoft.com/office/drawing/2014/main" id="{381448D2-A588-EA7D-8675-00CF11B69E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56846" y="1213252"/>
            <a:ext cx="2905163" cy="1997740"/>
          </a:xfrm>
          <a:prstGeom prst="rect">
            <a:avLst/>
          </a:prstGeom>
        </p:spPr>
      </p:pic>
      <p:pic>
        <p:nvPicPr>
          <p:cNvPr id="26" name="圖片 25">
            <a:extLst>
              <a:ext uri="{FF2B5EF4-FFF2-40B4-BE49-F238E27FC236}">
                <a16:creationId xmlns:a16="http://schemas.microsoft.com/office/drawing/2014/main" id="{168E51F9-E23B-3484-6E5E-405D6DBF26F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56846" y="3217685"/>
            <a:ext cx="2769239" cy="1925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38698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B8C9D4-2007-569F-C300-94DB3FCD67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2236D8C-58E1-94A8-CF85-228B4A4D89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2800" dirty="0"/>
              <a:t>Idle to Active (Network triggered)</a:t>
            </a:r>
            <a:endParaRPr lang="zh-TW" altLang="en-US" sz="2800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706864A7-9995-FF56-7FA6-B5EF1658A17D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 smtClean="0"/>
              <a:t>13</a:t>
            </a:fld>
            <a:endParaRPr lang="zh-TW" altLang="en-US"/>
          </a:p>
        </p:txBody>
      </p:sp>
      <p:pic>
        <p:nvPicPr>
          <p:cNvPr id="8" name="圖片 7">
            <a:extLst>
              <a:ext uri="{FF2B5EF4-FFF2-40B4-BE49-F238E27FC236}">
                <a16:creationId xmlns:a16="http://schemas.microsoft.com/office/drawing/2014/main" id="{9895527B-EF29-049D-A947-58A18C5619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5028" y="1176993"/>
            <a:ext cx="4549999" cy="3966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9213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1110AEB-B3A5-B3E5-0751-DCDD31402D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54793"/>
            <a:ext cx="8229600" cy="857250"/>
          </a:xfrm>
        </p:spPr>
        <p:txBody>
          <a:bodyPr/>
          <a:lstStyle/>
          <a:p>
            <a:pPr>
              <a:defRPr/>
            </a:pPr>
            <a:r>
              <a:rPr lang="en-US" altLang="zh-TW" dirty="0"/>
              <a:t>Bearer</a:t>
            </a:r>
            <a:endParaRPr lang="zh-TW" altLang="en-US" dirty="0"/>
          </a:p>
        </p:txBody>
      </p:sp>
      <p:sp>
        <p:nvSpPr>
          <p:cNvPr id="25605" name="投影片編號版面配置區 6">
            <a:extLst>
              <a:ext uri="{FF2B5EF4-FFF2-40B4-BE49-F238E27FC236}">
                <a16:creationId xmlns:a16="http://schemas.microsoft.com/office/drawing/2014/main" id="{113F8A71-1F3F-6723-09F5-95505EE3D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4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  <a:defRPr kumimoji="1" sz="1800" b="1">
                <a:solidFill>
                  <a:schemeClr val="tx1"/>
                </a:solidFill>
                <a:latin typeface="Bookman Old Style" panose="02050604050505020204" pitchFamily="18" charset="0"/>
                <a:ea typeface="標楷體" panose="03000509000000000000" pitchFamily="65" charset="-120"/>
              </a:defRPr>
            </a:lvl1pPr>
            <a:lvl2pPr marL="557213" indent="-214313">
              <a:spcBef>
                <a:spcPct val="25000"/>
              </a:spcBef>
              <a:buClr>
                <a:schemeClr val="folHlink"/>
              </a:buClr>
              <a:buSzPct val="80000"/>
              <a:buFont typeface="Monotype Sorts" pitchFamily="2" charset="2"/>
              <a:buChar char="l"/>
              <a:defRPr kumimoji="1" sz="1500" b="1">
                <a:solidFill>
                  <a:schemeClr val="tx1"/>
                </a:solidFill>
                <a:latin typeface="Courier New" panose="02070309020205020404" pitchFamily="49" charset="0"/>
                <a:ea typeface="標楷體" panose="03000509000000000000" pitchFamily="65" charset="-120"/>
              </a:defRPr>
            </a:lvl2pPr>
            <a:lvl3pPr marL="857250" indent="-171450">
              <a:spcBef>
                <a:spcPct val="25000"/>
              </a:spcBef>
              <a:buClr>
                <a:schemeClr val="accent2"/>
              </a:buClr>
              <a:buSzPct val="100000"/>
              <a:buFont typeface="Wingdings 3" panose="05040102010807070707" pitchFamily="18" charset="2"/>
              <a:buChar char="Ê"/>
              <a:defRPr kumimoji="1" sz="1500" b="1">
                <a:solidFill>
                  <a:schemeClr val="tx1"/>
                </a:solidFill>
                <a:latin typeface="Bookman Old Style" panose="02050604050505020204" pitchFamily="18" charset="0"/>
                <a:ea typeface="標楷體" panose="03000509000000000000" pitchFamily="65" charset="-120"/>
              </a:defRPr>
            </a:lvl3pPr>
            <a:lvl4pPr marL="1200150" indent="-171450">
              <a:spcBef>
                <a:spcPct val="25000"/>
              </a:spcBef>
              <a:buClr>
                <a:srgbClr val="339933"/>
              </a:buClr>
              <a:buFont typeface="Wingdings 2" panose="05020102010507070707" pitchFamily="18" charset="2"/>
              <a:buChar char="E"/>
              <a:defRPr kumimoji="1" sz="1500" b="1" i="1">
                <a:solidFill>
                  <a:schemeClr val="tx1"/>
                </a:solidFill>
                <a:latin typeface="Bookman Old Style" panose="02050604050505020204" pitchFamily="18" charset="0"/>
                <a:ea typeface="標楷體" panose="03000509000000000000" pitchFamily="65" charset="-120"/>
              </a:defRPr>
            </a:lvl4pPr>
            <a:lvl5pPr marL="1543050" indent="-171450">
              <a:spcBef>
                <a:spcPct val="20000"/>
              </a:spcBef>
              <a:buClr>
                <a:srgbClr val="FF9900"/>
              </a:buClr>
              <a:buSzPct val="100000"/>
              <a:buFont typeface="Webdings" panose="05030102010509060703" pitchFamily="18" charset="2"/>
              <a:buChar char="È"/>
              <a:defRPr kumimoji="1" sz="1500" b="1">
                <a:solidFill>
                  <a:schemeClr val="tx1"/>
                </a:solidFill>
                <a:latin typeface="Courier New" panose="02070309020205020404" pitchFamily="49" charset="0"/>
                <a:ea typeface="標楷體" panose="03000509000000000000" pitchFamily="65" charset="-120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00000"/>
              <a:buFont typeface="Webdings" panose="05030102010509060703" pitchFamily="18" charset="2"/>
              <a:buChar char="È"/>
              <a:defRPr kumimoji="1" sz="1500" b="1">
                <a:solidFill>
                  <a:schemeClr val="tx1"/>
                </a:solidFill>
                <a:latin typeface="Courier New" panose="02070309020205020404" pitchFamily="49" charset="0"/>
                <a:ea typeface="標楷體" panose="03000509000000000000" pitchFamily="65" charset="-120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00000"/>
              <a:buFont typeface="Webdings" panose="05030102010509060703" pitchFamily="18" charset="2"/>
              <a:buChar char="È"/>
              <a:defRPr kumimoji="1" sz="1500" b="1">
                <a:solidFill>
                  <a:schemeClr val="tx1"/>
                </a:solidFill>
                <a:latin typeface="Courier New" panose="02070309020205020404" pitchFamily="49" charset="0"/>
                <a:ea typeface="標楷體" panose="03000509000000000000" pitchFamily="65" charset="-120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00000"/>
              <a:buFont typeface="Webdings" panose="05030102010509060703" pitchFamily="18" charset="2"/>
              <a:buChar char="È"/>
              <a:defRPr kumimoji="1" sz="1500" b="1">
                <a:solidFill>
                  <a:schemeClr val="tx1"/>
                </a:solidFill>
                <a:latin typeface="Courier New" panose="02070309020205020404" pitchFamily="49" charset="0"/>
                <a:ea typeface="標楷體" panose="03000509000000000000" pitchFamily="65" charset="-120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00000"/>
              <a:buFont typeface="Webdings" panose="05030102010509060703" pitchFamily="18" charset="2"/>
              <a:buChar char="È"/>
              <a:defRPr kumimoji="1" sz="1500" b="1">
                <a:solidFill>
                  <a:schemeClr val="tx1"/>
                </a:solidFill>
                <a:latin typeface="Courier New" panose="02070309020205020404" pitchFamily="49" charset="0"/>
                <a:ea typeface="標楷體" panose="03000509000000000000" pitchFamily="65" charset="-12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fld id="{584F2C2E-4FA0-4AA6-8903-DACF9D964815}" type="slidenum">
              <a:rPr lang="en-US" altLang="zh-TW" sz="1050">
                <a:solidFill>
                  <a:srgbClr val="006600"/>
                </a:solidFill>
                <a:ea typeface="新細明體" panose="02020500000000000000" pitchFamily="18" charset="-120"/>
              </a:rPr>
              <a:pPr>
                <a:spcBef>
                  <a:spcPct val="50000"/>
                </a:spcBef>
                <a:buClrTx/>
                <a:buSzTx/>
                <a:buFontTx/>
                <a:buNone/>
              </a:pPr>
              <a:t>14</a:t>
            </a:fld>
            <a:endParaRPr lang="en-US" altLang="zh-TW" sz="1050">
              <a:solidFill>
                <a:srgbClr val="006600"/>
              </a:solidFill>
              <a:ea typeface="新細明體" panose="02020500000000000000" pitchFamily="18" charset="-120"/>
            </a:endParaRPr>
          </a:p>
        </p:txBody>
      </p:sp>
      <p:graphicFrame>
        <p:nvGraphicFramePr>
          <p:cNvPr id="8" name="內容版面配置區 6">
            <a:extLst>
              <a:ext uri="{FF2B5EF4-FFF2-40B4-BE49-F238E27FC236}">
                <a16:creationId xmlns:a16="http://schemas.microsoft.com/office/drawing/2014/main" id="{F94C0863-BC6F-190F-C843-D987D28F68D7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116051037"/>
              </p:ext>
            </p:extLst>
          </p:nvPr>
        </p:nvGraphicFramePr>
        <p:xfrm>
          <a:off x="457200" y="1265635"/>
          <a:ext cx="4654378" cy="34504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9" name="內容版面配置區 8">
            <a:extLst>
              <a:ext uri="{FF2B5EF4-FFF2-40B4-BE49-F238E27FC236}">
                <a16:creationId xmlns:a16="http://schemas.microsoft.com/office/drawing/2014/main" id="{04DFEF4D-C0A4-108F-3576-3C6FE71A225B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5562600" y="1214438"/>
          <a:ext cx="2848380" cy="34504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3" name="文字方塊 2">
            <a:extLst>
              <a:ext uri="{FF2B5EF4-FFF2-40B4-BE49-F238E27FC236}">
                <a16:creationId xmlns:a16="http://schemas.microsoft.com/office/drawing/2014/main" id="{B7DA07F1-1BEB-138B-C7E7-C8A1E19DBB13}"/>
              </a:ext>
            </a:extLst>
          </p:cNvPr>
          <p:cNvSpPr txBox="1"/>
          <p:nvPr/>
        </p:nvSpPr>
        <p:spPr>
          <a:xfrm>
            <a:off x="586946" y="4510684"/>
            <a:ext cx="56841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>
                <a:solidFill>
                  <a:srgbClr val="FF0000"/>
                </a:solidFill>
              </a:rPr>
              <a:t>GBR : Guaranteed bit rate</a:t>
            </a:r>
            <a:endParaRPr lang="zh-TW" alt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30316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B0EE35-DC8F-27C5-2B8F-06CB6ED463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80C9AFE-C2FA-C76D-D9DA-A36138E983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2800" dirty="0"/>
              <a:t>Control and User Plane Separation (CUPS)</a:t>
            </a:r>
            <a:endParaRPr lang="zh-TW" altLang="en-US" sz="2800" dirty="0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788E24A-24F6-4A9C-ACC8-DDD45C4C31C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l"/>
            </a:pPr>
            <a:r>
              <a:rPr lang="en-US" altLang="zh-TW" sz="1800" dirty="0">
                <a:solidFill>
                  <a:schemeClr val="tx1"/>
                </a:solidFill>
              </a:rPr>
              <a:t>According to 3GPP TS 23.214 , the EPC introduces Control and User Plane Separation (CUPS) for gateways.</a:t>
            </a:r>
          </a:p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l"/>
            </a:pPr>
            <a:endParaRPr lang="en-US" altLang="zh-TW" sz="1800" dirty="0">
              <a:solidFill>
                <a:schemeClr val="tx1"/>
              </a:solidFill>
            </a:endParaRPr>
          </a:p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l"/>
            </a:pPr>
            <a:r>
              <a:rPr lang="en-US" altLang="zh-TW" sz="1800" dirty="0">
                <a:solidFill>
                  <a:schemeClr val="tx1"/>
                </a:solidFill>
              </a:rPr>
              <a:t>This design simplifies gateway functions and enhances deployment flexibility.</a:t>
            </a: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6479030-8F4D-111E-9DEF-8B7B0C4F613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 smtClean="0"/>
              <a:t>15</a:t>
            </a:fld>
            <a:endParaRPr lang="zh-TW" altLang="en-US"/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E0BFCF8A-AF60-5F1E-D76A-0693208E1D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8699" y="2879924"/>
            <a:ext cx="5053419" cy="1714700"/>
          </a:xfrm>
          <a:prstGeom prst="rect">
            <a:avLst/>
          </a:prstGeom>
        </p:spPr>
      </p:pic>
      <p:sp>
        <p:nvSpPr>
          <p:cNvPr id="9" name="文字方塊 8">
            <a:extLst>
              <a:ext uri="{FF2B5EF4-FFF2-40B4-BE49-F238E27FC236}">
                <a16:creationId xmlns:a16="http://schemas.microsoft.com/office/drawing/2014/main" id="{84F90703-E7B9-BAB5-7FFF-50EBA77E2DA8}"/>
              </a:ext>
            </a:extLst>
          </p:cNvPr>
          <p:cNvSpPr txBox="1"/>
          <p:nvPr/>
        </p:nvSpPr>
        <p:spPr>
          <a:xfrm>
            <a:off x="1890584" y="4517888"/>
            <a:ext cx="21336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components separated from the gateway</a:t>
            </a:r>
            <a:endParaRPr lang="zh-TW" altLang="en-US" dirty="0"/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60B6B772-EBED-A6ED-4F6A-5BB6DC034B31}"/>
              </a:ext>
            </a:extLst>
          </p:cNvPr>
          <p:cNvSpPr txBox="1"/>
          <p:nvPr/>
        </p:nvSpPr>
        <p:spPr>
          <a:xfrm>
            <a:off x="5349200" y="4517888"/>
            <a:ext cx="17518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CUPS with gateway-merged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668352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758282-F10C-3151-E150-F4DDCF5D0B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311D5BA-8451-4C57-B103-B76DAD96F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2800" dirty="0"/>
              <a:t>Full-edge EPC</a:t>
            </a:r>
            <a:endParaRPr lang="zh-TW" altLang="en-US" sz="2800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C7398703-406F-2551-AC38-89769CA0553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 smtClean="0"/>
              <a:t>16</a:t>
            </a:fld>
            <a:endParaRPr lang="zh-TW" altLang="en-US"/>
          </a:p>
        </p:txBody>
      </p:sp>
      <p:pic>
        <p:nvPicPr>
          <p:cNvPr id="10" name="圖片 9">
            <a:extLst>
              <a:ext uri="{FF2B5EF4-FFF2-40B4-BE49-F238E27FC236}">
                <a16:creationId xmlns:a16="http://schemas.microsoft.com/office/drawing/2014/main" id="{1D6A0DD7-1052-B59F-4292-A892732B81B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446" r="1729"/>
          <a:stretch>
            <a:fillRect/>
          </a:stretch>
        </p:blipFill>
        <p:spPr>
          <a:xfrm>
            <a:off x="4868680" y="3196281"/>
            <a:ext cx="4275320" cy="1945737"/>
          </a:xfrm>
          <a:prstGeom prst="rect">
            <a:avLst/>
          </a:prstGeom>
        </p:spPr>
      </p:pic>
      <p:sp>
        <p:nvSpPr>
          <p:cNvPr id="13" name="文字版面配置區 2">
            <a:extLst>
              <a:ext uri="{FF2B5EF4-FFF2-40B4-BE49-F238E27FC236}">
                <a16:creationId xmlns:a16="http://schemas.microsoft.com/office/drawing/2014/main" id="{52845D26-72B8-FCA5-5569-FD2A204DEE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200152"/>
            <a:ext cx="7772400" cy="1625426"/>
          </a:xfrm>
        </p:spPr>
        <p:txBody>
          <a:bodyPr/>
          <a:lstStyle/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l"/>
            </a:pPr>
            <a:r>
              <a:rPr lang="en-US" altLang="zh-TW" sz="2000" dirty="0">
                <a:solidFill>
                  <a:schemeClr val="tx1"/>
                </a:solidFill>
              </a:rPr>
              <a:t>This design, called Full-edge EPC, allows:</a:t>
            </a:r>
          </a:p>
          <a:p>
            <a:pPr lvl="1">
              <a:buClr>
                <a:schemeClr val="tx1"/>
              </a:buClr>
              <a:buSzPct val="100000"/>
              <a:buFont typeface="Wingdings" panose="05000000000000000000" pitchFamily="2" charset="2"/>
              <a:buChar char="l"/>
            </a:pPr>
            <a:r>
              <a:rPr lang="en-US" altLang="zh-TW" sz="1600" dirty="0">
                <a:solidFill>
                  <a:schemeClr val="tx1"/>
                </a:solidFill>
              </a:rPr>
              <a:t>Most procedures to be handled entirely within the edge.</a:t>
            </a:r>
          </a:p>
          <a:p>
            <a:pPr lvl="1">
              <a:buClr>
                <a:schemeClr val="tx1"/>
              </a:buClr>
              <a:buSzPct val="100000"/>
              <a:buFont typeface="Wingdings" panose="05000000000000000000" pitchFamily="2" charset="2"/>
              <a:buChar char="l"/>
            </a:pPr>
            <a:r>
              <a:rPr lang="en-US" altLang="zh-TW" sz="1600" dirty="0">
                <a:solidFill>
                  <a:schemeClr val="tx1"/>
                </a:solidFill>
              </a:rPr>
              <a:t>UEs to directly access external networks through the edge.</a:t>
            </a:r>
          </a:p>
          <a:p>
            <a:pPr lvl="1">
              <a:buClr>
                <a:schemeClr val="tx1"/>
              </a:buClr>
              <a:buSzPct val="100000"/>
              <a:buFont typeface="Wingdings" panose="05000000000000000000" pitchFamily="2" charset="2"/>
              <a:buChar char="l"/>
            </a:pPr>
            <a:r>
              <a:rPr lang="en-US" altLang="zh-TW" sz="1600" dirty="0">
                <a:solidFill>
                  <a:schemeClr val="tx1"/>
                </a:solidFill>
              </a:rPr>
              <a:t>Significant reduction in transmission latency compared to legacy EPC.</a:t>
            </a:r>
          </a:p>
          <a:p>
            <a:pPr lvl="1">
              <a:buClr>
                <a:schemeClr val="tx1"/>
              </a:buClr>
              <a:buSzPct val="100000"/>
              <a:buFont typeface="Wingdings" panose="05000000000000000000" pitchFamily="2" charset="2"/>
              <a:buChar char="l"/>
            </a:pPr>
            <a:endParaRPr lang="en-US" altLang="zh-TW" sz="1600" dirty="0">
              <a:solidFill>
                <a:schemeClr val="tx1"/>
              </a:solidFill>
            </a:endParaRPr>
          </a:p>
        </p:txBody>
      </p:sp>
      <p:sp>
        <p:nvSpPr>
          <p:cNvPr id="14" name="文字方塊 13">
            <a:extLst>
              <a:ext uri="{FF2B5EF4-FFF2-40B4-BE49-F238E27FC236}">
                <a16:creationId xmlns:a16="http://schemas.microsoft.com/office/drawing/2014/main" id="{2E017C5A-3FB2-8601-15FD-DAC0C1A04E60}"/>
              </a:ext>
            </a:extLst>
          </p:cNvPr>
          <p:cNvSpPr txBox="1"/>
          <p:nvPr/>
        </p:nvSpPr>
        <p:spPr>
          <a:xfrm>
            <a:off x="457200" y="2744633"/>
            <a:ext cx="541637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tx1"/>
              </a:buClr>
              <a:buSzPct val="100000"/>
              <a:buFont typeface="Wingdings" panose="05000000000000000000" pitchFamily="2" charset="2"/>
              <a:buChar char="l"/>
            </a:pPr>
            <a:r>
              <a:rPr lang="en-US" altLang="zh-TW" sz="2000" dirty="0">
                <a:solidFill>
                  <a:schemeClr val="tx1"/>
                </a:solidFill>
              </a:rPr>
              <a:t>These inter-edge communications between edge and core networks cause high signaling and transmission costs.</a:t>
            </a:r>
            <a:endParaRPr lang="zh-TW" alt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74571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78722-4715-1FA3-8200-99C85171CF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C2E8C1E-FCD7-9AE2-DE1B-F80CC1D4E5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2800" dirty="0"/>
              <a:t>Partial-edge EPC</a:t>
            </a:r>
            <a:endParaRPr lang="zh-TW" altLang="en-US" sz="2800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699736DB-D00B-650D-39D8-76047F9EB8E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 smtClean="0"/>
              <a:t>17</a:t>
            </a:fld>
            <a:endParaRPr lang="zh-TW" altLang="en-US"/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C3C4006B-CCA1-B845-8B45-C6F4AA25CE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60324" y="3119928"/>
            <a:ext cx="4283675" cy="1996091"/>
          </a:xfrm>
          <a:prstGeom prst="rect">
            <a:avLst/>
          </a:prstGeom>
        </p:spPr>
      </p:pic>
      <p:sp>
        <p:nvSpPr>
          <p:cNvPr id="10" name="文字方塊 9">
            <a:extLst>
              <a:ext uri="{FF2B5EF4-FFF2-40B4-BE49-F238E27FC236}">
                <a16:creationId xmlns:a16="http://schemas.microsoft.com/office/drawing/2014/main" id="{2FD48CF1-EE0D-2B81-7128-A5EAC653052C}"/>
              </a:ext>
            </a:extLst>
          </p:cNvPr>
          <p:cNvSpPr txBox="1"/>
          <p:nvPr/>
        </p:nvSpPr>
        <p:spPr>
          <a:xfrm>
            <a:off x="430428" y="1211971"/>
            <a:ext cx="80607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l"/>
            </a:pPr>
            <a:r>
              <a:rPr lang="en-US" altLang="zh-TW" sz="2400" dirty="0">
                <a:solidFill>
                  <a:schemeClr val="tx1"/>
                </a:solidFill>
              </a:rPr>
              <a:t>Advantages</a:t>
            </a:r>
          </a:p>
          <a:p>
            <a:pPr marL="285750" lvl="5" indent="-285750">
              <a:buClr>
                <a:schemeClr val="tx1"/>
              </a:buClr>
              <a:buSzPct val="100000"/>
              <a:buFont typeface="Wingdings" panose="05000000000000000000" pitchFamily="2" charset="2"/>
              <a:buChar char="u"/>
            </a:pPr>
            <a:r>
              <a:rPr lang="en-US" altLang="zh-TW" sz="1600" dirty="0">
                <a:solidFill>
                  <a:schemeClr val="tx1"/>
                </a:solidFill>
              </a:rPr>
              <a:t>During </a:t>
            </a:r>
            <a:r>
              <a:rPr lang="en-US" altLang="zh-TW" sz="1600" b="1" dirty="0">
                <a:solidFill>
                  <a:schemeClr val="tx1"/>
                </a:solidFill>
              </a:rPr>
              <a:t>handover</a:t>
            </a:r>
            <a:r>
              <a:rPr lang="en-US" altLang="zh-TW" sz="1600" dirty="0">
                <a:solidFill>
                  <a:schemeClr val="tx1"/>
                </a:solidFill>
              </a:rPr>
              <a:t>, the gateways remain in the core, so there is no need to reconfigure </a:t>
            </a:r>
            <a:r>
              <a:rPr lang="en-US" altLang="zh-TW" sz="1600" dirty="0" err="1">
                <a:solidFill>
                  <a:schemeClr val="tx1"/>
                </a:solidFill>
              </a:rPr>
              <a:t>gateways,reducing</a:t>
            </a:r>
            <a:r>
              <a:rPr lang="en-US" altLang="zh-TW" sz="1600" dirty="0">
                <a:solidFill>
                  <a:schemeClr val="tx1"/>
                </a:solidFill>
              </a:rPr>
              <a:t> control signaling cost compared with Full-edge EPC.</a:t>
            </a:r>
          </a:p>
          <a:p>
            <a:endParaRPr lang="zh-TW" altLang="en-US" sz="1600" dirty="0"/>
          </a:p>
        </p:txBody>
      </p:sp>
      <p:sp>
        <p:nvSpPr>
          <p:cNvPr id="11" name="文字方塊 10">
            <a:extLst>
              <a:ext uri="{FF2B5EF4-FFF2-40B4-BE49-F238E27FC236}">
                <a16:creationId xmlns:a16="http://schemas.microsoft.com/office/drawing/2014/main" id="{838DCDFB-7BB8-A9D7-42A3-558249D57892}"/>
              </a:ext>
            </a:extLst>
          </p:cNvPr>
          <p:cNvSpPr txBox="1"/>
          <p:nvPr/>
        </p:nvSpPr>
        <p:spPr>
          <a:xfrm>
            <a:off x="430428" y="2280404"/>
            <a:ext cx="78383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l"/>
            </a:pPr>
            <a:r>
              <a:rPr lang="en-US" altLang="zh-TW" sz="2400" dirty="0">
                <a:solidFill>
                  <a:schemeClr val="tx1"/>
                </a:solidFill>
              </a:rPr>
              <a:t>Limitations</a:t>
            </a:r>
          </a:p>
          <a:p>
            <a:pPr marL="285750" indent="-285750">
              <a:buClr>
                <a:schemeClr val="tx1"/>
              </a:buClr>
              <a:buSzPct val="100000"/>
              <a:buFont typeface="Wingdings" panose="05000000000000000000" pitchFamily="2" charset="2"/>
              <a:buChar char="u"/>
            </a:pPr>
            <a:r>
              <a:rPr lang="en-US" altLang="zh-TW" dirty="0">
                <a:solidFill>
                  <a:schemeClr val="tx1"/>
                </a:solidFill>
              </a:rPr>
              <a:t>When a UE moves between edge networks, it leaves the E-MME management scope; </a:t>
            </a:r>
          </a:p>
          <a:p>
            <a:pPr>
              <a:buClr>
                <a:schemeClr val="tx1"/>
              </a:buClr>
              <a:buSzPct val="100000"/>
            </a:pPr>
            <a:r>
              <a:rPr lang="en-US" altLang="zh-TW" dirty="0">
                <a:solidFill>
                  <a:schemeClr val="tx1"/>
                </a:solidFill>
              </a:rPr>
              <a:t>an E-MME change and HSS update are </a:t>
            </a:r>
            <a:r>
              <a:rPr lang="en-US" altLang="zh-TW" dirty="0" err="1">
                <a:solidFill>
                  <a:schemeClr val="tx1"/>
                </a:solidFill>
              </a:rPr>
              <a:t>required,leading</a:t>
            </a:r>
            <a:r>
              <a:rPr lang="en-US" altLang="zh-TW" dirty="0">
                <a:solidFill>
                  <a:schemeClr val="tx1"/>
                </a:solidFill>
              </a:rPr>
              <a:t> to high transmission cost between edge and core networks.</a:t>
            </a:r>
          </a:p>
          <a:p>
            <a:pPr marL="285750" indent="-285750"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</a:pPr>
            <a:endParaRPr lang="en-US" altLang="zh-TW" dirty="0">
              <a:solidFill>
                <a:schemeClr val="tx1"/>
              </a:solidFill>
            </a:endParaRPr>
          </a:p>
          <a:p>
            <a:pPr marL="285750" indent="-285750"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</a:pPr>
            <a:endParaRPr lang="zh-TW" altLang="en-US" sz="1600" dirty="0"/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0D489F78-D2EE-9677-C493-2DBADB59A622}"/>
              </a:ext>
            </a:extLst>
          </p:cNvPr>
          <p:cNvSpPr txBox="1"/>
          <p:nvPr/>
        </p:nvSpPr>
        <p:spPr>
          <a:xfrm>
            <a:off x="430428" y="3570000"/>
            <a:ext cx="448756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u"/>
            </a:pPr>
            <a:r>
              <a:rPr lang="en-US" altLang="zh-TW" dirty="0">
                <a:solidFill>
                  <a:schemeClr val="tx1"/>
                </a:solidFill>
              </a:rPr>
              <a:t>All User-plane traffic must still pass through the core network to reach external networks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514359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2FAF43-555C-5F09-08CF-F44F570C99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9D4E192-FCE9-3CBB-A6F4-398B2BE365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2800" dirty="0"/>
              <a:t>Features of two architectures</a:t>
            </a:r>
            <a:endParaRPr lang="zh-TW" altLang="en-US" sz="2800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F8871027-9BC3-0CFC-13CD-585F660E71C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 smtClean="0"/>
              <a:t>18</a:t>
            </a:fld>
            <a:endParaRPr lang="zh-TW" altLang="en-US"/>
          </a:p>
        </p:txBody>
      </p:sp>
      <p:graphicFrame>
        <p:nvGraphicFramePr>
          <p:cNvPr id="8" name="表格 7">
            <a:extLst>
              <a:ext uri="{FF2B5EF4-FFF2-40B4-BE49-F238E27FC236}">
                <a16:creationId xmlns:a16="http://schemas.microsoft.com/office/drawing/2014/main" id="{DDB3CAFC-8E8C-8BFA-F465-257C0D8DBF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1859176"/>
              </p:ext>
            </p:extLst>
          </p:nvPr>
        </p:nvGraphicFramePr>
        <p:xfrm>
          <a:off x="816038" y="1301578"/>
          <a:ext cx="7511923" cy="3253947"/>
        </p:xfrm>
        <a:graphic>
          <a:graphicData uri="http://schemas.openxmlformats.org/drawingml/2006/table">
            <a:tbl>
              <a:tblPr firstRow="1" firstCol="1" bandRow="1">
                <a:tableStyleId>{1FE6316B-4EAF-4B4A-B579-D18ABA210DBC}</a:tableStyleId>
              </a:tblPr>
              <a:tblGrid>
                <a:gridCol w="3082644">
                  <a:extLst>
                    <a:ext uri="{9D8B030D-6E8A-4147-A177-3AD203B41FA5}">
                      <a16:colId xmlns:a16="http://schemas.microsoft.com/office/drawing/2014/main" val="1630278254"/>
                    </a:ext>
                  </a:extLst>
                </a:gridCol>
                <a:gridCol w="2202390">
                  <a:extLst>
                    <a:ext uri="{9D8B030D-6E8A-4147-A177-3AD203B41FA5}">
                      <a16:colId xmlns:a16="http://schemas.microsoft.com/office/drawing/2014/main" val="783829322"/>
                    </a:ext>
                  </a:extLst>
                </a:gridCol>
                <a:gridCol w="2226889">
                  <a:extLst>
                    <a:ext uri="{9D8B030D-6E8A-4147-A177-3AD203B41FA5}">
                      <a16:colId xmlns:a16="http://schemas.microsoft.com/office/drawing/2014/main" val="1180453244"/>
                    </a:ext>
                  </a:extLst>
                </a:gridCol>
              </a:tblGrid>
              <a:tr h="406743"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200" kern="100">
                          <a:effectLst/>
                        </a:rPr>
                        <a:t> 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200" kern="100">
                          <a:effectLst/>
                        </a:rPr>
                        <a:t>Full-edge EPC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200" kern="100">
                          <a:effectLst/>
                        </a:rPr>
                        <a:t>Partial-edge EPC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65763930"/>
                  </a:ext>
                </a:extLst>
              </a:tr>
              <a:tr h="40674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kern="100" dirty="0">
                          <a:effectLst/>
                        </a:rPr>
                        <a:t>User plane routing path</a:t>
                      </a:r>
                      <a:endParaRPr lang="zh-TW" sz="12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200" kern="100">
                          <a:effectLst/>
                        </a:rPr>
                        <a:t>Short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200" kern="100">
                          <a:effectLst/>
                        </a:rPr>
                        <a:t>Long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7144577"/>
                  </a:ext>
                </a:extLst>
              </a:tr>
              <a:tr h="40674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kern="100">
                          <a:effectLst/>
                        </a:rPr>
                        <a:t>Data traffic transmission latency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200" kern="100">
                          <a:effectLst/>
                        </a:rPr>
                        <a:t>Low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200" kern="100">
                          <a:effectLst/>
                        </a:rPr>
                        <a:t>High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97085760"/>
                  </a:ext>
                </a:extLst>
              </a:tr>
              <a:tr h="81348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kern="100">
                          <a:effectLst/>
                        </a:rPr>
                        <a:t>Support handover between two edge networks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200" kern="100">
                          <a:effectLst/>
                        </a:rPr>
                        <a:t>N/A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200" kern="100">
                          <a:effectLst/>
                        </a:rPr>
                        <a:t>Yes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17503032"/>
                  </a:ext>
                </a:extLst>
              </a:tr>
              <a:tr h="122023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kern="100">
                          <a:effectLst/>
                        </a:rPr>
                        <a:t>The change of MME when UE moving between two edge networks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200" kern="100" dirty="0">
                          <a:effectLst/>
                        </a:rPr>
                        <a:t>Need</a:t>
                      </a:r>
                      <a:endParaRPr lang="zh-TW" sz="12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200" kern="100" dirty="0">
                          <a:effectLst/>
                        </a:rPr>
                        <a:t>Need</a:t>
                      </a:r>
                      <a:endParaRPr lang="zh-TW" sz="12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479530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49848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E02968-7B73-2A4A-2232-0692F17ACA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762A2BD-1661-BAD7-758C-AFDD63A475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4000" dirty="0"/>
              <a:t>Outline</a:t>
            </a:r>
            <a:endParaRPr lang="zh-TW" altLang="en-US" sz="4000" dirty="0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0B4D230-F933-BC69-2DEF-647D4337205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2800" dirty="0">
                <a:solidFill>
                  <a:schemeClr val="bg2">
                    <a:lumMod val="20000"/>
                    <a:lumOff val="80000"/>
                  </a:schemeClr>
                </a:solidFill>
              </a:rPr>
              <a:t>Introduction and Motivation</a:t>
            </a:r>
          </a:p>
          <a:p>
            <a:r>
              <a:rPr lang="en-US" altLang="zh-TW" sz="2800" dirty="0">
                <a:solidFill>
                  <a:schemeClr val="bg2">
                    <a:lumMod val="20000"/>
                    <a:lumOff val="80000"/>
                  </a:schemeClr>
                </a:solidFill>
              </a:rPr>
              <a:t>Related Works</a:t>
            </a:r>
          </a:p>
          <a:p>
            <a:r>
              <a:rPr lang="en-US" altLang="zh-TW" sz="2800" dirty="0">
                <a:solidFill>
                  <a:schemeClr val="bg2">
                    <a:lumMod val="75000"/>
                  </a:schemeClr>
                </a:solidFill>
              </a:rPr>
              <a:t>Edge-based Refactoring EPC</a:t>
            </a:r>
          </a:p>
          <a:p>
            <a:r>
              <a:rPr lang="en-US" altLang="zh-TW" sz="2800" dirty="0">
                <a:solidFill>
                  <a:schemeClr val="bg2">
                    <a:lumMod val="20000"/>
                    <a:lumOff val="80000"/>
                  </a:schemeClr>
                </a:solidFill>
              </a:rPr>
              <a:t>Conclusion</a:t>
            </a:r>
            <a:endParaRPr lang="zh-TW" altLang="en-US" sz="2800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7C691B9F-81D7-92E2-F4ED-73145D56BEE9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 smtClean="0"/>
              <a:t>19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682220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F1D151A-8285-2FEA-1AF7-9F909C02A2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4000" dirty="0"/>
              <a:t>Outline</a:t>
            </a:r>
            <a:endParaRPr lang="zh-TW" altLang="en-US" sz="4000" dirty="0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BDD32917-EB40-BAB4-4DCF-4A151CA9B52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2800" dirty="0"/>
              <a:t>Introduction and Motivation</a:t>
            </a:r>
          </a:p>
          <a:p>
            <a:r>
              <a:rPr lang="en-US" altLang="zh-TW" sz="2800" dirty="0">
                <a:solidFill>
                  <a:schemeClr val="bg2">
                    <a:lumMod val="20000"/>
                    <a:lumOff val="80000"/>
                  </a:schemeClr>
                </a:solidFill>
              </a:rPr>
              <a:t>Related Works</a:t>
            </a:r>
          </a:p>
          <a:p>
            <a:r>
              <a:rPr lang="en-US" altLang="zh-TW" sz="2800" dirty="0">
                <a:solidFill>
                  <a:schemeClr val="bg2">
                    <a:lumMod val="20000"/>
                    <a:lumOff val="80000"/>
                  </a:schemeClr>
                </a:solidFill>
              </a:rPr>
              <a:t>Edge-based Refactoring EPC</a:t>
            </a:r>
          </a:p>
          <a:p>
            <a:r>
              <a:rPr lang="en-US" altLang="zh-TW" sz="2800" dirty="0">
                <a:solidFill>
                  <a:schemeClr val="bg2">
                    <a:lumMod val="20000"/>
                    <a:lumOff val="80000"/>
                  </a:schemeClr>
                </a:solidFill>
              </a:rPr>
              <a:t>Conclusion</a:t>
            </a:r>
            <a:endParaRPr lang="zh-TW" altLang="en-US" sz="2800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0643CC1-954D-83C3-990F-F5BF1C32DFDA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148085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6B8869-E287-35CC-3A78-6AA75C382C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EDDCB52-AE02-0369-7918-67219A038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2800" dirty="0"/>
              <a:t>Refactoring EPC Control Plane Functions</a:t>
            </a:r>
            <a:endParaRPr lang="zh-TW" altLang="en-US" sz="2800" dirty="0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E8BF3F8-5868-627C-8600-C843636D480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l"/>
            </a:pPr>
            <a:r>
              <a:rPr lang="en-US" altLang="zh-TW" sz="2000" dirty="0">
                <a:solidFill>
                  <a:schemeClr val="tx1"/>
                </a:solidFill>
              </a:rPr>
              <a:t>Focus on Control Plane components</a:t>
            </a:r>
          </a:p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l"/>
            </a:pPr>
            <a:r>
              <a:rPr lang="en-US" altLang="zh-TW" sz="2000" dirty="0">
                <a:solidFill>
                  <a:schemeClr val="tx1"/>
                </a:solidFill>
              </a:rPr>
              <a:t>Based on CUPS EPC architecture</a:t>
            </a:r>
          </a:p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l"/>
            </a:pPr>
            <a:r>
              <a:rPr lang="en-US" altLang="zh-TW" sz="2000" dirty="0">
                <a:solidFill>
                  <a:schemeClr val="tx1"/>
                </a:solidFill>
              </a:rPr>
              <a:t>Group functions by sequence continuity and expected benefits</a:t>
            </a:r>
          </a:p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l"/>
            </a:pPr>
            <a:r>
              <a:rPr lang="en-US" altLang="zh-TW" sz="2000" dirty="0">
                <a:solidFill>
                  <a:schemeClr val="tx1"/>
                </a:solidFill>
              </a:rPr>
              <a:t>Decompose only MME functions (interfaces M1–M8)</a:t>
            </a: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7ACE8497-B609-02D3-79CA-3FFA1CB0736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 smtClean="0"/>
              <a:t>20</a:t>
            </a:fld>
            <a:endParaRPr lang="zh-TW" altLang="en-US"/>
          </a:p>
        </p:txBody>
      </p:sp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id="{7D9C460E-74EF-BF73-A735-EA9CE10159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696084"/>
              </p:ext>
            </p:extLst>
          </p:nvPr>
        </p:nvGraphicFramePr>
        <p:xfrm>
          <a:off x="2333367" y="3062212"/>
          <a:ext cx="4324866" cy="1532412"/>
        </p:xfrm>
        <a:graphic>
          <a:graphicData uri="http://schemas.openxmlformats.org/drawingml/2006/table">
            <a:tbl>
              <a:tblPr firstRow="1" firstCol="1" bandRow="1">
                <a:tableStyleId>{1FE6316B-4EAF-4B4A-B579-D18ABA210DBC}</a:tableStyleId>
              </a:tblPr>
              <a:tblGrid>
                <a:gridCol w="832021">
                  <a:extLst>
                    <a:ext uri="{9D8B030D-6E8A-4147-A177-3AD203B41FA5}">
                      <a16:colId xmlns:a16="http://schemas.microsoft.com/office/drawing/2014/main" val="2362063452"/>
                    </a:ext>
                  </a:extLst>
                </a:gridCol>
                <a:gridCol w="3492845">
                  <a:extLst>
                    <a:ext uri="{9D8B030D-6E8A-4147-A177-3AD203B41FA5}">
                      <a16:colId xmlns:a16="http://schemas.microsoft.com/office/drawing/2014/main" val="4138285855"/>
                    </a:ext>
                  </a:extLst>
                </a:gridCol>
              </a:tblGrid>
              <a:tr h="17026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100" kern="100">
                          <a:effectLst/>
                        </a:rPr>
                        <a:t>Component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3850" marR="6385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100" kern="100" dirty="0">
                          <a:effectLst/>
                        </a:rPr>
                        <a:t>Function</a:t>
                      </a:r>
                      <a:endParaRPr lang="zh-TW" sz="11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3850" marR="63850" marT="0" marB="0"/>
                </a:tc>
                <a:extLst>
                  <a:ext uri="{0D108BD9-81ED-4DB2-BD59-A6C34878D82A}">
                    <a16:rowId xmlns:a16="http://schemas.microsoft.com/office/drawing/2014/main" val="3328379521"/>
                  </a:ext>
                </a:extLst>
              </a:tr>
              <a:tr h="170268">
                <a:tc rowSpan="8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100" kern="100">
                          <a:effectLst/>
                        </a:rPr>
                        <a:t>MME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3850" marR="6385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100" kern="100" dirty="0">
                          <a:effectLst/>
                        </a:rPr>
                        <a:t>M1: GUTI handling</a:t>
                      </a:r>
                      <a:endParaRPr lang="zh-TW" sz="11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3850" marR="63850" marT="0" marB="0"/>
                </a:tc>
                <a:extLst>
                  <a:ext uri="{0D108BD9-81ED-4DB2-BD59-A6C34878D82A}">
                    <a16:rowId xmlns:a16="http://schemas.microsoft.com/office/drawing/2014/main" val="3726813125"/>
                  </a:ext>
                </a:extLst>
              </a:tr>
              <a:tr h="17026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100" kern="100">
                          <a:effectLst/>
                        </a:rPr>
                        <a:t>M2: MME S1AP ID handling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3850" marR="63850" marT="0" marB="0"/>
                </a:tc>
                <a:extLst>
                  <a:ext uri="{0D108BD9-81ED-4DB2-BD59-A6C34878D82A}">
                    <a16:rowId xmlns:a16="http://schemas.microsoft.com/office/drawing/2014/main" val="3364183926"/>
                  </a:ext>
                </a:extLst>
              </a:tr>
              <a:tr h="17026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100" kern="100">
                          <a:effectLst/>
                        </a:rPr>
                        <a:t>M3: NAS Security, User authentication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3850" marR="63850" marT="0" marB="0"/>
                </a:tc>
                <a:extLst>
                  <a:ext uri="{0D108BD9-81ED-4DB2-BD59-A6C34878D82A}">
                    <a16:rowId xmlns:a16="http://schemas.microsoft.com/office/drawing/2014/main" val="2541040975"/>
                  </a:ext>
                </a:extLst>
              </a:tr>
              <a:tr h="17026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100" kern="100">
                          <a:effectLst/>
                        </a:rPr>
                        <a:t>M4: Location value handling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3850" marR="63850" marT="0" marB="0"/>
                </a:tc>
                <a:extLst>
                  <a:ext uri="{0D108BD9-81ED-4DB2-BD59-A6C34878D82A}">
                    <a16:rowId xmlns:a16="http://schemas.microsoft.com/office/drawing/2014/main" val="2754589360"/>
                  </a:ext>
                </a:extLst>
              </a:tr>
              <a:tr h="17026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100" kern="100">
                          <a:effectLst/>
                        </a:rPr>
                        <a:t>M5: UE Reachability in IDLE state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3850" marR="63850" marT="0" marB="0"/>
                </a:tc>
                <a:extLst>
                  <a:ext uri="{0D108BD9-81ED-4DB2-BD59-A6C34878D82A}">
                    <a16:rowId xmlns:a16="http://schemas.microsoft.com/office/drawing/2014/main" val="2280233959"/>
                  </a:ext>
                </a:extLst>
              </a:tr>
              <a:tr h="17026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100" kern="100">
                          <a:effectLst/>
                        </a:rPr>
                        <a:t>M6: EPS bearer management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3850" marR="63850" marT="0" marB="0"/>
                </a:tc>
                <a:extLst>
                  <a:ext uri="{0D108BD9-81ED-4DB2-BD59-A6C34878D82A}">
                    <a16:rowId xmlns:a16="http://schemas.microsoft.com/office/drawing/2014/main" val="3019232870"/>
                  </a:ext>
                </a:extLst>
              </a:tr>
              <a:tr h="17026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100" kern="100">
                          <a:effectLst/>
                        </a:rPr>
                        <a:t>M7: TA List / TAU Timer Value handling</a:t>
                      </a:r>
                      <a:endParaRPr lang="zh-TW" sz="11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3850" marR="63850" marT="0" marB="0"/>
                </a:tc>
                <a:extLst>
                  <a:ext uri="{0D108BD9-81ED-4DB2-BD59-A6C34878D82A}">
                    <a16:rowId xmlns:a16="http://schemas.microsoft.com/office/drawing/2014/main" val="3627722999"/>
                  </a:ext>
                </a:extLst>
              </a:tr>
              <a:tr h="17026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100" kern="100" dirty="0">
                          <a:effectLst/>
                        </a:rPr>
                        <a:t>M8: handover messages handling (include context transfer)</a:t>
                      </a:r>
                      <a:endParaRPr lang="zh-TW" sz="11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3850" marR="63850" marT="0" marB="0"/>
                </a:tc>
                <a:extLst>
                  <a:ext uri="{0D108BD9-81ED-4DB2-BD59-A6C34878D82A}">
                    <a16:rowId xmlns:a16="http://schemas.microsoft.com/office/drawing/2014/main" val="10791687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37579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678C75-F2C6-DF27-7070-83B3453149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4141776-1FBD-06AF-17C6-D6BD19C7EF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56582"/>
            <a:ext cx="8686800" cy="857250"/>
          </a:xfrm>
        </p:spPr>
        <p:txBody>
          <a:bodyPr/>
          <a:lstStyle/>
          <a:p>
            <a:r>
              <a:rPr lang="en-US" altLang="zh-TW" sz="2800" dirty="0"/>
              <a:t>Function Sequence Mapping in Basic Procedures</a:t>
            </a:r>
            <a:endParaRPr lang="zh-TW" altLang="en-US" sz="2800" dirty="0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82BAD3F6-9264-79EB-B6CE-4583FBF79D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8600" y="1257430"/>
            <a:ext cx="8229600" cy="3394472"/>
          </a:xfrm>
        </p:spPr>
        <p:txBody>
          <a:bodyPr/>
          <a:lstStyle/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l"/>
            </a:pPr>
            <a:r>
              <a:rPr lang="en-US" altLang="zh-TW" sz="1800" dirty="0">
                <a:solidFill>
                  <a:schemeClr val="tx1"/>
                </a:solidFill>
              </a:rPr>
              <a:t>Simplified notation: E = </a:t>
            </a:r>
            <a:r>
              <a:rPr lang="en-US" altLang="zh-TW" sz="1800" dirty="0" err="1">
                <a:solidFill>
                  <a:schemeClr val="tx1"/>
                </a:solidFill>
              </a:rPr>
              <a:t>eNB</a:t>
            </a:r>
            <a:r>
              <a:rPr lang="en-US" altLang="zh-TW" sz="1800" dirty="0">
                <a:solidFill>
                  <a:schemeClr val="tx1"/>
                </a:solidFill>
              </a:rPr>
              <a:t>, H = HSS, C = S/PGW-C, U = S/PGW-U.</a:t>
            </a:r>
          </a:p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l"/>
            </a:pPr>
            <a:endParaRPr lang="en-US" altLang="zh-TW" sz="1800" dirty="0">
              <a:solidFill>
                <a:schemeClr val="tx1"/>
              </a:solidFill>
            </a:endParaRPr>
          </a:p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l"/>
            </a:pPr>
            <a:r>
              <a:rPr lang="en-US" altLang="zh-TW" sz="1800" dirty="0">
                <a:solidFill>
                  <a:schemeClr val="tx1"/>
                </a:solidFill>
              </a:rPr>
              <a:t>Consecutive MME (or MME+PGW-C) function pairs are identified as merge candidates (highlighted in yellow).</a:t>
            </a:r>
          </a:p>
        </p:txBody>
      </p:sp>
      <p:sp>
        <p:nvSpPr>
          <p:cNvPr id="8" name="投影片編號版面配置區 7">
            <a:extLst>
              <a:ext uri="{FF2B5EF4-FFF2-40B4-BE49-F238E27FC236}">
                <a16:creationId xmlns:a16="http://schemas.microsoft.com/office/drawing/2014/main" id="{586FB6C0-DFBF-8741-B33F-E8FC7655726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 smtClean="0"/>
              <a:t>21</a:t>
            </a:fld>
            <a:endParaRPr lang="zh-TW" altLang="en-US"/>
          </a:p>
        </p:txBody>
      </p:sp>
      <p:graphicFrame>
        <p:nvGraphicFramePr>
          <p:cNvPr id="13" name="表格 12">
            <a:extLst>
              <a:ext uri="{FF2B5EF4-FFF2-40B4-BE49-F238E27FC236}">
                <a16:creationId xmlns:a16="http://schemas.microsoft.com/office/drawing/2014/main" id="{7A95C3F5-20DD-44C1-EF31-F921837A44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874034"/>
              </p:ext>
            </p:extLst>
          </p:nvPr>
        </p:nvGraphicFramePr>
        <p:xfrm>
          <a:off x="1395730" y="2862264"/>
          <a:ext cx="5895340" cy="1905000"/>
        </p:xfrm>
        <a:graphic>
          <a:graphicData uri="http://schemas.openxmlformats.org/drawingml/2006/table">
            <a:tbl>
              <a:tblPr firstRow="1" firstCol="1" bandRow="1">
                <a:tableStyleId>{1FE6316B-4EAF-4B4A-B579-D18ABA210DBC}</a:tableStyleId>
              </a:tblPr>
              <a:tblGrid>
                <a:gridCol w="809625">
                  <a:extLst>
                    <a:ext uri="{9D8B030D-6E8A-4147-A177-3AD203B41FA5}">
                      <a16:colId xmlns:a16="http://schemas.microsoft.com/office/drawing/2014/main" val="3001881916"/>
                    </a:ext>
                  </a:extLst>
                </a:gridCol>
                <a:gridCol w="5085715">
                  <a:extLst>
                    <a:ext uri="{9D8B030D-6E8A-4147-A177-3AD203B41FA5}">
                      <a16:colId xmlns:a16="http://schemas.microsoft.com/office/drawing/2014/main" val="125088345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200" kern="100">
                          <a:effectLst/>
                        </a:rPr>
                        <a:t>Procedure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200" kern="100">
                          <a:effectLst/>
                        </a:rPr>
                        <a:t>Corresponding String for the Sequence of Functions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extLst>
                  <a:ext uri="{0D108BD9-81ED-4DB2-BD59-A6C34878D82A}">
                    <a16:rowId xmlns:a16="http://schemas.microsoft.com/office/drawing/2014/main" val="134940693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kern="100">
                          <a:effectLst/>
                        </a:rPr>
                        <a:t>IA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200" kern="100">
                          <a:effectLst/>
                        </a:rPr>
                        <a:t>UE, E, UE, E, UE, </a:t>
                      </a:r>
                      <a:r>
                        <a:rPr lang="en-US" sz="1200" kern="100">
                          <a:effectLst/>
                          <a:highlight>
                            <a:srgbClr val="FFFF00"/>
                          </a:highlight>
                        </a:rPr>
                        <a:t>M2, M3</a:t>
                      </a:r>
                      <a:r>
                        <a:rPr lang="en-US" sz="1200" kern="100">
                          <a:effectLst/>
                        </a:rPr>
                        <a:t>, H, M3, UE, M3, UE, </a:t>
                      </a:r>
                      <a:r>
                        <a:rPr lang="en-US" sz="1200" kern="100">
                          <a:effectLst/>
                          <a:highlight>
                            <a:srgbClr val="FFFF00"/>
                          </a:highlight>
                        </a:rPr>
                        <a:t>M3, M4</a:t>
                      </a:r>
                      <a:r>
                        <a:rPr lang="en-US" sz="1200" kern="100">
                          <a:effectLst/>
                        </a:rPr>
                        <a:t>, H, </a:t>
                      </a:r>
                      <a:r>
                        <a:rPr lang="en-US" sz="1200" kern="100">
                          <a:effectLst/>
                          <a:highlight>
                            <a:srgbClr val="FFFF00"/>
                          </a:highlight>
                        </a:rPr>
                        <a:t>M6, C</a:t>
                      </a:r>
                      <a:r>
                        <a:rPr lang="en-US" sz="1200" kern="100">
                          <a:effectLst/>
                        </a:rPr>
                        <a:t>, U, </a:t>
                      </a:r>
                      <a:r>
                        <a:rPr lang="en-US" sz="1200" kern="100">
                          <a:effectLst/>
                          <a:highlight>
                            <a:srgbClr val="FFFF00"/>
                          </a:highlight>
                        </a:rPr>
                        <a:t>C, M6</a:t>
                      </a:r>
                      <a:r>
                        <a:rPr lang="en-US" sz="1200" kern="100">
                          <a:effectLst/>
                        </a:rPr>
                        <a:t>, </a:t>
                      </a:r>
                      <a:r>
                        <a:rPr lang="en-US" sz="1200" kern="100">
                          <a:effectLst/>
                          <a:highlight>
                            <a:srgbClr val="FFFF00"/>
                          </a:highlight>
                        </a:rPr>
                        <a:t>M1, M7</a:t>
                      </a:r>
                      <a:r>
                        <a:rPr lang="en-US" sz="1200" kern="100">
                          <a:effectLst/>
                        </a:rPr>
                        <a:t>, E, UE, E, UE, E, UE, </a:t>
                      </a:r>
                      <a:r>
                        <a:rPr lang="en-US" sz="1200" kern="100">
                          <a:effectLst/>
                          <a:highlight>
                            <a:srgbClr val="FFFF00"/>
                          </a:highlight>
                        </a:rPr>
                        <a:t>M6, C</a:t>
                      </a:r>
                      <a:r>
                        <a:rPr lang="en-US" sz="1200" kern="100">
                          <a:effectLst/>
                        </a:rPr>
                        <a:t>, U, </a:t>
                      </a:r>
                      <a:r>
                        <a:rPr lang="en-US" sz="1200" kern="100">
                          <a:effectLst/>
                          <a:highlight>
                            <a:srgbClr val="FFFF00"/>
                          </a:highlight>
                        </a:rPr>
                        <a:t>C, M6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extLst>
                  <a:ext uri="{0D108BD9-81ED-4DB2-BD59-A6C34878D82A}">
                    <a16:rowId xmlns:a16="http://schemas.microsoft.com/office/drawing/2014/main" val="394313094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kern="100">
                          <a:effectLst/>
                        </a:rPr>
                        <a:t>AtI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200" kern="100">
                          <a:effectLst/>
                        </a:rPr>
                        <a:t>E, </a:t>
                      </a:r>
                      <a:r>
                        <a:rPr lang="en-US" sz="1200" kern="100">
                          <a:effectLst/>
                          <a:highlight>
                            <a:srgbClr val="FFFF00"/>
                          </a:highlight>
                        </a:rPr>
                        <a:t>M6, C</a:t>
                      </a:r>
                      <a:r>
                        <a:rPr lang="en-US" sz="1200" kern="100">
                          <a:effectLst/>
                        </a:rPr>
                        <a:t>, U, </a:t>
                      </a:r>
                      <a:r>
                        <a:rPr lang="en-US" sz="1200" kern="100">
                          <a:effectLst/>
                          <a:highlight>
                            <a:srgbClr val="FFFF00"/>
                          </a:highlight>
                        </a:rPr>
                        <a:t>C, M6</a:t>
                      </a:r>
                      <a:r>
                        <a:rPr lang="en-US" sz="1200" kern="100">
                          <a:effectLst/>
                        </a:rPr>
                        <a:t>, E, UE, E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extLst>
                  <a:ext uri="{0D108BD9-81ED-4DB2-BD59-A6C34878D82A}">
                    <a16:rowId xmlns:a16="http://schemas.microsoft.com/office/drawing/2014/main" val="177963745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kern="100">
                          <a:effectLst/>
                        </a:rPr>
                        <a:t>ItA (UE)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200" kern="100">
                          <a:effectLst/>
                        </a:rPr>
                        <a:t>UE, E, UE, E, UE, </a:t>
                      </a:r>
                      <a:r>
                        <a:rPr lang="en-US" sz="1200" kern="100">
                          <a:effectLst/>
                          <a:highlight>
                            <a:srgbClr val="FFFF00"/>
                          </a:highlight>
                        </a:rPr>
                        <a:t>M2, M6</a:t>
                      </a:r>
                      <a:r>
                        <a:rPr lang="en-US" sz="1200" kern="100">
                          <a:effectLst/>
                        </a:rPr>
                        <a:t>, E, UE, E, UE, E, </a:t>
                      </a:r>
                      <a:r>
                        <a:rPr lang="en-US" sz="1200" kern="100">
                          <a:effectLst/>
                          <a:highlight>
                            <a:srgbClr val="FFFF00"/>
                          </a:highlight>
                        </a:rPr>
                        <a:t>M6, C</a:t>
                      </a:r>
                      <a:r>
                        <a:rPr lang="en-US" sz="1200" kern="100">
                          <a:effectLst/>
                        </a:rPr>
                        <a:t>, U, </a:t>
                      </a:r>
                      <a:r>
                        <a:rPr lang="en-US" sz="1200" kern="100">
                          <a:effectLst/>
                          <a:highlight>
                            <a:srgbClr val="FFFF00"/>
                          </a:highlight>
                        </a:rPr>
                        <a:t>C, M6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extLst>
                  <a:ext uri="{0D108BD9-81ED-4DB2-BD59-A6C34878D82A}">
                    <a16:rowId xmlns:a16="http://schemas.microsoft.com/office/drawing/2014/main" val="54844857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kern="100">
                          <a:effectLst/>
                        </a:rPr>
                        <a:t>ItA (Net)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200" kern="100">
                          <a:effectLst/>
                        </a:rPr>
                        <a:t>U, </a:t>
                      </a:r>
                      <a:r>
                        <a:rPr lang="en-US" sz="1200" kern="100">
                          <a:effectLst/>
                          <a:highlight>
                            <a:srgbClr val="FFFF00"/>
                          </a:highlight>
                        </a:rPr>
                        <a:t>C, M5</a:t>
                      </a:r>
                      <a:r>
                        <a:rPr lang="en-US" sz="1200" kern="100">
                          <a:effectLst/>
                        </a:rPr>
                        <a:t>, E, UE, E, UE, E, UE, </a:t>
                      </a:r>
                      <a:r>
                        <a:rPr lang="en-US" sz="1200" kern="100">
                          <a:effectLst/>
                          <a:highlight>
                            <a:srgbClr val="FFFF00"/>
                          </a:highlight>
                        </a:rPr>
                        <a:t>M2, M6</a:t>
                      </a:r>
                      <a:r>
                        <a:rPr lang="en-US" sz="1200" kern="100">
                          <a:effectLst/>
                        </a:rPr>
                        <a:t>, E, UE, E, UE, E, </a:t>
                      </a:r>
                      <a:r>
                        <a:rPr lang="en-US" sz="1200" kern="100">
                          <a:effectLst/>
                          <a:highlight>
                            <a:srgbClr val="FFFF00"/>
                          </a:highlight>
                        </a:rPr>
                        <a:t>M6, C</a:t>
                      </a:r>
                      <a:r>
                        <a:rPr lang="en-US" sz="1200" kern="100">
                          <a:effectLst/>
                        </a:rPr>
                        <a:t>, U, </a:t>
                      </a:r>
                      <a:r>
                        <a:rPr lang="en-US" sz="1200" kern="100">
                          <a:effectLst/>
                          <a:highlight>
                            <a:srgbClr val="FFFF00"/>
                          </a:highlight>
                        </a:rPr>
                        <a:t>C, M6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extLst>
                  <a:ext uri="{0D108BD9-81ED-4DB2-BD59-A6C34878D82A}">
                    <a16:rowId xmlns:a16="http://schemas.microsoft.com/office/drawing/2014/main" val="5195329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kern="100">
                          <a:effectLst/>
                        </a:rPr>
                        <a:t>X2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200" kern="100">
                          <a:effectLst/>
                        </a:rPr>
                        <a:t>UE, E, UE, E, </a:t>
                      </a:r>
                      <a:r>
                        <a:rPr lang="en-US" sz="1200" kern="100">
                          <a:effectLst/>
                          <a:highlight>
                            <a:srgbClr val="FFFF00"/>
                          </a:highlight>
                        </a:rPr>
                        <a:t>M8, M6, C</a:t>
                      </a:r>
                      <a:r>
                        <a:rPr lang="en-US" sz="1200" kern="100">
                          <a:effectLst/>
                        </a:rPr>
                        <a:t>, U, </a:t>
                      </a:r>
                      <a:r>
                        <a:rPr lang="en-US" sz="1200" kern="100">
                          <a:effectLst/>
                          <a:highlight>
                            <a:srgbClr val="FFFF00"/>
                          </a:highlight>
                        </a:rPr>
                        <a:t>C, M6, M8</a:t>
                      </a:r>
                      <a:r>
                        <a:rPr lang="en-US" sz="1200" kern="100">
                          <a:effectLst/>
                        </a:rPr>
                        <a:t>, E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extLst>
                  <a:ext uri="{0D108BD9-81ED-4DB2-BD59-A6C34878D82A}">
                    <a16:rowId xmlns:a16="http://schemas.microsoft.com/office/drawing/2014/main" val="156832969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kern="100">
                          <a:effectLst/>
                        </a:rPr>
                        <a:t>S1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200" kern="100">
                          <a:effectLst/>
                        </a:rPr>
                        <a:t>UE, E, M8, E, </a:t>
                      </a:r>
                      <a:r>
                        <a:rPr lang="en-US" sz="1200" kern="100">
                          <a:effectLst/>
                          <a:highlight>
                            <a:srgbClr val="FFFF00"/>
                          </a:highlight>
                        </a:rPr>
                        <a:t>M6, C</a:t>
                      </a:r>
                      <a:r>
                        <a:rPr lang="en-US" sz="1200" kern="100">
                          <a:effectLst/>
                        </a:rPr>
                        <a:t>, U, </a:t>
                      </a:r>
                      <a:r>
                        <a:rPr lang="en-US" sz="1200" kern="100">
                          <a:effectLst/>
                          <a:highlight>
                            <a:srgbClr val="FFFF00"/>
                          </a:highlight>
                        </a:rPr>
                        <a:t>C, M6, M8</a:t>
                      </a:r>
                      <a:r>
                        <a:rPr lang="en-US" sz="1200" kern="100">
                          <a:effectLst/>
                        </a:rPr>
                        <a:t>, E, UE, E, </a:t>
                      </a:r>
                      <a:r>
                        <a:rPr lang="en-US" sz="1200" kern="100">
                          <a:effectLst/>
                          <a:highlight>
                            <a:srgbClr val="FFFF00"/>
                          </a:highlight>
                        </a:rPr>
                        <a:t>M6, C</a:t>
                      </a:r>
                      <a:r>
                        <a:rPr lang="en-US" sz="1200" kern="100">
                          <a:effectLst/>
                        </a:rPr>
                        <a:t>, U, </a:t>
                      </a:r>
                      <a:r>
                        <a:rPr lang="en-US" sz="1200" kern="100">
                          <a:effectLst/>
                          <a:highlight>
                            <a:srgbClr val="FFFF00"/>
                          </a:highlight>
                        </a:rPr>
                        <a:t>C, M6</a:t>
                      </a:r>
                      <a:r>
                        <a:rPr lang="en-US" sz="1200" kern="100">
                          <a:effectLst/>
                        </a:rPr>
                        <a:t>, E, </a:t>
                      </a:r>
                      <a:r>
                        <a:rPr lang="en-US" sz="1200" kern="100">
                          <a:effectLst/>
                          <a:highlight>
                            <a:srgbClr val="FFFF00"/>
                          </a:highlight>
                        </a:rPr>
                        <a:t>M6, C</a:t>
                      </a:r>
                      <a:r>
                        <a:rPr lang="en-US" sz="1200" kern="100">
                          <a:effectLst/>
                        </a:rPr>
                        <a:t>, U, </a:t>
                      </a:r>
                      <a:r>
                        <a:rPr lang="en-US" sz="1200" kern="100">
                          <a:effectLst/>
                          <a:highlight>
                            <a:srgbClr val="FFFF00"/>
                          </a:highlight>
                        </a:rPr>
                        <a:t>C, M6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extLst>
                  <a:ext uri="{0D108BD9-81ED-4DB2-BD59-A6C34878D82A}">
                    <a16:rowId xmlns:a16="http://schemas.microsoft.com/office/drawing/2014/main" val="87487097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kern="100">
                          <a:effectLst/>
                        </a:rPr>
                        <a:t>TAU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200" kern="100" dirty="0">
                          <a:effectLst/>
                        </a:rPr>
                        <a:t>UE, E, UE, E, UE, </a:t>
                      </a:r>
                      <a:r>
                        <a:rPr lang="en-US" sz="1200" kern="100" dirty="0">
                          <a:effectLst/>
                          <a:highlight>
                            <a:srgbClr val="FFFF00"/>
                          </a:highlight>
                        </a:rPr>
                        <a:t>M2, M6, C</a:t>
                      </a:r>
                      <a:r>
                        <a:rPr lang="en-US" sz="1200" kern="100" dirty="0">
                          <a:effectLst/>
                        </a:rPr>
                        <a:t>, U, </a:t>
                      </a:r>
                      <a:r>
                        <a:rPr lang="en-US" sz="1200" kern="100" dirty="0">
                          <a:effectLst/>
                          <a:highlight>
                            <a:srgbClr val="FFFF00"/>
                          </a:highlight>
                        </a:rPr>
                        <a:t>C, M6, M4, M7</a:t>
                      </a:r>
                      <a:r>
                        <a:rPr lang="en-US" sz="1200" kern="100" dirty="0">
                          <a:effectLst/>
                        </a:rPr>
                        <a:t>, UE</a:t>
                      </a:r>
                      <a:endParaRPr lang="zh-TW" sz="12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extLst>
                  <a:ext uri="{0D108BD9-81ED-4DB2-BD59-A6C34878D82A}">
                    <a16:rowId xmlns:a16="http://schemas.microsoft.com/office/drawing/2014/main" val="41708095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00941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DF8C4F-4600-5CB4-8F90-7706FFBB19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7568B42-F3E1-0A62-48B3-27ADE08CE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0659" y="256582"/>
            <a:ext cx="8530281" cy="857250"/>
          </a:xfrm>
        </p:spPr>
        <p:txBody>
          <a:bodyPr/>
          <a:lstStyle/>
          <a:p>
            <a:r>
              <a:rPr lang="en-US" altLang="zh-TW" sz="2800" dirty="0"/>
              <a:t>Indicators for Evaluating Merged EPC Functions</a:t>
            </a:r>
            <a:endParaRPr lang="zh-TW" altLang="en-US" sz="2800" dirty="0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AD3AC6A6-D162-24B7-7545-A4C2E7446D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316851"/>
            <a:ext cx="8229600" cy="3394472"/>
          </a:xfrm>
        </p:spPr>
        <p:txBody>
          <a:bodyPr/>
          <a:lstStyle/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l"/>
            </a:pPr>
            <a:r>
              <a:rPr lang="en-US" altLang="zh-TW" sz="2000" b="1" dirty="0">
                <a:solidFill>
                  <a:schemeClr val="tx1"/>
                </a:solidFill>
              </a:rPr>
              <a:t>MER</a:t>
            </a:r>
            <a:r>
              <a:rPr lang="en-US" altLang="zh-TW" sz="2000" dirty="0">
                <a:solidFill>
                  <a:schemeClr val="tx1"/>
                </a:solidFill>
              </a:rPr>
              <a:t> (Message Exchange Reduction): Reduction in the number of message exchanges achieved by merging adjacent EPC functions.</a:t>
            </a:r>
          </a:p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l"/>
            </a:pPr>
            <a:endParaRPr lang="en-US" altLang="zh-TW" sz="2000" dirty="0">
              <a:solidFill>
                <a:schemeClr val="tx1"/>
              </a:solidFill>
            </a:endParaRPr>
          </a:p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l"/>
            </a:pPr>
            <a:r>
              <a:rPr lang="en-US" altLang="zh-TW" sz="2000" b="1" dirty="0">
                <a:solidFill>
                  <a:schemeClr val="tx1"/>
                </a:solidFill>
              </a:rPr>
              <a:t>MHN</a:t>
            </a:r>
            <a:r>
              <a:rPr lang="en-US" altLang="zh-TW" sz="2000" dirty="0">
                <a:solidFill>
                  <a:schemeClr val="tx1"/>
                </a:solidFill>
              </a:rPr>
              <a:t> (Message Handling Number): Total number of messages that the merged component must handle.</a:t>
            </a:r>
          </a:p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l"/>
            </a:pPr>
            <a:endParaRPr lang="en-US" altLang="zh-TW" sz="2000" dirty="0">
              <a:solidFill>
                <a:schemeClr val="tx1"/>
              </a:solidFill>
            </a:endParaRPr>
          </a:p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l"/>
            </a:pPr>
            <a:r>
              <a:rPr lang="en-US" altLang="zh-TW" sz="2000" b="1" dirty="0">
                <a:solidFill>
                  <a:schemeClr val="tx1"/>
                </a:solidFill>
              </a:rPr>
              <a:t>SSE</a:t>
            </a:r>
            <a:r>
              <a:rPr lang="en-US" altLang="zh-TW" sz="2000" dirty="0">
                <a:solidFill>
                  <a:schemeClr val="tx1"/>
                </a:solidFill>
              </a:rPr>
              <a:t> (Scaling Side Effect): Count of unnecessary functions that are triggered when scaling the merged component.</a:t>
            </a: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75855FBF-A3F0-CF6C-0F5B-8898D7699CD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 smtClean="0"/>
              <a:t>22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7025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EDDEFC-5B7E-86C4-879C-9D2493EC6F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AB1E7C5-1BC6-9F5B-5D95-34179F35CF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0659" y="256582"/>
            <a:ext cx="8530281" cy="857250"/>
          </a:xfrm>
        </p:spPr>
        <p:txBody>
          <a:bodyPr/>
          <a:lstStyle/>
          <a:p>
            <a:r>
              <a:rPr lang="en-US" altLang="zh-TW" sz="2800" dirty="0"/>
              <a:t>MER, MHN, and SSE Example Analysis</a:t>
            </a:r>
            <a:endParaRPr lang="zh-TW" altLang="en-US" sz="2800" dirty="0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95A0C561-0893-44BE-E3B5-3586B82E958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l"/>
            </a:pPr>
            <a:r>
              <a:rPr lang="en-US" altLang="zh-TW" sz="2000" dirty="0" err="1">
                <a:solidFill>
                  <a:schemeClr val="tx1"/>
                </a:solidFill>
              </a:rPr>
              <a:t>AtI</a:t>
            </a:r>
            <a:r>
              <a:rPr lang="en-US" altLang="zh-TW" sz="2000" dirty="0">
                <a:solidFill>
                  <a:schemeClr val="tx1"/>
                </a:solidFill>
              </a:rPr>
              <a:t> sequence (Initial Attach): [E, M6, C, U, C, M6, E, UE, E] </a:t>
            </a:r>
          </a:p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l"/>
            </a:pPr>
            <a:endParaRPr lang="en-US" altLang="zh-TW" sz="2000" dirty="0">
              <a:solidFill>
                <a:schemeClr val="tx1"/>
              </a:solidFill>
            </a:endParaRPr>
          </a:p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l"/>
            </a:pPr>
            <a:r>
              <a:rPr lang="en-US" altLang="zh-TW" sz="2000" dirty="0">
                <a:solidFill>
                  <a:schemeClr val="tx1"/>
                </a:solidFill>
              </a:rPr>
              <a:t>Merge [M6] + C: </a:t>
            </a:r>
          </a:p>
          <a:p>
            <a:pPr lvl="1">
              <a:buClr>
                <a:schemeClr val="tx1"/>
              </a:buClr>
              <a:buSzPct val="100000"/>
              <a:buFont typeface="Wingdings" panose="05000000000000000000" pitchFamily="2" charset="2"/>
              <a:buChar char="l"/>
            </a:pPr>
            <a:r>
              <a:rPr lang="en-US" altLang="zh-TW" sz="1600" b="1" dirty="0">
                <a:solidFill>
                  <a:schemeClr val="tx1"/>
                </a:solidFill>
              </a:rPr>
              <a:t>MER </a:t>
            </a:r>
            <a:r>
              <a:rPr lang="en-US" altLang="zh-TW" sz="1600" dirty="0">
                <a:solidFill>
                  <a:schemeClr val="tx1"/>
                </a:solidFill>
              </a:rPr>
              <a:t>= 2 (two exchanges eliminated)</a:t>
            </a:r>
          </a:p>
          <a:p>
            <a:pPr lvl="1">
              <a:buClr>
                <a:schemeClr val="tx1"/>
              </a:buClr>
              <a:buSzPct val="100000"/>
              <a:buFont typeface="Wingdings" panose="05000000000000000000" pitchFamily="2" charset="2"/>
              <a:buChar char="l"/>
            </a:pPr>
            <a:r>
              <a:rPr lang="en-US" altLang="zh-TW" sz="1600" b="1" dirty="0">
                <a:solidFill>
                  <a:schemeClr val="tx1"/>
                </a:solidFill>
              </a:rPr>
              <a:t>MHN </a:t>
            </a:r>
            <a:r>
              <a:rPr lang="en-US" altLang="zh-TW" sz="1600" dirty="0">
                <a:solidFill>
                  <a:schemeClr val="tx1"/>
                </a:solidFill>
              </a:rPr>
              <a:t>= 2 (two messages now handled internally)</a:t>
            </a:r>
          </a:p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l"/>
            </a:pPr>
            <a:endParaRPr lang="en-US" altLang="zh-TW" sz="2000" dirty="0">
              <a:solidFill>
                <a:schemeClr val="tx1"/>
              </a:solidFill>
            </a:endParaRPr>
          </a:p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l"/>
            </a:pPr>
            <a:r>
              <a:rPr lang="en-US" altLang="zh-TW" sz="2000" dirty="0">
                <a:solidFill>
                  <a:schemeClr val="tx1"/>
                </a:solidFill>
              </a:rPr>
              <a:t>Merge [M2] + M6: SSE = 1 (one function, M2, becomes unnecessary in this sequence)</a:t>
            </a: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E0890351-CD01-3296-F286-1AA57E610562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 smtClean="0"/>
              <a:t>23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0051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D15595-5FB0-9573-B5BB-2A0F2E7C50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48F847F-AC98-DD53-9747-EE9F033609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2800" dirty="0"/>
              <a:t>Refactoring EPC Architecture (R-EPC)</a:t>
            </a:r>
            <a:endParaRPr lang="zh-TW" altLang="en-US" sz="2800" dirty="0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BAEAB44-40FF-C4A2-80CB-B6DA3B8860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200152"/>
            <a:ext cx="8229600" cy="1802294"/>
          </a:xfrm>
        </p:spPr>
        <p:txBody>
          <a:bodyPr/>
          <a:lstStyle/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l"/>
            </a:pPr>
            <a:r>
              <a:rPr lang="en-US" altLang="zh-TW" sz="1800" dirty="0">
                <a:solidFill>
                  <a:schemeClr val="tx1"/>
                </a:solidFill>
              </a:rPr>
              <a:t>Function pairs with relatively lower rate values (MHN / MER)</a:t>
            </a:r>
          </a:p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l"/>
            </a:pPr>
            <a:r>
              <a:rPr lang="en-US" altLang="zh-TW" sz="1800" dirty="0">
                <a:solidFill>
                  <a:schemeClr val="tx1"/>
                </a:solidFill>
              </a:rPr>
              <a:t>It can be observed that the functions of (M6, C), (M2, M6), (M8, M6), and (C, M5) are overlapping, while (M4, M7), (M1, M7), and (M3, M4) also share overlaps.</a:t>
            </a:r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420D557-3A8F-BFE0-1248-EB0C332641BA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 smtClean="0"/>
              <a:t>24</a:t>
            </a:fld>
            <a:endParaRPr lang="zh-TW" altLang="en-US"/>
          </a:p>
        </p:txBody>
      </p:sp>
      <p:graphicFrame>
        <p:nvGraphicFramePr>
          <p:cNvPr id="8" name="表格 7">
            <a:extLst>
              <a:ext uri="{FF2B5EF4-FFF2-40B4-BE49-F238E27FC236}">
                <a16:creationId xmlns:a16="http://schemas.microsoft.com/office/drawing/2014/main" id="{7852802F-2935-E86D-02AA-3EF067CAEA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7300570"/>
              </p:ext>
            </p:extLst>
          </p:nvPr>
        </p:nvGraphicFramePr>
        <p:xfrm>
          <a:off x="154972" y="2834899"/>
          <a:ext cx="3823903" cy="2216897"/>
        </p:xfrm>
        <a:graphic>
          <a:graphicData uri="http://schemas.openxmlformats.org/drawingml/2006/table">
            <a:tbl>
              <a:tblPr firstRow="1" firstCol="1" bandRow="1"/>
              <a:tblGrid>
                <a:gridCol w="803946">
                  <a:extLst>
                    <a:ext uri="{9D8B030D-6E8A-4147-A177-3AD203B41FA5}">
                      <a16:colId xmlns:a16="http://schemas.microsoft.com/office/drawing/2014/main" val="1067936056"/>
                    </a:ext>
                  </a:extLst>
                </a:gridCol>
                <a:gridCol w="673965">
                  <a:extLst>
                    <a:ext uri="{9D8B030D-6E8A-4147-A177-3AD203B41FA5}">
                      <a16:colId xmlns:a16="http://schemas.microsoft.com/office/drawing/2014/main" val="2599941834"/>
                    </a:ext>
                  </a:extLst>
                </a:gridCol>
                <a:gridCol w="691979">
                  <a:extLst>
                    <a:ext uri="{9D8B030D-6E8A-4147-A177-3AD203B41FA5}">
                      <a16:colId xmlns:a16="http://schemas.microsoft.com/office/drawing/2014/main" val="4005767027"/>
                    </a:ext>
                  </a:extLst>
                </a:gridCol>
                <a:gridCol w="535459">
                  <a:extLst>
                    <a:ext uri="{9D8B030D-6E8A-4147-A177-3AD203B41FA5}">
                      <a16:colId xmlns:a16="http://schemas.microsoft.com/office/drawing/2014/main" val="4192305576"/>
                    </a:ext>
                  </a:extLst>
                </a:gridCol>
                <a:gridCol w="1118554">
                  <a:extLst>
                    <a:ext uri="{9D8B030D-6E8A-4147-A177-3AD203B41FA5}">
                      <a16:colId xmlns:a16="http://schemas.microsoft.com/office/drawing/2014/main" val="1593769536"/>
                    </a:ext>
                  </a:extLst>
                </a:gridCol>
              </a:tblGrid>
              <a:tr h="158452">
                <a:tc rowSpan="2">
                  <a:txBody>
                    <a:bodyPr/>
                    <a:lstStyle/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1200" b="1" i="0" u="none" strike="noStrike" kern="100" cap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  <a:sym typeface="Arial"/>
                        </a:rPr>
                        <a:t>Merged function</a:t>
                      </a:r>
                      <a:endParaRPr lang="zh-TW" altLang="en-US" sz="1200" b="1" i="0" u="none" strike="noStrike" kern="100" cap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  <a:sym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b="1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queuing delay</a:t>
                      </a:r>
                      <a:endParaRPr lang="zh-TW" sz="12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b="1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SSE</a:t>
                      </a:r>
                      <a:endParaRPr lang="zh-TW" sz="12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b="1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Rate</a:t>
                      </a:r>
                      <a:endParaRPr lang="zh-TW" sz="12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None/>
                      </a:pPr>
                      <a:r>
                        <a:rPr lang="en-US" sz="1200" b="1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(MHN/MER)</a:t>
                      </a:r>
                      <a:endParaRPr lang="zh-TW" sz="12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34388870"/>
                  </a:ext>
                </a:extLst>
              </a:tr>
              <a:tr h="15845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b="1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MER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b="1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MHN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6909696"/>
                  </a:ext>
                </a:extLst>
              </a:tr>
              <a:tr h="15845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b="1" kern="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M6, C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157.2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206.2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1.31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6381393"/>
                  </a:ext>
                </a:extLst>
              </a:tr>
              <a:tr h="15845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b="1" kern="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M2, M6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36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193.7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42.2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5.38</a:t>
                      </a:r>
                      <a:endParaRPr lang="zh-TW" sz="12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3036715"/>
                  </a:ext>
                </a:extLst>
              </a:tr>
              <a:tr h="20521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b="1" kern="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M8, M6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16.2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191.4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70.5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11.8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9160286"/>
                  </a:ext>
                </a:extLst>
              </a:tr>
              <a:tr h="15845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b="1" kern="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C, M5 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15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174.2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63.7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11.6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1697487"/>
                  </a:ext>
                </a:extLst>
              </a:tr>
              <a:tr h="15845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b="1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M4, M6</a:t>
                      </a:r>
                      <a:endParaRPr lang="zh-TW" sz="12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191.7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76.2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95.85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3597374"/>
                  </a:ext>
                </a:extLst>
              </a:tr>
              <a:tr h="15845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b="1" kern="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M4, M7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1.5</a:t>
                      </a:r>
                      <a:endParaRPr lang="zh-TW" sz="12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5077463"/>
                  </a:ext>
                </a:extLst>
              </a:tr>
              <a:tr h="15845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b="1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M6, M1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0.5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191.2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78.2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382.4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0324962"/>
                  </a:ext>
                </a:extLst>
              </a:tr>
              <a:tr h="15845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b="1" kern="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M1, M7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0.5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2.5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5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5112142"/>
                  </a:ext>
                </a:extLst>
              </a:tr>
              <a:tr h="15845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b="1" kern="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M3, M4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0.5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4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8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2950004"/>
                  </a:ext>
                </a:extLst>
              </a:tr>
              <a:tr h="15845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b="1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M2, M3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0.5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37.5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36</a:t>
                      </a:r>
                      <a:endParaRPr lang="zh-TW" sz="12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75</a:t>
                      </a:r>
                      <a:endParaRPr lang="zh-TW" sz="12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8817922"/>
                  </a:ext>
                </a:extLst>
              </a:tr>
            </a:tbl>
          </a:graphicData>
        </a:graphic>
      </p:graphicFrame>
      <p:pic>
        <p:nvPicPr>
          <p:cNvPr id="15" name="圖片 14">
            <a:extLst>
              <a:ext uri="{FF2B5EF4-FFF2-40B4-BE49-F238E27FC236}">
                <a16:creationId xmlns:a16="http://schemas.microsoft.com/office/drawing/2014/main" id="{16404A06-9AB2-760C-B39A-08B6A834C7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63448" y="3139370"/>
            <a:ext cx="4746973" cy="13611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383568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5EBE9A-922B-7577-162A-E08DEF4282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73FF1BA-9387-C4D6-4AAE-1616774565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2800" dirty="0"/>
              <a:t>Refactoring EPC Architecture (R-EPC)</a:t>
            </a:r>
            <a:endParaRPr lang="zh-TW" altLang="en-US" sz="2800" dirty="0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25C9927C-11A0-E741-1F4C-9CB3D6956EB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l"/>
            </a:pPr>
            <a:r>
              <a:rPr lang="en-US" altLang="zh-TW" sz="2000" dirty="0">
                <a:solidFill>
                  <a:schemeClr val="tx1"/>
                </a:solidFill>
              </a:rPr>
              <a:t>Component grouping:</a:t>
            </a:r>
          </a:p>
          <a:p>
            <a:pPr lvl="1">
              <a:buClr>
                <a:schemeClr val="tx1"/>
              </a:buClr>
              <a:buSzPct val="100000"/>
              <a:buFont typeface="Wingdings" panose="05000000000000000000" pitchFamily="2" charset="2"/>
              <a:buChar char="l"/>
            </a:pPr>
            <a:r>
              <a:rPr lang="en-US" altLang="zh-TW" sz="1600" dirty="0">
                <a:solidFill>
                  <a:schemeClr val="tx1"/>
                </a:solidFill>
              </a:rPr>
              <a:t>Component A → </a:t>
            </a:r>
            <a:r>
              <a:rPr lang="en-US" altLang="zh-TW" sz="1600" b="1" dirty="0">
                <a:solidFill>
                  <a:schemeClr val="tx1"/>
                </a:solidFill>
              </a:rPr>
              <a:t>ARM</a:t>
            </a:r>
            <a:r>
              <a:rPr lang="en-US" altLang="zh-TW" sz="1600" dirty="0">
                <a:solidFill>
                  <a:schemeClr val="tx1"/>
                </a:solidFill>
              </a:rPr>
              <a:t> (Authentication &amp; Registration Mobility component)</a:t>
            </a:r>
          </a:p>
          <a:p>
            <a:pPr lvl="1">
              <a:buClr>
                <a:schemeClr val="tx1"/>
              </a:buClr>
              <a:buSzPct val="100000"/>
              <a:buFont typeface="Wingdings" panose="05000000000000000000" pitchFamily="2" charset="2"/>
              <a:buChar char="l"/>
            </a:pPr>
            <a:r>
              <a:rPr lang="en-US" altLang="zh-TW" sz="1600" dirty="0">
                <a:solidFill>
                  <a:schemeClr val="tx1"/>
                </a:solidFill>
              </a:rPr>
              <a:t>Component B → </a:t>
            </a:r>
            <a:r>
              <a:rPr lang="en-US" altLang="zh-TW" sz="1600" b="1" dirty="0">
                <a:solidFill>
                  <a:schemeClr val="tx1"/>
                </a:solidFill>
              </a:rPr>
              <a:t>SMC</a:t>
            </a:r>
            <a:r>
              <a:rPr lang="en-US" altLang="zh-TW" sz="1600" dirty="0">
                <a:solidFill>
                  <a:schemeClr val="tx1"/>
                </a:solidFill>
              </a:rPr>
              <a:t> (Session Management Control component)</a:t>
            </a:r>
          </a:p>
          <a:p>
            <a:pPr marL="508000" lvl="1" indent="0">
              <a:buClr>
                <a:schemeClr val="tx1"/>
              </a:buClr>
              <a:buSzPct val="100000"/>
              <a:buNone/>
            </a:pPr>
            <a:r>
              <a:rPr lang="en-US" altLang="zh-TW" sz="1600" dirty="0">
                <a:solidFill>
                  <a:schemeClr val="tx1"/>
                </a:solidFill>
              </a:rPr>
              <a:t>→ ARM handles registration and authentication, while SMC handles session management.</a:t>
            </a:r>
            <a:endParaRPr lang="en-US" altLang="zh-TW" sz="2000" dirty="0">
              <a:solidFill>
                <a:schemeClr val="tx1"/>
              </a:solidFill>
            </a:endParaRPr>
          </a:p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l"/>
            </a:pPr>
            <a:r>
              <a:rPr lang="en-US" altLang="zh-TW" sz="2000" dirty="0">
                <a:solidFill>
                  <a:schemeClr val="tx1"/>
                </a:solidFill>
              </a:rPr>
              <a:t>Other components such as HSS, S/PGW-U, and </a:t>
            </a:r>
            <a:r>
              <a:rPr lang="en-US" altLang="zh-TW" sz="2000" dirty="0" err="1">
                <a:solidFill>
                  <a:schemeClr val="tx1"/>
                </a:solidFill>
              </a:rPr>
              <a:t>eNB</a:t>
            </a:r>
            <a:r>
              <a:rPr lang="en-US" altLang="zh-TW" sz="2000" dirty="0">
                <a:solidFill>
                  <a:schemeClr val="tx1"/>
                </a:solidFill>
              </a:rPr>
              <a:t> remain unchanged.</a:t>
            </a:r>
          </a:p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l"/>
            </a:pPr>
            <a:endParaRPr lang="en-US" altLang="zh-TW" sz="2000" dirty="0">
              <a:solidFill>
                <a:schemeClr val="tx1"/>
              </a:solidFill>
            </a:endParaRPr>
          </a:p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l"/>
            </a:pPr>
            <a:endParaRPr lang="en-US" altLang="zh-TW" sz="2000" dirty="0">
              <a:solidFill>
                <a:schemeClr val="tx1"/>
              </a:solidFill>
            </a:endParaRP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742AF1DE-EA4A-378F-D93E-A67E8B02D31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 smtClean="0"/>
              <a:t>25</a:t>
            </a:fld>
            <a:endParaRPr lang="zh-TW" altLang="en-US"/>
          </a:p>
        </p:txBody>
      </p:sp>
      <p:pic>
        <p:nvPicPr>
          <p:cNvPr id="8" name="圖片 7">
            <a:extLst>
              <a:ext uri="{FF2B5EF4-FFF2-40B4-BE49-F238E27FC236}">
                <a16:creationId xmlns:a16="http://schemas.microsoft.com/office/drawing/2014/main" id="{A8AFF36A-5EA0-D82F-4D04-E9A8C3CF6D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9795" y="3353936"/>
            <a:ext cx="4094205" cy="1789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334460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5A508C-626F-C177-5769-A28A34C0CA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295DF01-5106-E5A1-814D-1C2052A19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2800" dirty="0"/>
              <a:t>Interface Evolution</a:t>
            </a:r>
            <a:endParaRPr lang="zh-TW" altLang="en-US" sz="2800" dirty="0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5ADF07C7-9BAD-955D-6355-AAD42D3E9FA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l"/>
            </a:pPr>
            <a:r>
              <a:rPr lang="en-US" altLang="zh-TW" sz="2000" dirty="0">
                <a:solidFill>
                  <a:schemeClr val="tx1"/>
                </a:solidFill>
              </a:rPr>
              <a:t>The original S1-MME interface between </a:t>
            </a:r>
            <a:r>
              <a:rPr lang="en-US" altLang="zh-TW" sz="2000" dirty="0" err="1">
                <a:solidFill>
                  <a:schemeClr val="tx1"/>
                </a:solidFill>
              </a:rPr>
              <a:t>eNB</a:t>
            </a:r>
            <a:r>
              <a:rPr lang="en-US" altLang="zh-TW" sz="2000" dirty="0">
                <a:solidFill>
                  <a:schemeClr val="tx1"/>
                </a:solidFill>
              </a:rPr>
              <a:t> and MME is divided into two connections:</a:t>
            </a:r>
          </a:p>
          <a:p>
            <a:pPr lvl="1">
              <a:buClr>
                <a:schemeClr val="tx1"/>
              </a:buClr>
              <a:buSzPct val="100000"/>
              <a:buFont typeface="Wingdings" panose="05000000000000000000" pitchFamily="2" charset="2"/>
              <a:buChar char="l"/>
            </a:pPr>
            <a:r>
              <a:rPr lang="en-US" altLang="zh-TW" sz="1600" dirty="0" err="1">
                <a:solidFill>
                  <a:schemeClr val="tx1"/>
                </a:solidFill>
              </a:rPr>
              <a:t>eNB</a:t>
            </a:r>
            <a:r>
              <a:rPr lang="en-US" altLang="zh-TW" sz="1600" dirty="0">
                <a:solidFill>
                  <a:schemeClr val="tx1"/>
                </a:solidFill>
              </a:rPr>
              <a:t> ↔ ARM</a:t>
            </a:r>
          </a:p>
          <a:p>
            <a:pPr lvl="1">
              <a:buClr>
                <a:schemeClr val="tx1"/>
              </a:buClr>
              <a:buSzPct val="100000"/>
              <a:buFont typeface="Wingdings" panose="05000000000000000000" pitchFamily="2" charset="2"/>
              <a:buChar char="l"/>
            </a:pPr>
            <a:r>
              <a:rPr lang="en-US" altLang="zh-TW" sz="1600" dirty="0" err="1">
                <a:solidFill>
                  <a:schemeClr val="tx1"/>
                </a:solidFill>
              </a:rPr>
              <a:t>eNB</a:t>
            </a:r>
            <a:r>
              <a:rPr lang="en-US" altLang="zh-TW" sz="1600" dirty="0">
                <a:solidFill>
                  <a:schemeClr val="tx1"/>
                </a:solidFill>
              </a:rPr>
              <a:t> ↔ SMC</a:t>
            </a:r>
          </a:p>
          <a:p>
            <a:pPr lvl="1">
              <a:buClr>
                <a:schemeClr val="tx1"/>
              </a:buClr>
              <a:buSzPct val="100000"/>
              <a:buFont typeface="Wingdings" panose="05000000000000000000" pitchFamily="2" charset="2"/>
              <a:buChar char="l"/>
            </a:pPr>
            <a:endParaRPr lang="en-US" altLang="zh-TW" sz="1600" dirty="0">
              <a:solidFill>
                <a:schemeClr val="tx1"/>
              </a:solidFill>
            </a:endParaRPr>
          </a:p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l"/>
            </a:pPr>
            <a:r>
              <a:rPr lang="en-US" altLang="zh-TW" sz="2000" dirty="0">
                <a:solidFill>
                  <a:schemeClr val="tx1"/>
                </a:solidFill>
              </a:rPr>
              <a:t>A new interface, ARM–SMC, is established to enable coordination between ARM and SMC.</a:t>
            </a:r>
          </a:p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l"/>
            </a:pPr>
            <a:endParaRPr lang="en-US" altLang="zh-TW" sz="2000" dirty="0">
              <a:solidFill>
                <a:schemeClr val="tx1"/>
              </a:solidFill>
            </a:endParaRPr>
          </a:p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l"/>
            </a:pPr>
            <a:r>
              <a:rPr lang="en-US" altLang="zh-TW" sz="2000" dirty="0">
                <a:solidFill>
                  <a:schemeClr val="tx1"/>
                </a:solidFill>
              </a:rPr>
              <a:t>This evolution enhances modularity and flexibility in R-EPC communication flow.</a:t>
            </a:r>
          </a:p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l"/>
            </a:pPr>
            <a:endParaRPr lang="en-US" altLang="zh-TW" sz="2000" dirty="0">
              <a:solidFill>
                <a:schemeClr val="tx1"/>
              </a:solidFill>
            </a:endParaRP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A52C4490-6856-582C-54DE-E527F312AE6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 smtClean="0"/>
              <a:t>26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226681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D97832-3477-82B4-244C-443EF259FE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BE14C35-EEB6-D6CD-71B2-D1556BDE82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2800" dirty="0"/>
              <a:t>Component Deployment Discussion</a:t>
            </a:r>
            <a:endParaRPr lang="zh-TW" altLang="en-US" sz="2800" dirty="0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DB3736EC-C0F1-2EE2-05A2-C89EC58BBE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6583" y="1218010"/>
            <a:ext cx="8620897" cy="3394472"/>
          </a:xfrm>
        </p:spPr>
        <p:txBody>
          <a:bodyPr/>
          <a:lstStyle/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l"/>
            </a:pPr>
            <a:r>
              <a:rPr lang="en-US" altLang="zh-TW" sz="2000" dirty="0">
                <a:solidFill>
                  <a:schemeClr val="tx1"/>
                </a:solidFill>
              </a:rPr>
              <a:t>The proposed Edge-based Refactored EPC (E-R-EPC) aims to maximize architectural efficiency.</a:t>
            </a:r>
          </a:p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l"/>
            </a:pPr>
            <a:r>
              <a:rPr lang="en-US" altLang="zh-TW" sz="2000" dirty="0">
                <a:solidFill>
                  <a:schemeClr val="tx1"/>
                </a:solidFill>
              </a:rPr>
              <a:t>User-plane gateway (S/PGW-U) is deployed at the edge, called E-S/PGW-U, to:</a:t>
            </a:r>
          </a:p>
          <a:p>
            <a:pPr lvl="1">
              <a:buClr>
                <a:schemeClr val="tx1"/>
              </a:buClr>
              <a:buSzPct val="100000"/>
              <a:buFont typeface="Wingdings" panose="05000000000000000000" pitchFamily="2" charset="2"/>
              <a:buChar char="l"/>
            </a:pPr>
            <a:r>
              <a:rPr lang="en-US" altLang="zh-TW" sz="1600" dirty="0">
                <a:solidFill>
                  <a:schemeClr val="tx1"/>
                </a:solidFill>
              </a:rPr>
              <a:t>Reduce network congestion and transmission delay.</a:t>
            </a:r>
          </a:p>
          <a:p>
            <a:pPr lvl="1">
              <a:buClr>
                <a:schemeClr val="tx1"/>
              </a:buClr>
              <a:buSzPct val="100000"/>
              <a:buFont typeface="Wingdings" panose="05000000000000000000" pitchFamily="2" charset="2"/>
              <a:buChar char="l"/>
            </a:pPr>
            <a:r>
              <a:rPr lang="en-US" altLang="zh-TW" sz="1600" dirty="0">
                <a:solidFill>
                  <a:schemeClr val="tx1"/>
                </a:solidFill>
              </a:rPr>
              <a:t>Provide local PDN connectivity for UEs.</a:t>
            </a:r>
          </a:p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l"/>
            </a:pPr>
            <a:r>
              <a:rPr lang="en-US" altLang="zh-TW" sz="2000" dirty="0">
                <a:solidFill>
                  <a:schemeClr val="tx1"/>
                </a:solidFill>
              </a:rPr>
              <a:t>SMC is also deployed at the edge to reduce propagation delay with </a:t>
            </a:r>
            <a:r>
              <a:rPr lang="en-US" altLang="zh-TW" sz="2000" dirty="0" err="1">
                <a:solidFill>
                  <a:schemeClr val="tx1"/>
                </a:solidFill>
              </a:rPr>
              <a:t>eNB</a:t>
            </a:r>
            <a:r>
              <a:rPr lang="en-US" altLang="zh-TW" sz="2000" dirty="0">
                <a:solidFill>
                  <a:schemeClr val="tx1"/>
                </a:solidFill>
              </a:rPr>
              <a:t> and E-S/PGW-U.</a:t>
            </a:r>
          </a:p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l"/>
            </a:pPr>
            <a:r>
              <a:rPr lang="en-US" altLang="zh-TW" sz="2000" dirty="0">
                <a:solidFill>
                  <a:schemeClr val="tx1"/>
                </a:solidFill>
              </a:rPr>
              <a:t>ARM deployment options:</a:t>
            </a:r>
          </a:p>
          <a:p>
            <a:pPr lvl="1">
              <a:buClr>
                <a:schemeClr val="tx1"/>
              </a:buClr>
              <a:buSzPct val="100000"/>
              <a:buFont typeface="Wingdings" panose="05000000000000000000" pitchFamily="2" charset="2"/>
              <a:buChar char="l"/>
            </a:pPr>
            <a:r>
              <a:rPr lang="en-US" altLang="zh-TW" sz="1600" dirty="0">
                <a:solidFill>
                  <a:schemeClr val="tx1"/>
                </a:solidFill>
              </a:rPr>
              <a:t>ARM at Core: avoids frequent MME switching between edges.</a:t>
            </a:r>
          </a:p>
          <a:p>
            <a:pPr lvl="1">
              <a:buClr>
                <a:schemeClr val="tx1"/>
              </a:buClr>
              <a:buSzPct val="100000"/>
              <a:buFont typeface="Wingdings" panose="05000000000000000000" pitchFamily="2" charset="2"/>
              <a:buChar char="l"/>
            </a:pPr>
            <a:r>
              <a:rPr lang="en-US" altLang="zh-TW" sz="1600" dirty="0">
                <a:solidFill>
                  <a:schemeClr val="tx1"/>
                </a:solidFill>
              </a:rPr>
              <a:t>ARM at Edge: shortens signaling path with SMC for lower delay.</a:t>
            </a: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00CD4F0-AAFE-419A-94D9-D4FB5B0FEA73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 smtClean="0"/>
              <a:t>27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5169649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F63167-BE82-4E60-CBD5-A1591C9C1C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E02FB06-9160-8989-FC0F-7D2B4B928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2800" dirty="0"/>
              <a:t>Idle to Active (Network triggered) in E-R-EPC</a:t>
            </a:r>
            <a:endParaRPr lang="zh-TW" altLang="en-US" sz="2800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E7456602-9111-5A8B-42CC-9696444B5D7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 smtClean="0"/>
              <a:t>28</a:t>
            </a:fld>
            <a:endParaRPr lang="zh-TW" altLang="en-US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B1EB7668-26BA-D55B-CC32-738691097C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1925" y="895650"/>
            <a:ext cx="3799738" cy="424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764462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A830E9-17E1-4E23-4BD5-F9ED08133E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40F89E5-ED22-A70D-7AB1-90247AA89A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2800" dirty="0"/>
              <a:t>Tracking area update in E-R-EPC</a:t>
            </a:r>
            <a:endParaRPr lang="zh-TW" altLang="en-US" sz="2800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846E5703-A2C9-2024-6E05-91ECAB99455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 smtClean="0"/>
              <a:t>29</a:t>
            </a:fld>
            <a:endParaRPr lang="zh-TW" altLang="en-US"/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8F595A64-2DB4-ED4C-9BFC-FDB247479D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98001" y="959072"/>
            <a:ext cx="5995597" cy="4184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19939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A09FB55-C048-E400-3133-8A6FAC8EF0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2800" dirty="0"/>
              <a:t>LTE/EPC Architecture Issues</a:t>
            </a:r>
            <a:endParaRPr lang="zh-TW" altLang="en-US" sz="2800" dirty="0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76E0BCD2-CE9E-CB8A-6F9E-C77F8F38D39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l"/>
            </a:pPr>
            <a:r>
              <a:rPr lang="en-US" altLang="zh-TW" sz="2000" dirty="0">
                <a:solidFill>
                  <a:schemeClr val="tx1"/>
                </a:solidFill>
              </a:rPr>
              <a:t>The Evolved Packet Core (EPC) in LTE adopts a </a:t>
            </a:r>
            <a:r>
              <a:rPr lang="en-US" altLang="zh-TW" sz="2000" b="1" dirty="0">
                <a:solidFill>
                  <a:schemeClr val="tx1"/>
                </a:solidFill>
              </a:rPr>
              <a:t>centralized</a:t>
            </a:r>
            <a:r>
              <a:rPr lang="en-US" altLang="zh-TW" sz="2000" dirty="0">
                <a:solidFill>
                  <a:schemeClr val="tx1"/>
                </a:solidFill>
              </a:rPr>
              <a:t> </a:t>
            </a:r>
            <a:r>
              <a:rPr lang="en-US" altLang="zh-TW" sz="2000" b="1" dirty="0">
                <a:solidFill>
                  <a:schemeClr val="tx1"/>
                </a:solidFill>
              </a:rPr>
              <a:t>architecture</a:t>
            </a:r>
            <a:r>
              <a:rPr lang="en-US" altLang="zh-TW" sz="2000" dirty="0">
                <a:solidFill>
                  <a:schemeClr val="tx1"/>
                </a:solidFill>
              </a:rPr>
              <a:t>.</a:t>
            </a:r>
          </a:p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l"/>
            </a:pPr>
            <a:endParaRPr lang="en-US" altLang="zh-TW" sz="2000" dirty="0">
              <a:solidFill>
                <a:schemeClr val="tx1"/>
              </a:solidFill>
            </a:endParaRPr>
          </a:p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l"/>
            </a:pPr>
            <a:r>
              <a:rPr lang="en-US" altLang="zh-TW" sz="2000" dirty="0">
                <a:solidFill>
                  <a:schemeClr val="tx1"/>
                </a:solidFill>
              </a:rPr>
              <a:t>User-plane traffic and control-plane signaling both </a:t>
            </a:r>
            <a:r>
              <a:rPr lang="en-US" altLang="zh-TW" sz="2000" b="1" dirty="0">
                <a:solidFill>
                  <a:schemeClr val="tx1"/>
                </a:solidFill>
              </a:rPr>
              <a:t>converge at the core network</a:t>
            </a:r>
            <a:r>
              <a:rPr lang="en-US" altLang="zh-TW" sz="2000" dirty="0">
                <a:solidFill>
                  <a:schemeClr val="tx1"/>
                </a:solidFill>
              </a:rPr>
              <a:t>.</a:t>
            </a:r>
          </a:p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l"/>
            </a:pPr>
            <a:endParaRPr lang="en-US" altLang="zh-TW" sz="2000" dirty="0">
              <a:solidFill>
                <a:schemeClr val="tx1"/>
              </a:solidFill>
            </a:endParaRPr>
          </a:p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l"/>
            </a:pPr>
            <a:r>
              <a:rPr lang="en-US" altLang="zh-TW" sz="2000" dirty="0">
                <a:solidFill>
                  <a:schemeClr val="tx1"/>
                </a:solidFill>
              </a:rPr>
              <a:t>This causes </a:t>
            </a:r>
            <a:r>
              <a:rPr lang="en-US" altLang="zh-TW" sz="2000" b="1" dirty="0">
                <a:solidFill>
                  <a:schemeClr val="tx1"/>
                </a:solidFill>
              </a:rPr>
              <a:t>high latency</a:t>
            </a:r>
            <a:r>
              <a:rPr lang="en-US" altLang="zh-TW" sz="2000" dirty="0">
                <a:solidFill>
                  <a:schemeClr val="tx1"/>
                </a:solidFill>
              </a:rPr>
              <a:t>, control-plane bottlenecks, and session interruptions under high mobility.</a:t>
            </a:r>
          </a:p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l"/>
            </a:pPr>
            <a:endParaRPr lang="en-US" altLang="zh-TW" sz="2000" dirty="0">
              <a:solidFill>
                <a:schemeClr val="tx1"/>
              </a:solidFill>
            </a:endParaRPr>
          </a:p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l"/>
            </a:pPr>
            <a:endParaRPr lang="en-US" altLang="zh-TW" sz="2000" dirty="0">
              <a:solidFill>
                <a:schemeClr val="tx1"/>
              </a:solidFill>
            </a:endParaRP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E91B99CF-548A-3967-74EE-88C69104766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414876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D97832-3477-82B4-244C-443EF259FE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BE14C35-EEB6-D6CD-71B2-D1556BDE82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2800" dirty="0"/>
              <a:t>Inter-Edge Handover Procedure of E-R-EPC</a:t>
            </a:r>
            <a:endParaRPr lang="zh-TW" altLang="en-US" sz="2800" dirty="0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DB3736EC-C0F1-2EE2-05A2-C89EC58BBE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6583" y="1218010"/>
            <a:ext cx="8620897" cy="3394472"/>
          </a:xfrm>
        </p:spPr>
        <p:txBody>
          <a:bodyPr/>
          <a:lstStyle/>
          <a:p>
            <a:pPr>
              <a:buClr>
                <a:schemeClr val="tx1"/>
              </a:buClr>
              <a:buSzPct val="100000"/>
            </a:pPr>
            <a:r>
              <a:rPr lang="en-US" altLang="zh-TW" sz="1600" dirty="0">
                <a:solidFill>
                  <a:schemeClr val="tx1"/>
                </a:solidFill>
              </a:rPr>
              <a:t>Since E-R-EPC includes two sub-architectures — </a:t>
            </a:r>
            <a:r>
              <a:rPr lang="en-US" altLang="zh-TW" sz="1600" b="1" dirty="0">
                <a:solidFill>
                  <a:schemeClr val="tx1"/>
                </a:solidFill>
              </a:rPr>
              <a:t>ARM at Edge </a:t>
            </a:r>
            <a:r>
              <a:rPr lang="en-US" altLang="zh-TW" sz="1600" dirty="0">
                <a:solidFill>
                  <a:schemeClr val="tx1"/>
                </a:solidFill>
              </a:rPr>
              <a:t>and </a:t>
            </a:r>
            <a:r>
              <a:rPr lang="en-US" altLang="zh-TW" sz="1600" b="1" dirty="0">
                <a:solidFill>
                  <a:schemeClr val="tx1"/>
                </a:solidFill>
              </a:rPr>
              <a:t>ARM at Core </a:t>
            </a:r>
            <a:r>
              <a:rPr lang="en-US" altLang="zh-TW" sz="1600" dirty="0">
                <a:solidFill>
                  <a:schemeClr val="tx1"/>
                </a:solidFill>
              </a:rPr>
              <a:t>— the procedures differ.</a:t>
            </a:r>
          </a:p>
          <a:p>
            <a:pPr>
              <a:buClr>
                <a:schemeClr val="tx1"/>
              </a:buClr>
              <a:buSzPct val="100000"/>
            </a:pPr>
            <a:endParaRPr lang="en-US" altLang="zh-TW" sz="1600" dirty="0">
              <a:solidFill>
                <a:schemeClr val="tx1"/>
              </a:solidFill>
            </a:endParaRPr>
          </a:p>
          <a:p>
            <a:pPr>
              <a:buClr>
                <a:schemeClr val="tx1"/>
              </a:buClr>
              <a:buSzPct val="100000"/>
            </a:pPr>
            <a:r>
              <a:rPr lang="en-US" altLang="zh-TW" sz="1600" dirty="0">
                <a:solidFill>
                  <a:schemeClr val="tx1"/>
                </a:solidFill>
              </a:rPr>
              <a:t>An interface called </a:t>
            </a:r>
            <a:r>
              <a:rPr lang="en-US" altLang="zh-TW" sz="1600" b="1" dirty="0">
                <a:solidFill>
                  <a:schemeClr val="tx1"/>
                </a:solidFill>
              </a:rPr>
              <a:t>SMC–SMC </a:t>
            </a:r>
            <a:r>
              <a:rPr lang="en-US" altLang="zh-TW" sz="1600" dirty="0">
                <a:solidFill>
                  <a:schemeClr val="tx1"/>
                </a:solidFill>
              </a:rPr>
              <a:t>is designed to handle </a:t>
            </a:r>
            <a:r>
              <a:rPr lang="en-US" altLang="zh-TW" sz="1600" b="1" dirty="0">
                <a:solidFill>
                  <a:schemeClr val="tx1"/>
                </a:solidFill>
              </a:rPr>
              <a:t>Session Management message transmission</a:t>
            </a:r>
            <a:r>
              <a:rPr lang="en-US" altLang="zh-TW" sz="1600" dirty="0">
                <a:solidFill>
                  <a:schemeClr val="tx1"/>
                </a:solidFill>
              </a:rPr>
              <a:t> between edge networks.</a:t>
            </a:r>
          </a:p>
          <a:p>
            <a:pPr>
              <a:buClr>
                <a:schemeClr val="tx1"/>
              </a:buClr>
              <a:buSzPct val="100000"/>
            </a:pPr>
            <a:endParaRPr lang="en-US" altLang="zh-TW" sz="1600" dirty="0">
              <a:solidFill>
                <a:schemeClr val="tx1"/>
              </a:solidFill>
            </a:endParaRPr>
          </a:p>
          <a:p>
            <a:pPr>
              <a:buClr>
                <a:schemeClr val="tx1"/>
              </a:buClr>
              <a:buSzPct val="100000"/>
            </a:pPr>
            <a:r>
              <a:rPr lang="en-US" altLang="zh-TW" sz="1600" dirty="0">
                <a:solidFill>
                  <a:schemeClr val="tx1"/>
                </a:solidFill>
              </a:rPr>
              <a:t> ARM at Core:</a:t>
            </a:r>
          </a:p>
          <a:p>
            <a:pPr lvl="1">
              <a:buClr>
                <a:schemeClr val="tx1"/>
              </a:buClr>
              <a:buSzPct val="100000"/>
            </a:pPr>
            <a:r>
              <a:rPr lang="en-US" altLang="zh-TW" sz="1200" dirty="0">
                <a:solidFill>
                  <a:schemeClr val="tx1"/>
                </a:solidFill>
              </a:rPr>
              <a:t>Source and Target </a:t>
            </a:r>
            <a:r>
              <a:rPr lang="en-US" altLang="zh-TW" sz="1200" dirty="0" err="1">
                <a:solidFill>
                  <a:schemeClr val="tx1"/>
                </a:solidFill>
              </a:rPr>
              <a:t>eNBs</a:t>
            </a:r>
            <a:r>
              <a:rPr lang="en-US" altLang="zh-TW" sz="1200" dirty="0">
                <a:solidFill>
                  <a:schemeClr val="tx1"/>
                </a:solidFill>
              </a:rPr>
              <a:t> connect to</a:t>
            </a:r>
            <a:r>
              <a:rPr lang="en-US" altLang="zh-TW" sz="1200" b="1" dirty="0">
                <a:solidFill>
                  <a:schemeClr val="tx1"/>
                </a:solidFill>
              </a:rPr>
              <a:t> different SMC and E-S/PGW-</a:t>
            </a:r>
            <a:r>
              <a:rPr lang="en-US" altLang="zh-TW" sz="1200" b="1" dirty="0" err="1">
                <a:solidFill>
                  <a:schemeClr val="tx1"/>
                </a:solidFill>
              </a:rPr>
              <a:t>U</a:t>
            </a:r>
            <a:r>
              <a:rPr lang="en-US" altLang="zh-TW" sz="1200" dirty="0" err="1">
                <a:solidFill>
                  <a:schemeClr val="tx1"/>
                </a:solidFill>
              </a:rPr>
              <a:t>,but</a:t>
            </a:r>
            <a:r>
              <a:rPr lang="en-US" altLang="zh-TW" sz="1200" dirty="0">
                <a:solidFill>
                  <a:schemeClr val="tx1"/>
                </a:solidFill>
              </a:rPr>
              <a:t> share the </a:t>
            </a:r>
            <a:r>
              <a:rPr lang="en-US" altLang="zh-TW" sz="1200" b="1" dirty="0">
                <a:solidFill>
                  <a:schemeClr val="tx1"/>
                </a:solidFill>
              </a:rPr>
              <a:t>same ARM</a:t>
            </a:r>
            <a:r>
              <a:rPr lang="en-US" altLang="zh-TW" sz="1200" dirty="0">
                <a:solidFill>
                  <a:schemeClr val="tx1"/>
                </a:solidFill>
              </a:rPr>
              <a:t> and are within the same TA.</a:t>
            </a:r>
          </a:p>
          <a:p>
            <a:pPr lvl="1">
              <a:buClr>
                <a:schemeClr val="tx1"/>
              </a:buClr>
              <a:buSzPct val="100000"/>
            </a:pPr>
            <a:endParaRPr lang="en-US" altLang="zh-TW" sz="1200" dirty="0">
              <a:solidFill>
                <a:schemeClr val="tx1"/>
              </a:solidFill>
            </a:endParaRPr>
          </a:p>
          <a:p>
            <a:pPr>
              <a:buClr>
                <a:schemeClr val="tx1"/>
              </a:buClr>
              <a:buSzPct val="100000"/>
            </a:pPr>
            <a:r>
              <a:rPr lang="en-US" altLang="zh-TW" sz="1600" dirty="0">
                <a:solidFill>
                  <a:schemeClr val="tx1"/>
                </a:solidFill>
              </a:rPr>
              <a:t>ARM at Edge:</a:t>
            </a:r>
          </a:p>
          <a:p>
            <a:pPr lvl="1">
              <a:buClr>
                <a:schemeClr val="tx1"/>
              </a:buClr>
              <a:buSzPct val="100000"/>
            </a:pPr>
            <a:r>
              <a:rPr lang="en-US" altLang="zh-TW" sz="1200" dirty="0">
                <a:solidFill>
                  <a:schemeClr val="tx1"/>
                </a:solidFill>
              </a:rPr>
              <a:t>Source and Target </a:t>
            </a:r>
            <a:r>
              <a:rPr lang="en-US" altLang="zh-TW" sz="1200" dirty="0" err="1">
                <a:solidFill>
                  <a:schemeClr val="tx1"/>
                </a:solidFill>
              </a:rPr>
              <a:t>eNBs</a:t>
            </a:r>
            <a:r>
              <a:rPr lang="en-US" altLang="zh-TW" sz="1200" dirty="0">
                <a:solidFill>
                  <a:schemeClr val="tx1"/>
                </a:solidFill>
              </a:rPr>
              <a:t> connect to </a:t>
            </a:r>
            <a:r>
              <a:rPr lang="en-US" altLang="zh-TW" sz="1200" b="1" dirty="0">
                <a:solidFill>
                  <a:schemeClr val="tx1"/>
                </a:solidFill>
              </a:rPr>
              <a:t>different SMC, ARM, and E-S/PGW-</a:t>
            </a:r>
            <a:r>
              <a:rPr lang="en-US" altLang="zh-TW" sz="1200" b="1" dirty="0" err="1">
                <a:solidFill>
                  <a:schemeClr val="tx1"/>
                </a:solidFill>
              </a:rPr>
              <a:t>U</a:t>
            </a:r>
            <a:r>
              <a:rPr lang="en-US" altLang="zh-TW" sz="1200" dirty="0" err="1">
                <a:solidFill>
                  <a:schemeClr val="tx1"/>
                </a:solidFill>
              </a:rPr>
              <a:t>,but</a:t>
            </a:r>
            <a:r>
              <a:rPr lang="en-US" altLang="zh-TW" sz="1200" dirty="0">
                <a:solidFill>
                  <a:schemeClr val="tx1"/>
                </a:solidFill>
              </a:rPr>
              <a:t> share </a:t>
            </a:r>
            <a:r>
              <a:rPr lang="en-US" altLang="zh-TW" sz="1200" b="1" dirty="0">
                <a:solidFill>
                  <a:schemeClr val="tx1"/>
                </a:solidFill>
              </a:rPr>
              <a:t>the same HSS</a:t>
            </a:r>
            <a:r>
              <a:rPr lang="en-US" altLang="zh-TW" sz="1200" dirty="0">
                <a:solidFill>
                  <a:schemeClr val="tx1"/>
                </a:solidFill>
              </a:rPr>
              <a:t>.</a:t>
            </a:r>
          </a:p>
          <a:p>
            <a:pPr lvl="1">
              <a:buClr>
                <a:schemeClr val="tx1"/>
              </a:buClr>
              <a:buSzPct val="100000"/>
            </a:pPr>
            <a:r>
              <a:rPr lang="en-US" altLang="zh-TW" sz="1200" dirty="0">
                <a:solidFill>
                  <a:schemeClr val="tx1"/>
                </a:solidFill>
              </a:rPr>
              <a:t>The change of ARM requires </a:t>
            </a:r>
            <a:r>
              <a:rPr lang="en-US" altLang="zh-TW" sz="1200" b="1" dirty="0">
                <a:solidFill>
                  <a:schemeClr val="tx1"/>
                </a:solidFill>
              </a:rPr>
              <a:t>HSS update </a:t>
            </a:r>
            <a:r>
              <a:rPr lang="en-US" altLang="zh-TW" sz="1200" dirty="0">
                <a:solidFill>
                  <a:schemeClr val="tx1"/>
                </a:solidFill>
              </a:rPr>
              <a:t>to record the UE’s new ARM location.</a:t>
            </a: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00CD4F0-AAFE-419A-94D9-D4FB5B0FEA73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 smtClean="0"/>
              <a:t>30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197868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D97832-3477-82B4-244C-443EF259FE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BE14C35-EEB6-D6CD-71B2-D1556BDE82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2800" dirty="0"/>
              <a:t>Component Deployment Discussion</a:t>
            </a:r>
            <a:endParaRPr lang="zh-TW" altLang="en-US" sz="2800" dirty="0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DB3736EC-C0F1-2EE2-05A2-C89EC58BBE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6583" y="1218010"/>
            <a:ext cx="8620897" cy="3394472"/>
          </a:xfrm>
        </p:spPr>
        <p:txBody>
          <a:bodyPr/>
          <a:lstStyle/>
          <a:p>
            <a:pPr>
              <a:buClr>
                <a:schemeClr val="tx1"/>
              </a:buClr>
              <a:buSzPct val="100000"/>
            </a:pPr>
            <a:r>
              <a:rPr lang="en-US" altLang="zh-TW" sz="1600" dirty="0">
                <a:solidFill>
                  <a:schemeClr val="tx1"/>
                </a:solidFill>
              </a:rPr>
              <a:t>We use the </a:t>
            </a:r>
            <a:r>
              <a:rPr lang="en-US" altLang="zh-TW" sz="1600" b="1" dirty="0">
                <a:solidFill>
                  <a:schemeClr val="tx1"/>
                </a:solidFill>
              </a:rPr>
              <a:t>number of message exchanges </a:t>
            </a:r>
            <a:r>
              <a:rPr lang="en-US" altLang="zh-TW" sz="1600" dirty="0">
                <a:solidFill>
                  <a:schemeClr val="tx1"/>
                </a:solidFill>
              </a:rPr>
              <a:t>on each transmission path as an indicator of </a:t>
            </a:r>
            <a:r>
              <a:rPr lang="en-US" altLang="zh-TW" sz="1600" b="1" dirty="0">
                <a:solidFill>
                  <a:schemeClr val="tx1"/>
                </a:solidFill>
              </a:rPr>
              <a:t>bandwidth consumption</a:t>
            </a:r>
            <a:r>
              <a:rPr lang="en-US" altLang="zh-TW" sz="1600" dirty="0">
                <a:solidFill>
                  <a:schemeClr val="tx1"/>
                </a:solidFill>
              </a:rPr>
              <a:t>.</a:t>
            </a:r>
          </a:p>
          <a:p>
            <a:pPr>
              <a:buClr>
                <a:schemeClr val="tx1"/>
              </a:buClr>
              <a:buSzPct val="100000"/>
            </a:pPr>
            <a:endParaRPr lang="en-US" altLang="zh-TW" sz="1200" dirty="0">
              <a:solidFill>
                <a:schemeClr val="tx1"/>
              </a:solidFill>
            </a:endParaRP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00CD4F0-AAFE-419A-94D9-D4FB5B0FEA73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3442722" y="4338638"/>
            <a:ext cx="2133600" cy="273844"/>
          </a:xfrm>
        </p:spPr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 smtClean="0"/>
              <a:t>31</a:t>
            </a:fld>
            <a:endParaRPr lang="zh-TW" altLang="en-US" dirty="0"/>
          </a:p>
        </p:txBody>
      </p:sp>
      <p:pic>
        <p:nvPicPr>
          <p:cNvPr id="8" name="圖片 7">
            <a:extLst>
              <a:ext uri="{FF2B5EF4-FFF2-40B4-BE49-F238E27FC236}">
                <a16:creationId xmlns:a16="http://schemas.microsoft.com/office/drawing/2014/main" id="{069AD065-B742-5FEC-02DD-374ADA1AEB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80460" y="1862499"/>
            <a:ext cx="4830680" cy="478018"/>
          </a:xfrm>
          <a:prstGeom prst="rect">
            <a:avLst/>
          </a:prstGeom>
        </p:spPr>
      </p:pic>
      <p:sp>
        <p:nvSpPr>
          <p:cNvPr id="11" name="文字方塊 10">
            <a:extLst>
              <a:ext uri="{FF2B5EF4-FFF2-40B4-BE49-F238E27FC236}">
                <a16:creationId xmlns:a16="http://schemas.microsoft.com/office/drawing/2014/main" id="{BC1FE8B2-6A45-3DBF-FB96-069FA94B1A1E}"/>
              </a:ext>
            </a:extLst>
          </p:cNvPr>
          <p:cNvSpPr txBox="1"/>
          <p:nvPr/>
        </p:nvSpPr>
        <p:spPr>
          <a:xfrm>
            <a:off x="1164130" y="2269799"/>
            <a:ext cx="3359844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1200" dirty="0" err="1"/>
              <a:t>hopS</a:t>
            </a:r>
            <a:r>
              <a:rPr lang="en-US" altLang="zh-TW" sz="1200" dirty="0"/>
              <a:t>​=1, ℎ</a:t>
            </a:r>
            <a:r>
              <a:rPr lang="zh-TW" altLang="en-US" sz="1200" dirty="0"/>
              <a:t>𝑜𝑝𝐴</a:t>
            </a:r>
            <a:r>
              <a:rPr lang="en-US" altLang="zh-TW" sz="1200" dirty="0"/>
              <a:t>=8</a:t>
            </a:r>
          </a:p>
          <a:p>
            <a:r>
              <a:rPr lang="zh-TW" altLang="en-US" sz="1200" dirty="0"/>
              <a:t>𝐹 𝑝𝑟𝑜𝑐𝑒𝑑𝑢𝑟𝑒</a:t>
            </a:r>
            <a:r>
              <a:rPr lang="en-US" altLang="zh-TW" sz="1200" dirty="0"/>
              <a:t>	​: frequency of the procedure</a:t>
            </a:r>
          </a:p>
          <a:p>
            <a:r>
              <a:rPr lang="zh-TW" altLang="en-US" sz="1200" b="1" dirty="0"/>
              <a:t>𝑃 </a:t>
            </a:r>
            <a:r>
              <a:rPr lang="zh-TW" altLang="en-US" sz="1200" dirty="0"/>
              <a:t>𝑝𝑟𝑜𝑐𝑒𝑑𝑢𝑟𝑒</a:t>
            </a:r>
            <a:r>
              <a:rPr lang="en-US" altLang="zh-TW" sz="1200" dirty="0"/>
              <a:t>	​: edge-switching probability</a:t>
            </a:r>
          </a:p>
          <a:p>
            <a:endParaRPr lang="en-US" altLang="zh-TW" sz="1200" dirty="0"/>
          </a:p>
          <a:p>
            <a:endParaRPr lang="zh-TW" altLang="en-US" sz="12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15" name="表格 14">
                <a:extLst>
                  <a:ext uri="{FF2B5EF4-FFF2-40B4-BE49-F238E27FC236}">
                    <a16:creationId xmlns:a16="http://schemas.microsoft.com/office/drawing/2014/main" id="{E702B284-7CAD-72E4-5BC9-873E58113F19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800181807"/>
                  </p:ext>
                </p:extLst>
              </p:nvPr>
            </p:nvGraphicFramePr>
            <p:xfrm>
              <a:off x="793842" y="3394982"/>
              <a:ext cx="3494591" cy="914400"/>
            </p:xfrm>
            <a:graphic>
              <a:graphicData uri="http://schemas.openxmlformats.org/drawingml/2006/table">
                <a:tbl>
                  <a:tblPr firstRow="1" firstCol="1" bandRow="1"/>
                  <a:tblGrid>
                    <a:gridCol w="698834">
                      <a:extLst>
                        <a:ext uri="{9D8B030D-6E8A-4147-A177-3AD203B41FA5}">
                          <a16:colId xmlns:a16="http://schemas.microsoft.com/office/drawing/2014/main" val="2745956205"/>
                        </a:ext>
                      </a:extLst>
                    </a:gridCol>
                    <a:gridCol w="698834">
                      <a:extLst>
                        <a:ext uri="{9D8B030D-6E8A-4147-A177-3AD203B41FA5}">
                          <a16:colId xmlns:a16="http://schemas.microsoft.com/office/drawing/2014/main" val="738127692"/>
                        </a:ext>
                      </a:extLst>
                    </a:gridCol>
                    <a:gridCol w="698834">
                      <a:extLst>
                        <a:ext uri="{9D8B030D-6E8A-4147-A177-3AD203B41FA5}">
                          <a16:colId xmlns:a16="http://schemas.microsoft.com/office/drawing/2014/main" val="150154953"/>
                        </a:ext>
                      </a:extLst>
                    </a:gridCol>
                    <a:gridCol w="698834">
                      <a:extLst>
                        <a:ext uri="{9D8B030D-6E8A-4147-A177-3AD203B41FA5}">
                          <a16:colId xmlns:a16="http://schemas.microsoft.com/office/drawing/2014/main" val="2890955407"/>
                        </a:ext>
                      </a:extLst>
                    </a:gridCol>
                    <a:gridCol w="699255">
                      <a:extLst>
                        <a:ext uri="{9D8B030D-6E8A-4147-A177-3AD203B41FA5}">
                          <a16:colId xmlns:a16="http://schemas.microsoft.com/office/drawing/2014/main" val="2477426199"/>
                        </a:ext>
                      </a:extLst>
                    </a:gridCol>
                  </a:tblGrid>
                  <a:tr h="0">
                    <a:tc>
                      <a:txBody>
                        <a:bodyPr/>
                        <a:lstStyle/>
                        <a:p>
                          <a:r>
                            <a:rPr lang="en-US" sz="1200" kern="100" dirty="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zh-TW" sz="1200" kern="100" dirty="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US" sz="1200" i="1" kern="100">
                                  <a:effectLst/>
                                  <a:latin typeface="Cambria Math" panose="02040503050406030204" pitchFamily="18" charset="0"/>
                                  <a:ea typeface="標楷體" panose="03000509000000000000" pitchFamily="65" charset="-120"/>
                                  <a:cs typeface="Times New Roman" panose="02020603050405020304" pitchFamily="18" charset="0"/>
                                </a:rPr>
                                <m:t>𝑝</m:t>
                              </m:r>
                            </m:oMath>
                          </a14:m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 = 0.05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US" sz="1200" i="1" kern="100">
                                  <a:effectLst/>
                                  <a:latin typeface="Cambria Math" panose="02040503050406030204" pitchFamily="18" charset="0"/>
                                  <a:ea typeface="標楷體" panose="03000509000000000000" pitchFamily="65" charset="-120"/>
                                  <a:cs typeface="Times New Roman" panose="02020603050405020304" pitchFamily="18" charset="0"/>
                                </a:rPr>
                                <m:t>𝑝</m:t>
                              </m:r>
                            </m:oMath>
                          </a14:m>
                          <a:r>
                            <a:rPr lang="en-US" sz="1200" kern="100" dirty="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 = 0.1</a:t>
                          </a:r>
                          <a:endParaRPr lang="zh-TW" sz="1200" kern="100" dirty="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US" sz="1200" i="1" kern="100">
                                  <a:effectLst/>
                                  <a:latin typeface="Cambria Math" panose="02040503050406030204" pitchFamily="18" charset="0"/>
                                  <a:ea typeface="標楷體" panose="03000509000000000000" pitchFamily="65" charset="-120"/>
                                  <a:cs typeface="Times New Roman" panose="02020603050405020304" pitchFamily="18" charset="0"/>
                                </a:rPr>
                                <m:t>𝑝</m:t>
                              </m:r>
                            </m:oMath>
                          </a14:m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 = 0.15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US" sz="1200" i="1" kern="100">
                                  <a:effectLst/>
                                  <a:latin typeface="Cambria Math" panose="02040503050406030204" pitchFamily="18" charset="0"/>
                                  <a:ea typeface="標楷體" panose="03000509000000000000" pitchFamily="65" charset="-120"/>
                                  <a:cs typeface="Times New Roman" panose="02020603050405020304" pitchFamily="18" charset="0"/>
                                </a:rPr>
                                <m:t>𝑝</m:t>
                              </m:r>
                            </m:oMath>
                          </a14:m>
                          <a:r>
                            <a:rPr lang="en-US" sz="1200" kern="100" dirty="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 = 0.2</a:t>
                          </a:r>
                          <a:endParaRPr lang="zh-TW" sz="1200" kern="100" dirty="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566518708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US" sz="1200" i="1" kern="100">
                                  <a:effectLst/>
                                  <a:latin typeface="Cambria Math" panose="02040503050406030204" pitchFamily="18" charset="0"/>
                                  <a:ea typeface="標楷體" panose="03000509000000000000" pitchFamily="65" charset="-120"/>
                                  <a:cs typeface="Times New Roman" panose="02020603050405020304" pitchFamily="18" charset="0"/>
                                </a:rPr>
                                <m:t>𝑓</m:t>
                              </m:r>
                            </m:oMath>
                          </a14:m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 = 0.5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463.67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468.74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kern="100" dirty="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473.81</a:t>
                          </a:r>
                          <a:endParaRPr lang="zh-TW" sz="1200" kern="100" dirty="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478.88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89526099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US" sz="1200" i="1" kern="100">
                                  <a:effectLst/>
                                  <a:latin typeface="Cambria Math" panose="02040503050406030204" pitchFamily="18" charset="0"/>
                                  <a:ea typeface="標楷體" panose="03000509000000000000" pitchFamily="65" charset="-120"/>
                                  <a:cs typeface="Times New Roman" panose="02020603050405020304" pitchFamily="18" charset="0"/>
                                </a:rPr>
                                <m:t>𝑓</m:t>
                              </m:r>
                            </m:oMath>
                          </a14:m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 = 1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kern="100" dirty="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469.22</a:t>
                          </a:r>
                          <a:endParaRPr lang="zh-TW" sz="1200" kern="100" dirty="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475.34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481.46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487.58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63534668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US" sz="1200" i="1" kern="100">
                                  <a:effectLst/>
                                  <a:latin typeface="Cambria Math" panose="02040503050406030204" pitchFamily="18" charset="0"/>
                                  <a:ea typeface="標楷體" panose="03000509000000000000" pitchFamily="65" charset="-120"/>
                                  <a:cs typeface="Times New Roman" panose="02020603050405020304" pitchFamily="18" charset="0"/>
                                </a:rPr>
                                <m:t>𝑓</m:t>
                              </m:r>
                            </m:oMath>
                          </a14:m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 = 1.5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474.77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481.94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489.11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496.28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179520182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US" sz="1200" i="1" kern="100">
                                  <a:effectLst/>
                                  <a:latin typeface="Cambria Math" panose="02040503050406030204" pitchFamily="18" charset="0"/>
                                  <a:ea typeface="標楷體" panose="03000509000000000000" pitchFamily="65" charset="-120"/>
                                  <a:cs typeface="Times New Roman" panose="02020603050405020304" pitchFamily="18" charset="0"/>
                                </a:rPr>
                                <m:t>𝑓</m:t>
                              </m:r>
                            </m:oMath>
                          </a14:m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 = 2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480.32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488.54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496.76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kern="100" dirty="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504.98</a:t>
                          </a:r>
                          <a:endParaRPr lang="zh-TW" sz="1200" kern="100" dirty="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66367613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15" name="表格 14">
                <a:extLst>
                  <a:ext uri="{FF2B5EF4-FFF2-40B4-BE49-F238E27FC236}">
                    <a16:creationId xmlns:a16="http://schemas.microsoft.com/office/drawing/2014/main" id="{E702B284-7CAD-72E4-5BC9-873E58113F19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800181807"/>
                  </p:ext>
                </p:extLst>
              </p:nvPr>
            </p:nvGraphicFramePr>
            <p:xfrm>
              <a:off x="793842" y="3394982"/>
              <a:ext cx="3494591" cy="914400"/>
            </p:xfrm>
            <a:graphic>
              <a:graphicData uri="http://schemas.openxmlformats.org/drawingml/2006/table">
                <a:tbl>
                  <a:tblPr firstRow="1" firstCol="1" bandRow="1"/>
                  <a:tblGrid>
                    <a:gridCol w="698834">
                      <a:extLst>
                        <a:ext uri="{9D8B030D-6E8A-4147-A177-3AD203B41FA5}">
                          <a16:colId xmlns:a16="http://schemas.microsoft.com/office/drawing/2014/main" val="2745956205"/>
                        </a:ext>
                      </a:extLst>
                    </a:gridCol>
                    <a:gridCol w="698834">
                      <a:extLst>
                        <a:ext uri="{9D8B030D-6E8A-4147-A177-3AD203B41FA5}">
                          <a16:colId xmlns:a16="http://schemas.microsoft.com/office/drawing/2014/main" val="738127692"/>
                        </a:ext>
                      </a:extLst>
                    </a:gridCol>
                    <a:gridCol w="698834">
                      <a:extLst>
                        <a:ext uri="{9D8B030D-6E8A-4147-A177-3AD203B41FA5}">
                          <a16:colId xmlns:a16="http://schemas.microsoft.com/office/drawing/2014/main" val="150154953"/>
                        </a:ext>
                      </a:extLst>
                    </a:gridCol>
                    <a:gridCol w="698834">
                      <a:extLst>
                        <a:ext uri="{9D8B030D-6E8A-4147-A177-3AD203B41FA5}">
                          <a16:colId xmlns:a16="http://schemas.microsoft.com/office/drawing/2014/main" val="2890955407"/>
                        </a:ext>
                      </a:extLst>
                    </a:gridCol>
                    <a:gridCol w="699255">
                      <a:extLst>
                        <a:ext uri="{9D8B030D-6E8A-4147-A177-3AD203B41FA5}">
                          <a16:colId xmlns:a16="http://schemas.microsoft.com/office/drawing/2014/main" val="2477426199"/>
                        </a:ext>
                      </a:extLst>
                    </a:gridCol>
                  </a:tblGrid>
                  <a:tr h="182880">
                    <a:tc>
                      <a:txBody>
                        <a:bodyPr/>
                        <a:lstStyle/>
                        <a:p>
                          <a:r>
                            <a:rPr lang="en-US" sz="1200" kern="100" dirty="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zh-TW" sz="1200" kern="100" dirty="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100870" t="-23333" r="-300870" b="-45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202632" t="-23333" r="-203509" b="-45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300000" t="-23333" r="-101739" b="-45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400000" t="-23333" r="-1739" b="-4533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566518708"/>
                      </a:ext>
                    </a:extLst>
                  </a:tr>
                  <a:tr h="182880"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870" t="-123333" r="-400870" b="-35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463.67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468.74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kern="100" dirty="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473.81</a:t>
                          </a:r>
                          <a:endParaRPr lang="zh-TW" sz="1200" kern="100" dirty="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478.88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89526099"/>
                      </a:ext>
                    </a:extLst>
                  </a:tr>
                  <a:tr h="182880"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870" t="-216129" r="-400870" b="-24193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kern="100" dirty="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469.22</a:t>
                          </a:r>
                          <a:endParaRPr lang="zh-TW" sz="1200" kern="100" dirty="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475.34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481.46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487.58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63534668"/>
                      </a:ext>
                    </a:extLst>
                  </a:tr>
                  <a:tr h="182880"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870" t="-326667" r="-400870" b="-15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474.77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481.94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489.11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496.28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179520182"/>
                      </a:ext>
                    </a:extLst>
                  </a:tr>
                  <a:tr h="182880"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870" t="-426667" r="-400870" b="-5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480.32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488.54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496.76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kern="100" dirty="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504.98</a:t>
                          </a:r>
                          <a:endParaRPr lang="zh-TW" sz="1200" kern="100" dirty="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66367613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16" name="文字方塊 15">
            <a:extLst>
              <a:ext uri="{FF2B5EF4-FFF2-40B4-BE49-F238E27FC236}">
                <a16:creationId xmlns:a16="http://schemas.microsoft.com/office/drawing/2014/main" id="{6C2C16C9-3641-B037-DCEC-35BB23823359}"/>
              </a:ext>
            </a:extLst>
          </p:cNvPr>
          <p:cNvSpPr txBox="1"/>
          <p:nvPr/>
        </p:nvSpPr>
        <p:spPr>
          <a:xfrm>
            <a:off x="1126506" y="4309382"/>
            <a:ext cx="28776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</a:rPr>
              <a:t>Bandwidth cost of E-R-EPC (ARM at </a:t>
            </a:r>
            <a:r>
              <a:rPr lang="en-US" altLang="zh-TW" sz="12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</a:rPr>
              <a:t>edge</a:t>
            </a:r>
            <a:r>
              <a:rPr lang="en-US" altLang="zh-TW" sz="1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</a:rPr>
              <a:t>)</a:t>
            </a:r>
            <a:endParaRPr lang="zh-TW" altLang="en-US" sz="1050" dirty="0"/>
          </a:p>
        </p:txBody>
      </p:sp>
      <p:sp>
        <p:nvSpPr>
          <p:cNvPr id="19" name="文字方塊 18">
            <a:extLst>
              <a:ext uri="{FF2B5EF4-FFF2-40B4-BE49-F238E27FC236}">
                <a16:creationId xmlns:a16="http://schemas.microsoft.com/office/drawing/2014/main" id="{795ABD87-A227-9970-ECA2-537E79BAA688}"/>
              </a:ext>
            </a:extLst>
          </p:cNvPr>
          <p:cNvSpPr txBox="1"/>
          <p:nvPr/>
        </p:nvSpPr>
        <p:spPr>
          <a:xfrm>
            <a:off x="4727879" y="4289123"/>
            <a:ext cx="30928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dirty="0">
                <a:solidFill>
                  <a:srgbClr val="22222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Bandwidth cost of E-R-EPC (ARM at </a:t>
            </a:r>
            <a:r>
              <a:rPr lang="en-US" altLang="zh-TW" sz="1200" b="1" dirty="0">
                <a:solidFill>
                  <a:srgbClr val="22222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core</a:t>
            </a:r>
            <a:r>
              <a:rPr lang="en-US" altLang="zh-TW" sz="1200" dirty="0">
                <a:solidFill>
                  <a:srgbClr val="22222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)</a:t>
            </a:r>
            <a:endParaRPr lang="zh-TW" altLang="en-US" sz="1200" dirty="0">
              <a:solidFill>
                <a:srgbClr val="222222"/>
              </a:solidFill>
              <a:latin typeface="Times New Roman" panose="02020603050405020304" pitchFamily="18" charset="0"/>
              <a:ea typeface="標楷體" panose="03000509000000000000" pitchFamily="65" charset="-12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20" name="表格 19">
                <a:extLst>
                  <a:ext uri="{FF2B5EF4-FFF2-40B4-BE49-F238E27FC236}">
                    <a16:creationId xmlns:a16="http://schemas.microsoft.com/office/drawing/2014/main" id="{C568F8EF-1E7C-A7D6-9A00-0C3E389C116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828268727"/>
                  </p:ext>
                </p:extLst>
              </p:nvPr>
            </p:nvGraphicFramePr>
            <p:xfrm>
              <a:off x="4572000" y="3384853"/>
              <a:ext cx="3317860" cy="914400"/>
            </p:xfrm>
            <a:graphic>
              <a:graphicData uri="http://schemas.openxmlformats.org/drawingml/2006/table">
                <a:tbl>
                  <a:tblPr firstRow="1" firstCol="1" bandRow="1"/>
                  <a:tblGrid>
                    <a:gridCol w="663492">
                      <a:extLst>
                        <a:ext uri="{9D8B030D-6E8A-4147-A177-3AD203B41FA5}">
                          <a16:colId xmlns:a16="http://schemas.microsoft.com/office/drawing/2014/main" val="988646365"/>
                        </a:ext>
                      </a:extLst>
                    </a:gridCol>
                    <a:gridCol w="663492">
                      <a:extLst>
                        <a:ext uri="{9D8B030D-6E8A-4147-A177-3AD203B41FA5}">
                          <a16:colId xmlns:a16="http://schemas.microsoft.com/office/drawing/2014/main" val="4175639525"/>
                        </a:ext>
                      </a:extLst>
                    </a:gridCol>
                    <a:gridCol w="663492">
                      <a:extLst>
                        <a:ext uri="{9D8B030D-6E8A-4147-A177-3AD203B41FA5}">
                          <a16:colId xmlns:a16="http://schemas.microsoft.com/office/drawing/2014/main" val="3757883217"/>
                        </a:ext>
                      </a:extLst>
                    </a:gridCol>
                    <a:gridCol w="663492">
                      <a:extLst>
                        <a:ext uri="{9D8B030D-6E8A-4147-A177-3AD203B41FA5}">
                          <a16:colId xmlns:a16="http://schemas.microsoft.com/office/drawing/2014/main" val="890225886"/>
                        </a:ext>
                      </a:extLst>
                    </a:gridCol>
                    <a:gridCol w="663892">
                      <a:extLst>
                        <a:ext uri="{9D8B030D-6E8A-4147-A177-3AD203B41FA5}">
                          <a16:colId xmlns:a16="http://schemas.microsoft.com/office/drawing/2014/main" val="3796531287"/>
                        </a:ext>
                      </a:extLst>
                    </a:gridCol>
                  </a:tblGrid>
                  <a:tr h="0">
                    <a:tc>
                      <a:txBody>
                        <a:bodyPr/>
                        <a:lstStyle/>
                        <a:p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US" sz="1200" i="1" kern="100">
                                  <a:effectLst/>
                                  <a:latin typeface="Cambria Math" panose="02040503050406030204" pitchFamily="18" charset="0"/>
                                  <a:ea typeface="標楷體" panose="03000509000000000000" pitchFamily="65" charset="-120"/>
                                  <a:cs typeface="Times New Roman" panose="02020603050405020304" pitchFamily="18" charset="0"/>
                                </a:rPr>
                                <m:t>𝑝</m:t>
                              </m:r>
                            </m:oMath>
                          </a14:m>
                          <a:r>
                            <a:rPr lang="en-US" sz="1200" kern="100" dirty="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 = 0.05</a:t>
                          </a:r>
                          <a:endParaRPr lang="zh-TW" sz="1200" kern="100" dirty="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US" sz="1200" i="1" kern="100">
                                  <a:effectLst/>
                                  <a:latin typeface="Cambria Math" panose="02040503050406030204" pitchFamily="18" charset="0"/>
                                  <a:ea typeface="標楷體" panose="03000509000000000000" pitchFamily="65" charset="-120"/>
                                  <a:cs typeface="Times New Roman" panose="02020603050405020304" pitchFamily="18" charset="0"/>
                                </a:rPr>
                                <m:t>𝑝</m:t>
                              </m:r>
                            </m:oMath>
                          </a14:m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 = 0.1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US" sz="1200" i="1" kern="100">
                                  <a:effectLst/>
                                  <a:latin typeface="Cambria Math" panose="02040503050406030204" pitchFamily="18" charset="0"/>
                                  <a:ea typeface="標楷體" panose="03000509000000000000" pitchFamily="65" charset="-120"/>
                                  <a:cs typeface="Times New Roman" panose="02020603050405020304" pitchFamily="18" charset="0"/>
                                </a:rPr>
                                <m:t>𝑝</m:t>
                              </m:r>
                            </m:oMath>
                          </a14:m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 = 0.15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US" sz="1200" i="1" kern="100">
                                  <a:effectLst/>
                                  <a:latin typeface="Cambria Math" panose="02040503050406030204" pitchFamily="18" charset="0"/>
                                  <a:ea typeface="標楷體" panose="03000509000000000000" pitchFamily="65" charset="-120"/>
                                  <a:cs typeface="Times New Roman" panose="02020603050405020304" pitchFamily="18" charset="0"/>
                                </a:rPr>
                                <m:t>𝑝</m:t>
                              </m:r>
                            </m:oMath>
                          </a14:m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 = 0.2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978921586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US" sz="1200" i="1" kern="100">
                                  <a:effectLst/>
                                  <a:latin typeface="Cambria Math" panose="02040503050406030204" pitchFamily="18" charset="0"/>
                                  <a:ea typeface="標楷體" panose="03000509000000000000" pitchFamily="65" charset="-120"/>
                                  <a:cs typeface="Times New Roman" panose="02020603050405020304" pitchFamily="18" charset="0"/>
                                </a:rPr>
                                <m:t>𝑓</m:t>
                              </m:r>
                            </m:oMath>
                          </a14:m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 = 0.5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493.67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493.74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493.81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493.88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768955768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US" sz="1200" i="1" kern="100">
                                  <a:effectLst/>
                                  <a:latin typeface="Cambria Math" panose="02040503050406030204" pitchFamily="18" charset="0"/>
                                  <a:ea typeface="標楷體" panose="03000509000000000000" pitchFamily="65" charset="-120"/>
                                  <a:cs typeface="Times New Roman" panose="02020603050405020304" pitchFamily="18" charset="0"/>
                                </a:rPr>
                                <m:t>𝑓</m:t>
                              </m:r>
                            </m:oMath>
                          </a14:m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 = 1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498.22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498.34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498.46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kern="100" dirty="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498.58</a:t>
                          </a:r>
                          <a:endParaRPr lang="zh-TW" sz="1200" kern="100" dirty="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502745726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US" sz="1200" i="1" kern="100">
                                  <a:effectLst/>
                                  <a:latin typeface="Cambria Math" panose="02040503050406030204" pitchFamily="18" charset="0"/>
                                  <a:ea typeface="標楷體" panose="03000509000000000000" pitchFamily="65" charset="-120"/>
                                  <a:cs typeface="Times New Roman" panose="02020603050405020304" pitchFamily="18" charset="0"/>
                                </a:rPr>
                                <m:t>𝑓</m:t>
                              </m:r>
                            </m:oMath>
                          </a14:m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 = 1.5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502.77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502.94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503.11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503.28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368304229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US" sz="1200" i="1" kern="100">
                                  <a:effectLst/>
                                  <a:latin typeface="Cambria Math" panose="02040503050406030204" pitchFamily="18" charset="0"/>
                                  <a:ea typeface="標楷體" panose="03000509000000000000" pitchFamily="65" charset="-120"/>
                                  <a:cs typeface="Times New Roman" panose="02020603050405020304" pitchFamily="18" charset="0"/>
                                </a:rPr>
                                <m:t>𝑓</m:t>
                              </m:r>
                            </m:oMath>
                          </a14:m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 = 2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507.32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507.54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507.76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kern="100" dirty="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507.98</a:t>
                          </a:r>
                          <a:endParaRPr lang="zh-TW" sz="1200" kern="100" dirty="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81334595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20" name="表格 19">
                <a:extLst>
                  <a:ext uri="{FF2B5EF4-FFF2-40B4-BE49-F238E27FC236}">
                    <a16:creationId xmlns:a16="http://schemas.microsoft.com/office/drawing/2014/main" id="{C568F8EF-1E7C-A7D6-9A00-0C3E389C116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828268727"/>
                  </p:ext>
                </p:extLst>
              </p:nvPr>
            </p:nvGraphicFramePr>
            <p:xfrm>
              <a:off x="4572000" y="3384853"/>
              <a:ext cx="3317860" cy="914400"/>
            </p:xfrm>
            <a:graphic>
              <a:graphicData uri="http://schemas.openxmlformats.org/drawingml/2006/table">
                <a:tbl>
                  <a:tblPr firstRow="1" firstCol="1" bandRow="1"/>
                  <a:tblGrid>
                    <a:gridCol w="663492">
                      <a:extLst>
                        <a:ext uri="{9D8B030D-6E8A-4147-A177-3AD203B41FA5}">
                          <a16:colId xmlns:a16="http://schemas.microsoft.com/office/drawing/2014/main" val="988646365"/>
                        </a:ext>
                      </a:extLst>
                    </a:gridCol>
                    <a:gridCol w="663492">
                      <a:extLst>
                        <a:ext uri="{9D8B030D-6E8A-4147-A177-3AD203B41FA5}">
                          <a16:colId xmlns:a16="http://schemas.microsoft.com/office/drawing/2014/main" val="4175639525"/>
                        </a:ext>
                      </a:extLst>
                    </a:gridCol>
                    <a:gridCol w="663492">
                      <a:extLst>
                        <a:ext uri="{9D8B030D-6E8A-4147-A177-3AD203B41FA5}">
                          <a16:colId xmlns:a16="http://schemas.microsoft.com/office/drawing/2014/main" val="3757883217"/>
                        </a:ext>
                      </a:extLst>
                    </a:gridCol>
                    <a:gridCol w="663492">
                      <a:extLst>
                        <a:ext uri="{9D8B030D-6E8A-4147-A177-3AD203B41FA5}">
                          <a16:colId xmlns:a16="http://schemas.microsoft.com/office/drawing/2014/main" val="890225886"/>
                        </a:ext>
                      </a:extLst>
                    </a:gridCol>
                    <a:gridCol w="663892">
                      <a:extLst>
                        <a:ext uri="{9D8B030D-6E8A-4147-A177-3AD203B41FA5}">
                          <a16:colId xmlns:a16="http://schemas.microsoft.com/office/drawing/2014/main" val="3796531287"/>
                        </a:ext>
                      </a:extLst>
                    </a:gridCol>
                  </a:tblGrid>
                  <a:tr h="182880">
                    <a:tc>
                      <a:txBody>
                        <a:bodyPr/>
                        <a:lstStyle/>
                        <a:p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101835" t="-26667" r="-301835" b="-45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201835" t="-26667" r="-201835" b="-45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301835" t="-26667" r="-101835" b="-45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401835" t="-26667" r="-1835" b="-4533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978921586"/>
                      </a:ext>
                    </a:extLst>
                  </a:tr>
                  <a:tr h="182880"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1835" t="-126667" r="-401835" b="-35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493.67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493.74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493.81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493.88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768955768"/>
                      </a:ext>
                    </a:extLst>
                  </a:tr>
                  <a:tr h="182880"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1835" t="-219355" r="-401835" b="-24193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498.22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498.34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498.46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kern="100" dirty="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498.58</a:t>
                          </a:r>
                          <a:endParaRPr lang="zh-TW" sz="1200" kern="100" dirty="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502745726"/>
                      </a:ext>
                    </a:extLst>
                  </a:tr>
                  <a:tr h="182880"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1835" t="-330000" r="-401835" b="-15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502.77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502.94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503.11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503.28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368304229"/>
                      </a:ext>
                    </a:extLst>
                  </a:tr>
                  <a:tr h="182880"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1835" t="-430000" r="-401835" b="-5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507.32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507.54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507.76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kern="100" dirty="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507.98</a:t>
                          </a:r>
                          <a:endParaRPr lang="zh-TW" sz="1200" kern="100" dirty="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81334595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21" name="文字方塊 20">
            <a:extLst>
              <a:ext uri="{FF2B5EF4-FFF2-40B4-BE49-F238E27FC236}">
                <a16:creationId xmlns:a16="http://schemas.microsoft.com/office/drawing/2014/main" id="{E6E9A729-FCC1-E219-6D33-29BB7002734A}"/>
              </a:ext>
            </a:extLst>
          </p:cNvPr>
          <p:cNvSpPr txBox="1"/>
          <p:nvPr/>
        </p:nvSpPr>
        <p:spPr>
          <a:xfrm>
            <a:off x="4495800" y="2364852"/>
            <a:ext cx="38304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S: Same-area communication (edge or core)</a:t>
            </a:r>
          </a:p>
          <a:p>
            <a:r>
              <a:rPr lang="en-US" altLang="zh-TW" dirty="0"/>
              <a:t>A: Across-area communication (edge ↔ core)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95385756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D97832-3477-82B4-244C-443EF259FE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BE14C35-EEB6-D6CD-71B2-D1556BDE82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2800" dirty="0"/>
              <a:t>Component Deployment Discussion</a:t>
            </a:r>
            <a:endParaRPr lang="zh-TW" altLang="en-US" sz="2800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00CD4F0-AAFE-419A-94D9-D4FB5B0FEA73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 smtClean="0"/>
              <a:t>32</a:t>
            </a:fld>
            <a:endParaRPr lang="zh-TW" altLang="en-US"/>
          </a:p>
        </p:txBody>
      </p:sp>
      <p:graphicFrame>
        <p:nvGraphicFramePr>
          <p:cNvPr id="13" name="表格 12">
            <a:extLst>
              <a:ext uri="{FF2B5EF4-FFF2-40B4-BE49-F238E27FC236}">
                <a16:creationId xmlns:a16="http://schemas.microsoft.com/office/drawing/2014/main" id="{ACA171EC-C15E-2163-21D7-3C9BA07EF4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7696471"/>
              </p:ext>
            </p:extLst>
          </p:nvPr>
        </p:nvGraphicFramePr>
        <p:xfrm>
          <a:off x="2341848" y="2790925"/>
          <a:ext cx="4307904" cy="1312731"/>
        </p:xfrm>
        <a:graphic>
          <a:graphicData uri="http://schemas.openxmlformats.org/drawingml/2006/table">
            <a:tbl>
              <a:tblPr>
                <a:tableStyleId>{1FE6316B-4EAF-4B4A-B579-D18ABA210DBC}</a:tableStyleId>
              </a:tblPr>
              <a:tblGrid>
                <a:gridCol w="1048872">
                  <a:extLst>
                    <a:ext uri="{9D8B030D-6E8A-4147-A177-3AD203B41FA5}">
                      <a16:colId xmlns:a16="http://schemas.microsoft.com/office/drawing/2014/main" val="1148318602"/>
                    </a:ext>
                  </a:extLst>
                </a:gridCol>
                <a:gridCol w="3259032">
                  <a:extLst>
                    <a:ext uri="{9D8B030D-6E8A-4147-A177-3AD203B41FA5}">
                      <a16:colId xmlns:a16="http://schemas.microsoft.com/office/drawing/2014/main" val="4165082195"/>
                    </a:ext>
                  </a:extLst>
                </a:gridCol>
              </a:tblGrid>
              <a:tr h="219511">
                <a:tc>
                  <a:txBody>
                    <a:bodyPr/>
                    <a:lstStyle/>
                    <a:p>
                      <a:r>
                        <a:rPr lang="en-US" sz="1100" dirty="0"/>
                        <a:t>Architecture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100"/>
                        <a:t>Observation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64808783"/>
                  </a:ext>
                </a:extLst>
              </a:tr>
              <a:tr h="373168">
                <a:tc>
                  <a:txBody>
                    <a:bodyPr/>
                    <a:lstStyle/>
                    <a:p>
                      <a:r>
                        <a:rPr lang="en-US" sz="1100" b="1" dirty="0"/>
                        <a:t>ARM at Edge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Lower bandwidth cost overall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26258623"/>
                  </a:ext>
                </a:extLst>
              </a:tr>
              <a:tr h="680483">
                <a:tc>
                  <a:txBody>
                    <a:bodyPr/>
                    <a:lstStyle/>
                    <a:p>
                      <a:r>
                        <a:rPr lang="en-US" sz="1100" b="1"/>
                        <a:t>ARM at Core</a:t>
                      </a:r>
                      <a:endParaRPr lang="en-US" sz="11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Slightly higher cost, but </a:t>
                      </a:r>
                      <a:r>
                        <a:rPr lang="en-US" sz="1100" b="1" dirty="0"/>
                        <a:t>difference decreases as p and f increase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15111016"/>
                  </a:ext>
                </a:extLst>
              </a:tr>
            </a:tbl>
          </a:graphicData>
        </a:graphic>
      </p:graphicFrame>
      <p:sp>
        <p:nvSpPr>
          <p:cNvPr id="14" name="文字方塊 13">
            <a:extLst>
              <a:ext uri="{FF2B5EF4-FFF2-40B4-BE49-F238E27FC236}">
                <a16:creationId xmlns:a16="http://schemas.microsoft.com/office/drawing/2014/main" id="{7E859EDF-FEF1-4CDA-8EFB-6390F3614DA4}"/>
              </a:ext>
            </a:extLst>
          </p:cNvPr>
          <p:cNvSpPr txBox="1"/>
          <p:nvPr/>
        </p:nvSpPr>
        <p:spPr>
          <a:xfrm>
            <a:off x="457200" y="1661887"/>
            <a:ext cx="8593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31800">
              <a:spcBef>
                <a:spcPts val="640"/>
              </a:spcBef>
              <a:buClr>
                <a:schemeClr val="tx1"/>
              </a:buClr>
              <a:buSzPct val="100000"/>
              <a:buFont typeface="Noto Sans Symbols"/>
              <a:buChar char="■"/>
            </a:pPr>
            <a:r>
              <a:rPr lang="en-US" altLang="zh-TW" sz="1600" b="1" dirty="0">
                <a:solidFill>
                  <a:schemeClr val="tx1"/>
                </a:solidFill>
              </a:rPr>
              <a:t>Conclusion</a:t>
            </a:r>
            <a:r>
              <a:rPr lang="en-US" altLang="zh-TW" sz="1600" dirty="0">
                <a:solidFill>
                  <a:schemeClr val="tx1"/>
                </a:solidFill>
              </a:rPr>
              <a:t>: </a:t>
            </a:r>
            <a:r>
              <a:rPr lang="en-US" altLang="zh-TW" sz="1600" b="1" dirty="0">
                <a:solidFill>
                  <a:schemeClr val="tx1"/>
                </a:solidFill>
              </a:rPr>
              <a:t>ARM at edge</a:t>
            </a:r>
            <a:r>
              <a:rPr lang="en-US" altLang="zh-TW" sz="1600" dirty="0">
                <a:solidFill>
                  <a:schemeClr val="tx1"/>
                </a:solidFill>
              </a:rPr>
              <a:t> saves bandwidth under low mobility, but efficiency advantage decreases under high inter-edge mobility.</a:t>
            </a:r>
            <a:endParaRPr lang="zh-TW" altLang="en-US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488873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D97832-3477-82B4-244C-443EF259FE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BE14C35-EEB6-D6CD-71B2-D1556BDE82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89" y="318004"/>
            <a:ext cx="8957022" cy="857250"/>
          </a:xfrm>
        </p:spPr>
        <p:txBody>
          <a:bodyPr/>
          <a:lstStyle/>
          <a:p>
            <a:r>
              <a:rPr lang="en-US" altLang="zh-TW" sz="2400" dirty="0"/>
              <a:t>Transmission Delay &amp; Handover Variability Analysis</a:t>
            </a:r>
            <a:endParaRPr lang="zh-TW" altLang="en-US" sz="2400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00CD4F0-AAFE-419A-94D9-D4FB5B0FEA73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 smtClean="0"/>
              <a:t>33</a:t>
            </a:fld>
            <a:endParaRPr lang="zh-TW" altLang="en-US"/>
          </a:p>
        </p:txBody>
      </p:sp>
      <p:sp>
        <p:nvSpPr>
          <p:cNvPr id="14" name="文字方塊 13">
            <a:extLst>
              <a:ext uri="{FF2B5EF4-FFF2-40B4-BE49-F238E27FC236}">
                <a16:creationId xmlns:a16="http://schemas.microsoft.com/office/drawing/2014/main" id="{7E859EDF-FEF1-4CDA-8EFB-6390F3614DA4}"/>
              </a:ext>
            </a:extLst>
          </p:cNvPr>
          <p:cNvSpPr txBox="1"/>
          <p:nvPr/>
        </p:nvSpPr>
        <p:spPr>
          <a:xfrm>
            <a:off x="2862302" y="2307509"/>
            <a:ext cx="3334871" cy="661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31800">
              <a:spcBef>
                <a:spcPts val="640"/>
              </a:spcBef>
              <a:buClr>
                <a:schemeClr val="tx1"/>
              </a:buClr>
              <a:buSzPct val="100000"/>
              <a:buFont typeface="Noto Sans Symbols"/>
              <a:buChar char="■"/>
            </a:pPr>
            <a:r>
              <a:rPr lang="en-US" altLang="zh-TW" sz="1600" b="1" dirty="0">
                <a:solidFill>
                  <a:schemeClr val="tx1"/>
                </a:solidFill>
              </a:rPr>
              <a:t>N = message exchanges</a:t>
            </a:r>
          </a:p>
          <a:p>
            <a:pPr marL="457200" indent="-431800">
              <a:spcBef>
                <a:spcPts val="640"/>
              </a:spcBef>
              <a:buClr>
                <a:schemeClr val="tx1"/>
              </a:buClr>
              <a:buSzPct val="100000"/>
              <a:buFont typeface="Noto Sans Symbols"/>
              <a:buChar char="■"/>
            </a:pPr>
            <a:r>
              <a:rPr lang="en-US" altLang="zh-TW" sz="1600" b="1" dirty="0">
                <a:solidFill>
                  <a:schemeClr val="tx1"/>
                </a:solidFill>
              </a:rPr>
              <a:t>Same F and P as before</a:t>
            </a:r>
            <a:endParaRPr lang="zh-TW" altLang="en-US" sz="1600" dirty="0">
              <a:solidFill>
                <a:schemeClr val="tx1"/>
              </a:solidFill>
            </a:endParaRP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A7BD3D87-9179-33B4-391D-2A62041230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63486" y="1349512"/>
            <a:ext cx="5805287" cy="615281"/>
          </a:xfrm>
          <a:prstGeom prst="rect">
            <a:avLst/>
          </a:prstGeom>
        </p:spPr>
      </p:pic>
      <p:pic>
        <p:nvPicPr>
          <p:cNvPr id="6" name="圖片 5">
            <a:extLst>
              <a:ext uri="{FF2B5EF4-FFF2-40B4-BE49-F238E27FC236}">
                <a16:creationId xmlns:a16="http://schemas.microsoft.com/office/drawing/2014/main" id="{0C92FFBA-C9A1-692A-5243-130BB9B0570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2375" y="3480635"/>
            <a:ext cx="3491797" cy="1173890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7" name="表格 6">
                <a:extLst>
                  <a:ext uri="{FF2B5EF4-FFF2-40B4-BE49-F238E27FC236}">
                    <a16:creationId xmlns:a16="http://schemas.microsoft.com/office/drawing/2014/main" id="{923344D8-0283-7BE3-119D-FC3224FCB9B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150073781"/>
                  </p:ext>
                </p:extLst>
              </p:nvPr>
            </p:nvGraphicFramePr>
            <p:xfrm>
              <a:off x="4362334" y="3520525"/>
              <a:ext cx="3867266" cy="914400"/>
            </p:xfrm>
            <a:graphic>
              <a:graphicData uri="http://schemas.openxmlformats.org/drawingml/2006/table">
                <a:tbl>
                  <a:tblPr firstRow="1" firstCol="1" bandRow="1"/>
                  <a:tblGrid>
                    <a:gridCol w="773360">
                      <a:extLst>
                        <a:ext uri="{9D8B030D-6E8A-4147-A177-3AD203B41FA5}">
                          <a16:colId xmlns:a16="http://schemas.microsoft.com/office/drawing/2014/main" val="1335945578"/>
                        </a:ext>
                      </a:extLst>
                    </a:gridCol>
                    <a:gridCol w="773360">
                      <a:extLst>
                        <a:ext uri="{9D8B030D-6E8A-4147-A177-3AD203B41FA5}">
                          <a16:colId xmlns:a16="http://schemas.microsoft.com/office/drawing/2014/main" val="3713309980"/>
                        </a:ext>
                      </a:extLst>
                    </a:gridCol>
                    <a:gridCol w="773360">
                      <a:extLst>
                        <a:ext uri="{9D8B030D-6E8A-4147-A177-3AD203B41FA5}">
                          <a16:colId xmlns:a16="http://schemas.microsoft.com/office/drawing/2014/main" val="1002072714"/>
                        </a:ext>
                      </a:extLst>
                    </a:gridCol>
                    <a:gridCol w="773360">
                      <a:extLst>
                        <a:ext uri="{9D8B030D-6E8A-4147-A177-3AD203B41FA5}">
                          <a16:colId xmlns:a16="http://schemas.microsoft.com/office/drawing/2014/main" val="3640099771"/>
                        </a:ext>
                      </a:extLst>
                    </a:gridCol>
                    <a:gridCol w="773826">
                      <a:extLst>
                        <a:ext uri="{9D8B030D-6E8A-4147-A177-3AD203B41FA5}">
                          <a16:colId xmlns:a16="http://schemas.microsoft.com/office/drawing/2014/main" val="3595731955"/>
                        </a:ext>
                      </a:extLst>
                    </a:gridCol>
                  </a:tblGrid>
                  <a:tr h="0">
                    <a:tc>
                      <a:txBody>
                        <a:bodyPr/>
                        <a:lstStyle/>
                        <a:p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US" sz="1200" i="1" kern="100">
                                  <a:effectLst/>
                                  <a:latin typeface="Cambria Math" panose="02040503050406030204" pitchFamily="18" charset="0"/>
                                  <a:ea typeface="標楷體" panose="03000509000000000000" pitchFamily="65" charset="-120"/>
                                  <a:cs typeface="Times New Roman" panose="02020603050405020304" pitchFamily="18" charset="0"/>
                                </a:rPr>
                                <m:t>𝑝</m:t>
                              </m:r>
                            </m:oMath>
                          </a14:m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 = 0.05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US" sz="1200" i="1" kern="100">
                                  <a:effectLst/>
                                  <a:latin typeface="Cambria Math" panose="02040503050406030204" pitchFamily="18" charset="0"/>
                                  <a:ea typeface="標楷體" panose="03000509000000000000" pitchFamily="65" charset="-120"/>
                                  <a:cs typeface="Times New Roman" panose="02020603050405020304" pitchFamily="18" charset="0"/>
                                </a:rPr>
                                <m:t>𝑝</m:t>
                              </m:r>
                            </m:oMath>
                          </a14:m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 = 0.1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US" sz="1200" i="1" kern="100">
                                  <a:effectLst/>
                                  <a:latin typeface="Cambria Math" panose="02040503050406030204" pitchFamily="18" charset="0"/>
                                  <a:ea typeface="標楷體" panose="03000509000000000000" pitchFamily="65" charset="-120"/>
                                  <a:cs typeface="Times New Roman" panose="02020603050405020304" pitchFamily="18" charset="0"/>
                                </a:rPr>
                                <m:t>𝑝</m:t>
                              </m:r>
                            </m:oMath>
                          </a14:m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 = 0.15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US" sz="1200" i="1" kern="100">
                                  <a:effectLst/>
                                  <a:latin typeface="Cambria Math" panose="02040503050406030204" pitchFamily="18" charset="0"/>
                                  <a:ea typeface="標楷體" panose="03000509000000000000" pitchFamily="65" charset="-120"/>
                                  <a:cs typeface="Times New Roman" panose="02020603050405020304" pitchFamily="18" charset="0"/>
                                </a:rPr>
                                <m:t>𝑝</m:t>
                              </m:r>
                            </m:oMath>
                          </a14:m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 = 0.2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696489203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US" sz="1200" i="1" kern="100">
                                  <a:effectLst/>
                                  <a:latin typeface="Cambria Math" panose="02040503050406030204" pitchFamily="18" charset="0"/>
                                  <a:ea typeface="標楷體" panose="03000509000000000000" pitchFamily="65" charset="-120"/>
                                  <a:cs typeface="Times New Roman" panose="02020603050405020304" pitchFamily="18" charset="0"/>
                                </a:rPr>
                                <m:t>𝑓</m:t>
                              </m:r>
                            </m:oMath>
                          </a14:m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 = 0.5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440.12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440.14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440.16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440.18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811514977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US" sz="1200" i="1" kern="100">
                                  <a:effectLst/>
                                  <a:latin typeface="Cambria Math" panose="02040503050406030204" pitchFamily="18" charset="0"/>
                                  <a:ea typeface="標楷體" panose="03000509000000000000" pitchFamily="65" charset="-120"/>
                                  <a:cs typeface="Times New Roman" panose="02020603050405020304" pitchFamily="18" charset="0"/>
                                </a:rPr>
                                <m:t>𝑓</m:t>
                              </m:r>
                            </m:oMath>
                          </a14:m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 = 1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444.67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444.74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444.81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444.88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705294179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US" sz="1200" i="1" kern="100">
                                  <a:effectLst/>
                                  <a:latin typeface="Cambria Math" panose="02040503050406030204" pitchFamily="18" charset="0"/>
                                  <a:ea typeface="標楷體" panose="03000509000000000000" pitchFamily="65" charset="-120"/>
                                  <a:cs typeface="Times New Roman" panose="02020603050405020304" pitchFamily="18" charset="0"/>
                                </a:rPr>
                                <m:t>𝑓</m:t>
                              </m:r>
                            </m:oMath>
                          </a14:m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 = 1.5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449.22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449.34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449.46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449.58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104370700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US" sz="1200" i="1" kern="100">
                                  <a:effectLst/>
                                  <a:latin typeface="Cambria Math" panose="02040503050406030204" pitchFamily="18" charset="0"/>
                                  <a:ea typeface="標楷體" panose="03000509000000000000" pitchFamily="65" charset="-120"/>
                                  <a:cs typeface="Times New Roman" panose="02020603050405020304" pitchFamily="18" charset="0"/>
                                </a:rPr>
                                <m:t>𝑓</m:t>
                              </m:r>
                            </m:oMath>
                          </a14:m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 = 2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453.77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453.94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454.11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kern="100" dirty="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454.28</a:t>
                          </a:r>
                          <a:endParaRPr lang="zh-TW" sz="1200" kern="100" dirty="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322085038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7" name="表格 6">
                <a:extLst>
                  <a:ext uri="{FF2B5EF4-FFF2-40B4-BE49-F238E27FC236}">
                    <a16:creationId xmlns:a16="http://schemas.microsoft.com/office/drawing/2014/main" id="{923344D8-0283-7BE3-119D-FC3224FCB9B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150073781"/>
                  </p:ext>
                </p:extLst>
              </p:nvPr>
            </p:nvGraphicFramePr>
            <p:xfrm>
              <a:off x="4362334" y="3520525"/>
              <a:ext cx="3867266" cy="914400"/>
            </p:xfrm>
            <a:graphic>
              <a:graphicData uri="http://schemas.openxmlformats.org/drawingml/2006/table">
                <a:tbl>
                  <a:tblPr firstRow="1" firstCol="1" bandRow="1"/>
                  <a:tblGrid>
                    <a:gridCol w="773360">
                      <a:extLst>
                        <a:ext uri="{9D8B030D-6E8A-4147-A177-3AD203B41FA5}">
                          <a16:colId xmlns:a16="http://schemas.microsoft.com/office/drawing/2014/main" val="1335945578"/>
                        </a:ext>
                      </a:extLst>
                    </a:gridCol>
                    <a:gridCol w="773360">
                      <a:extLst>
                        <a:ext uri="{9D8B030D-6E8A-4147-A177-3AD203B41FA5}">
                          <a16:colId xmlns:a16="http://schemas.microsoft.com/office/drawing/2014/main" val="3713309980"/>
                        </a:ext>
                      </a:extLst>
                    </a:gridCol>
                    <a:gridCol w="773360">
                      <a:extLst>
                        <a:ext uri="{9D8B030D-6E8A-4147-A177-3AD203B41FA5}">
                          <a16:colId xmlns:a16="http://schemas.microsoft.com/office/drawing/2014/main" val="1002072714"/>
                        </a:ext>
                      </a:extLst>
                    </a:gridCol>
                    <a:gridCol w="773360">
                      <a:extLst>
                        <a:ext uri="{9D8B030D-6E8A-4147-A177-3AD203B41FA5}">
                          <a16:colId xmlns:a16="http://schemas.microsoft.com/office/drawing/2014/main" val="3640099771"/>
                        </a:ext>
                      </a:extLst>
                    </a:gridCol>
                    <a:gridCol w="773826">
                      <a:extLst>
                        <a:ext uri="{9D8B030D-6E8A-4147-A177-3AD203B41FA5}">
                          <a16:colId xmlns:a16="http://schemas.microsoft.com/office/drawing/2014/main" val="3595731955"/>
                        </a:ext>
                      </a:extLst>
                    </a:gridCol>
                  </a:tblGrid>
                  <a:tr h="182880">
                    <a:tc>
                      <a:txBody>
                        <a:bodyPr/>
                        <a:lstStyle/>
                        <a:p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100787" t="-23333" r="-302362" b="-45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200787" t="-23333" r="-202362" b="-45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300787" t="-23333" r="-102362" b="-45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400787" t="-23333" r="-2362" b="-4533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96489203"/>
                      </a:ext>
                    </a:extLst>
                  </a:tr>
                  <a:tr h="182880"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787" t="-123333" r="-402362" b="-35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440.12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440.14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440.16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440.18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811514977"/>
                      </a:ext>
                    </a:extLst>
                  </a:tr>
                  <a:tr h="182880"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787" t="-216129" r="-402362" b="-24193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444.67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444.74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444.81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444.88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705294179"/>
                      </a:ext>
                    </a:extLst>
                  </a:tr>
                  <a:tr h="182880"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787" t="-326667" r="-402362" b="-15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449.22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449.34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449.46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449.58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104370700"/>
                      </a:ext>
                    </a:extLst>
                  </a:tr>
                  <a:tr h="182880"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787" t="-426667" r="-402362" b="-5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453.77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453.94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kern="10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454.11</a:t>
                          </a:r>
                          <a:endParaRPr lang="zh-TW" sz="1200" kern="10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kern="100" dirty="0">
                              <a:effectLst/>
                              <a:latin typeface="Times New Roman" panose="02020603050405020304" pitchFamily="18" charset="0"/>
                              <a:ea typeface="標楷體" panose="03000509000000000000" pitchFamily="65" charset="-120"/>
                              <a:cs typeface="Times New Roman" panose="02020603050405020304" pitchFamily="18" charset="0"/>
                            </a:rPr>
                            <a:t>454.28</a:t>
                          </a:r>
                          <a:endParaRPr lang="zh-TW" sz="1200" kern="100" dirty="0">
                            <a:effectLst/>
                            <a:latin typeface="Times New Roman" panose="02020603050405020304" pitchFamily="18" charset="0"/>
                            <a:ea typeface="標楷體" panose="03000509000000000000" pitchFamily="65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322085038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8" name="文字方塊 7">
            <a:extLst>
              <a:ext uri="{FF2B5EF4-FFF2-40B4-BE49-F238E27FC236}">
                <a16:creationId xmlns:a16="http://schemas.microsoft.com/office/drawing/2014/main" id="{E7C27FC1-D286-601C-8C6D-E8B266A07156}"/>
              </a:ext>
            </a:extLst>
          </p:cNvPr>
          <p:cNvSpPr txBox="1"/>
          <p:nvPr/>
        </p:nvSpPr>
        <p:spPr>
          <a:xfrm>
            <a:off x="4983096" y="4537726"/>
            <a:ext cx="253188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</a:rPr>
              <a:t>Delay time of E-R-EPC (ARM at core)</a:t>
            </a:r>
            <a:endParaRPr lang="zh-TW" altLang="en-US" sz="1050" dirty="0"/>
          </a:p>
        </p:txBody>
      </p:sp>
      <p:sp>
        <p:nvSpPr>
          <p:cNvPr id="11" name="文字方塊 10">
            <a:extLst>
              <a:ext uri="{FF2B5EF4-FFF2-40B4-BE49-F238E27FC236}">
                <a16:creationId xmlns:a16="http://schemas.microsoft.com/office/drawing/2014/main" id="{B935EA1B-2CAE-4932-F70F-FC319B0E928E}"/>
              </a:ext>
            </a:extLst>
          </p:cNvPr>
          <p:cNvSpPr txBox="1"/>
          <p:nvPr/>
        </p:nvSpPr>
        <p:spPr>
          <a:xfrm>
            <a:off x="814507" y="4503447"/>
            <a:ext cx="2927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</a:rPr>
              <a:t>Delay time of E-R-EPC (ARM at edge)</a:t>
            </a:r>
            <a:endParaRPr lang="zh-TW" altLang="en-US" sz="1050" dirty="0"/>
          </a:p>
        </p:txBody>
      </p:sp>
    </p:spTree>
    <p:extLst>
      <p:ext uri="{BB962C8B-B14F-4D97-AF65-F5344CB8AC3E}">
        <p14:creationId xmlns:p14="http://schemas.microsoft.com/office/powerpoint/2010/main" val="377868373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D97832-3477-82B4-244C-443EF259FE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BE14C35-EEB6-D6CD-71B2-D1556BDE82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2400" dirty="0"/>
              <a:t>Transmission Delay &amp; Handover Variability Analysis</a:t>
            </a:r>
            <a:endParaRPr lang="zh-TW" altLang="en-US" sz="2400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00CD4F0-AAFE-419A-94D9-D4FB5B0FEA73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 smtClean="0"/>
              <a:t>34</a:t>
            </a:fld>
            <a:endParaRPr lang="zh-TW" altLang="en-US"/>
          </a:p>
        </p:txBody>
      </p:sp>
      <p:sp>
        <p:nvSpPr>
          <p:cNvPr id="14" name="文字方塊 13">
            <a:extLst>
              <a:ext uri="{FF2B5EF4-FFF2-40B4-BE49-F238E27FC236}">
                <a16:creationId xmlns:a16="http://schemas.microsoft.com/office/drawing/2014/main" id="{7E859EDF-FEF1-4CDA-8EFB-6390F3614DA4}"/>
              </a:ext>
            </a:extLst>
          </p:cNvPr>
          <p:cNvSpPr txBox="1"/>
          <p:nvPr/>
        </p:nvSpPr>
        <p:spPr>
          <a:xfrm>
            <a:off x="457200" y="1661887"/>
            <a:ext cx="8593000" cy="661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31800">
              <a:spcBef>
                <a:spcPts val="640"/>
              </a:spcBef>
              <a:buClr>
                <a:schemeClr val="tx1"/>
              </a:buClr>
              <a:buSzPct val="100000"/>
              <a:buFont typeface="Noto Sans Symbols"/>
              <a:buChar char="■"/>
            </a:pPr>
            <a:r>
              <a:rPr lang="en-US" altLang="zh-TW" sz="1600" b="1" dirty="0">
                <a:solidFill>
                  <a:schemeClr val="tx1"/>
                </a:solidFill>
              </a:rPr>
              <a:t>ARM at Core </a:t>
            </a:r>
            <a:r>
              <a:rPr lang="en-US" altLang="zh-TW" sz="1600" dirty="0">
                <a:solidFill>
                  <a:schemeClr val="tx1"/>
                </a:solidFill>
              </a:rPr>
              <a:t>has slightly </a:t>
            </a:r>
            <a:r>
              <a:rPr lang="en-US" altLang="zh-TW" sz="1600" b="1" dirty="0">
                <a:solidFill>
                  <a:schemeClr val="tx1"/>
                </a:solidFill>
              </a:rPr>
              <a:t>lower delay time</a:t>
            </a:r>
            <a:r>
              <a:rPr lang="en-US" altLang="zh-TW" sz="1600" dirty="0">
                <a:solidFill>
                  <a:schemeClr val="tx1"/>
                </a:solidFill>
              </a:rPr>
              <a:t>.</a:t>
            </a:r>
          </a:p>
          <a:p>
            <a:pPr marL="457200" indent="-431800">
              <a:spcBef>
                <a:spcPts val="640"/>
              </a:spcBef>
              <a:buClr>
                <a:schemeClr val="tx1"/>
              </a:buClr>
              <a:buSzPct val="100000"/>
              <a:buFont typeface="Noto Sans Symbols"/>
              <a:buChar char="■"/>
            </a:pPr>
            <a:r>
              <a:rPr lang="en-US" altLang="zh-TW" sz="1600" dirty="0">
                <a:solidFill>
                  <a:schemeClr val="tx1"/>
                </a:solidFill>
              </a:rPr>
              <a:t>As p increases, delay growth rate is </a:t>
            </a:r>
            <a:r>
              <a:rPr lang="en-US" altLang="zh-TW" sz="1600" b="1" dirty="0">
                <a:solidFill>
                  <a:schemeClr val="tx1"/>
                </a:solidFill>
              </a:rPr>
              <a:t>more stable </a:t>
            </a:r>
            <a:r>
              <a:rPr lang="en-US" altLang="zh-TW" sz="1600" dirty="0">
                <a:solidFill>
                  <a:schemeClr val="tx1"/>
                </a:solidFill>
              </a:rPr>
              <a:t>in ARM at Core.</a:t>
            </a:r>
            <a:endParaRPr lang="zh-TW" altLang="en-US" sz="1600" dirty="0">
              <a:solidFill>
                <a:schemeClr val="tx1"/>
              </a:solidFill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8E08B019-C9D2-4A29-F3FC-1570D9941C5D}"/>
              </a:ext>
            </a:extLst>
          </p:cNvPr>
          <p:cNvSpPr txBox="1"/>
          <p:nvPr/>
        </p:nvSpPr>
        <p:spPr>
          <a:xfrm>
            <a:off x="553250" y="2758568"/>
            <a:ext cx="30083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00" b="1" dirty="0"/>
              <a:t>Final Decision:</a:t>
            </a:r>
            <a:endParaRPr lang="zh-TW" altLang="en-US" sz="1600" b="1" dirty="0"/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DDA35344-4A9E-D1B4-08E1-33CE10BD8C06}"/>
              </a:ext>
            </a:extLst>
          </p:cNvPr>
          <p:cNvSpPr txBox="1"/>
          <p:nvPr/>
        </p:nvSpPr>
        <p:spPr>
          <a:xfrm>
            <a:off x="795297" y="3281082"/>
            <a:ext cx="587444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Chosen Design: ARM at Core</a:t>
            </a:r>
          </a:p>
          <a:p>
            <a:endParaRPr lang="en-US" altLang="zh-TW" dirty="0"/>
          </a:p>
          <a:p>
            <a:r>
              <a:rPr lang="en-US" altLang="zh-TW" b="1" dirty="0"/>
              <a:t>Reasons:</a:t>
            </a:r>
            <a:endParaRPr lang="en-US" altLang="zh-TW" dirty="0"/>
          </a:p>
          <a:p>
            <a:pPr lvl="2">
              <a:buFont typeface="+mj-lt"/>
              <a:buAutoNum type="arabicPeriod"/>
            </a:pPr>
            <a:r>
              <a:rPr lang="en-US" altLang="zh-TW" dirty="0"/>
              <a:t>Although bandwidth consumption is higher</a:t>
            </a:r>
          </a:p>
          <a:p>
            <a:pPr lvl="2">
              <a:buFont typeface="+mj-lt"/>
              <a:buAutoNum type="arabicPeriod"/>
            </a:pPr>
            <a:r>
              <a:rPr lang="en-US" altLang="zh-TW" b="1" dirty="0"/>
              <a:t>Lower transmission delay</a:t>
            </a:r>
            <a:endParaRPr lang="en-US" altLang="zh-TW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2241532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E02968-7B73-2A4A-2232-0692F17ACA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762A2BD-1661-BAD7-758C-AFDD63A475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2800" dirty="0"/>
              <a:t>Outline</a:t>
            </a:r>
            <a:endParaRPr lang="zh-TW" altLang="en-US" sz="2800" dirty="0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0B4D230-F933-BC69-2DEF-647D4337205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2800" dirty="0">
                <a:solidFill>
                  <a:schemeClr val="bg2">
                    <a:lumMod val="20000"/>
                    <a:lumOff val="80000"/>
                  </a:schemeClr>
                </a:solidFill>
              </a:rPr>
              <a:t>Introduction and Motivation</a:t>
            </a:r>
          </a:p>
          <a:p>
            <a:r>
              <a:rPr lang="en-US" altLang="zh-TW" sz="2800" dirty="0">
                <a:solidFill>
                  <a:schemeClr val="bg2">
                    <a:lumMod val="20000"/>
                    <a:lumOff val="80000"/>
                  </a:schemeClr>
                </a:solidFill>
              </a:rPr>
              <a:t>Related Works</a:t>
            </a:r>
          </a:p>
          <a:p>
            <a:r>
              <a:rPr lang="en-US" altLang="zh-TW" sz="2800" dirty="0">
                <a:solidFill>
                  <a:schemeClr val="bg2">
                    <a:lumMod val="20000"/>
                    <a:lumOff val="80000"/>
                  </a:schemeClr>
                </a:solidFill>
              </a:rPr>
              <a:t>Edge-based Refactoring EPC</a:t>
            </a:r>
          </a:p>
          <a:p>
            <a:r>
              <a:rPr lang="en-US" altLang="zh-TW" sz="2800" dirty="0">
                <a:solidFill>
                  <a:schemeClr val="bg2">
                    <a:lumMod val="75000"/>
                  </a:schemeClr>
                </a:solidFill>
              </a:rPr>
              <a:t>Conclusion</a:t>
            </a:r>
            <a:endParaRPr lang="zh-TW" altLang="en-US" sz="2800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48A926ED-853D-E11C-7D11-20B869B6FF99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 smtClean="0"/>
              <a:t>35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306929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DE8D18-4938-24F9-60C6-697C482436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BC0E6F0-B8EC-8CDE-6577-092674AEEA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2800" dirty="0"/>
              <a:t>Summary</a:t>
            </a:r>
            <a:endParaRPr lang="zh-TW" altLang="en-US" sz="2800" dirty="0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70B02B1F-FBF4-CE82-CE79-2549F60E037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l"/>
            </a:pPr>
            <a:r>
              <a:rPr lang="en-US" altLang="zh-TW" sz="2000" dirty="0">
                <a:solidFill>
                  <a:schemeClr val="tx1"/>
                </a:solidFill>
              </a:rPr>
              <a:t>Proposed E-R-EPC, a refactored LTE/EPC architecture based on edge deployment.</a:t>
            </a:r>
          </a:p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l"/>
            </a:pPr>
            <a:endParaRPr lang="en-US" altLang="zh-TW" sz="2000" dirty="0">
              <a:solidFill>
                <a:schemeClr val="tx1"/>
              </a:solidFill>
            </a:endParaRPr>
          </a:p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l"/>
            </a:pPr>
            <a:r>
              <a:rPr lang="en-US" altLang="zh-TW" sz="2000" dirty="0">
                <a:solidFill>
                  <a:schemeClr val="tx1"/>
                </a:solidFill>
              </a:rPr>
              <a:t>Improves signaling efficiency and system scalability.</a:t>
            </a:r>
          </a:p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l"/>
            </a:pPr>
            <a:endParaRPr lang="en-US" altLang="zh-TW" sz="2000" dirty="0">
              <a:solidFill>
                <a:schemeClr val="tx1"/>
              </a:solidFill>
            </a:endParaRPr>
          </a:p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l"/>
            </a:pPr>
            <a:r>
              <a:rPr lang="en-US" altLang="zh-TW" sz="2000" dirty="0">
                <a:solidFill>
                  <a:schemeClr val="tx1"/>
                </a:solidFill>
              </a:rPr>
              <a:t>Reduces message exchanges and handover delay. Provides stable performance during inter-edge mobility.</a:t>
            </a:r>
          </a:p>
          <a:p>
            <a:pPr marL="25400" indent="0">
              <a:buClr>
                <a:schemeClr val="tx1"/>
              </a:buClr>
              <a:buSzPct val="100000"/>
              <a:buNone/>
            </a:pPr>
            <a:endParaRPr lang="en-US" altLang="zh-TW" sz="2000" dirty="0">
              <a:solidFill>
                <a:schemeClr val="tx1"/>
              </a:solidFill>
            </a:endParaRPr>
          </a:p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l"/>
            </a:pPr>
            <a:endParaRPr lang="en-US" altLang="zh-TW" sz="2000" dirty="0">
              <a:solidFill>
                <a:schemeClr val="tx1"/>
              </a:solidFill>
            </a:endParaRP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547A4875-8DD8-966A-B986-3C69080290F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 smtClean="0"/>
              <a:t>36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975065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19436E-5816-60DE-0039-2441467605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48ED438-6439-A577-14F4-404DBE9834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2800" dirty="0"/>
              <a:t>Motivation &amp; Problem</a:t>
            </a:r>
            <a:endParaRPr lang="zh-TW" altLang="en-US" sz="2800" dirty="0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B63FACF-74A2-6B8B-5C2F-FF4FADBD33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l"/>
            </a:pPr>
            <a:r>
              <a:rPr lang="en-US" altLang="zh-TW" sz="2000" dirty="0">
                <a:solidFill>
                  <a:schemeClr val="tx1"/>
                </a:solidFill>
              </a:rPr>
              <a:t>For </a:t>
            </a:r>
            <a:r>
              <a:rPr lang="en-US" altLang="zh-TW" sz="2000" b="1" dirty="0">
                <a:solidFill>
                  <a:schemeClr val="tx1"/>
                </a:solidFill>
              </a:rPr>
              <a:t>fast-moving</a:t>
            </a:r>
            <a:r>
              <a:rPr lang="en-US" altLang="zh-TW" sz="2000" dirty="0">
                <a:solidFill>
                  <a:schemeClr val="tx1"/>
                </a:solidFill>
              </a:rPr>
              <a:t> users, </a:t>
            </a:r>
            <a:r>
              <a:rPr lang="en-US" altLang="zh-TW" sz="2000" b="1" dirty="0">
                <a:solidFill>
                  <a:schemeClr val="tx1"/>
                </a:solidFill>
              </a:rPr>
              <a:t>frequent handovers </a:t>
            </a:r>
            <a:r>
              <a:rPr lang="en-US" altLang="zh-TW" sz="2000" dirty="0">
                <a:solidFill>
                  <a:schemeClr val="tx1"/>
                </a:solidFill>
              </a:rPr>
              <a:t>amplify these issues.</a:t>
            </a:r>
          </a:p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l"/>
            </a:pPr>
            <a:endParaRPr lang="en-US" altLang="zh-TW" sz="2000" dirty="0">
              <a:solidFill>
                <a:schemeClr val="tx1"/>
              </a:solidFill>
            </a:endParaRPr>
          </a:p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l"/>
            </a:pPr>
            <a:r>
              <a:rPr lang="en-US" altLang="zh-TW" sz="2000" dirty="0">
                <a:solidFill>
                  <a:schemeClr val="tx1"/>
                </a:solidFill>
              </a:rPr>
              <a:t>Long data paths through </a:t>
            </a:r>
            <a:r>
              <a:rPr lang="en-US" altLang="zh-TW" sz="2000" b="1" dirty="0">
                <a:solidFill>
                  <a:schemeClr val="tx1"/>
                </a:solidFill>
              </a:rPr>
              <a:t>centralized gateways increase end-to-end delay</a:t>
            </a:r>
            <a:r>
              <a:rPr lang="en-US" altLang="zh-TW" sz="2000" dirty="0">
                <a:solidFill>
                  <a:schemeClr val="tx1"/>
                </a:solidFill>
              </a:rPr>
              <a:t>.</a:t>
            </a:r>
          </a:p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l"/>
            </a:pPr>
            <a:endParaRPr lang="en-US" altLang="zh-TW" sz="2000" dirty="0">
              <a:solidFill>
                <a:schemeClr val="tx1"/>
              </a:solidFill>
            </a:endParaRPr>
          </a:p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l"/>
            </a:pPr>
            <a:r>
              <a:rPr lang="en-US" altLang="zh-TW" sz="2000" b="1" dirty="0">
                <a:solidFill>
                  <a:schemeClr val="tx1"/>
                </a:solidFill>
              </a:rPr>
              <a:t>Session continuity breaks </a:t>
            </a:r>
            <a:r>
              <a:rPr lang="en-US" altLang="zh-TW" sz="2000" dirty="0">
                <a:solidFill>
                  <a:schemeClr val="tx1"/>
                </a:solidFill>
              </a:rPr>
              <a:t>when switching </a:t>
            </a:r>
            <a:r>
              <a:rPr lang="en-US" altLang="zh-TW" sz="2000" b="1" dirty="0">
                <a:solidFill>
                  <a:schemeClr val="tx1"/>
                </a:solidFill>
              </a:rPr>
              <a:t>across edge boundaries</a:t>
            </a:r>
            <a:r>
              <a:rPr lang="en-US" altLang="zh-TW" sz="20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634E561B-EC2F-D0B4-8847-1766C7925B9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47982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1A74FE-D977-BE06-47FE-33251A6AEB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CFC4956-5637-E059-3521-728F6DDBA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2800" dirty="0"/>
              <a:t>Main Contributions</a:t>
            </a:r>
            <a:endParaRPr lang="zh-TW" altLang="en-US" sz="2800" dirty="0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B52FCFD9-0846-99A6-0C60-F2800787DF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200152"/>
            <a:ext cx="7830066" cy="3394472"/>
          </a:xfrm>
        </p:spPr>
        <p:txBody>
          <a:bodyPr/>
          <a:lstStyle/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l"/>
            </a:pPr>
            <a:r>
              <a:rPr lang="en-US" altLang="zh-TW" sz="2000" dirty="0">
                <a:solidFill>
                  <a:schemeClr val="tx1"/>
                </a:solidFill>
              </a:rPr>
              <a:t>The design is based on 3GPP Release 14 CUPS (</a:t>
            </a:r>
            <a:r>
              <a:rPr lang="en-US" altLang="zh-TW" sz="2000" b="1" dirty="0">
                <a:solidFill>
                  <a:schemeClr val="tx1"/>
                </a:solidFill>
              </a:rPr>
              <a:t>Control and User Plane Separation</a:t>
            </a:r>
            <a:r>
              <a:rPr lang="en-US" altLang="zh-TW" sz="2000" dirty="0">
                <a:solidFill>
                  <a:schemeClr val="tx1"/>
                </a:solidFill>
              </a:rPr>
              <a:t>),enabling simpler and more flexible deployment of gateway components.</a:t>
            </a:r>
          </a:p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l"/>
            </a:pPr>
            <a:endParaRPr lang="en-US" altLang="zh-TW" sz="2000" dirty="0">
              <a:solidFill>
                <a:schemeClr val="tx1"/>
              </a:solidFill>
            </a:endParaRPr>
          </a:p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l"/>
            </a:pPr>
            <a:r>
              <a:rPr lang="en-US" altLang="zh-TW" sz="2000" dirty="0">
                <a:solidFill>
                  <a:schemeClr val="tx1"/>
                </a:solidFill>
              </a:rPr>
              <a:t>Refactoring Approach:</a:t>
            </a:r>
          </a:p>
          <a:p>
            <a:pPr lvl="1">
              <a:buClr>
                <a:schemeClr val="tx1"/>
              </a:buClr>
              <a:buSzPct val="100000"/>
              <a:buFont typeface="Wingdings" panose="05000000000000000000" pitchFamily="2" charset="2"/>
              <a:buChar char="l"/>
            </a:pPr>
            <a:r>
              <a:rPr lang="en-US" altLang="zh-TW" sz="1600" dirty="0">
                <a:solidFill>
                  <a:schemeClr val="tx1"/>
                </a:solidFill>
              </a:rPr>
              <a:t>Identify functional sequences of EPC components in all LTE procedures.</a:t>
            </a:r>
          </a:p>
          <a:p>
            <a:pPr lvl="1">
              <a:buClr>
                <a:schemeClr val="tx1"/>
              </a:buClr>
              <a:buSzPct val="100000"/>
              <a:buFont typeface="Wingdings" panose="05000000000000000000" pitchFamily="2" charset="2"/>
              <a:buChar char="l"/>
            </a:pPr>
            <a:r>
              <a:rPr lang="en-US" altLang="zh-TW" sz="1600" dirty="0">
                <a:solidFill>
                  <a:schemeClr val="tx1"/>
                </a:solidFill>
              </a:rPr>
              <a:t>Represent them as function strings to </a:t>
            </a:r>
            <a:r>
              <a:rPr lang="en-US" altLang="zh-TW" sz="1600" b="1" dirty="0">
                <a:solidFill>
                  <a:schemeClr val="tx1"/>
                </a:solidFill>
              </a:rPr>
              <a:t>analyze possible combinations</a:t>
            </a:r>
            <a:r>
              <a:rPr lang="en-US" altLang="zh-TW" sz="1600" dirty="0">
                <a:solidFill>
                  <a:schemeClr val="tx1"/>
                </a:solidFill>
              </a:rPr>
              <a:t>.</a:t>
            </a:r>
          </a:p>
          <a:p>
            <a:pPr lvl="1">
              <a:buClr>
                <a:schemeClr val="tx1"/>
              </a:buClr>
              <a:buSzPct val="100000"/>
              <a:buFont typeface="Wingdings" panose="05000000000000000000" pitchFamily="2" charset="2"/>
              <a:buChar char="l"/>
            </a:pPr>
            <a:r>
              <a:rPr lang="en-US" altLang="zh-TW" sz="1600" dirty="0">
                <a:solidFill>
                  <a:schemeClr val="tx1"/>
                </a:solidFill>
              </a:rPr>
              <a:t>Evaluate merging combinations using three indicators</a:t>
            </a: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06EBEA45-F834-4C01-4B71-CF09A1EF1BB8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07811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5C683A-3393-281E-31F4-0FCA5DB0FA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76AEB3F-D60C-D1AA-D0AA-7130415D2E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2800" dirty="0"/>
              <a:t>Main Contributions</a:t>
            </a:r>
            <a:endParaRPr lang="zh-TW" altLang="en-US" sz="2800" dirty="0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4FA2A622-ED30-75B0-1BA6-C8E19AF2FA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200152"/>
            <a:ext cx="7830066" cy="3394472"/>
          </a:xfrm>
        </p:spPr>
        <p:txBody>
          <a:bodyPr/>
          <a:lstStyle/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l"/>
            </a:pPr>
            <a:r>
              <a:rPr lang="en-US" altLang="zh-TW" sz="2000" dirty="0">
                <a:solidFill>
                  <a:schemeClr val="tx1"/>
                </a:solidFill>
              </a:rPr>
              <a:t>MME + S/PGW-C → split into</a:t>
            </a:r>
          </a:p>
          <a:p>
            <a:pPr lvl="1">
              <a:buClr>
                <a:schemeClr val="tx1"/>
              </a:buClr>
              <a:buSzPct val="100000"/>
              <a:buFont typeface="Wingdings" panose="05000000000000000000" pitchFamily="2" charset="2"/>
              <a:buChar char="l"/>
            </a:pPr>
            <a:r>
              <a:rPr lang="en-US" altLang="zh-TW" sz="1600" b="1" dirty="0">
                <a:solidFill>
                  <a:schemeClr val="tx1"/>
                </a:solidFill>
              </a:rPr>
              <a:t>ARM</a:t>
            </a:r>
            <a:r>
              <a:rPr lang="en-US" altLang="zh-TW" sz="1600" dirty="0">
                <a:solidFill>
                  <a:schemeClr val="tx1"/>
                </a:solidFill>
              </a:rPr>
              <a:t> (</a:t>
            </a:r>
            <a:r>
              <a:rPr lang="en-US" altLang="zh-TW" sz="1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Authentication &amp; Registration Mobility</a:t>
            </a:r>
            <a:r>
              <a:rPr lang="en-US" altLang="zh-TW" sz="1600" dirty="0">
                <a:solidFill>
                  <a:schemeClr val="tx1"/>
                </a:solidFill>
              </a:rPr>
              <a:t>) – manages registration &amp; location update</a:t>
            </a:r>
          </a:p>
          <a:p>
            <a:pPr lvl="1">
              <a:buClr>
                <a:schemeClr val="tx1"/>
              </a:buClr>
              <a:buSzPct val="100000"/>
              <a:buFont typeface="Wingdings" panose="05000000000000000000" pitchFamily="2" charset="2"/>
              <a:buChar char="l"/>
            </a:pPr>
            <a:r>
              <a:rPr lang="en-US" altLang="zh-TW" sz="1600" b="1" dirty="0">
                <a:solidFill>
                  <a:schemeClr val="tx1"/>
                </a:solidFill>
              </a:rPr>
              <a:t>SMC</a:t>
            </a:r>
            <a:r>
              <a:rPr lang="en-US" altLang="zh-TW" sz="1600" dirty="0">
                <a:solidFill>
                  <a:schemeClr val="tx1"/>
                </a:solidFill>
              </a:rPr>
              <a:t> (</a:t>
            </a:r>
            <a:r>
              <a:rPr lang="fr-FR" altLang="zh-TW" sz="1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Session Management Control</a:t>
            </a:r>
            <a:r>
              <a:rPr lang="en-US" altLang="zh-TW" sz="1600" dirty="0">
                <a:solidFill>
                  <a:schemeClr val="tx1"/>
                </a:solidFill>
              </a:rPr>
              <a:t>) – manages session procedures</a:t>
            </a:r>
          </a:p>
          <a:p>
            <a:pPr marL="508000" lvl="1" indent="0">
              <a:buClr>
                <a:schemeClr val="tx1"/>
              </a:buClr>
              <a:buSzPct val="100000"/>
              <a:buNone/>
            </a:pPr>
            <a:endParaRPr lang="en-US" altLang="zh-TW" sz="1600" dirty="0">
              <a:solidFill>
                <a:schemeClr val="tx1"/>
              </a:solidFill>
            </a:endParaRPr>
          </a:p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l"/>
            </a:pPr>
            <a:r>
              <a:rPr lang="en-US" altLang="zh-TW" sz="2000" dirty="0">
                <a:solidFill>
                  <a:schemeClr val="tx1"/>
                </a:solidFill>
              </a:rPr>
              <a:t>By deploying </a:t>
            </a:r>
            <a:r>
              <a:rPr lang="en-US" altLang="zh-TW" sz="2000" b="1" dirty="0">
                <a:solidFill>
                  <a:schemeClr val="tx1"/>
                </a:solidFill>
              </a:rPr>
              <a:t>SMC and Gateway at the Edge </a:t>
            </a:r>
            <a:r>
              <a:rPr lang="en-US" altLang="zh-TW" sz="2000" dirty="0">
                <a:solidFill>
                  <a:schemeClr val="tx1"/>
                </a:solidFill>
              </a:rPr>
              <a:t>and </a:t>
            </a:r>
            <a:r>
              <a:rPr lang="en-US" altLang="zh-TW" sz="2000" b="1" dirty="0">
                <a:solidFill>
                  <a:schemeClr val="tx1"/>
                </a:solidFill>
              </a:rPr>
              <a:t>ARM in the </a:t>
            </a:r>
            <a:r>
              <a:rPr lang="en-US" altLang="zh-TW" sz="2000" b="1" dirty="0" err="1">
                <a:solidFill>
                  <a:schemeClr val="tx1"/>
                </a:solidFill>
              </a:rPr>
              <a:t>Core</a:t>
            </a:r>
            <a:r>
              <a:rPr lang="en-US" altLang="zh-TW" sz="2000" dirty="0" err="1">
                <a:solidFill>
                  <a:schemeClr val="tx1"/>
                </a:solidFill>
              </a:rPr>
              <a:t>,E</a:t>
            </a:r>
            <a:r>
              <a:rPr lang="en-US" altLang="zh-TW" sz="2000" dirty="0">
                <a:solidFill>
                  <a:schemeClr val="tx1"/>
                </a:solidFill>
              </a:rPr>
              <a:t>-R-EPC achieves low-latency local during user mobility.</a:t>
            </a:r>
            <a:endParaRPr lang="en-US" altLang="zh-TW" sz="1600" dirty="0">
              <a:solidFill>
                <a:schemeClr val="tx1"/>
              </a:solidFill>
            </a:endParaRP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122E80F-139A-734E-C77D-27C3892EEEAA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 smtClean="0"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12701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9245B860-918E-437A-237C-EBD92595D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BBE8924-DB54-E83C-2669-7B783AD7E5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2800" dirty="0"/>
              <a:t>Main Contributions</a:t>
            </a:r>
            <a:endParaRPr lang="zh-TW" altLang="en-US" sz="2800" dirty="0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2696134D-367C-C1EF-F8D7-9B8A331829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200152"/>
            <a:ext cx="8229600" cy="3394472"/>
          </a:xfrm>
        </p:spPr>
        <p:txBody>
          <a:bodyPr/>
          <a:lstStyle/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l"/>
            </a:pPr>
            <a:r>
              <a:rPr lang="en-US" altLang="zh-TW" sz="2000" b="1" dirty="0">
                <a:solidFill>
                  <a:schemeClr val="tx1"/>
                </a:solidFill>
              </a:rPr>
              <a:t>Inter-Edge Handover Design</a:t>
            </a:r>
          </a:p>
          <a:p>
            <a:pPr lvl="1">
              <a:buClr>
                <a:schemeClr val="tx1"/>
              </a:buClr>
              <a:buSzPct val="100000"/>
              <a:buFont typeface="Wingdings" panose="05000000000000000000" pitchFamily="2" charset="2"/>
              <a:buChar char="l"/>
            </a:pPr>
            <a:r>
              <a:rPr lang="en-US" altLang="zh-TW" sz="1600" dirty="0">
                <a:solidFill>
                  <a:schemeClr val="tx1"/>
                </a:solidFill>
              </a:rPr>
              <a:t>Introduced inter-edge handover to ensure session continuity when UE moves between edge networks.</a:t>
            </a:r>
          </a:p>
          <a:p>
            <a:pPr lvl="1">
              <a:buClr>
                <a:schemeClr val="tx1"/>
              </a:buClr>
              <a:buSzPct val="100000"/>
              <a:buFont typeface="Wingdings" panose="05000000000000000000" pitchFamily="2" charset="2"/>
              <a:buChar char="l"/>
            </a:pPr>
            <a:r>
              <a:rPr lang="en-US" altLang="zh-TW" sz="1600" dirty="0">
                <a:solidFill>
                  <a:schemeClr val="tx1"/>
                </a:solidFill>
              </a:rPr>
              <a:t>Pre-allocated IP and tunneling mechanism </a:t>
            </a:r>
            <a:r>
              <a:rPr lang="en-US" altLang="zh-TW" sz="1600" b="1" dirty="0">
                <a:solidFill>
                  <a:schemeClr val="tx1"/>
                </a:solidFill>
              </a:rPr>
              <a:t>maintain uninterrupted sessions</a:t>
            </a:r>
            <a:r>
              <a:rPr lang="en-US" altLang="zh-TW" sz="16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8C698180-8CD4-B315-A256-1A1689FFB84A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254497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E02968-7B73-2A4A-2232-0692F17ACA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762A2BD-1661-BAD7-758C-AFDD63A475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4000" dirty="0"/>
              <a:t>Outline</a:t>
            </a:r>
            <a:endParaRPr lang="zh-TW" altLang="en-US" sz="4000" dirty="0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0B4D230-F933-BC69-2DEF-647D4337205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2800" dirty="0">
                <a:solidFill>
                  <a:schemeClr val="bg2">
                    <a:lumMod val="20000"/>
                    <a:lumOff val="80000"/>
                  </a:schemeClr>
                </a:solidFill>
              </a:rPr>
              <a:t>Introduction and Motivation</a:t>
            </a:r>
          </a:p>
          <a:p>
            <a:r>
              <a:rPr lang="en-US" altLang="zh-TW" sz="2800" dirty="0">
                <a:solidFill>
                  <a:schemeClr val="bg2">
                    <a:lumMod val="75000"/>
                  </a:schemeClr>
                </a:solidFill>
              </a:rPr>
              <a:t>Related Works</a:t>
            </a:r>
          </a:p>
          <a:p>
            <a:r>
              <a:rPr lang="en-US" altLang="zh-TW" sz="2800" dirty="0">
                <a:solidFill>
                  <a:schemeClr val="bg2">
                    <a:lumMod val="20000"/>
                    <a:lumOff val="80000"/>
                  </a:schemeClr>
                </a:solidFill>
              </a:rPr>
              <a:t>Edge-based Refactoring EPC</a:t>
            </a:r>
          </a:p>
          <a:p>
            <a:r>
              <a:rPr lang="en-US" altLang="zh-TW" sz="2800" dirty="0">
                <a:solidFill>
                  <a:schemeClr val="bg2">
                    <a:lumMod val="20000"/>
                    <a:lumOff val="80000"/>
                  </a:schemeClr>
                </a:solidFill>
              </a:rPr>
              <a:t>Conclusion</a:t>
            </a:r>
            <a:endParaRPr lang="zh-TW" altLang="en-US" sz="2800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A654E88-8F34-9F68-6691-35AC2973445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 smtClean="0"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511789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42D0BC-8315-8432-557F-74B43BE7B6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56CDE31-A164-5C8C-E80B-33F2EB6C81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2800" dirty="0"/>
              <a:t>LTE Network Architecture</a:t>
            </a:r>
            <a:endParaRPr lang="zh-TW" altLang="en-US" sz="2800" dirty="0"/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18280B43-F61B-C41D-7408-865DB490DCBD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 smtClean="0"/>
              <a:t>9</a:t>
            </a:fld>
            <a:endParaRPr lang="zh-TW" altLang="en-US"/>
          </a:p>
        </p:txBody>
      </p:sp>
      <p:pic>
        <p:nvPicPr>
          <p:cNvPr id="8" name="圖片 7">
            <a:extLst>
              <a:ext uri="{FF2B5EF4-FFF2-40B4-BE49-F238E27FC236}">
                <a16:creationId xmlns:a16="http://schemas.microsoft.com/office/drawing/2014/main" id="{E2B07248-EED0-4916-CB37-F4E3EDC9BEF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859" r="17295"/>
          <a:stretch>
            <a:fillRect/>
          </a:stretch>
        </p:blipFill>
        <p:spPr>
          <a:xfrm>
            <a:off x="5562600" y="3419984"/>
            <a:ext cx="3336324" cy="1723516"/>
          </a:xfrm>
          <a:prstGeom prst="rect">
            <a:avLst/>
          </a:prstGeom>
        </p:spPr>
      </p:pic>
      <p:sp>
        <p:nvSpPr>
          <p:cNvPr id="9" name="文字方塊 8">
            <a:extLst>
              <a:ext uri="{FF2B5EF4-FFF2-40B4-BE49-F238E27FC236}">
                <a16:creationId xmlns:a16="http://schemas.microsoft.com/office/drawing/2014/main" id="{72765E4D-EDD7-409E-88F7-F212D928198A}"/>
              </a:ext>
            </a:extLst>
          </p:cNvPr>
          <p:cNvSpPr txBox="1"/>
          <p:nvPr/>
        </p:nvSpPr>
        <p:spPr>
          <a:xfrm>
            <a:off x="457199" y="1169773"/>
            <a:ext cx="760764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TW" sz="1600" b="1" dirty="0"/>
              <a:t>HSS (Home Subscriber Server)</a:t>
            </a:r>
            <a:r>
              <a:rPr lang="en-US" altLang="zh-TW" sz="1600" dirty="0"/>
              <a:t>Stores user subscription </a:t>
            </a:r>
            <a:r>
              <a:rPr lang="en-US" altLang="zh-TW" sz="1600" dirty="0" err="1"/>
              <a:t>data.Handles</a:t>
            </a:r>
            <a:r>
              <a:rPr lang="en-US" altLang="zh-TW" sz="1600" dirty="0"/>
              <a:t> authentication and access authorization.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TW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TW" sz="1600" b="1" dirty="0"/>
              <a:t>MME (Mobility Management Entity)</a:t>
            </a:r>
            <a:r>
              <a:rPr lang="en-US" altLang="zh-TW" sz="1600" dirty="0"/>
              <a:t>Manages control signaling for user registration and session </a:t>
            </a:r>
            <a:r>
              <a:rPr lang="en-US" altLang="zh-TW" sz="1600" dirty="0" err="1"/>
              <a:t>setup.Handles</a:t>
            </a:r>
            <a:r>
              <a:rPr lang="en-US" altLang="zh-TW" sz="1600" dirty="0"/>
              <a:t> handover procedures between </a:t>
            </a:r>
            <a:r>
              <a:rPr lang="en-US" altLang="zh-TW" sz="1600" dirty="0" err="1"/>
              <a:t>eNBs</a:t>
            </a:r>
            <a:r>
              <a:rPr lang="en-US" altLang="zh-TW" sz="1600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TW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TW" sz="1600" b="1" dirty="0"/>
              <a:t>SGW (Serving Gateway)</a:t>
            </a:r>
            <a:r>
              <a:rPr lang="en-US" altLang="zh-TW" sz="1600" dirty="0"/>
              <a:t>Routes and forwards user-plane </a:t>
            </a:r>
            <a:r>
              <a:rPr lang="en-US" altLang="zh-TW" sz="1600" dirty="0" err="1"/>
              <a:t>traffic.Acts</a:t>
            </a:r>
            <a:r>
              <a:rPr lang="en-US" altLang="zh-TW" sz="1600" dirty="0"/>
              <a:t> as Mobility Anchor during handover.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TW" sz="1600" dirty="0"/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2D19B79E-BE72-D540-B6D1-8C5DDEE81AB9}"/>
              </a:ext>
            </a:extLst>
          </p:cNvPr>
          <p:cNvSpPr txBox="1"/>
          <p:nvPr/>
        </p:nvSpPr>
        <p:spPr>
          <a:xfrm>
            <a:off x="457199" y="3429951"/>
            <a:ext cx="5105401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TW" sz="1600" b="1" dirty="0"/>
              <a:t>PGW (Packet Data Network Gateway)</a:t>
            </a:r>
            <a:r>
              <a:rPr lang="en-US" altLang="zh-TW" sz="1600" dirty="0"/>
              <a:t>Serves as Session Anchor to external </a:t>
            </a:r>
            <a:r>
              <a:rPr lang="en-US" altLang="zh-TW" sz="1600" dirty="0" err="1"/>
              <a:t>networks.Performs</a:t>
            </a:r>
            <a:r>
              <a:rPr lang="en-US" altLang="zh-TW" sz="1600" dirty="0"/>
              <a:t> policy control, packet filtering, charging, and IP address allocation.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983809"/>
      </p:ext>
    </p:extLst>
  </p:cSld>
  <p:clrMapOvr>
    <a:masterClrMapping/>
  </p:clrMapOvr>
</p:sld>
</file>

<file path=ppt/theme/theme1.xml><?xml version="1.0" encoding="utf-8"?>
<a:theme xmlns:a="http://schemas.openxmlformats.org/drawingml/2006/main" name="MAIN.templat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4766</TotalTime>
  <Words>3107</Words>
  <Application>Microsoft Office PowerPoint</Application>
  <PresentationFormat>如螢幕大小 (16:9)</PresentationFormat>
  <Paragraphs>447</Paragraphs>
  <Slides>36</Slides>
  <Notes>32</Notes>
  <HiddenSlides>1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36</vt:i4>
      </vt:variant>
    </vt:vector>
  </HeadingPairs>
  <TitlesOfParts>
    <vt:vector size="46" baseType="lpstr">
      <vt:lpstr>Noto Sans Symbols</vt:lpstr>
      <vt:lpstr>新細明體</vt:lpstr>
      <vt:lpstr>新細明體</vt:lpstr>
      <vt:lpstr>標楷體</vt:lpstr>
      <vt:lpstr>Arial</vt:lpstr>
      <vt:lpstr>Calibri</vt:lpstr>
      <vt:lpstr>Cambria Math</vt:lpstr>
      <vt:lpstr>Times New Roman</vt:lpstr>
      <vt:lpstr>Wingdings</vt:lpstr>
      <vt:lpstr>MAIN.template</vt:lpstr>
      <vt:lpstr>Edge-based Evolved Packet Core (EPC) Refactoring for High Speed Mobility</vt:lpstr>
      <vt:lpstr>Outline</vt:lpstr>
      <vt:lpstr>LTE/EPC Architecture Issues</vt:lpstr>
      <vt:lpstr>Motivation &amp; Problem</vt:lpstr>
      <vt:lpstr>Main Contributions</vt:lpstr>
      <vt:lpstr>Main Contributions</vt:lpstr>
      <vt:lpstr>Main Contributions</vt:lpstr>
      <vt:lpstr>Outline</vt:lpstr>
      <vt:lpstr>LTE Network Architecture</vt:lpstr>
      <vt:lpstr>Tracking Area</vt:lpstr>
      <vt:lpstr>Location Update</vt:lpstr>
      <vt:lpstr>Basic Procedures in LTE/EPC</vt:lpstr>
      <vt:lpstr>Idle to Active (Network triggered)</vt:lpstr>
      <vt:lpstr>Bearer</vt:lpstr>
      <vt:lpstr>Control and User Plane Separation (CUPS)</vt:lpstr>
      <vt:lpstr>Full-edge EPC</vt:lpstr>
      <vt:lpstr>Partial-edge EPC</vt:lpstr>
      <vt:lpstr>Features of two architectures</vt:lpstr>
      <vt:lpstr>Outline</vt:lpstr>
      <vt:lpstr>Refactoring EPC Control Plane Functions</vt:lpstr>
      <vt:lpstr>Function Sequence Mapping in Basic Procedures</vt:lpstr>
      <vt:lpstr>Indicators for Evaluating Merged EPC Functions</vt:lpstr>
      <vt:lpstr>MER, MHN, and SSE Example Analysis</vt:lpstr>
      <vt:lpstr>Refactoring EPC Architecture (R-EPC)</vt:lpstr>
      <vt:lpstr>Refactoring EPC Architecture (R-EPC)</vt:lpstr>
      <vt:lpstr>Interface Evolution</vt:lpstr>
      <vt:lpstr>Component Deployment Discussion</vt:lpstr>
      <vt:lpstr>Idle to Active (Network triggered) in E-R-EPC</vt:lpstr>
      <vt:lpstr>Tracking area update in E-R-EPC</vt:lpstr>
      <vt:lpstr>Inter-Edge Handover Procedure of E-R-EPC</vt:lpstr>
      <vt:lpstr>Component Deployment Discussion</vt:lpstr>
      <vt:lpstr>Component Deployment Discussion</vt:lpstr>
      <vt:lpstr>Transmission Delay &amp; Handover Variability Analysis</vt:lpstr>
      <vt:lpstr>Transmission Delay &amp; Handover Variability Analysis</vt:lpstr>
      <vt:lpstr>Outline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進度報告</dc:title>
  <dc:creator>win10</dc:creator>
  <cp:lastModifiedBy>育哲 陳</cp:lastModifiedBy>
  <cp:revision>165</cp:revision>
  <dcterms:modified xsi:type="dcterms:W3CDTF">2025-10-16T05:27:15Z</dcterms:modified>
</cp:coreProperties>
</file>