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617" r:id="rId2"/>
    <p:sldId id="621" r:id="rId3"/>
    <p:sldId id="622" r:id="rId4"/>
    <p:sldId id="619" r:id="rId5"/>
    <p:sldId id="627" r:id="rId6"/>
    <p:sldId id="626" r:id="rId7"/>
    <p:sldId id="630" r:id="rId8"/>
    <p:sldId id="645" r:id="rId9"/>
    <p:sldId id="624" r:id="rId10"/>
    <p:sldId id="641" r:id="rId11"/>
    <p:sldId id="643" r:id="rId12"/>
    <p:sldId id="642" r:id="rId13"/>
    <p:sldId id="644" r:id="rId14"/>
    <p:sldId id="628" r:id="rId15"/>
    <p:sldId id="646" r:id="rId16"/>
    <p:sldId id="631" r:id="rId17"/>
    <p:sldId id="632" r:id="rId18"/>
    <p:sldId id="637" r:id="rId19"/>
    <p:sldId id="629" r:id="rId20"/>
    <p:sldId id="635" r:id="rId21"/>
    <p:sldId id="633" r:id="rId22"/>
    <p:sldId id="638" r:id="rId23"/>
    <p:sldId id="640" r:id="rId24"/>
    <p:sldId id="639" r:id="rId25"/>
    <p:sldId id="647" r:id="rId26"/>
    <p:sldId id="648" r:id="rId27"/>
    <p:sldId id="649" r:id="rId28"/>
  </p:sldIdLst>
  <p:sldSz cx="9144000" cy="6858000" type="screen4x3"/>
  <p:notesSz cx="6797675" cy="9928225"/>
  <p:custDataLst>
    <p:tags r:id="rId3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nlab-user" initials="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69696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5" autoAdjust="0"/>
    <p:restoredTop sz="91626" autoAdjust="0"/>
  </p:normalViewPr>
  <p:slideViewPr>
    <p:cSldViewPr>
      <p:cViewPr varScale="1">
        <p:scale>
          <a:sx n="119" d="100"/>
          <a:sy n="119" d="100"/>
        </p:scale>
        <p:origin x="117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982" y="-11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674" cy="496179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1" hangingPunct="1">
              <a:defRPr kumimoji="0"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915" y="2"/>
            <a:ext cx="2946674" cy="496179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eaLnBrk="1" hangingPunct="1">
              <a:defRPr kumimoji="0"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5D68CE3B-6993-4CF0-BA64-FC0571BD932F}" type="datetimeFigureOut">
              <a:rPr lang="zh-TW" altLang="en-US"/>
              <a:pPr>
                <a:defRPr/>
              </a:pPr>
              <a:t>2021/9/16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30"/>
            <a:ext cx="2946674" cy="496179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1" hangingPunct="1">
              <a:defRPr kumimoji="0"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915" y="9429730"/>
            <a:ext cx="2946674" cy="496179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/>
            </a:lvl1pPr>
          </a:lstStyle>
          <a:p>
            <a:fld id="{432C92A8-C434-47E9-9C27-677AEA8A8EBC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8785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674" cy="496179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1" hangingPunct="1">
              <a:defRPr kumimoji="0"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915" y="2"/>
            <a:ext cx="2946674" cy="496179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eaLnBrk="1" hangingPunct="1">
              <a:defRPr kumimoji="0"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1C9893F2-E477-4E81-BD53-64701E1EC461}" type="datetimeFigureOut">
              <a:rPr lang="zh-TW" altLang="en-US"/>
              <a:pPr>
                <a:defRPr/>
              </a:pPr>
              <a:t>2021/9/16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507" y="4716023"/>
            <a:ext cx="5436836" cy="4467934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9730"/>
            <a:ext cx="2946674" cy="496179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1" hangingPunct="1">
              <a:defRPr kumimoji="0"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915" y="9429730"/>
            <a:ext cx="2946674" cy="496179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/>
            </a:lvl1pPr>
          </a:lstStyle>
          <a:p>
            <a:fld id="{89B894D2-DDB3-426A-9283-4F11FB56BDAE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9821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基於密度的噪聲應用的空間聚類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894D2-DDB3-426A-9283-4F11FB56BDAE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8903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Order point </a:t>
            </a:r>
            <a:r>
              <a:rPr lang="zh-TW" altLang="en-US" dirty="0"/>
              <a:t>以標識聚類結構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894D2-DDB3-426A-9283-4F11FB56BDA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2625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使用層次結構平衡迭代減少和聚類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894D2-DDB3-426A-9283-4F11FB56BDAE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2430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使用層次結構平衡迭代減少和聚類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894D2-DDB3-426A-9283-4F11FB56BDAE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7602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1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3995" cy="6858000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5399085" y="6113463"/>
              <a:ext cx="3744910" cy="700087"/>
              <a:chOff x="3379" y="3851"/>
              <a:chExt cx="2359" cy="441"/>
            </a:xfrm>
          </p:grpSpPr>
          <p:pic>
            <p:nvPicPr>
              <p:cNvPr id="11" name="Picture 1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255" y="3851"/>
                <a:ext cx="483" cy="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矩形 18"/>
              <p:cNvSpPr>
                <a:spLocks noChangeArrowheads="1"/>
              </p:cNvSpPr>
              <p:nvPr/>
            </p:nvSpPr>
            <p:spPr bwMode="auto">
              <a:xfrm>
                <a:off x="3379" y="4020"/>
                <a:ext cx="196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eaLnBrk="1" hangingPunct="1"/>
                <a:r>
                  <a:rPr kumimoji="0" lang="en-US" altLang="zh-TW" sz="1000">
                    <a:solidFill>
                      <a:srgbClr val="969696"/>
                    </a:solidFill>
                    <a:latin typeface="Calibri" pitchFamily="34" charset="0"/>
                  </a:rPr>
                  <a:t>National Chung Cheng University</a:t>
                </a:r>
              </a:p>
              <a:p>
                <a:pPr algn="r" eaLnBrk="1" hangingPunct="1"/>
                <a:r>
                  <a:rPr kumimoji="0" lang="en-US" altLang="zh-TW" sz="1000">
                    <a:solidFill>
                      <a:srgbClr val="969696"/>
                    </a:solidFill>
                    <a:latin typeface="Calibri" pitchFamily="34" charset="0"/>
                  </a:rPr>
                  <a:t>Dept. Computer Science &amp; Information Engineering</a:t>
                </a:r>
              </a:p>
            </p:txBody>
          </p:sp>
        </p:grpSp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060" b="24757"/>
            <a:stretch>
              <a:fillRect/>
            </a:stretch>
          </p:blipFill>
          <p:spPr bwMode="auto">
            <a:xfrm>
              <a:off x="0" y="4643438"/>
              <a:ext cx="2271713" cy="2214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809"/>
            <a:stretch>
              <a:fillRect/>
            </a:stretch>
          </p:blipFill>
          <p:spPr bwMode="auto">
            <a:xfrm>
              <a:off x="2214563" y="5053013"/>
              <a:ext cx="1819275" cy="1804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</a:blip>
            <a:srcRect l="21568" t="33981"/>
            <a:stretch>
              <a:fillRect/>
            </a:stretch>
          </p:blipFill>
          <p:spPr bwMode="auto">
            <a:xfrm>
              <a:off x="0" y="0"/>
              <a:ext cx="2286000" cy="1943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3567"/>
            <a:stretch>
              <a:fillRect/>
            </a:stretch>
          </p:blipFill>
          <p:spPr bwMode="auto">
            <a:xfrm>
              <a:off x="0" y="1162050"/>
              <a:ext cx="1052513" cy="398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矩形 16"/>
            <p:cNvSpPr>
              <a:spLocks noChangeArrowheads="1"/>
            </p:cNvSpPr>
            <p:nvPr/>
          </p:nvSpPr>
          <p:spPr bwMode="auto">
            <a:xfrm>
              <a:off x="142875" y="6367463"/>
              <a:ext cx="4284661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kumimoji="0" lang="en-US" altLang="zh-TW" sz="1600" b="1" dirty="0">
                  <a:latin typeface="Calibri" pitchFamily="34" charset="0"/>
                </a:rPr>
                <a:t>2016 Mobile All-IP Networking Laboratory</a:t>
              </a:r>
            </a:p>
          </p:txBody>
        </p: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4321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13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04600" y="5775134"/>
            <a:ext cx="2133600" cy="365125"/>
          </a:xfrm>
        </p:spPr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defRPr/>
            </a:pPr>
            <a:r>
              <a:rPr lang="en-US" altLang="zh-TW"/>
              <a:t>/all</a:t>
            </a:r>
          </a:p>
        </p:txBody>
      </p:sp>
      <p:sp>
        <p:nvSpPr>
          <p:cNvPr id="1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fld id="{A699FADD-8D0F-4F79-B0D0-4667CE7E4FC0}" type="slidenum">
              <a:rPr lang="en-US" altLang="zh-TW"/>
              <a:pPr/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>
            <a:off x="457200" y="1493838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799C4-9A21-4D9B-BAD9-483784F5284E}" type="datetime1">
              <a:rPr lang="en-US" altLang="zh-TW" smtClean="0"/>
              <a:t>9/16/2021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2050B-B23A-4C93-A413-630D7056BB5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 rot="5400000">
            <a:off x="3657601" y="3200400"/>
            <a:ext cx="5791200" cy="317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9A18C-BB0C-4957-AEEA-DF23DB2324A8}" type="datetime1">
              <a:rPr lang="en-US" altLang="zh-TW" smtClean="0"/>
              <a:t>9/16/2021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0E5F8-9EE4-47A5-9539-1A2F6D5ACD5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>
            <a:off x="457200" y="1493838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n"/>
              <a:defRPr b="0" u="none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0FFE8-7AA5-421C-94E6-73A8D66128B8}" type="datetime1">
              <a:rPr lang="en-US" altLang="zh-TW" smtClean="0"/>
              <a:t>9/16/2021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38B42-96A3-412A-9CD3-7D6C2689CFF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2BEE0-04A8-4F2A-BB7B-CBA0EFEBB555}" type="datetime1">
              <a:rPr lang="en-US" altLang="zh-TW" smtClean="0"/>
              <a:t>9/16/2021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/all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DA86F8-06F8-4595-BEF8-329ED42EABE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接點 4"/>
          <p:cNvCxnSpPr/>
          <p:nvPr/>
        </p:nvCxnSpPr>
        <p:spPr>
          <a:xfrm>
            <a:off x="457200" y="1493838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8BB28-362D-47CC-A2AA-59E1861A5735}" type="datetime1">
              <a:rPr lang="en-US" altLang="zh-TW" smtClean="0"/>
              <a:t>9/16/2021</a:t>
            </a:fld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/all</a:t>
            </a:r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6F15CA-265F-460F-8164-04222FC236C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/>
          <p:cNvCxnSpPr/>
          <p:nvPr/>
        </p:nvCxnSpPr>
        <p:spPr>
          <a:xfrm>
            <a:off x="457200" y="1493838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6B26E-71A0-4CCB-B06F-16847B2A597F}" type="datetime1">
              <a:rPr lang="en-US" altLang="zh-TW" smtClean="0"/>
              <a:t>9/16/2021</a:t>
            </a:fld>
            <a:endParaRPr lang="en-US" altLang="zh-TW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/all</a:t>
            </a:r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8107B-43F3-4111-AF69-94C31870B70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/>
          <p:cNvCxnSpPr/>
          <p:nvPr/>
        </p:nvCxnSpPr>
        <p:spPr>
          <a:xfrm>
            <a:off x="457200" y="1493838"/>
            <a:ext cx="82296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C2BFE-84CE-47AA-BBDA-47046B7E25C2}" type="datetime1">
              <a:rPr lang="en-US" altLang="zh-TW" smtClean="0"/>
              <a:t>9/16/2021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/all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CB921-88B9-4AF7-A7A8-F9126E05892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7D57D-9186-4541-B346-101C744CEA39}" type="datetime1">
              <a:rPr lang="en-US" altLang="zh-TW" smtClean="0"/>
              <a:t>9/16/2021</a:t>
            </a:fld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/all</a:t>
            </a: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B3E77-56A1-41B9-B254-39D22574D8F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88726-AF44-4AB7-8F37-DE0136FF32EB}" type="datetime1">
              <a:rPr lang="en-US" altLang="zh-TW" smtClean="0"/>
              <a:t>9/16/2021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534D2-4E1C-482F-B068-E85935B1CC4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38F54-6E02-45A9-8676-D145CCEEB1A6}" type="datetime1">
              <a:rPr lang="en-US" altLang="zh-TW" smtClean="0"/>
              <a:t>9/16/2021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/all</a:t>
            </a: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149DE-D629-479E-AF7A-35B2B3EA0D1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2" descr="logo_ppt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00800" y="6019800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4288"/>
            <a:ext cx="766763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矩形 20"/>
          <p:cNvSpPr>
            <a:spLocks noChangeArrowheads="1"/>
          </p:cNvSpPr>
          <p:nvPr/>
        </p:nvSpPr>
        <p:spPr bwMode="auto">
          <a:xfrm>
            <a:off x="620713" y="60325"/>
            <a:ext cx="3113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kumimoji="0" lang="en-US" altLang="zh-TW" sz="1000">
                <a:solidFill>
                  <a:srgbClr val="969696"/>
                </a:solidFill>
                <a:latin typeface="Calibri" pitchFamily="34" charset="0"/>
              </a:rPr>
              <a:t>National Chung Cheng University</a:t>
            </a:r>
          </a:p>
          <a:p>
            <a:pPr eaLnBrk="1" hangingPunct="1"/>
            <a:r>
              <a:rPr kumimoji="0" lang="en-US" altLang="zh-TW" sz="1000">
                <a:solidFill>
                  <a:srgbClr val="969696"/>
                </a:solidFill>
                <a:latin typeface="Calibri" pitchFamily="34" charset="0"/>
              </a:rPr>
              <a:t>Dept. Computer Science &amp; Information Engineering</a:t>
            </a:r>
          </a:p>
        </p:txBody>
      </p:sp>
      <p:sp>
        <p:nvSpPr>
          <p:cNvPr id="1029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0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24018B5A-7016-43D8-B46C-6D0A2E960058}" type="datetime1">
              <a:rPr lang="en-US" altLang="zh-TW" smtClean="0"/>
              <a:t>9/16/2021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59436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898989"/>
                </a:solidFill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altLang="zh-TW"/>
              <a:t>/all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34290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600" b="1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7BA71A6-A38A-4DFE-B861-A8B87A91737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472" r:id="rId1"/>
    <p:sldLayoutId id="2147488473" r:id="rId2"/>
    <p:sldLayoutId id="2147488468" r:id="rId3"/>
    <p:sldLayoutId id="2147488474" r:id="rId4"/>
    <p:sldLayoutId id="2147488475" r:id="rId5"/>
    <p:sldLayoutId id="2147488476" r:id="rId6"/>
    <p:sldLayoutId id="2147488469" r:id="rId7"/>
    <p:sldLayoutId id="2147488470" r:id="rId8"/>
    <p:sldLayoutId id="2147488471" r:id="rId9"/>
    <p:sldLayoutId id="2147488477" r:id="rId10"/>
    <p:sldLayoutId id="214748847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1</a:t>
            </a:fld>
            <a:endParaRPr lang="en-US" altLang="zh-TW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70CC880F-0659-4360-AF2A-EC1D82D4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DBSCAN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(Density-based spatial clustering of applications with noise)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7675" y="1949576"/>
            <a:ext cx="55721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Eps :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最大半徑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eg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 2cm 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MinPts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: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範圍內最少有幾個點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含自己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eg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. 4 )</a:t>
            </a:r>
          </a:p>
        </p:txBody>
      </p:sp>
      <p:sp>
        <p:nvSpPr>
          <p:cNvPr id="9" name="矩形 8"/>
          <p:cNvSpPr/>
          <p:nvPr/>
        </p:nvSpPr>
        <p:spPr>
          <a:xfrm>
            <a:off x="409575" y="3235975"/>
            <a:ext cx="4572000" cy="17050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資料點可分為三種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核心點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 core points ) A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邊界點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 border points ) B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雜訊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 noise ) N →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無法藉由核心點到達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048000"/>
            <a:ext cx="3895898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64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10</a:t>
            </a:fld>
            <a:endParaRPr lang="en-US" altLang="zh-TW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70CC880F-0659-4360-AF2A-EC1D82D4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DENCLUE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DENsity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-based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CLUstEring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78" name="Picture 2" descr="https://miro.medium.com/max/467/1*eVfIotIjG7Fr2ZdOepl8s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36373"/>
            <a:ext cx="3214064" cy="119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457200" y="1992312"/>
            <a:ext cx="7743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29292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DENCLUE</a:t>
            </a:r>
            <a:r>
              <a:rPr lang="zh-TW" altLang="en-US" dirty="0">
                <a:solidFill>
                  <a:srgbClr val="29292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是用一組</a:t>
            </a:r>
            <a:r>
              <a:rPr lang="en-US" altLang="zh-TW" dirty="0">
                <a:solidFill>
                  <a:srgbClr val="29292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kernel function</a:t>
            </a:r>
            <a:r>
              <a:rPr lang="zh-TW" altLang="en-US" dirty="0">
                <a:solidFill>
                  <a:srgbClr val="29292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，來表達整個資料的機率密度分布。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1000" y="2736263"/>
            <a:ext cx="20697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29292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kernel function : </a:t>
            </a:r>
            <a:endParaRPr lang="zh-TW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80839" y="2727544"/>
            <a:ext cx="23903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29292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Gaussian Function :</a:t>
            </a:r>
            <a:endParaRPr lang="zh-TW" altLang="en-US" sz="2000" b="1" dirty="0">
              <a:solidFill>
                <a:srgbClr val="292929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4580" name="Picture 4" descr="https://miro.medium.com/max/393/1*glz-wH7kIWbLzOnXmQWU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411" y="3276276"/>
            <a:ext cx="2704770" cy="117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457200" y="4925371"/>
            <a:ext cx="7696200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solidFill>
                  <a:srgbClr val="29292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把每個點的影響因素帶入</a:t>
            </a:r>
            <a:r>
              <a:rPr lang="en-US" altLang="zh-TW" dirty="0">
                <a:solidFill>
                  <a:srgbClr val="29292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Gaussian function</a:t>
            </a:r>
            <a:r>
              <a:rPr lang="zh-TW" altLang="en-US" dirty="0">
                <a:solidFill>
                  <a:srgbClr val="29292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並把他加總起來，所以如果越密集的地方，</a:t>
            </a:r>
            <a:r>
              <a:rPr lang="en-US" altLang="zh-TW" dirty="0">
                <a:solidFill>
                  <a:srgbClr val="29292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</a:t>
            </a:r>
            <a:r>
              <a:rPr lang="zh-TW" altLang="en-US" dirty="0">
                <a:solidFill>
                  <a:srgbClr val="29292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就會有越大的數值，資料越稀鬆的地方</a:t>
            </a:r>
            <a:r>
              <a:rPr lang="en-US" altLang="zh-TW" dirty="0">
                <a:solidFill>
                  <a:srgbClr val="29292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</a:t>
            </a:r>
            <a:r>
              <a:rPr lang="zh-TW" altLang="en-US" dirty="0">
                <a:solidFill>
                  <a:srgbClr val="29292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就越小。</a:t>
            </a:r>
          </a:p>
        </p:txBody>
      </p:sp>
    </p:spTree>
    <p:extLst>
      <p:ext uri="{BB962C8B-B14F-4D97-AF65-F5344CB8AC3E}">
        <p14:creationId xmlns:p14="http://schemas.microsoft.com/office/powerpoint/2010/main" val="1854895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11</a:t>
            </a:fld>
            <a:endParaRPr lang="en-US" altLang="zh-TW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70CC880F-0659-4360-AF2A-EC1D82D4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DENCLUE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DENsity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-based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CLUstEring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6" name="Picture 2" descr="https://miro.medium.com/max/554/1*agzndOd2VxQKtSpZ9yywZ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306" y="1694470"/>
            <a:ext cx="4662988" cy="467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369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12</a:t>
            </a:fld>
            <a:endParaRPr lang="en-US" altLang="zh-TW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70CC880F-0659-4360-AF2A-EC1D82D4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DENCLUE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DENsity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-based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CLUstEring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2" name="Picture 4" descr="https://miro.medium.com/max/700/1*04bcSlLWN1twonXNi0goH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414" y="2133600"/>
            <a:ext cx="5498771" cy="410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634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13</a:t>
            </a:fld>
            <a:endParaRPr lang="en-US" altLang="zh-TW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70CC880F-0659-4360-AF2A-EC1D82D4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DENCLUE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DENsity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-based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CLUstEring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2" name="Picture 2" descr="https://miro.medium.com/max/554/1*R51HGrddur95XYDzc_j1z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895600"/>
            <a:ext cx="573051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375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14</a:t>
            </a:fld>
            <a:endParaRPr lang="en-US" altLang="zh-TW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70CC880F-0659-4360-AF2A-EC1D82D4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BIRCH (Balanced Iterative Reducing and Clustering using Hierarchies)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7200" y="1752600"/>
            <a:ext cx="80772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BIRCH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的算法記錄每群的群聚特徵，以便進行分群並達到減少計算量的效果。意即每一次的決策是基於當前已處理過的資料點來做決定。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BIRCH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是一種 “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bottom-up”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的方法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2854408"/>
            <a:ext cx="5892490" cy="327454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52400" y="32004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度量方法 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群半徑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是成員對象到質心的平均距離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群直徑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是群中兩兩數據點的平均距離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這兩個統計量都反映了群內緊密程度</a:t>
            </a:r>
          </a:p>
        </p:txBody>
      </p:sp>
    </p:spTree>
    <p:extLst>
      <p:ext uri="{BB962C8B-B14F-4D97-AF65-F5344CB8AC3E}">
        <p14:creationId xmlns:p14="http://schemas.microsoft.com/office/powerpoint/2010/main" val="227753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15</a:t>
            </a:fld>
            <a:endParaRPr lang="en-US" altLang="zh-TW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70CC880F-0659-4360-AF2A-EC1D82D4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BIRCH (Balanced Iterative Reducing and Clustering using Hierarchies)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1000" y="1749253"/>
            <a:ext cx="8077200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兩群間的距離有下列幾種測量方式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miro.medium.com/max/630/1*RtpEuuJnh2FEtK_EfVoODQ.png">
            <a:extLst>
              <a:ext uri="{FF2B5EF4-FFF2-40B4-BE49-F238E27FC236}">
                <a16:creationId xmlns:a16="http://schemas.microsoft.com/office/drawing/2014/main" id="{40EB50AE-2505-4024-B518-1B1DFD17E5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7017" b="50817"/>
          <a:stretch/>
        </p:blipFill>
        <p:spPr bwMode="auto">
          <a:xfrm>
            <a:off x="196100" y="2680158"/>
            <a:ext cx="4023094" cy="333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miro.medium.com/max/630/1*RtpEuuJnh2FEtK_EfVoODQ.png">
            <a:extLst>
              <a:ext uri="{FF2B5EF4-FFF2-40B4-BE49-F238E27FC236}">
                <a16:creationId xmlns:a16="http://schemas.microsoft.com/office/drawing/2014/main" id="{3F35D929-6F5E-4E9C-96E7-848175A2F4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50" r="13074"/>
          <a:stretch/>
        </p:blipFill>
        <p:spPr bwMode="auto">
          <a:xfrm>
            <a:off x="4158499" y="2680158"/>
            <a:ext cx="4721787" cy="341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391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16</a:t>
            </a:fld>
            <a:endParaRPr lang="en-US" altLang="zh-TW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70CC880F-0659-4360-AF2A-EC1D82D4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BIRCH (Balanced Iterative Reducing and Clustering using Hierarchies)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2900" y="1878752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群聚特徵（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Clustering Feature, CF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CF =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N, LS, SS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），每群的特徵以三個維度表示，分別為資料點集合的個數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，所有資料點的和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LS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，以及所有資料點的平方和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SS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GF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具有可加性，可以在合併的時候減少空間的浪費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3678694"/>
            <a:ext cx="3219450" cy="159067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475" y="3962400"/>
            <a:ext cx="48672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49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17</a:t>
            </a:fld>
            <a:endParaRPr lang="en-US" altLang="zh-TW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70CC880F-0659-4360-AF2A-EC1D82D4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BIRCH (Balanced Iterative Reducing and Clustering using Hierarchies)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42900" y="1734173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聚類特徵樹（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Clustering Feature-Tree, CF Tree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非葉子節點（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Non-leaf Nodes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）可容納最大的子群數 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（最大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CF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數）。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葉子節點（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Leaf Nodes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）可容納最大的子群數 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（最大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CF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數）。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葉子節點每群最大半徑 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469449"/>
            <a:ext cx="6005512" cy="3232976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35841909-2FCB-4A72-82E8-86A98BAFDDEF}"/>
              </a:ext>
            </a:extLst>
          </p:cNvPr>
          <p:cNvSpPr txBox="1"/>
          <p:nvPr/>
        </p:nvSpPr>
        <p:spPr>
          <a:xfrm>
            <a:off x="6096000" y="5867400"/>
            <a:ext cx="1432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B = 6 , L = 5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3218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18</a:t>
            </a:fld>
            <a:endParaRPr lang="en-US" altLang="zh-TW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70CC880F-0659-4360-AF2A-EC1D82D4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BIRCH (Balanced Iterative Reducing and Clustering using Hierarchies)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pic3.zhimg.com/80/v2-892aef52fc555e4edcd14b38acb2a346_720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52050"/>
            <a:ext cx="3048000" cy="303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pic4.zhimg.com/80/v2-11de4a3d777ce3077db60b07c8beabbf_720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90150"/>
            <a:ext cx="3070225" cy="3070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01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19</a:t>
            </a:fld>
            <a:endParaRPr lang="en-US" altLang="zh-TW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70CC880F-0659-4360-AF2A-EC1D82D4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BIRCH (Balanced Iterative Reducing and Clustering using Hierarchies)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https://pic3.zhimg.com/80/v2-c83609940393b4b5d444d88b20c1be72_720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374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s://pic3.zhimg.com/80/v2-687b8356f4842dd225dbba6864cd2606_720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28" y="2278063"/>
            <a:ext cx="4459272" cy="332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876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2</a:t>
            </a:fld>
            <a:endParaRPr lang="en-US" altLang="zh-TW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70CC880F-0659-4360-AF2A-EC1D82D4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DBSCAN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(Density-based spatial clustering of applications with noise)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8600" y="1905000"/>
            <a:ext cx="518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epsilon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鄰域（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epsilon-neighborhood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  <a:p>
            <a:pPr marL="0" lvl="1" indent="0"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內所有小於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epsilon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的點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直接密度可達（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directly density-reachable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  <a:p>
            <a:pPr marL="0" lvl="1" indent="0"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可以透過核心點直接到達的點，可能為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"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核心點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"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"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邊界點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"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密度可達（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density-reachable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</a:p>
          <a:p>
            <a:pPr marL="0" lvl="1" indent="0"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可能透過一連串的點連接後才到達的點，如上圖的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 → B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075" y="2438400"/>
            <a:ext cx="3376006" cy="244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86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20</a:t>
            </a:fld>
            <a:endParaRPr lang="en-US" altLang="zh-TW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70CC880F-0659-4360-AF2A-EC1D82D4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BIRCH (Balanced Iterative Reducing and Clustering using Hierarchies)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57200" y="2057400"/>
            <a:ext cx="82296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優點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節約記憶體，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CF Tree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僅僅存了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CF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節點和對應的指標。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聚類速度快，只需要一遍掃描訓練集就可以建立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CF Tree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CF Tree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的增刪改都很快。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可以識別噪音點，還可以對數據集進行初步分類的預處理</a:t>
            </a:r>
          </a:p>
        </p:txBody>
      </p:sp>
    </p:spTree>
    <p:extLst>
      <p:ext uri="{BB962C8B-B14F-4D97-AF65-F5344CB8AC3E}">
        <p14:creationId xmlns:p14="http://schemas.microsoft.com/office/powerpoint/2010/main" val="2664503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21</a:t>
            </a:fld>
            <a:endParaRPr lang="en-US" altLang="zh-TW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70CC880F-0659-4360-AF2A-EC1D82D4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Chameleon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457200" y="1905000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使用接近度和互連性概念，關鍵思想是，僅當合並後的結果群類似於原來的兩個群時，這兩個群才應當合併。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362" y="3429000"/>
            <a:ext cx="8050038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88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22</a:t>
            </a:fld>
            <a:endParaRPr lang="en-US" altLang="zh-TW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70CC880F-0659-4360-AF2A-EC1D82D4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Chameleon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457200" y="1905000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相對互連性（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Relative Interconnectivity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，簡稱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RI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）越大越好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1" indent="0">
              <a:lnSpc>
                <a:spcPct val="150000"/>
              </a:lnSpc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EC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() →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邊的權重之和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3050990"/>
            <a:ext cx="2895600" cy="84799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451" y="2828330"/>
            <a:ext cx="4414349" cy="3088828"/>
          </a:xfrm>
          <a:prstGeom prst="rect">
            <a:avLst/>
          </a:prstGeom>
        </p:spPr>
      </p:pic>
      <p:cxnSp>
        <p:nvCxnSpPr>
          <p:cNvPr id="8" name="直線接點 7"/>
          <p:cNvCxnSpPr/>
          <p:nvPr/>
        </p:nvCxnSpPr>
        <p:spPr>
          <a:xfrm>
            <a:off x="6248400" y="4495800"/>
            <a:ext cx="0" cy="838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H="1">
            <a:off x="5486400" y="4069080"/>
            <a:ext cx="76200" cy="16459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H="1">
            <a:off x="7010400" y="4069080"/>
            <a:ext cx="76200" cy="16459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605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23</a:t>
            </a:fld>
            <a:endParaRPr lang="en-US" altLang="zh-TW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70CC880F-0659-4360-AF2A-EC1D82D4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Chameleon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457200" y="1905000"/>
            <a:ext cx="739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相對接近度（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Relative Closeness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，簡稱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RC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）越大越好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lvl="1" indent="0">
              <a:lnSpc>
                <a:spcPct val="150000"/>
              </a:lnSpc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SEC → 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邊的平均權重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828330"/>
            <a:ext cx="4414349" cy="308882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03" y="3134591"/>
            <a:ext cx="4371497" cy="83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41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24</a:t>
            </a:fld>
            <a:endParaRPr lang="en-US" altLang="zh-TW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70CC880F-0659-4360-AF2A-EC1D82D4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Chameleon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685800" y="2057400"/>
            <a:ext cx="28956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最後通過一個度量函數：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990600" y="2581194"/>
                <a:ext cx="6172200" cy="4168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 value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TW" sz="20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RI</m:t>
                        </m:r>
                        <m:r>
                          <m:rPr>
                            <m:nor/>
                          </m:rPr>
                          <a:rPr lang="en-US" altLang="zh-TW" sz="20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zh-TW" sz="20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Ci</m:t>
                        </m:r>
                        <m:r>
                          <m:rPr>
                            <m:nor/>
                          </m:rPr>
                          <a:rPr lang="en-US" altLang="zh-TW" sz="20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, </m:t>
                        </m:r>
                        <m:r>
                          <m:rPr>
                            <m:nor/>
                          </m:rPr>
                          <a:rPr lang="en-US" altLang="zh-TW" sz="20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Cj</m:t>
                        </m:r>
                        <m:r>
                          <m:rPr>
                            <m:nor/>
                          </m:rPr>
                          <a:rPr lang="en-US" altLang="zh-TW" sz="2000" b="1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 × </m:t>
                        </m:r>
                        <m:r>
                          <a:rPr lang="en-US" altLang="zh-TW" sz="20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altLang="zh-TW" sz="2000" b="1" i="1" dirty="0" smtClean="0">
                            <a:latin typeface="Cambria Math" panose="02040503050406030204" pitchFamily="18" charset="0"/>
                          </a:rPr>
                          <m:t>𝑹𝑪</m:t>
                        </m:r>
                        <m:r>
                          <a:rPr lang="en-US" altLang="zh-TW" sz="2000" b="1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sz="2000" b="1" i="1" dirty="0" smtClean="0">
                            <a:latin typeface="Cambria Math" panose="02040503050406030204" pitchFamily="18" charset="0"/>
                          </a:rPr>
                          <m:t>𝑪𝒊</m:t>
                        </m:r>
                        <m:r>
                          <a:rPr lang="en-US" altLang="zh-TW" sz="2000" b="1" i="1" dirty="0" smtClean="0"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altLang="zh-TW" sz="2000" b="1" i="1" dirty="0" smtClean="0">
                            <a:latin typeface="Cambria Math" panose="02040503050406030204" pitchFamily="18" charset="0"/>
                          </a:rPr>
                          <m:t>𝑪𝒋</m:t>
                        </m:r>
                        <m:r>
                          <a:rPr lang="en-US" altLang="zh-TW" sz="2000" b="1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m:rPr>
                            <m:nor/>
                          </m:rPr>
                          <a:rPr lang="el-GR" altLang="zh-TW" sz="20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α</m:t>
                        </m:r>
                      </m:sup>
                    </m:sSup>
                  </m:oMath>
                </a14:m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2581194"/>
                <a:ext cx="6172200" cy="416845"/>
              </a:xfrm>
              <a:prstGeom prst="rect">
                <a:avLst/>
              </a:prstGeom>
              <a:blipFill>
                <a:blip r:embed="rId2"/>
                <a:stretch>
                  <a:fillRect l="-1087" t="-5797" b="-217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685800" y="3189921"/>
            <a:ext cx="8001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訪問每個群，計算他與鄰近的每個簇的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RC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RI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，通過度量函數公式計算出值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tempMetric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。‎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找到最大的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tempMetric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如果最大的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tempMetric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超過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minMetric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，將群與此值對應的群合併。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如果找到的最大的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tempMetric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沒有超過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minMetric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，則表明此群已合併完成，移除群清單，加入到結果群中。</a:t>
            </a:r>
          </a:p>
        </p:txBody>
      </p:sp>
    </p:spTree>
    <p:extLst>
      <p:ext uri="{BB962C8B-B14F-4D97-AF65-F5344CB8AC3E}">
        <p14:creationId xmlns:p14="http://schemas.microsoft.com/office/powerpoint/2010/main" val="1151512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優缺點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25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1066800" y="4464954"/>
            <a:ext cx="670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優點：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對輸入參數不敏感。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缺點：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計算量大、速度較慢。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57200" y="1797273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DBSCAN</a:t>
            </a:r>
            <a:endParaRPr lang="zh-TW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66800" y="2349783"/>
            <a:ext cx="6705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優點：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可以處理任何形狀的聚類群、能夠檢測異常點。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缺點：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需要給定數據點的半徑r和最少數量m、對輸入參數較敏感。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57200" y="4064844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OPTICS</a:t>
            </a:r>
            <a:endParaRPr lang="zh-TW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374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優缺點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26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742950" y="4370524"/>
            <a:ext cx="779145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優點：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可以在數據量很大時使用、節省記憶體、速度快、可識別雜訊點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缺點：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對高維數據特徵的聚類效果不好、若數據集分佈群不是類似於超球體或凸的則聚類效果不好。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38150" y="1443286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DENCLUE</a:t>
            </a:r>
            <a:endParaRPr lang="zh-TW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42950" y="1852921"/>
            <a:ext cx="83058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優點：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對有巨大雜訊的數據點有良好的聚類效果、比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DBSCAN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演算法快得多、有嚴格的數學基礎。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缺點：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需要大量的參數並且參數對結果的影響巨大。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419100" y="4032271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BIRCH </a:t>
            </a:r>
            <a:endParaRPr lang="zh-TW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034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優缺點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27</a:t>
            </a:fld>
            <a:endParaRPr lang="en-US" altLang="zh-TW"/>
          </a:p>
        </p:txBody>
      </p:sp>
      <p:sp>
        <p:nvSpPr>
          <p:cNvPr id="8" name="文字方塊 7"/>
          <p:cNvSpPr txBox="1"/>
          <p:nvPr/>
        </p:nvSpPr>
        <p:spPr>
          <a:xfrm>
            <a:off x="457200" y="16764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Chameleon</a:t>
            </a:r>
            <a:endParaRPr lang="zh-TW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62000" y="2086035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優點：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可以處理非常複雜不規則形狀的群。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缺點：</a:t>
            </a: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高維數據的運算複雜度比較高</a:t>
            </a:r>
            <a:r>
              <a:rPr lang="zh-TW" altLang="en-US" dirty="0"/>
              <a:t>。</a:t>
            </a:r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82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3</a:t>
            </a:fld>
            <a:endParaRPr lang="en-US" altLang="zh-TW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70CC880F-0659-4360-AF2A-EC1D82D4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DBSCAN</a:t>
            </a:r>
            <a:r>
              <a:rPr lang="zh-TW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(Density-based spatial clustering of applications with noise)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9600" y="1905000"/>
            <a:ext cx="7620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缺點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很難找出一個適合的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Eps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如果資料庫裡的點有不同的密度，而該差異很大，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DBSCAN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將不能提供一個好的聚類結果，因為不能選擇一個適用於所有聚類的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minPts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-ε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參數組合。</a:t>
            </a:r>
          </a:p>
        </p:txBody>
      </p:sp>
    </p:spTree>
    <p:extLst>
      <p:ext uri="{BB962C8B-B14F-4D97-AF65-F5344CB8AC3E}">
        <p14:creationId xmlns:p14="http://schemas.microsoft.com/office/powerpoint/2010/main" val="3954742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4</a:t>
            </a:fld>
            <a:endParaRPr lang="en-US" altLang="zh-TW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70CC880F-0659-4360-AF2A-EC1D82D4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OPTICS (Ordering points to identify the clustering structure)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6236" y="1476376"/>
            <a:ext cx="839152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核心距離（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core-distance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最小能包含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MinPts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個點的距離，例如下圖的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MinPts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=5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epsilon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鄰域有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個點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含自己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，那他的核心距離就是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d(x , y_4)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1376" y="2667000"/>
            <a:ext cx="4262437" cy="325241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4191000"/>
            <a:ext cx="496388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42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5</a:t>
            </a:fld>
            <a:endParaRPr lang="en-US" altLang="zh-TW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70CC880F-0659-4360-AF2A-EC1D82D4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OPTICS (Ordering points to identify the clustering structure)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6236" y="1476376"/>
            <a:ext cx="83915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可達距離（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reachability-distance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en-US" altLang="zh-TW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核心距離內的點的可達距離都是核心距離，核心距離外的可達距離就是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d(x , y)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2971800"/>
            <a:ext cx="4262437" cy="3252411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2839661"/>
            <a:ext cx="5960269" cy="65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43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6</a:t>
            </a:fld>
            <a:endParaRPr lang="en-US" altLang="zh-TW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70CC880F-0659-4360-AF2A-EC1D82D4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OPTICS (Ordering points to identify the clustering structure)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676400"/>
            <a:ext cx="6172200" cy="42826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76236" y="1476376"/>
            <a:ext cx="8391525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有序陣列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Q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結果序列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654773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7</a:t>
            </a:fld>
            <a:endParaRPr lang="en-US" altLang="zh-TW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70CC880F-0659-4360-AF2A-EC1D82D4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OPTICS (Ordering points to identify the clustering structure)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14600"/>
            <a:ext cx="7490546" cy="26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08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8</a:t>
            </a:fld>
            <a:endParaRPr lang="en-US" altLang="zh-TW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70CC880F-0659-4360-AF2A-EC1D82D4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OPTICS (Ordering points to identify the clustering structure)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293C382-E047-4C9E-BAA3-0C3F565A6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590800"/>
            <a:ext cx="7772400" cy="284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48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8B42-96A3-412A-9CD3-7D6C2689CFF8}" type="slidenum">
              <a:rPr lang="en-US" altLang="zh-TW" smtClean="0"/>
              <a:pPr/>
              <a:t>9</a:t>
            </a:fld>
            <a:endParaRPr lang="en-US" altLang="zh-TW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70CC880F-0659-4360-AF2A-EC1D82D4C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OPTICS (Ordering points to identify the clustering structure)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7200" y="2057400"/>
            <a:ext cx="8305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優點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</a:p>
          <a:p>
            <a:pPr marL="287337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此算法相對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DBSCAN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而言，對參數的選定較不敏感。</a:t>
            </a:r>
          </a:p>
          <a:p>
            <a:pPr marL="287337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輸出為一有序陣列，容易依照給定的 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epsilon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而改變分群的結果，不須重新以不同的 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epsilon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作為輸入執行分群演算法。</a:t>
            </a:r>
          </a:p>
        </p:txBody>
      </p:sp>
    </p:spTree>
    <p:extLst>
      <p:ext uri="{BB962C8B-B14F-4D97-AF65-F5344CB8AC3E}">
        <p14:creationId xmlns:p14="http://schemas.microsoft.com/office/powerpoint/2010/main" val="12327288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6.0&quot;&gt;&lt;object type=&quot;1&quot; unique_id=&quot;10001&quot;&gt;&lt;object type=&quot;8&quot; unique_id=&quot;11091&quot;&gt;&lt;/object&gt;&lt;object type=&quot;2&quot; unique_id=&quot;11092&quot;&gt;&lt;object type=&quot;3&quot; unique_id=&quot;11093&quot;&gt;&lt;property id=&quot;20148&quot; value=&quot;5&quot;/&gt;&lt;property id=&quot;20300&quot; value=&quot;Slide 1&quot;/&gt;&lt;property id=&quot;20307&quot; value=&quot;459&quot;/&gt;&lt;/object&gt;&lt;object type=&quot;3&quot; unique_id=&quot;11094&quot;&gt;&lt;property id=&quot;20148&quot; value=&quot;5&quot;/&gt;&lt;property id=&quot;20300&quot; value=&quot;Slide 2 - &amp;quot;工作項目&amp;quot;&quot;/&gt;&lt;property id=&quot;20307&quot; value=&quot;468&quot;/&gt;&lt;/object&gt;&lt;object type=&quot;3&quot; unique_id=&quot;11095&quot;&gt;&lt;property id=&quot;20148&quot; value=&quot;5&quot;/&gt;&lt;property id=&quot;20300&quot; value=&quot;Slide 5&quot;/&gt;&lt;property id=&quot;20307&quot; value=&quot;467&quot;/&gt;&lt;/object&gt;&lt;object type=&quot;3&quot; unique_id=&quot;11096&quot;&gt;&lt;property id=&quot;20148&quot; value=&quot;5&quot;/&gt;&lt;property id=&quot;20300&quot; value=&quot;Slide 6 - &amp;quot;工作項目&amp;quot;&quot;/&gt;&lt;property id=&quot;20307&quot; value=&quot;460&quot;/&gt;&lt;/object&gt;&lt;object type=&quot;3&quot; unique_id=&quot;11097&quot;&gt;&lt;property id=&quot;20148&quot; value=&quot;5&quot;/&gt;&lt;property id=&quot;20300&quot; value=&quot;Slide 7 - &amp;quot;Last Week&amp;quot;&quot;/&gt;&lt;property id=&quot;20307&quot; value=&quot;461&quot;/&gt;&lt;/object&gt;&lt;object type=&quot;3&quot; unique_id=&quot;11098&quot;&gt;&lt;property id=&quot;20148&quot; value=&quot;5&quot;/&gt;&lt;property id=&quot;20300&quot; value=&quot;Slide 8 - &amp;quot;P2P with VANET&amp;quot;&quot;/&gt;&lt;property id=&quot;20307&quot; value=&quot;463&quot;/&gt;&lt;/object&gt;&lt;object type=&quot;3&quot; unique_id=&quot;11099&quot;&gt;&lt;property id=&quot;20148&quot; value=&quot;5&quot;/&gt;&lt;property id=&quot;20300&quot; value=&quot;Slide 9 - &amp;quot;P2P with VANET(cont.)&amp;quot;&quot;/&gt;&lt;property id=&quot;20307&quot; value=&quot;464&quot;/&gt;&lt;/object&gt;&lt;object type=&quot;3&quot; unique_id=&quot;11100&quot;&gt;&lt;property id=&quot;20148&quot; value=&quot;5&quot;/&gt;&lt;property id=&quot;20300&quot; value=&quot;Slide 10 - &amp;quot;SIP with VANET&amp;quot;&quot;/&gt;&lt;property id=&quot;20307&quot; value=&quot;465&quot;/&gt;&lt;/object&gt;&lt;object type=&quot;3&quot; unique_id=&quot;11101&quot;&gt;&lt;property id=&quot;20148&quot; value=&quot;5&quot;/&gt;&lt;property id=&quot;20300&quot; value=&quot;Slide 11 - &amp;quot;End-to-End with VANET&amp;quot;&quot;/&gt;&lt;property id=&quot;20307&quot; value=&quot;466&quot;/&gt;&lt;/object&gt;&lt;object type=&quot;3&quot; unique_id=&quot;11102&quot;&gt;&lt;property id=&quot;20148&quot; value=&quot;5&quot;/&gt;&lt;property id=&quot;20300&quot; value=&quot;Slide 12 - &amp;quot;This Week&amp;quot;&quot;/&gt;&lt;property id=&quot;20307&quot; value=&quot;462&quot;/&gt;&lt;/object&gt;&lt;object type=&quot;3&quot; unique_id=&quot;11103&quot;&gt;&lt;property id=&quot;20148&quot; value=&quot;5&quot;/&gt;&lt;property id=&quot;20300&quot; value=&quot;Slide 13&quot;/&gt;&lt;property id=&quot;20307&quot; value=&quot;454&quot;/&gt;&lt;/object&gt;&lt;object type=&quot;3&quot; unique_id=&quot;11104&quot;&gt;&lt;property id=&quot;20148&quot; value=&quot;5&quot;/&gt;&lt;property id=&quot;20300&quot; value=&quot;Slide 14 - &amp;quot;工作項目&amp;quot;&quot;/&gt;&lt;property id=&quot;20307&quot; value=&quot;455&quot;/&gt;&lt;/object&gt;&lt;object type=&quot;3&quot; unique_id=&quot;11105&quot;&gt;&lt;property id=&quot;20148&quot; value=&quot;5&quot;/&gt;&lt;property id=&quot;20300&quot; value=&quot;Slide 15 - &amp;quot;Last Week&amp;quot;&quot;/&gt;&lt;property id=&quot;20307&quot; value=&quot;456&quot;/&gt;&lt;/object&gt;&lt;object type=&quot;3&quot; unique_id=&quot;11106&quot;&gt;&lt;property id=&quot;20148&quot; value=&quot;5&quot;/&gt;&lt;property id=&quot;20300&quot; value=&quot;Slide 16&quot;/&gt;&lt;property id=&quot;20307&quot; value=&quot;458&quot;/&gt;&lt;/object&gt;&lt;object type=&quot;3&quot; unique_id=&quot;11107&quot;&gt;&lt;property id=&quot;20148&quot; value=&quot;5&quot;/&gt;&lt;property id=&quot;20300&quot; value=&quot;Slide 17 - &amp;quot;This Week&amp;quot;&quot;/&gt;&lt;property id=&quot;20307&quot; value=&quot;457&quot;/&gt;&lt;/object&gt;&lt;object type=&quot;3&quot; unique_id=&quot;11108&quot;&gt;&lt;property id=&quot;20148&quot; value=&quot;5&quot;/&gt;&lt;property id=&quot;20300&quot; value=&quot;Slide 18&quot;/&gt;&lt;property id=&quot;20307&quot; value=&quot;405&quot;/&gt;&lt;/object&gt;&lt;object type=&quot;3&quot; unique_id=&quot;11109&quot;&gt;&lt;property id=&quot;20148&quot; value=&quot;5&quot;/&gt;&lt;property id=&quot;20300&quot; value=&quot;Slide 19 - &amp;quot;工作項目&amp;quot;&quot;/&gt;&lt;property id=&quot;20307&quot; value=&quot;406&quot;/&gt;&lt;/object&gt;&lt;object type=&quot;3&quot; unique_id=&quot;11110&quot;&gt;&lt;property id=&quot;20148&quot; value=&quot;5&quot;/&gt;&lt;property id=&quot;20300&quot; value=&quot;Slide 20 - &amp;quot;Last Week&amp;quot;&quot;/&gt;&lt;property id=&quot;20307&quot; value=&quot;450&quot;/&gt;&lt;/object&gt;&lt;object type=&quot;3&quot; unique_id=&quot;11111&quot;&gt;&lt;property id=&quot;20148&quot; value=&quot;5&quot;/&gt;&lt;property id=&quot;20300&quot; value=&quot;Slide 21&quot;/&gt;&lt;property id=&quot;20307&quot; value=&quot;451&quot;/&gt;&lt;/object&gt;&lt;object type=&quot;3&quot; unique_id=&quot;11112&quot;&gt;&lt;property id=&quot;20148&quot; value=&quot;5&quot;/&gt;&lt;property id=&quot;20300&quot; value=&quot;Slide 22&quot;/&gt;&lt;property id=&quot;20307&quot; value=&quot;453&quot;/&gt;&lt;/object&gt;&lt;object type=&quot;3&quot; unique_id=&quot;11113&quot;&gt;&lt;property id=&quot;20148&quot; value=&quot;5&quot;/&gt;&lt;property id=&quot;20300&quot; value=&quot;Slide 23 - &amp;quot;This Week&amp;quot;&quot;/&gt;&lt;property id=&quot;20307&quot; value=&quot;452&quot;/&gt;&lt;/object&gt;&lt;object type=&quot;3&quot; unique_id=&quot;11321&quot;&gt;&lt;property id=&quot;20148&quot; value=&quot;5&quot;/&gt;&lt;property id=&quot;20300&quot; value=&quot;Slide 3 - &amp;quot;Last Week&amp;quot;&quot;/&gt;&lt;property id=&quot;20307&quot; value=&quot;469&quot;/&gt;&lt;/object&gt;&lt;object type=&quot;3&quot; unique_id=&quot;11394&quot;&gt;&lt;property id=&quot;20148&quot; value=&quot;5&quot;/&gt;&lt;property id=&quot;20300&quot; value=&quot;Slide 4 - &amp;quot;This Week&amp;quot;&quot;/&gt;&lt;property id=&quot;20307&quot; value=&quot;470&quot;/&gt;&lt;/object&gt;&lt;/object&gt;&lt;/object&gt;&lt;/database&gt;"/>
</p:tagLst>
</file>

<file path=ppt/theme/theme1.xml><?xml version="1.0" encoding="utf-8"?>
<a:theme xmlns:a="http://schemas.openxmlformats.org/drawingml/2006/main" name="MAIN.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MAIN.template</Template>
  <TotalTime>139432</TotalTime>
  <Words>1280</Words>
  <Application>Microsoft Office PowerPoint</Application>
  <PresentationFormat>如螢幕大小 (4:3)</PresentationFormat>
  <Paragraphs>142</Paragraphs>
  <Slides>27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6" baseType="lpstr">
      <vt:lpstr>微軟正黑體</vt:lpstr>
      <vt:lpstr>新細明體</vt:lpstr>
      <vt:lpstr>標楷體</vt:lpstr>
      <vt:lpstr>Arial</vt:lpstr>
      <vt:lpstr>Calibri</vt:lpstr>
      <vt:lpstr>Cambria Math</vt:lpstr>
      <vt:lpstr>Times New Roman</vt:lpstr>
      <vt:lpstr>Wingdings</vt:lpstr>
      <vt:lpstr>MAIN.template</vt:lpstr>
      <vt:lpstr>DBSCAN (Density-based spatial clustering of applications with noise)</vt:lpstr>
      <vt:lpstr>DBSCAN (Density-based spatial clustering of applications with noise)</vt:lpstr>
      <vt:lpstr>DBSCAN (Density-based spatial clustering of applications with noise)</vt:lpstr>
      <vt:lpstr>OPTICS (Ordering points to identify the clustering structure)</vt:lpstr>
      <vt:lpstr>OPTICS (Ordering points to identify the clustering structure)</vt:lpstr>
      <vt:lpstr>OPTICS (Ordering points to identify the clustering structure)</vt:lpstr>
      <vt:lpstr>OPTICS (Ordering points to identify the clustering structure)</vt:lpstr>
      <vt:lpstr>OPTICS (Ordering points to identify the clustering structure)</vt:lpstr>
      <vt:lpstr>OPTICS (Ordering points to identify the clustering structure)</vt:lpstr>
      <vt:lpstr>DENCLUE (DENsity-based CLUstEring )</vt:lpstr>
      <vt:lpstr>DENCLUE (DENsity-based CLUstEring )</vt:lpstr>
      <vt:lpstr>DENCLUE (DENsity-based CLUstEring )</vt:lpstr>
      <vt:lpstr>DENCLUE (DENsity-based CLUstEring )</vt:lpstr>
      <vt:lpstr>BIRCH (Balanced Iterative Reducing and Clustering using Hierarchies)</vt:lpstr>
      <vt:lpstr>BIRCH (Balanced Iterative Reducing and Clustering using Hierarchies)</vt:lpstr>
      <vt:lpstr>BIRCH (Balanced Iterative Reducing and Clustering using Hierarchies)</vt:lpstr>
      <vt:lpstr>BIRCH (Balanced Iterative Reducing and Clustering using Hierarchies)</vt:lpstr>
      <vt:lpstr>BIRCH (Balanced Iterative Reducing and Clustering using Hierarchies)</vt:lpstr>
      <vt:lpstr>BIRCH (Balanced Iterative Reducing and Clustering using Hierarchies)</vt:lpstr>
      <vt:lpstr>BIRCH (Balanced Iterative Reducing and Clustering using Hierarchies)</vt:lpstr>
      <vt:lpstr>Chameleon</vt:lpstr>
      <vt:lpstr>Chameleon</vt:lpstr>
      <vt:lpstr>Chameleon</vt:lpstr>
      <vt:lpstr>Chameleon</vt:lpstr>
      <vt:lpstr>優缺點</vt:lpstr>
      <vt:lpstr>優缺點</vt:lpstr>
      <vt:lpstr>優缺點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Meeting</dc:title>
  <dc:creator>Dominic</dc:creator>
  <cp:lastModifiedBy>chih</cp:lastModifiedBy>
  <cp:revision>4993</cp:revision>
  <cp:lastPrinted>2015-10-16T09:02:33Z</cp:lastPrinted>
  <dcterms:created xsi:type="dcterms:W3CDTF">2009-04-12T18:22:11Z</dcterms:created>
  <dcterms:modified xsi:type="dcterms:W3CDTF">2021-09-16T06:20:10Z</dcterms:modified>
</cp:coreProperties>
</file>