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84" r:id="rId2"/>
    <p:sldId id="489" r:id="rId3"/>
    <p:sldId id="492" r:id="rId4"/>
    <p:sldId id="494" r:id="rId5"/>
    <p:sldId id="502" r:id="rId6"/>
    <p:sldId id="496" r:id="rId7"/>
    <p:sldId id="497" r:id="rId8"/>
    <p:sldId id="493" r:id="rId9"/>
    <p:sldId id="498" r:id="rId10"/>
    <p:sldId id="499" r:id="rId11"/>
    <p:sldId id="500" r:id="rId12"/>
    <p:sldId id="488" r:id="rId13"/>
  </p:sldIdLst>
  <p:sldSz cx="9144000" cy="6858000" type="screen4x3"/>
  <p:notesSz cx="6797675" cy="9928225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nlab-user" initials="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FFFF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78580" autoAdjust="0"/>
  </p:normalViewPr>
  <p:slideViewPr>
    <p:cSldViewPr>
      <p:cViewPr varScale="1">
        <p:scale>
          <a:sx n="84" d="100"/>
          <a:sy n="84" d="100"/>
        </p:scale>
        <p:origin x="103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8"/>
    </p:cViewPr>
  </p:outlineViewPr>
  <p:notesTextViewPr>
    <p:cViewPr>
      <p:scale>
        <a:sx n="100" d="100"/>
        <a:sy n="100" d="100"/>
      </p:scale>
      <p:origin x="0" y="-288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996" y="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674" cy="496179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eaLnBrk="1" hangingPunct="1">
              <a:defRPr kumimoji="0"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915" y="2"/>
            <a:ext cx="2946674" cy="496179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eaLnBrk="1" hangingPunct="1">
              <a:defRPr kumimoji="0"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5D68CE3B-6993-4CF0-BA64-FC0571BD932F}" type="datetimeFigureOut">
              <a:rPr lang="zh-TW" altLang="en-US"/>
              <a:pPr>
                <a:defRPr/>
              </a:pPr>
              <a:t>2018/12/14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30"/>
            <a:ext cx="2946674" cy="496179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eaLnBrk="1" hangingPunct="1">
              <a:defRPr kumimoji="0"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915" y="9429730"/>
            <a:ext cx="2946674" cy="496179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/>
            </a:lvl1pPr>
          </a:lstStyle>
          <a:p>
            <a:fld id="{432C92A8-C434-47E9-9C27-677AEA8A8EB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8785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674" cy="496179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eaLnBrk="1" hangingPunct="1">
              <a:defRPr kumimoji="0"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915" y="2"/>
            <a:ext cx="2946674" cy="496179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eaLnBrk="1" hangingPunct="1">
              <a:defRPr kumimoji="0"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1C9893F2-E477-4E81-BD53-64701E1EC461}" type="datetimeFigureOut">
              <a:rPr lang="zh-TW" altLang="en-US"/>
              <a:pPr>
                <a:defRPr/>
              </a:pPr>
              <a:t>2018/12/14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507" y="4716023"/>
            <a:ext cx="5436836" cy="4467934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30"/>
            <a:ext cx="2946674" cy="496179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eaLnBrk="1" hangingPunct="1">
              <a:defRPr kumimoji="0"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915" y="9429730"/>
            <a:ext cx="2946674" cy="496179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/>
            </a:lvl1pPr>
          </a:lstStyle>
          <a:p>
            <a:fld id="{89B894D2-DDB3-426A-9283-4F11FB56BDA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9821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  <p:sp>
        <p:nvSpPr>
          <p:cNvPr id="122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02FFDB-2002-4E68-ACAB-900E6B754F08}" type="slidenum">
              <a:rPr lang="zh-TW" altLang="en-US">
                <a:cs typeface="Arial" charset="0"/>
              </a:rPr>
              <a:pPr/>
              <a:t>1</a:t>
            </a:fld>
            <a:endParaRPr lang="zh-TW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639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228600" indent="-228600">
              <a:buAutoNum type="arabicPeriod"/>
            </a:pPr>
            <a:r>
              <a:rPr lang="zh-TW" altLang="en-US" dirty="0" smtClean="0"/>
              <a:t>串接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加密傳輸解密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ifconfig</a:t>
            </a:r>
            <a:r>
              <a:rPr lang="zh-TW" altLang="en-US" dirty="0" smtClean="0"/>
              <a:t>網卡名、</a:t>
            </a:r>
            <a:r>
              <a:rPr lang="en-US" altLang="zh-TW" dirty="0" err="1" smtClean="0"/>
              <a:t>ip</a:t>
            </a:r>
            <a:r>
              <a:rPr lang="zh-TW" altLang="en-US" dirty="0" smtClean="0"/>
              <a:t>，</a:t>
            </a:r>
            <a:r>
              <a:rPr lang="en-US" altLang="zh-TW" dirty="0" smtClean="0"/>
              <a:t>vim</a:t>
            </a:r>
            <a:r>
              <a:rPr lang="zh-TW" altLang="en-US" dirty="0" smtClean="0"/>
              <a:t>去編輯</a:t>
            </a:r>
            <a:r>
              <a:rPr lang="en-US" altLang="zh-TW" dirty="0" err="1" smtClean="0"/>
              <a:t>config</a:t>
            </a:r>
            <a:r>
              <a:rPr lang="zh-TW" altLang="en-US" dirty="0" smtClean="0"/>
              <a:t>檔、</a:t>
            </a:r>
            <a:r>
              <a:rPr lang="en-US" altLang="zh-TW" dirty="0" smtClean="0"/>
              <a:t>cd</a:t>
            </a:r>
            <a:r>
              <a:rPr lang="zh-TW" altLang="en-US" dirty="0" smtClean="0"/>
              <a:t>去找執行目錄底下的檔案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 看</a:t>
            </a:r>
            <a:r>
              <a:rPr lang="en-US" altLang="zh-TW" dirty="0" smtClean="0"/>
              <a:t>log</a:t>
            </a:r>
            <a:r>
              <a:rPr lang="en-US" altLang="zh-TW" baseline="0" dirty="0" smtClean="0"/>
              <a:t> file</a:t>
            </a:r>
            <a:r>
              <a:rPr lang="zh-TW" altLang="en-US" baseline="0" dirty="0" smtClean="0"/>
              <a:t>等，主要以</a:t>
            </a:r>
            <a:r>
              <a:rPr lang="en-US" altLang="zh-TW" dirty="0" smtClean="0"/>
              <a:t>C</a:t>
            </a:r>
            <a:r>
              <a:rPr lang="en-US" altLang="zh-TW" baseline="0" dirty="0" smtClean="0"/>
              <a:t> code</a:t>
            </a:r>
            <a:r>
              <a:rPr lang="zh-TW" altLang="en-US" baseline="0" dirty="0" smtClean="0"/>
              <a:t>去</a:t>
            </a:r>
            <a:r>
              <a:rPr lang="en-US" altLang="zh-TW" baseline="0" dirty="0" smtClean="0"/>
              <a:t>implement</a:t>
            </a:r>
            <a:r>
              <a:rPr lang="zh-TW" altLang="en-US" baseline="0" dirty="0" smtClean="0"/>
              <a:t>通訊協定</a:t>
            </a:r>
            <a:endParaRPr lang="en-US" altLang="zh-TW" baseline="0" dirty="0" smtClean="0"/>
          </a:p>
          <a:p>
            <a:endParaRPr lang="en-US" altLang="zh-TW" baseline="0" dirty="0" smtClean="0"/>
          </a:p>
          <a:p>
            <a:r>
              <a:rPr lang="zh-TW" altLang="en-US" baseline="0" dirty="0" smtClean="0"/>
              <a:t>無線存取層跟網路層 各層協定技術</a:t>
            </a:r>
            <a:endParaRPr lang="en-US" altLang="zh-TW" baseline="0" dirty="0" smtClean="0"/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openair1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裡面存儲的是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OAI PHY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主要的函數。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openair2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裡面存儲的是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L2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的函數，即包含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RLC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PDCP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搭建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LTE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環境，對著代碼理解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LTE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協議上的內容</a:t>
            </a:r>
            <a:endParaRPr lang="en-US" altLang="zh-TW" baseline="0" dirty="0" smtClean="0"/>
          </a:p>
          <a:p>
            <a:r>
              <a:rPr lang="zh-TW" altLang="en-US" dirty="0" smtClean="0"/>
              <a:t>利用 </a:t>
            </a:r>
            <a:r>
              <a:rPr lang="en-US" altLang="zh-TW" dirty="0" smtClean="0"/>
              <a:t>OAI </a:t>
            </a:r>
            <a:r>
              <a:rPr lang="zh-TW" altLang="en-US" dirty="0" smtClean="0"/>
              <a:t>所建置 的實驗網路，將可以提供 </a:t>
            </a:r>
            <a:r>
              <a:rPr lang="en-US" altLang="zh-TW" dirty="0" smtClean="0"/>
              <a:t>UE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eNodeB</a:t>
            </a:r>
            <a:r>
              <a:rPr lang="en-US" altLang="zh-TW" dirty="0" smtClean="0"/>
              <a:t> </a:t>
            </a:r>
            <a:r>
              <a:rPr lang="zh-TW" altLang="en-US" dirty="0" smtClean="0"/>
              <a:t>與 </a:t>
            </a:r>
            <a:r>
              <a:rPr lang="en-US" altLang="zh-TW" dirty="0" smtClean="0"/>
              <a:t>EPC </a:t>
            </a:r>
            <a:r>
              <a:rPr lang="zh-TW" altLang="en-US" dirty="0" smtClean="0"/>
              <a:t>等裝置互通組合及測試。</a:t>
            </a:r>
            <a:endParaRPr lang="en-US" altLang="zh-TW" dirty="0" smtClean="0"/>
          </a:p>
          <a:p>
            <a:r>
              <a:rPr lang="en-US" altLang="zh-TW" dirty="0" smtClean="0"/>
              <a:t>LTE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opensource</a:t>
            </a:r>
            <a:r>
              <a:rPr lang="zh-TW" altLang="en-US" dirty="0" smtClean="0"/>
              <a:t>、根據</a:t>
            </a:r>
            <a:r>
              <a:rPr lang="en-US" altLang="zh-TW" dirty="0" smtClean="0"/>
              <a:t>3GPP</a:t>
            </a:r>
            <a:r>
              <a:rPr lang="zh-TW" altLang="en-US" dirty="0" smtClean="0"/>
              <a:t>標準實現</a:t>
            </a:r>
            <a:r>
              <a:rPr lang="en-US" altLang="zh-TW" dirty="0" smtClean="0"/>
              <a:t>LTE</a:t>
            </a:r>
            <a:r>
              <a:rPr lang="zh-TW" altLang="en-US" dirty="0" smtClean="0"/>
              <a:t>協議的</a:t>
            </a:r>
            <a:r>
              <a:rPr lang="en-US" altLang="zh-TW" dirty="0" smtClean="0"/>
              <a:t>core network</a:t>
            </a:r>
            <a:r>
              <a:rPr lang="en-US" altLang="zh-TW" baseline="0" dirty="0" smtClean="0"/>
              <a:t> </a:t>
            </a:r>
            <a:r>
              <a:rPr lang="en-US" altLang="zh-TW" baseline="0" dirty="0" err="1" smtClean="0"/>
              <a:t>eNB</a:t>
            </a:r>
            <a:r>
              <a:rPr lang="en-US" altLang="zh-TW" baseline="0" dirty="0" smtClean="0"/>
              <a:t> UE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可以用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OAI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作為平台來開發，達到驗證功能的結果、系統模擬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將相關訊息寫入手機 符合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4G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LTE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傳輸，程式碼自由下載研究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設定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APN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beare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欄位要設定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LTE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需要配置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highly modular set of common libraries for PHY, MAC, RLC, PDCP, RRC, NAS, S1AP and GW layers.</a:t>
            </a:r>
          </a:p>
          <a:p>
            <a:endParaRPr lang="zh-TW" alt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894D2-DDB3-426A-9283-4F11FB56BDAE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096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代碼跟相關教程都可以在網路上看到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894D2-DDB3-426A-9283-4F11FB56BDAE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8801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驅動安裝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894D2-DDB3-426A-9283-4F11FB56BDAE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5628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894D2-DDB3-426A-9283-4F11FB56BDAE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8670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3995" cy="6858000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5399085" y="6113463"/>
              <a:ext cx="3744910" cy="700087"/>
              <a:chOff x="3379" y="3851"/>
              <a:chExt cx="2359" cy="441"/>
            </a:xfrm>
          </p:grpSpPr>
          <p:pic>
            <p:nvPicPr>
              <p:cNvPr id="11" name="Picture 1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255" y="3851"/>
                <a:ext cx="483" cy="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矩形 18"/>
              <p:cNvSpPr>
                <a:spLocks noChangeArrowheads="1"/>
              </p:cNvSpPr>
              <p:nvPr/>
            </p:nvSpPr>
            <p:spPr bwMode="auto">
              <a:xfrm>
                <a:off x="3379" y="4020"/>
                <a:ext cx="196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eaLnBrk="1" hangingPunct="1"/>
                <a:r>
                  <a:rPr kumimoji="0" lang="en-US" altLang="zh-TW" sz="1000">
                    <a:solidFill>
                      <a:srgbClr val="969696"/>
                    </a:solidFill>
                    <a:latin typeface="Calibri" pitchFamily="34" charset="0"/>
                  </a:rPr>
                  <a:t>National Chung Cheng University</a:t>
                </a:r>
              </a:p>
              <a:p>
                <a:pPr algn="r" eaLnBrk="1" hangingPunct="1"/>
                <a:r>
                  <a:rPr kumimoji="0" lang="en-US" altLang="zh-TW" sz="1000">
                    <a:solidFill>
                      <a:srgbClr val="969696"/>
                    </a:solidFill>
                    <a:latin typeface="Calibri" pitchFamily="34" charset="0"/>
                  </a:rPr>
                  <a:t>Dept. Computer Science &amp; Information Engineering</a:t>
                </a:r>
              </a:p>
            </p:txBody>
          </p:sp>
        </p:grpSp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060" b="24757"/>
            <a:stretch>
              <a:fillRect/>
            </a:stretch>
          </p:blipFill>
          <p:spPr bwMode="auto">
            <a:xfrm>
              <a:off x="0" y="4643438"/>
              <a:ext cx="2271713" cy="2214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809"/>
            <a:stretch>
              <a:fillRect/>
            </a:stretch>
          </p:blipFill>
          <p:spPr bwMode="auto">
            <a:xfrm>
              <a:off x="2214563" y="5053013"/>
              <a:ext cx="1819275" cy="1804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l="21568" t="33981"/>
            <a:stretch>
              <a:fillRect/>
            </a:stretch>
          </p:blipFill>
          <p:spPr bwMode="auto">
            <a:xfrm>
              <a:off x="0" y="0"/>
              <a:ext cx="2286000" cy="194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3567"/>
            <a:stretch>
              <a:fillRect/>
            </a:stretch>
          </p:blipFill>
          <p:spPr bwMode="auto">
            <a:xfrm>
              <a:off x="0" y="1162050"/>
              <a:ext cx="1052513" cy="398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矩形 16"/>
            <p:cNvSpPr>
              <a:spLocks noChangeArrowheads="1"/>
            </p:cNvSpPr>
            <p:nvPr/>
          </p:nvSpPr>
          <p:spPr bwMode="auto">
            <a:xfrm>
              <a:off x="142875" y="6367463"/>
              <a:ext cx="4284661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kumimoji="0" lang="en-US" altLang="zh-TW" sz="1600" b="1" dirty="0" smtClean="0">
                  <a:latin typeface="Calibri" pitchFamily="34" charset="0"/>
                </a:rPr>
                <a:t>2018 </a:t>
              </a:r>
              <a:r>
                <a:rPr kumimoji="0" lang="en-US" altLang="zh-TW" sz="1600" b="1" dirty="0">
                  <a:latin typeface="Calibri" pitchFamily="34" charset="0"/>
                </a:rPr>
                <a:t>Mobile All-IP Networking Laboratory</a:t>
              </a:r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2"/>
            <a:ext cx="7772400" cy="1470025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4321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13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04600" y="5775136"/>
            <a:ext cx="2133600" cy="365125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r>
              <a:rPr lang="en-US" altLang="zh-TW"/>
              <a:t>/all</a:t>
            </a:r>
          </a:p>
        </p:txBody>
      </p:sp>
      <p:sp>
        <p:nvSpPr>
          <p:cNvPr id="1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A699FADD-8D0F-4F79-B0D0-4667CE7E4FC0}" type="slidenum">
              <a:rPr lang="en-US" altLang="zh-TW"/>
              <a:pPr/>
              <a:t>‹#›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>
            <a:off x="457200" y="1493840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799C4-9A21-4D9B-BAD9-483784F5284E}" type="datetime1">
              <a:rPr lang="en-US" altLang="zh-TW" smtClean="0"/>
              <a:pPr>
                <a:defRPr/>
              </a:pPr>
              <a:t>12/14/2018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/all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2050B-B23A-4C93-A413-630D7056BB5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 rot="5400000">
            <a:off x="3657601" y="3200402"/>
            <a:ext cx="5791200" cy="31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9A18C-BB0C-4957-AEEA-DF23DB2324A8}" type="datetime1">
              <a:rPr lang="en-US" altLang="zh-TW" smtClean="0"/>
              <a:pPr>
                <a:defRPr/>
              </a:pPr>
              <a:t>12/14/2018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/all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0E5F8-9EE4-47A5-9539-1A2F6D5ACD5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>
            <a:off x="457200" y="1493840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 b="0" u="none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0FFE8-7AA5-421C-94E6-73A8D66128B8}" type="datetime1">
              <a:rPr lang="en-US" altLang="zh-TW" smtClean="0"/>
              <a:pPr>
                <a:defRPr/>
              </a:pPr>
              <a:t>12/14/2018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/all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38B42-96A3-412A-9CD3-7D6C2689CFF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2BEE0-04A8-4F2A-BB7B-CBA0EFEBB555}" type="datetime1">
              <a:rPr lang="en-US" altLang="zh-TW" smtClean="0"/>
              <a:pPr>
                <a:defRPr/>
              </a:pPr>
              <a:t>12/14/2018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/all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A86F8-06F8-4595-BEF8-329ED42EABE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/>
          <p:cNvCxnSpPr/>
          <p:nvPr/>
        </p:nvCxnSpPr>
        <p:spPr>
          <a:xfrm>
            <a:off x="457200" y="1493840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8BB28-362D-47CC-A2AA-59E1861A5735}" type="datetime1">
              <a:rPr lang="en-US" altLang="zh-TW" smtClean="0"/>
              <a:pPr>
                <a:defRPr/>
              </a:pPr>
              <a:t>12/14/2018</a:t>
            </a:fld>
            <a:endParaRPr lang="en-US" altLang="zh-TW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/all</a:t>
            </a: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F15CA-265F-460F-8164-04222FC236C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接點 6"/>
          <p:cNvCxnSpPr/>
          <p:nvPr/>
        </p:nvCxnSpPr>
        <p:spPr>
          <a:xfrm>
            <a:off x="457200" y="1493840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6B26E-71A0-4CCB-B06F-16847B2A597F}" type="datetime1">
              <a:rPr lang="en-US" altLang="zh-TW" smtClean="0"/>
              <a:pPr>
                <a:defRPr/>
              </a:pPr>
              <a:t>12/14/2018</a:t>
            </a:fld>
            <a:endParaRPr lang="en-US" altLang="zh-TW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/all</a:t>
            </a:r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8107B-43F3-4111-AF69-94C31870B70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2"/>
          <p:cNvCxnSpPr/>
          <p:nvPr/>
        </p:nvCxnSpPr>
        <p:spPr>
          <a:xfrm>
            <a:off x="457200" y="1493840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C2BFE-84CE-47AA-BBDA-47046B7E25C2}" type="datetime1">
              <a:rPr lang="en-US" altLang="zh-TW" smtClean="0"/>
              <a:pPr>
                <a:defRPr/>
              </a:pPr>
              <a:t>12/14/2018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/all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CB921-88B9-4AF7-A7A8-F9126E05892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7D57D-9186-4541-B346-101C744CEA39}" type="datetime1">
              <a:rPr lang="en-US" altLang="zh-TW" smtClean="0"/>
              <a:pPr>
                <a:defRPr/>
              </a:pPr>
              <a:t>12/14/2018</a:t>
            </a:fld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/all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B3E77-56A1-41B9-B254-39D22574D8F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88726-AF44-4AB7-8F37-DE0136FF32EB}" type="datetime1">
              <a:rPr lang="en-US" altLang="zh-TW" smtClean="0"/>
              <a:pPr>
                <a:defRPr/>
              </a:pPr>
              <a:t>12/14/2018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/all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534D2-4E1C-482F-B068-E85935B1CC4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38F54-6E02-45A9-8676-D145CCEEB1A6}" type="datetime1">
              <a:rPr lang="en-US" altLang="zh-TW" smtClean="0"/>
              <a:pPr>
                <a:defRPr/>
              </a:pPr>
              <a:t>12/14/2018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/all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149DE-D629-479E-AF7A-35B2B3EA0D1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2" descr="logo_ppt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00800" y="6019800"/>
            <a:ext cx="266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-14288"/>
            <a:ext cx="766763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矩形 20"/>
          <p:cNvSpPr>
            <a:spLocks noChangeArrowheads="1"/>
          </p:cNvSpPr>
          <p:nvPr/>
        </p:nvSpPr>
        <p:spPr bwMode="auto">
          <a:xfrm>
            <a:off x="620714" y="60325"/>
            <a:ext cx="3113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altLang="zh-TW" sz="1000">
                <a:solidFill>
                  <a:srgbClr val="969696"/>
                </a:solidFill>
                <a:latin typeface="Calibri" pitchFamily="34" charset="0"/>
              </a:rPr>
              <a:t>National Chung Cheng University</a:t>
            </a:r>
          </a:p>
          <a:p>
            <a:pPr eaLnBrk="1" hangingPunct="1"/>
            <a:r>
              <a:rPr kumimoji="0" lang="en-US" altLang="zh-TW" sz="1000">
                <a:solidFill>
                  <a:srgbClr val="969696"/>
                </a:solidFill>
                <a:latin typeface="Calibri" pitchFamily="34" charset="0"/>
              </a:rPr>
              <a:t>Dept. Computer Science &amp; Information Engineering</a:t>
            </a:r>
          </a:p>
        </p:txBody>
      </p:sp>
      <p:sp>
        <p:nvSpPr>
          <p:cNvPr id="1029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30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24018B5A-7016-43D8-B46C-6D0A2E960058}" type="datetime1">
              <a:rPr lang="en-US" altLang="zh-TW" smtClean="0"/>
              <a:pPr>
                <a:defRPr/>
              </a:pPr>
              <a:t>12/14/2018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9436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altLang="zh-TW"/>
              <a:t>/all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34290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600" b="1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7BA71A6-A38A-4DFE-B861-A8B87A91737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72" r:id="rId1"/>
    <p:sldLayoutId id="2147488473" r:id="rId2"/>
    <p:sldLayoutId id="2147488468" r:id="rId3"/>
    <p:sldLayoutId id="2147488474" r:id="rId4"/>
    <p:sldLayoutId id="2147488475" r:id="rId5"/>
    <p:sldLayoutId id="2147488476" r:id="rId6"/>
    <p:sldLayoutId id="2147488469" r:id="rId7"/>
    <p:sldLayoutId id="2147488470" r:id="rId8"/>
    <p:sldLayoutId id="2147488471" r:id="rId9"/>
    <p:sldLayoutId id="2147488477" r:id="rId10"/>
    <p:sldLayoutId id="214748847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extepc.org/" TargetMode="External"/><Relationship Id="rId2" Type="http://schemas.openxmlformats.org/officeDocument/2006/relationships/hyperlink" Target="https://gitlab.eurecom.fr/oai/openairinterface5g/wikis/hom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econet.org/reco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 txBox="1">
            <a:spLocks/>
          </p:cNvSpPr>
          <p:nvPr/>
        </p:nvSpPr>
        <p:spPr bwMode="auto">
          <a:xfrm>
            <a:off x="685800" y="1676402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 eaLnBrk="1" hangingPunct="1"/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  <a:cs typeface="Arial" charset="0"/>
              </a:rPr>
              <a:t>4G/5G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  <a:cs typeface="Arial" charset="0"/>
              </a:rPr>
              <a:t> 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  <a:cs typeface="Arial" charset="0"/>
              </a:rPr>
              <a:t>Open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  <a:cs typeface="Arial" charset="0"/>
              </a:rPr>
              <a:t> 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  <a:cs typeface="Arial" charset="0"/>
              </a:rPr>
              <a:t>Source</a:t>
            </a:r>
            <a:r>
              <a:rPr lang="zh-TW" altLang="en-US" sz="4400" b="1" dirty="0">
                <a:latin typeface="微軟正黑體" pitchFamily="34" charset="-120"/>
                <a:ea typeface="微軟正黑體" pitchFamily="34" charset="-120"/>
                <a:cs typeface="Arial" charset="0"/>
              </a:rPr>
              <a:t>實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  <a:cs typeface="Arial" charset="0"/>
              </a:rPr>
              <a:t>作</a:t>
            </a:r>
            <a:endParaRPr lang="zh-TW" altLang="zh-TW" sz="4400" b="1" dirty="0"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11267" name="副標題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solidFill>
                  <a:srgbClr val="898989"/>
                </a:solidFill>
              </a:rPr>
              <a:t>2018/12/14</a:t>
            </a:r>
          </a:p>
          <a:p>
            <a:pPr eaLnBrk="1" hangingPunct="1"/>
            <a:r>
              <a:rPr lang="zh-TW" altLang="en-US" dirty="0" smtClean="0">
                <a:solidFill>
                  <a:srgbClr val="898989"/>
                </a:solidFill>
              </a:rPr>
              <a:t>廖堃珽</a:t>
            </a:r>
            <a:endParaRPr lang="en-US" altLang="zh-TW" dirty="0">
              <a:solidFill>
                <a:srgbClr val="898989"/>
              </a:solidFill>
            </a:endParaRPr>
          </a:p>
          <a:p>
            <a:pPr eaLnBrk="1" hangingPunct="1"/>
            <a:r>
              <a:rPr lang="en-US" altLang="zh-TW" dirty="0" smtClean="0">
                <a:solidFill>
                  <a:srgbClr val="898989"/>
                </a:solidFill>
              </a:rPr>
              <a:t>c34951@gmail.com</a:t>
            </a:r>
            <a:endParaRPr lang="zh-TW" altLang="en-US" dirty="0">
              <a:solidFill>
                <a:srgbClr val="898989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FADD-8D0F-4F79-B0D0-4667CE7E4FC0}" type="slidenum">
              <a:rPr lang="en-US" altLang="zh-TW" smtClean="0"/>
              <a:pPr/>
              <a:t>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53705"/>
            <a:ext cx="8229600" cy="4018953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8B42-96A3-412A-9CD3-7D6C2689CFF8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4647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483" y="1600200"/>
            <a:ext cx="7295034" cy="4525963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8B42-96A3-412A-9CD3-7D6C2689CFF8}" type="slidenum">
              <a:rPr lang="en-US" altLang="zh-TW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68286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參考網站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gitlab.eurecom.fr/oai/openairinterface5g/wikis/home</a:t>
            </a:r>
            <a:endParaRPr lang="en-US" altLang="zh-TW" dirty="0" smtClean="0"/>
          </a:p>
          <a:p>
            <a:r>
              <a:rPr lang="en-US" altLang="zh-TW" dirty="0">
                <a:hlinkClick r:id="rId3"/>
              </a:rPr>
              <a:t>http://nextepc.org</a:t>
            </a:r>
            <a:r>
              <a:rPr lang="en-US" altLang="zh-TW" dirty="0" smtClean="0">
                <a:hlinkClick r:id="rId3"/>
              </a:rPr>
              <a:t>/</a:t>
            </a:r>
            <a:endParaRPr lang="en-US" altLang="zh-TW" dirty="0" smtClean="0"/>
          </a:p>
          <a:p>
            <a:r>
              <a:rPr lang="en-US" altLang="zh-TW" dirty="0">
                <a:hlinkClick r:id="rId4"/>
              </a:rPr>
              <a:t>http://www.reconet.org/reco</a:t>
            </a:r>
            <a:r>
              <a:rPr lang="en-US" altLang="zh-TW" dirty="0" smtClean="0">
                <a:hlinkClick r:id="rId4"/>
              </a:rPr>
              <a:t>/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8B42-96A3-412A-9CD3-7D6C2689CFF8}" type="slidenum">
              <a:rPr lang="en-US" altLang="zh-TW" smtClean="0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9260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Background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 smtClean="0"/>
              <a:t>了解</a:t>
            </a:r>
            <a:r>
              <a:rPr lang="en-US" altLang="zh-TW" sz="2400" dirty="0" smtClean="0"/>
              <a:t>LTE</a:t>
            </a:r>
            <a:r>
              <a:rPr lang="zh-TW" altLang="en-US" sz="2400" dirty="0" smtClean="0"/>
              <a:t>架構、每個元件的功能</a:t>
            </a:r>
            <a:endParaRPr lang="en-US" altLang="zh-TW" sz="2400" dirty="0"/>
          </a:p>
          <a:p>
            <a:pPr lvl="1"/>
            <a:r>
              <a:rPr lang="en-US" altLang="zh-TW" sz="2200" dirty="0"/>
              <a:t>RAN(</a:t>
            </a:r>
            <a:r>
              <a:rPr lang="en-US" altLang="zh-TW" sz="2200" dirty="0" err="1"/>
              <a:t>eNB</a:t>
            </a:r>
            <a:r>
              <a:rPr lang="en-US" altLang="zh-TW" sz="2200" dirty="0"/>
              <a:t>)</a:t>
            </a:r>
            <a:r>
              <a:rPr lang="zh-TW" altLang="en-US" sz="2200" dirty="0"/>
              <a:t>、</a:t>
            </a:r>
            <a:r>
              <a:rPr lang="en-US" altLang="zh-TW" sz="2200" dirty="0"/>
              <a:t>Core</a:t>
            </a:r>
            <a:r>
              <a:rPr lang="zh-TW" altLang="en-US" sz="2200" dirty="0"/>
              <a:t> </a:t>
            </a:r>
            <a:r>
              <a:rPr lang="en-US" altLang="zh-TW" sz="2200" dirty="0"/>
              <a:t>Network(MME</a:t>
            </a:r>
            <a:r>
              <a:rPr lang="zh-TW" altLang="en-US" sz="2200" dirty="0"/>
              <a:t>、</a:t>
            </a:r>
            <a:r>
              <a:rPr lang="en-US" altLang="zh-TW" sz="2200" dirty="0"/>
              <a:t>SGW</a:t>
            </a:r>
            <a:r>
              <a:rPr lang="zh-TW" altLang="en-US" sz="2200" dirty="0"/>
              <a:t>、</a:t>
            </a:r>
            <a:r>
              <a:rPr lang="en-US" altLang="zh-TW" sz="2200" dirty="0"/>
              <a:t>PGW</a:t>
            </a:r>
            <a:r>
              <a:rPr lang="zh-TW" altLang="en-US" sz="2200" dirty="0"/>
              <a:t>、</a:t>
            </a:r>
            <a:r>
              <a:rPr lang="en-US" altLang="zh-TW" sz="2200" dirty="0"/>
              <a:t>HSS</a:t>
            </a:r>
            <a:r>
              <a:rPr lang="en-US" altLang="zh-TW" sz="2200" dirty="0" smtClean="0"/>
              <a:t>)</a:t>
            </a:r>
          </a:p>
          <a:p>
            <a:pPr marL="341313" lvl="1" indent="-341313">
              <a:buFont typeface="Wingdings" pitchFamily="2" charset="2"/>
              <a:buChar char="n"/>
            </a:pPr>
            <a:r>
              <a:rPr lang="zh-TW" altLang="en-US" sz="2400" dirty="0">
                <a:solidFill>
                  <a:schemeClr val="tx2">
                    <a:lumMod val="75000"/>
                  </a:schemeClr>
                </a:solidFill>
              </a:rPr>
              <a:t>網路層級、一些基本</a:t>
            </a:r>
            <a:r>
              <a:rPr lang="zh-TW" altLang="en-US" sz="2400" dirty="0" smtClean="0">
                <a:solidFill>
                  <a:schemeClr val="tx2">
                    <a:lumMod val="75000"/>
                  </a:schemeClr>
                </a:solidFill>
              </a:rPr>
              <a:t>流程</a:t>
            </a:r>
            <a:endParaRPr lang="en-US" altLang="zh-TW" sz="24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altLang="zh-TW" sz="2200" dirty="0"/>
              <a:t>PHY</a:t>
            </a:r>
            <a:r>
              <a:rPr lang="zh-TW" altLang="en-US" sz="2200" dirty="0"/>
              <a:t>、</a:t>
            </a:r>
            <a:r>
              <a:rPr lang="en-US" altLang="zh-TW" sz="2200" dirty="0"/>
              <a:t>MAC</a:t>
            </a:r>
            <a:r>
              <a:rPr lang="zh-TW" altLang="en-US" sz="2200" dirty="0"/>
              <a:t>、</a:t>
            </a:r>
            <a:r>
              <a:rPr lang="en-US" altLang="zh-TW" sz="2200" dirty="0" smtClean="0"/>
              <a:t>NAS</a:t>
            </a:r>
            <a:r>
              <a:rPr lang="zh-TW" altLang="en-US" sz="2200" dirty="0" smtClean="0"/>
              <a:t>等</a:t>
            </a:r>
            <a:endParaRPr lang="en-US" altLang="zh-TW" sz="2200" dirty="0"/>
          </a:p>
          <a:p>
            <a:r>
              <a:rPr lang="en-US" altLang="zh-TW" sz="2400" dirty="0" smtClean="0"/>
              <a:t>Linux</a:t>
            </a:r>
            <a:r>
              <a:rPr lang="zh-TW" altLang="en-US" sz="2400" dirty="0" smtClean="0"/>
              <a:t>系</a:t>
            </a:r>
            <a:r>
              <a:rPr lang="zh-TW" altLang="en-US" sz="2400" dirty="0"/>
              <a:t>統</a:t>
            </a:r>
            <a:r>
              <a:rPr lang="zh-TW" altLang="en-US" sz="2400" dirty="0" smtClean="0"/>
              <a:t>、</a:t>
            </a:r>
            <a:r>
              <a:rPr lang="en-US" altLang="zh-TW" sz="2400" dirty="0" smtClean="0"/>
              <a:t>C</a:t>
            </a:r>
            <a:r>
              <a:rPr lang="zh-TW" altLang="en-US" sz="2400" dirty="0" smtClean="0"/>
              <a:t>語言</a:t>
            </a:r>
            <a:endParaRPr lang="en-US" altLang="zh-TW" sz="2400" dirty="0"/>
          </a:p>
          <a:p>
            <a:pPr lvl="1"/>
            <a:r>
              <a:rPr lang="zh-TW" altLang="en-US" sz="2200" dirty="0" smtClean="0"/>
              <a:t>基本操作、指令</a:t>
            </a:r>
            <a:r>
              <a:rPr lang="en-US" altLang="zh-TW" sz="2200" dirty="0" smtClean="0"/>
              <a:t>(</a:t>
            </a:r>
            <a:r>
              <a:rPr lang="zh-TW" altLang="en-US" sz="2200" dirty="0" smtClean="0"/>
              <a:t>如</a:t>
            </a:r>
            <a:r>
              <a:rPr lang="en-US" altLang="zh-TW" sz="2200" dirty="0" err="1" smtClean="0"/>
              <a:t>ifconfig</a:t>
            </a:r>
            <a:r>
              <a:rPr lang="zh-TW" altLang="en-US" sz="2200" dirty="0" smtClean="0"/>
              <a:t>、</a:t>
            </a:r>
            <a:r>
              <a:rPr lang="en-US" altLang="zh-TW" sz="2200" dirty="0" smtClean="0"/>
              <a:t>vim</a:t>
            </a:r>
            <a:r>
              <a:rPr lang="zh-TW" altLang="en-US" sz="2200" dirty="0" smtClean="0"/>
              <a:t>、</a:t>
            </a:r>
            <a:r>
              <a:rPr lang="en-US" altLang="zh-TW" sz="2200" dirty="0" smtClean="0"/>
              <a:t>cd</a:t>
            </a:r>
            <a:r>
              <a:rPr lang="zh-TW" altLang="en-US" sz="2200" dirty="0" smtClean="0"/>
              <a:t>、</a:t>
            </a:r>
            <a:r>
              <a:rPr lang="en-US" altLang="zh-TW" sz="2200" dirty="0" err="1" smtClean="0"/>
              <a:t>sudo</a:t>
            </a:r>
            <a:r>
              <a:rPr lang="zh-TW" altLang="en-US" sz="2200" dirty="0" smtClean="0"/>
              <a:t>等</a:t>
            </a:r>
            <a:r>
              <a:rPr lang="en-US" altLang="zh-TW" sz="2200" dirty="0" smtClean="0"/>
              <a:t>)</a:t>
            </a:r>
          </a:p>
          <a:p>
            <a:r>
              <a:rPr lang="zh-TW" altLang="en-US" sz="2400" dirty="0" smtClean="0"/>
              <a:t>使用</a:t>
            </a:r>
            <a:r>
              <a:rPr lang="en-US" altLang="zh-TW" sz="2400" dirty="0" smtClean="0"/>
              <a:t>VM</a:t>
            </a:r>
            <a:r>
              <a:rPr lang="zh-TW" altLang="en-US" sz="2400" dirty="0" smtClean="0"/>
              <a:t>環境的設定</a:t>
            </a:r>
            <a:endParaRPr lang="en-US" altLang="zh-TW" sz="2400" dirty="0" smtClean="0"/>
          </a:p>
          <a:p>
            <a:pPr lvl="1"/>
            <a:r>
              <a:rPr lang="zh-TW" altLang="en-US" sz="2200" dirty="0"/>
              <a:t>虛擬網路的設</a:t>
            </a:r>
            <a:r>
              <a:rPr lang="zh-TW" altLang="en-US" sz="2200" dirty="0"/>
              <a:t>定</a:t>
            </a:r>
            <a:endParaRPr lang="en-US" altLang="zh-TW" sz="2200" dirty="0"/>
          </a:p>
          <a:p>
            <a:pPr lvl="1"/>
            <a:endParaRPr lang="en-US" altLang="zh-TW" sz="1800" dirty="0" smtClean="0"/>
          </a:p>
          <a:p>
            <a:pPr lvl="1"/>
            <a:endParaRPr lang="en-US" altLang="zh-TW" sz="180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8B42-96A3-412A-9CD3-7D6C2689CFF8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6584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RECO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http://www.reconet.org/reco/#main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8B42-96A3-412A-9CD3-7D6C2689CFF8}" type="slidenum">
              <a:rPr lang="en-US" altLang="zh-TW" smtClean="0"/>
              <a:pPr/>
              <a:t>3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62" y="2266969"/>
            <a:ext cx="7381875" cy="385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6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14423"/>
            <a:ext cx="8229600" cy="4297517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8B42-96A3-412A-9CD3-7D6C2689CFF8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8887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070" y="1600200"/>
            <a:ext cx="7163860" cy="4525963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8B42-96A3-412A-9CD3-7D6C2689CFF8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0769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46888"/>
            <a:ext cx="8229600" cy="3432587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8B42-96A3-412A-9CD3-7D6C2689CFF8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1390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USRP(</a:t>
            </a:r>
            <a:r>
              <a:rPr lang="en-US" altLang="zh-TW" dirty="0" err="1" smtClean="0"/>
              <a:t>eNB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8B42-96A3-412A-9CD3-7D6C2689CFF8}" type="slidenum">
              <a:rPr lang="en-US" altLang="zh-TW" smtClean="0"/>
              <a:pPr/>
              <a:t>7</a:t>
            </a:fld>
            <a:endParaRPr lang="en-US" altLang="zh-TW"/>
          </a:p>
        </p:txBody>
      </p:sp>
      <p:pic>
        <p:nvPicPr>
          <p:cNvPr id="1026" name="Picture 2" descr="https://scontent-tpe1-1.xx.fbcdn.net/v/t1.15752-9/48398756_1944408452322744_4992386142813814784_n.jpg?_nc_cat=103&amp;_nc_ht=scontent-tpe1-1.xx&amp;oh=7590423a2509b7fce9d9a1c56aa6b9ca&amp;oe=5C63EC9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24013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042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371" y="1600200"/>
            <a:ext cx="7801257" cy="4525963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8B42-96A3-412A-9CD3-7D6C2689CFF8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9907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NextEPC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861180"/>
            <a:ext cx="8229600" cy="4004002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8B42-96A3-412A-9CD3-7D6C2689CFF8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67345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6.0&quot;&gt;&lt;object type=&quot;1&quot; unique_id=&quot;10001&quot;&gt;&lt;object type=&quot;8&quot; unique_id=&quot;11091&quot;&gt;&lt;/object&gt;&lt;object type=&quot;2&quot; unique_id=&quot;11092&quot;&gt;&lt;object type=&quot;3&quot; unique_id=&quot;11093&quot;&gt;&lt;property id=&quot;20148&quot; value=&quot;5&quot;/&gt;&lt;property id=&quot;20300&quot; value=&quot;Slide 1&quot;/&gt;&lt;property id=&quot;20307&quot; value=&quot;459&quot;/&gt;&lt;/object&gt;&lt;object type=&quot;3&quot; unique_id=&quot;11094&quot;&gt;&lt;property id=&quot;20148&quot; value=&quot;5&quot;/&gt;&lt;property id=&quot;20300&quot; value=&quot;Slide 2 - &amp;quot;工作項目&amp;quot;&quot;/&gt;&lt;property id=&quot;20307&quot; value=&quot;468&quot;/&gt;&lt;/object&gt;&lt;object type=&quot;3&quot; unique_id=&quot;11095&quot;&gt;&lt;property id=&quot;20148&quot; value=&quot;5&quot;/&gt;&lt;property id=&quot;20300&quot; value=&quot;Slide 5&quot;/&gt;&lt;property id=&quot;20307&quot; value=&quot;467&quot;/&gt;&lt;/object&gt;&lt;object type=&quot;3&quot; unique_id=&quot;11096&quot;&gt;&lt;property id=&quot;20148&quot; value=&quot;5&quot;/&gt;&lt;property id=&quot;20300&quot; value=&quot;Slide 6 - &amp;quot;工作項目&amp;quot;&quot;/&gt;&lt;property id=&quot;20307&quot; value=&quot;460&quot;/&gt;&lt;/object&gt;&lt;object type=&quot;3&quot; unique_id=&quot;11097&quot;&gt;&lt;property id=&quot;20148&quot; value=&quot;5&quot;/&gt;&lt;property id=&quot;20300&quot; value=&quot;Slide 7 - &amp;quot;Last Week&amp;quot;&quot;/&gt;&lt;property id=&quot;20307&quot; value=&quot;461&quot;/&gt;&lt;/object&gt;&lt;object type=&quot;3&quot; unique_id=&quot;11098&quot;&gt;&lt;property id=&quot;20148&quot; value=&quot;5&quot;/&gt;&lt;property id=&quot;20300&quot; value=&quot;Slide 8 - &amp;quot;P2P with VANET&amp;quot;&quot;/&gt;&lt;property id=&quot;20307&quot; value=&quot;463&quot;/&gt;&lt;/object&gt;&lt;object type=&quot;3&quot; unique_id=&quot;11099&quot;&gt;&lt;property id=&quot;20148&quot; value=&quot;5&quot;/&gt;&lt;property id=&quot;20300&quot; value=&quot;Slide 9 - &amp;quot;P2P with VANET(cont.)&amp;quot;&quot;/&gt;&lt;property id=&quot;20307&quot; value=&quot;464&quot;/&gt;&lt;/object&gt;&lt;object type=&quot;3&quot; unique_id=&quot;11100&quot;&gt;&lt;property id=&quot;20148&quot; value=&quot;5&quot;/&gt;&lt;property id=&quot;20300&quot; value=&quot;Slide 10 - &amp;quot;SIP with VANET&amp;quot;&quot;/&gt;&lt;property id=&quot;20307&quot; value=&quot;465&quot;/&gt;&lt;/object&gt;&lt;object type=&quot;3&quot; unique_id=&quot;11101&quot;&gt;&lt;property id=&quot;20148&quot; value=&quot;5&quot;/&gt;&lt;property id=&quot;20300&quot; value=&quot;Slide 11 - &amp;quot;End-to-End with VANET&amp;quot;&quot;/&gt;&lt;property id=&quot;20307&quot; value=&quot;466&quot;/&gt;&lt;/object&gt;&lt;object type=&quot;3&quot; unique_id=&quot;11102&quot;&gt;&lt;property id=&quot;20148&quot; value=&quot;5&quot;/&gt;&lt;property id=&quot;20300&quot; value=&quot;Slide 12 - &amp;quot;This Week&amp;quot;&quot;/&gt;&lt;property id=&quot;20307&quot; value=&quot;462&quot;/&gt;&lt;/object&gt;&lt;object type=&quot;3&quot; unique_id=&quot;11103&quot;&gt;&lt;property id=&quot;20148&quot; value=&quot;5&quot;/&gt;&lt;property id=&quot;20300&quot; value=&quot;Slide 13&quot;/&gt;&lt;property id=&quot;20307&quot; value=&quot;454&quot;/&gt;&lt;/object&gt;&lt;object type=&quot;3&quot; unique_id=&quot;11104&quot;&gt;&lt;property id=&quot;20148&quot; value=&quot;5&quot;/&gt;&lt;property id=&quot;20300&quot; value=&quot;Slide 14 - &amp;quot;工作項目&amp;quot;&quot;/&gt;&lt;property id=&quot;20307&quot; value=&quot;455&quot;/&gt;&lt;/object&gt;&lt;object type=&quot;3&quot; unique_id=&quot;11105&quot;&gt;&lt;property id=&quot;20148&quot; value=&quot;5&quot;/&gt;&lt;property id=&quot;20300&quot; value=&quot;Slide 15 - &amp;quot;Last Week&amp;quot;&quot;/&gt;&lt;property id=&quot;20307&quot; value=&quot;456&quot;/&gt;&lt;/object&gt;&lt;object type=&quot;3&quot; unique_id=&quot;11106&quot;&gt;&lt;property id=&quot;20148&quot; value=&quot;5&quot;/&gt;&lt;property id=&quot;20300&quot; value=&quot;Slide 16&quot;/&gt;&lt;property id=&quot;20307&quot; value=&quot;458&quot;/&gt;&lt;/object&gt;&lt;object type=&quot;3&quot; unique_id=&quot;11107&quot;&gt;&lt;property id=&quot;20148&quot; value=&quot;5&quot;/&gt;&lt;property id=&quot;20300&quot; value=&quot;Slide 17 - &amp;quot;This Week&amp;quot;&quot;/&gt;&lt;property id=&quot;20307&quot; value=&quot;457&quot;/&gt;&lt;/object&gt;&lt;object type=&quot;3&quot; unique_id=&quot;11108&quot;&gt;&lt;property id=&quot;20148&quot; value=&quot;5&quot;/&gt;&lt;property id=&quot;20300&quot; value=&quot;Slide 18&quot;/&gt;&lt;property id=&quot;20307&quot; value=&quot;405&quot;/&gt;&lt;/object&gt;&lt;object type=&quot;3&quot; unique_id=&quot;11109&quot;&gt;&lt;property id=&quot;20148&quot; value=&quot;5&quot;/&gt;&lt;property id=&quot;20300&quot; value=&quot;Slide 19 - &amp;quot;工作項目&amp;quot;&quot;/&gt;&lt;property id=&quot;20307&quot; value=&quot;406&quot;/&gt;&lt;/object&gt;&lt;object type=&quot;3&quot; unique_id=&quot;11110&quot;&gt;&lt;property id=&quot;20148&quot; value=&quot;5&quot;/&gt;&lt;property id=&quot;20300&quot; value=&quot;Slide 20 - &amp;quot;Last Week&amp;quot;&quot;/&gt;&lt;property id=&quot;20307&quot; value=&quot;450&quot;/&gt;&lt;/object&gt;&lt;object type=&quot;3&quot; unique_id=&quot;11111&quot;&gt;&lt;property id=&quot;20148&quot; value=&quot;5&quot;/&gt;&lt;property id=&quot;20300&quot; value=&quot;Slide 21&quot;/&gt;&lt;property id=&quot;20307&quot; value=&quot;451&quot;/&gt;&lt;/object&gt;&lt;object type=&quot;3&quot; unique_id=&quot;11112&quot;&gt;&lt;property id=&quot;20148&quot; value=&quot;5&quot;/&gt;&lt;property id=&quot;20300&quot; value=&quot;Slide 22&quot;/&gt;&lt;property id=&quot;20307&quot; value=&quot;453&quot;/&gt;&lt;/object&gt;&lt;object type=&quot;3&quot; unique_id=&quot;11113&quot;&gt;&lt;property id=&quot;20148&quot; value=&quot;5&quot;/&gt;&lt;property id=&quot;20300&quot; value=&quot;Slide 23 - &amp;quot;This Week&amp;quot;&quot;/&gt;&lt;property id=&quot;20307&quot; value=&quot;452&quot;/&gt;&lt;/object&gt;&lt;object type=&quot;3&quot; unique_id=&quot;11321&quot;&gt;&lt;property id=&quot;20148&quot; value=&quot;5&quot;/&gt;&lt;property id=&quot;20300&quot; value=&quot;Slide 3 - &amp;quot;Last Week&amp;quot;&quot;/&gt;&lt;property id=&quot;20307&quot; value=&quot;469&quot;/&gt;&lt;/object&gt;&lt;object type=&quot;3&quot; unique_id=&quot;11394&quot;&gt;&lt;property id=&quot;20148&quot; value=&quot;5&quot;/&gt;&lt;property id=&quot;20300&quot; value=&quot;Slide 4 - &amp;quot;This Week&amp;quot;&quot;/&gt;&lt;property id=&quot;20307&quot; value=&quot;470&quot;/&gt;&lt;/object&gt;&lt;/object&gt;&lt;/object&gt;&lt;/database&gt;"/>
</p:tagLst>
</file>

<file path=ppt/theme/theme1.xml><?xml version="1.0" encoding="utf-8"?>
<a:theme xmlns:a="http://schemas.openxmlformats.org/drawingml/2006/main" name="MAIN.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MAIN.template</Template>
  <TotalTime>114304</TotalTime>
  <Words>322</Words>
  <Application>Microsoft Office PowerPoint</Application>
  <PresentationFormat>如螢幕大小 (4:3)</PresentationFormat>
  <Paragraphs>56</Paragraphs>
  <Slides>12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微軟正黑體</vt:lpstr>
      <vt:lpstr>新細明體</vt:lpstr>
      <vt:lpstr>Arial</vt:lpstr>
      <vt:lpstr>Calibri</vt:lpstr>
      <vt:lpstr>Wingdings</vt:lpstr>
      <vt:lpstr>MAIN.template</vt:lpstr>
      <vt:lpstr>PowerPoint 簡報</vt:lpstr>
      <vt:lpstr>Background</vt:lpstr>
      <vt:lpstr>RECO</vt:lpstr>
      <vt:lpstr>PowerPoint 簡報</vt:lpstr>
      <vt:lpstr>PowerPoint 簡報</vt:lpstr>
      <vt:lpstr>PowerPoint 簡報</vt:lpstr>
      <vt:lpstr>USRP(eNB)</vt:lpstr>
      <vt:lpstr>PowerPoint 簡報</vt:lpstr>
      <vt:lpstr>NextEPC</vt:lpstr>
      <vt:lpstr>PowerPoint 簡報</vt:lpstr>
      <vt:lpstr>PowerPoint 簡報</vt:lpstr>
      <vt:lpstr>參考網站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Meeting</dc:title>
  <dc:creator>Dominic</dc:creator>
  <cp:lastModifiedBy>堃珽 廖</cp:lastModifiedBy>
  <cp:revision>5705</cp:revision>
  <cp:lastPrinted>2015-10-16T09:02:33Z</cp:lastPrinted>
  <dcterms:created xsi:type="dcterms:W3CDTF">2009-04-12T18:22:11Z</dcterms:created>
  <dcterms:modified xsi:type="dcterms:W3CDTF">2018-12-14T05:29:11Z</dcterms:modified>
</cp:coreProperties>
</file>