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269" r:id="rId3"/>
    <p:sldId id="292" r:id="rId4"/>
    <p:sldId id="257" r:id="rId5"/>
    <p:sldId id="271" r:id="rId6"/>
    <p:sldId id="293" r:id="rId7"/>
    <p:sldId id="294" r:id="rId8"/>
    <p:sldId id="295" r:id="rId9"/>
    <p:sldId id="296" r:id="rId10"/>
    <p:sldId id="297" r:id="rId11"/>
    <p:sldId id="298" r:id="rId12"/>
    <p:sldId id="299" r:id="rId13"/>
    <p:sldId id="300" r:id="rId14"/>
    <p:sldId id="301" r:id="rId15"/>
    <p:sldId id="302" r:id="rId16"/>
    <p:sldId id="303" r:id="rId17"/>
    <p:sldId id="305" r:id="rId18"/>
    <p:sldId id="304"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 id="336" r:id="rId50"/>
    <p:sldId id="337" r:id="rId51"/>
    <p:sldId id="338" r:id="rId52"/>
    <p:sldId id="339" r:id="rId53"/>
    <p:sldId id="340" r:id="rId54"/>
    <p:sldId id="341" r:id="rId55"/>
    <p:sldId id="342" r:id="rId56"/>
    <p:sldId id="261"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_nb" initials="k" lastIdx="2" clrIdx="0">
    <p:extLst>
      <p:ext uri="{19B8F6BF-5375-455C-9EA6-DF929625EA0E}">
        <p15:presenceInfo xmlns:p15="http://schemas.microsoft.com/office/powerpoint/2012/main" userId="kevin_nb" providerId="None"/>
      </p:ext>
    </p:extLst>
  </p:cmAuthor>
  <p:cmAuthor id="2" name="kevin_lab" initials="k" lastIdx="10" clrIdx="1">
    <p:extLst>
      <p:ext uri="{19B8F6BF-5375-455C-9EA6-DF929625EA0E}">
        <p15:presenceInfo xmlns:p15="http://schemas.microsoft.com/office/powerpoint/2012/main" userId="kevin_la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547" autoAdjust="0"/>
  </p:normalViewPr>
  <p:slideViewPr>
    <p:cSldViewPr>
      <p:cViewPr varScale="1">
        <p:scale>
          <a:sx n="103" d="100"/>
          <a:sy n="103" d="100"/>
        </p:scale>
        <p:origin x="1140" y="108"/>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03T10:53:50.526" idx="1">
    <p:pos x="4830" y="2765"/>
    <p:text>為什麼要NFV的原因</p:text>
    <p:extLst mod="1">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4-26T22:30:08.986" idx="10">
    <p:pos x="1334" y="2939"/>
    <p:text>資料庫即服務(Database as a Service; DaaS)</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9400B7BB-9036-4930-A00B-18CEC998EE5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89209B7F-B653-4F34-9BF2-BAB40B620F8D}"/>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C5792376-FB92-484E-8314-B489C603C67B}" type="datetimeFigureOut">
              <a:rPr lang="zh-TW" altLang="en-US"/>
              <a:pPr>
                <a:defRPr/>
              </a:pPr>
              <a:t>2020/4/27</a:t>
            </a:fld>
            <a:endParaRPr lang="zh-TW" altLang="en-US"/>
          </a:p>
        </p:txBody>
      </p:sp>
      <p:sp>
        <p:nvSpPr>
          <p:cNvPr id="4" name="頁尾版面配置區 3">
            <a:extLst>
              <a:ext uri="{FF2B5EF4-FFF2-40B4-BE49-F238E27FC236}">
                <a16:creationId xmlns:a16="http://schemas.microsoft.com/office/drawing/2014/main" id="{9ADF6FCB-73AA-4957-8354-99A13D0D789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3DB8A643-AA02-409D-A774-3EE13D96513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9675B86-8A4D-4B17-9DED-08A7C6DFA3FB}" type="slidenum">
              <a:rPr lang="zh-TW" altLang="en-US"/>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4D39EE25-1A88-47E2-B1ED-9E04EF34391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A1828FF2-1948-440C-A69B-182261F19D9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5E1B18A1-AA0C-4F3D-BF2C-94561657564E}" type="datetimeFigureOut">
              <a:rPr lang="zh-TW" altLang="en-US"/>
              <a:pPr>
                <a:defRPr/>
              </a:pPr>
              <a:t>2020/4/27</a:t>
            </a:fld>
            <a:endParaRPr lang="zh-TW" altLang="en-US"/>
          </a:p>
        </p:txBody>
      </p:sp>
      <p:sp>
        <p:nvSpPr>
          <p:cNvPr id="4" name="投影片圖像版面配置區 3">
            <a:extLst>
              <a:ext uri="{FF2B5EF4-FFF2-40B4-BE49-F238E27FC236}">
                <a16:creationId xmlns:a16="http://schemas.microsoft.com/office/drawing/2014/main" id="{DD0A779C-C5C3-4147-9A92-9B1B51B57A7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0F4E07D3-EF10-43C2-9CF9-4A935D0FF2E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4C16E66B-7A2F-4337-9B6B-7ADC9348418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cs typeface="Arial" charset="0"/>
              </a:defRPr>
            </a:lvl1pPr>
          </a:lstStyle>
          <a:p>
            <a:pPr>
              <a:defRPr/>
            </a:pPr>
            <a:endParaRPr lang="zh-TW" altLang="en-US"/>
          </a:p>
        </p:txBody>
      </p:sp>
      <p:sp>
        <p:nvSpPr>
          <p:cNvPr id="7" name="投影片編號版面配置區 6">
            <a:extLst>
              <a:ext uri="{FF2B5EF4-FFF2-40B4-BE49-F238E27FC236}">
                <a16:creationId xmlns:a16="http://schemas.microsoft.com/office/drawing/2014/main" id="{EFCB77F2-58AC-4AFB-B568-C9C628ADDCF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C4652D6-DEE8-44BB-9BEB-1722C0588697}" type="slidenum">
              <a:rPr lang="zh-TW" altLang="en-US"/>
              <a:pPr/>
              <a:t>‹#›</a:t>
            </a:fld>
            <a:endParaRPr lang="zh-TW"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現有設備轉移到</a:t>
            </a:r>
            <a:r>
              <a:rPr lang="en-US" altLang="zh-TW" dirty="0" smtClean="0"/>
              <a:t>5G</a:t>
            </a:r>
            <a:r>
              <a:rPr lang="zh-TW" altLang="en-US" dirty="0" smtClean="0"/>
              <a:t>很難無法不使用雲端和虛擬化技術</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a:t>
            </a:fld>
            <a:endParaRPr lang="zh-TW" altLang="en-US"/>
          </a:p>
        </p:txBody>
      </p:sp>
    </p:spTree>
    <p:extLst>
      <p:ext uri="{BB962C8B-B14F-4D97-AF65-F5344CB8AC3E}">
        <p14:creationId xmlns:p14="http://schemas.microsoft.com/office/powerpoint/2010/main" val="1441221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關於</a:t>
            </a:r>
            <a:r>
              <a:rPr lang="en-US" altLang="zh-TW" dirty="0" smtClean="0"/>
              <a:t>5G</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17</a:t>
            </a:fld>
            <a:endParaRPr lang="zh-TW" altLang="en-US"/>
          </a:p>
        </p:txBody>
      </p:sp>
    </p:spTree>
    <p:extLst>
      <p:ext uri="{BB962C8B-B14F-4D97-AF65-F5344CB8AC3E}">
        <p14:creationId xmlns:p14="http://schemas.microsoft.com/office/powerpoint/2010/main" val="3207586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Diameter : </a:t>
            </a:r>
            <a:r>
              <a:rPr lang="en-US" altLang="zh-TW" sz="1200" b="0" i="0" kern="1200" dirty="0" smtClean="0">
                <a:solidFill>
                  <a:schemeClr val="tx1"/>
                </a:solidFill>
                <a:effectLst/>
                <a:latin typeface="+mn-lt"/>
                <a:ea typeface="+mn-ea"/>
                <a:cs typeface="+mn-cs"/>
              </a:rPr>
              <a:t>Diameter is used to authenticate, authorize and provide accurate billing information for those sessions. </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19</a:t>
            </a:fld>
            <a:endParaRPr lang="zh-TW" altLang="en-US"/>
          </a:p>
        </p:txBody>
      </p:sp>
    </p:spTree>
    <p:extLst>
      <p:ext uri="{BB962C8B-B14F-4D97-AF65-F5344CB8AC3E}">
        <p14:creationId xmlns:p14="http://schemas.microsoft.com/office/powerpoint/2010/main" val="531889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ETSI</a:t>
            </a:r>
            <a:r>
              <a:rPr lang="zh-TW" altLang="en-US" dirty="0" smtClean="0"/>
              <a:t>文件定義</a:t>
            </a:r>
            <a:r>
              <a:rPr lang="en-US" altLang="zh-TW" dirty="0" smtClean="0"/>
              <a:t>EPC</a:t>
            </a:r>
            <a:r>
              <a:rPr lang="zh-TW" altLang="en-US" dirty="0" smtClean="0"/>
              <a:t>虛擬化的示意圖</a:t>
            </a:r>
            <a:r>
              <a:rPr lang="en-US" altLang="zh-TW" dirty="0" smtClean="0"/>
              <a:t/>
            </a:r>
            <a:br>
              <a:rPr lang="en-US" altLang="zh-TW" dirty="0" smtClean="0"/>
            </a:br>
            <a:r>
              <a:rPr lang="en-US" altLang="zh-TW" sz="1200" b="0" i="0" kern="1200" dirty="0" smtClean="0">
                <a:solidFill>
                  <a:schemeClr val="tx1"/>
                </a:solidFill>
                <a:effectLst/>
                <a:latin typeface="+mn-lt"/>
                <a:ea typeface="+mn-ea"/>
                <a:cs typeface="+mn-cs"/>
              </a:rPr>
              <a:t>ETSI GS NFV 001</a:t>
            </a:r>
            <a:r>
              <a:rPr lang="en-US" altLang="zh-TW" dirty="0" smtClean="0"/>
              <a:t> </a:t>
            </a:r>
            <a:r>
              <a:rPr lang="zh-TW" altLang="en-US" dirty="0" smtClean="0"/>
              <a:t> </a:t>
            </a:r>
            <a:r>
              <a:rPr lang="en-US" altLang="zh-TW" dirty="0" smtClean="0"/>
              <a:t>P29</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25</a:t>
            </a:fld>
            <a:endParaRPr lang="zh-TW" altLang="en-US"/>
          </a:p>
        </p:txBody>
      </p:sp>
    </p:spTree>
    <p:extLst>
      <p:ext uri="{BB962C8B-B14F-4D97-AF65-F5344CB8AC3E}">
        <p14:creationId xmlns:p14="http://schemas.microsoft.com/office/powerpoint/2010/main" val="3354215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虛擬化技術的相關建議</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26</a:t>
            </a:fld>
            <a:endParaRPr lang="zh-TW" altLang="en-US"/>
          </a:p>
        </p:txBody>
      </p:sp>
    </p:spTree>
    <p:extLst>
      <p:ext uri="{BB962C8B-B14F-4D97-AF65-F5344CB8AC3E}">
        <p14:creationId xmlns:p14="http://schemas.microsoft.com/office/powerpoint/2010/main" val="326317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不懂得</a:t>
            </a:r>
            <a:r>
              <a:rPr lang="en-US" altLang="zh-TW" dirty="0" smtClean="0"/>
              <a:t>abbreviation</a:t>
            </a:r>
            <a:r>
              <a:rPr lang="zh-TW" altLang="en-US" dirty="0" smtClean="0"/>
              <a:t>要去查</a:t>
            </a:r>
            <a:r>
              <a:rPr lang="en-US" altLang="zh-TW" dirty="0" smtClean="0"/>
              <a:t>,</a:t>
            </a:r>
            <a:r>
              <a:rPr lang="zh-TW" altLang="en-US" dirty="0" smtClean="0"/>
              <a:t>老師會問</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28</a:t>
            </a:fld>
            <a:endParaRPr lang="zh-TW" altLang="en-US"/>
          </a:p>
        </p:txBody>
      </p:sp>
    </p:spTree>
    <p:extLst>
      <p:ext uri="{BB962C8B-B14F-4D97-AF65-F5344CB8AC3E}">
        <p14:creationId xmlns:p14="http://schemas.microsoft.com/office/powerpoint/2010/main" val="4161565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fontAlgn="base"/>
            <a:r>
              <a:rPr lang="zh-TW" altLang="en-US" dirty="0" smtClean="0"/>
              <a:t>不懂得</a:t>
            </a:r>
            <a:r>
              <a:rPr lang="en-US" altLang="zh-TW" dirty="0" smtClean="0"/>
              <a:t>abbreviation</a:t>
            </a:r>
            <a:r>
              <a:rPr lang="zh-TW" altLang="en-US" dirty="0" smtClean="0"/>
              <a:t>要去查</a:t>
            </a:r>
            <a:r>
              <a:rPr lang="en-US" altLang="zh-TW" dirty="0" smtClean="0"/>
              <a:t>,</a:t>
            </a:r>
            <a:r>
              <a:rPr lang="zh-TW" altLang="en-US" dirty="0" smtClean="0"/>
              <a:t>老師會</a:t>
            </a:r>
            <a:r>
              <a:rPr lang="zh-TW" altLang="en-US" dirty="0" smtClean="0"/>
              <a:t>問</a:t>
            </a:r>
            <a:r>
              <a:rPr lang="en-US" altLang="zh-TW" dirty="0" smtClean="0"/>
              <a:t/>
            </a:r>
            <a:br>
              <a:rPr lang="en-US" altLang="zh-TW" dirty="0" smtClean="0"/>
            </a:br>
            <a:r>
              <a:rPr lang="en-US" altLang="zh-TW" sz="1200" b="0" i="0" kern="1200" dirty="0" err="1" smtClean="0">
                <a:solidFill>
                  <a:schemeClr val="tx1"/>
                </a:solidFill>
                <a:effectLst/>
                <a:latin typeface="+mn-lt"/>
                <a:ea typeface="+mn-ea"/>
                <a:cs typeface="+mn-cs"/>
              </a:rPr>
              <a:t>BSS:Business</a:t>
            </a:r>
            <a:r>
              <a:rPr lang="en-US" altLang="zh-TW" sz="1200" b="0" i="0" kern="1200" dirty="0" smtClean="0">
                <a:solidFill>
                  <a:schemeClr val="tx1"/>
                </a:solidFill>
                <a:effectLst/>
                <a:latin typeface="+mn-lt"/>
                <a:ea typeface="+mn-ea"/>
                <a:cs typeface="+mn-cs"/>
              </a:rPr>
              <a:t> support system </a:t>
            </a:r>
            <a:r>
              <a:rPr lang="zh-TW" altLang="en-US" sz="1200" b="0" i="0" kern="1200" dirty="0" smtClean="0">
                <a:solidFill>
                  <a:schemeClr val="tx1"/>
                </a:solidFill>
                <a:effectLst/>
                <a:latin typeface="+mn-lt"/>
                <a:ea typeface="+mn-ea"/>
                <a:cs typeface="+mn-cs"/>
              </a:rPr>
              <a:t>業務支撐系統</a:t>
            </a:r>
          </a:p>
          <a:p>
            <a:pPr fontAlgn="base"/>
            <a:r>
              <a:rPr lang="en-US" altLang="zh-TW" sz="1200" b="0" i="0" kern="1200" dirty="0" err="1" smtClean="0">
                <a:solidFill>
                  <a:schemeClr val="tx1"/>
                </a:solidFill>
                <a:effectLst/>
                <a:latin typeface="+mn-lt"/>
                <a:ea typeface="+mn-ea"/>
                <a:cs typeface="+mn-cs"/>
              </a:rPr>
              <a:t>OSS:Operation</a:t>
            </a:r>
            <a:r>
              <a:rPr lang="en-US" altLang="zh-TW" sz="1200" b="0" i="0" kern="1200" dirty="0" smtClean="0">
                <a:solidFill>
                  <a:schemeClr val="tx1"/>
                </a:solidFill>
                <a:effectLst/>
                <a:latin typeface="+mn-lt"/>
                <a:ea typeface="+mn-ea"/>
                <a:cs typeface="+mn-cs"/>
              </a:rPr>
              <a:t> support system </a:t>
            </a:r>
            <a:r>
              <a:rPr lang="zh-TW" altLang="en-US" sz="1200" b="0" i="0" kern="1200" dirty="0" smtClean="0">
                <a:solidFill>
                  <a:schemeClr val="tx1"/>
                </a:solidFill>
                <a:effectLst/>
                <a:latin typeface="+mn-lt"/>
                <a:ea typeface="+mn-ea"/>
                <a:cs typeface="+mn-cs"/>
              </a:rPr>
              <a:t>運營支撐系統</a:t>
            </a:r>
          </a:p>
          <a:p>
            <a:pPr marL="0" marR="0" indent="0" algn="l" defTabSz="914400" rtl="0" eaLnBrk="1" fontAlgn="base" latinLnBrk="0" hangingPunct="1">
              <a:lnSpc>
                <a:spcPct val="100000"/>
              </a:lnSpc>
              <a:spcBef>
                <a:spcPct val="30000"/>
              </a:spcBef>
              <a:spcAft>
                <a:spcPct val="0"/>
              </a:spcAft>
              <a:buClrTx/>
              <a:buSzTx/>
              <a:buFontTx/>
              <a:buNone/>
              <a:tabLst/>
              <a:defRPr/>
            </a:pP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33</a:t>
            </a:fld>
            <a:endParaRPr lang="zh-TW" altLang="en-US"/>
          </a:p>
        </p:txBody>
      </p:sp>
    </p:spTree>
    <p:extLst>
      <p:ext uri="{BB962C8B-B14F-4D97-AF65-F5344CB8AC3E}">
        <p14:creationId xmlns:p14="http://schemas.microsoft.com/office/powerpoint/2010/main" val="2620229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不懂得</a:t>
            </a:r>
            <a:r>
              <a:rPr lang="en-US" altLang="zh-TW" dirty="0" smtClean="0"/>
              <a:t>abbreviation</a:t>
            </a:r>
            <a:r>
              <a:rPr lang="zh-TW" altLang="en-US" dirty="0" smtClean="0"/>
              <a:t>要去查</a:t>
            </a:r>
            <a:r>
              <a:rPr lang="en-US" altLang="zh-TW" dirty="0" smtClean="0"/>
              <a:t>,</a:t>
            </a:r>
            <a:r>
              <a:rPr lang="zh-TW" altLang="en-US" dirty="0" smtClean="0"/>
              <a:t>老師會問</a:t>
            </a:r>
          </a:p>
          <a:p>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35</a:t>
            </a:fld>
            <a:endParaRPr lang="zh-TW" altLang="en-US"/>
          </a:p>
        </p:txBody>
      </p:sp>
    </p:spTree>
    <p:extLst>
      <p:ext uri="{BB962C8B-B14F-4D97-AF65-F5344CB8AC3E}">
        <p14:creationId xmlns:p14="http://schemas.microsoft.com/office/powerpoint/2010/main" val="2484786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問題敘述 </a:t>
            </a:r>
            <a:r>
              <a:rPr lang="en-US" altLang="zh-TW" dirty="0" smtClean="0"/>
              <a:t>:</a:t>
            </a:r>
            <a:r>
              <a:rPr lang="zh-TW" altLang="en-US" dirty="0" smtClean="0"/>
              <a:t> 問題的前情概要 </a:t>
            </a:r>
            <a:r>
              <a:rPr lang="en-US" altLang="zh-TW" dirty="0" smtClean="0"/>
              <a:t/>
            </a:r>
            <a:br>
              <a:rPr lang="en-US" altLang="zh-TW" dirty="0" smtClean="0"/>
            </a:br>
            <a:r>
              <a:rPr lang="zh-TW" altLang="en-US" dirty="0" smtClean="0"/>
              <a:t>也有文獻回顧的意義</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7</a:t>
            </a:fld>
            <a:endParaRPr lang="zh-TW" altLang="en-US"/>
          </a:p>
        </p:txBody>
      </p:sp>
    </p:spTree>
    <p:extLst>
      <p:ext uri="{BB962C8B-B14F-4D97-AF65-F5344CB8AC3E}">
        <p14:creationId xmlns:p14="http://schemas.microsoft.com/office/powerpoint/2010/main" val="3411600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Incarnations : </a:t>
            </a:r>
            <a:r>
              <a:rPr lang="zh-TW" altLang="en-US" dirty="0" smtClean="0"/>
              <a:t>典型的</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8</a:t>
            </a:fld>
            <a:endParaRPr lang="zh-TW" altLang="en-US"/>
          </a:p>
        </p:txBody>
      </p:sp>
    </p:spTree>
    <p:extLst>
      <p:ext uri="{BB962C8B-B14F-4D97-AF65-F5344CB8AC3E}">
        <p14:creationId xmlns:p14="http://schemas.microsoft.com/office/powerpoint/2010/main" val="3366544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NFV</a:t>
            </a:r>
            <a:r>
              <a:rPr lang="zh-TW" altLang="en-US" dirty="0" smtClean="0"/>
              <a:t>的源起</a:t>
            </a:r>
            <a:r>
              <a:rPr lang="en-US" altLang="zh-TW" dirty="0" smtClean="0"/>
              <a:t/>
            </a:r>
            <a:br>
              <a:rPr lang="en-US" altLang="zh-TW" dirty="0" smtClean="0"/>
            </a:br>
            <a:r>
              <a:rPr lang="zh-TW" altLang="en-US" dirty="0" smtClean="0"/>
              <a:t>紅線處</a:t>
            </a:r>
            <a:r>
              <a:rPr lang="en-US" altLang="zh-TW" dirty="0" smtClean="0"/>
              <a:t>:NFV</a:t>
            </a:r>
            <a:r>
              <a:rPr lang="zh-TW" altLang="en-US" dirty="0" smtClean="0"/>
              <a:t>被創造出時想要解決的問題</a:t>
            </a:r>
            <a:r>
              <a:rPr lang="en-US" altLang="zh-TW" dirty="0" smtClean="0"/>
              <a:t/>
            </a:r>
            <a:br>
              <a:rPr lang="en-US" altLang="zh-TW" dirty="0" smtClean="0"/>
            </a:br>
            <a:r>
              <a:rPr lang="en-US" altLang="zh-TW" dirty="0" smtClean="0"/>
              <a:t>leverage:</a:t>
            </a:r>
            <a:r>
              <a:rPr lang="zh-TW" altLang="en-US" dirty="0" smtClean="0"/>
              <a:t>利用</a:t>
            </a:r>
            <a:r>
              <a:rPr lang="en-US" altLang="zh-TW" dirty="0" smtClean="0"/>
              <a:t/>
            </a:r>
            <a:br>
              <a:rPr lang="en-US" altLang="zh-TW" dirty="0" smtClean="0"/>
            </a:br>
            <a:r>
              <a:rPr lang="zh-TW" altLang="en-US" dirty="0" smtClean="0"/>
              <a:t>綠底</a:t>
            </a:r>
            <a:r>
              <a:rPr lang="en-US" altLang="zh-TW" dirty="0" smtClean="0"/>
              <a:t>:NFV</a:t>
            </a:r>
            <a:r>
              <a:rPr lang="zh-TW" altLang="en-US" dirty="0" smtClean="0"/>
              <a:t>的功能隻一</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10</a:t>
            </a:fld>
            <a:endParaRPr lang="zh-TW" altLang="en-US"/>
          </a:p>
        </p:txBody>
      </p:sp>
    </p:spTree>
    <p:extLst>
      <p:ext uri="{BB962C8B-B14F-4D97-AF65-F5344CB8AC3E}">
        <p14:creationId xmlns:p14="http://schemas.microsoft.com/office/powerpoint/2010/main" val="248701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紅線處</a:t>
            </a:r>
            <a:r>
              <a:rPr lang="en-US" altLang="zh-TW" dirty="0" smtClean="0"/>
              <a:t>:</a:t>
            </a:r>
            <a:r>
              <a:rPr lang="zh-TW" altLang="en-US" dirty="0" smtClean="0"/>
              <a:t>使用</a:t>
            </a:r>
            <a:r>
              <a:rPr lang="en-US" altLang="zh-TW" dirty="0" smtClean="0"/>
              <a:t>NFV</a:t>
            </a:r>
            <a:r>
              <a:rPr lang="zh-TW" altLang="en-US" dirty="0" smtClean="0"/>
              <a:t>技術要面對的挑戰</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12</a:t>
            </a:fld>
            <a:endParaRPr lang="zh-TW" altLang="en-US"/>
          </a:p>
        </p:txBody>
      </p:sp>
    </p:spTree>
    <p:extLst>
      <p:ext uri="{BB962C8B-B14F-4D97-AF65-F5344CB8AC3E}">
        <p14:creationId xmlns:p14="http://schemas.microsoft.com/office/powerpoint/2010/main" val="4128968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黃底曲折線</a:t>
            </a:r>
            <a:r>
              <a:rPr lang="en-US" altLang="zh-TW" dirty="0" smtClean="0"/>
              <a:t>:3G</a:t>
            </a:r>
            <a:r>
              <a:rPr lang="zh-TW" altLang="en-US" dirty="0" smtClean="0"/>
              <a:t>標準組織發展</a:t>
            </a:r>
            <a:r>
              <a:rPr lang="en-US" altLang="zh-TW" dirty="0" smtClean="0"/>
              <a:t>IMS</a:t>
            </a:r>
            <a:r>
              <a:rPr lang="zh-TW" altLang="en-US" dirty="0" smtClean="0"/>
              <a:t>為了無縫整合網際網路和</a:t>
            </a:r>
            <a:r>
              <a:rPr lang="en-US" altLang="zh-TW" dirty="0" smtClean="0"/>
              <a:t>3G</a:t>
            </a:r>
            <a:r>
              <a:rPr lang="zh-TW" altLang="en-US" dirty="0" smtClean="0"/>
              <a:t>網路</a:t>
            </a:r>
            <a:endParaRPr lang="en-US" altLang="zh-TW" dirty="0" smtClean="0"/>
          </a:p>
          <a:p>
            <a:r>
              <a:rPr lang="zh-TW" altLang="en-US" dirty="0" smtClean="0"/>
              <a:t>紅底</a:t>
            </a:r>
            <a:r>
              <a:rPr lang="en-US" altLang="zh-TW" dirty="0" smtClean="0"/>
              <a:t>:3G</a:t>
            </a:r>
            <a:r>
              <a:rPr lang="zh-TW" altLang="en-US" dirty="0" smtClean="0"/>
              <a:t>網路無法符合</a:t>
            </a:r>
            <a:r>
              <a:rPr lang="en-US" altLang="zh-TW" dirty="0" smtClean="0"/>
              <a:t>4G</a:t>
            </a:r>
            <a:r>
              <a:rPr lang="zh-TW" altLang="en-US" dirty="0" smtClean="0"/>
              <a:t>系統的需求</a:t>
            </a:r>
            <a:endParaRPr lang="en-US" altLang="zh-TW" dirty="0" smtClean="0"/>
          </a:p>
          <a:p>
            <a:r>
              <a:rPr lang="zh-TW" altLang="en-US" dirty="0" smtClean="0"/>
              <a:t>黃底</a:t>
            </a:r>
            <a:r>
              <a:rPr lang="en-US" altLang="zh-TW" dirty="0" smtClean="0"/>
              <a:t>:</a:t>
            </a:r>
            <a:r>
              <a:rPr lang="zh-TW" altLang="en-US" dirty="0" smtClean="0"/>
              <a:t>分散式軟體架構能讓單一軟體解決方案在多個雲端平台佈署</a:t>
            </a:r>
            <a:r>
              <a:rPr lang="en-US" altLang="zh-TW" dirty="0" smtClean="0"/>
              <a:t>,</a:t>
            </a:r>
            <a:r>
              <a:rPr lang="zh-TW" altLang="en-US" dirty="0" smtClean="0"/>
              <a:t>許多從</a:t>
            </a:r>
            <a:r>
              <a:rPr lang="en-US" altLang="zh-TW" dirty="0" smtClean="0"/>
              <a:t>4G</a:t>
            </a:r>
            <a:r>
              <a:rPr lang="zh-TW" altLang="en-US" dirty="0" smtClean="0"/>
              <a:t>轉移到</a:t>
            </a:r>
            <a:r>
              <a:rPr lang="en-US" altLang="zh-TW" dirty="0" smtClean="0"/>
              <a:t>5G</a:t>
            </a:r>
            <a:r>
              <a:rPr lang="zh-TW" altLang="en-US" dirty="0" smtClean="0"/>
              <a:t>網路的研究會參考到</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13</a:t>
            </a:fld>
            <a:endParaRPr lang="zh-TW" altLang="en-US"/>
          </a:p>
        </p:txBody>
      </p:sp>
    </p:spTree>
    <p:extLst>
      <p:ext uri="{BB962C8B-B14F-4D97-AF65-F5344CB8AC3E}">
        <p14:creationId xmlns:p14="http://schemas.microsoft.com/office/powerpoint/2010/main" val="3168495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本張投影片的大意</a:t>
            </a:r>
            <a:r>
              <a:rPr lang="en-US" altLang="zh-TW" dirty="0" smtClean="0"/>
              <a:t>:</a:t>
            </a:r>
            <a:r>
              <a:rPr lang="zh-TW" altLang="en-US" dirty="0" smtClean="0"/>
              <a:t>過去研究怎麼使用虛擬化技術</a:t>
            </a:r>
            <a:r>
              <a:rPr lang="en-US" altLang="zh-TW" dirty="0" smtClean="0"/>
              <a:t/>
            </a:r>
            <a:br>
              <a:rPr lang="en-US" altLang="zh-TW" dirty="0" smtClean="0"/>
            </a:br>
            <a:r>
              <a:rPr lang="en-US" altLang="zh-TW" dirty="0" smtClean="0"/>
              <a:t/>
            </a:r>
            <a:br>
              <a:rPr lang="en-US" altLang="zh-TW" dirty="0" smtClean="0"/>
            </a:br>
            <a:r>
              <a:rPr lang="en-US" altLang="zh-TW" sz="1200" b="0" i="0" kern="1200" dirty="0" smtClean="0">
                <a:solidFill>
                  <a:schemeClr val="tx1"/>
                </a:solidFill>
                <a:effectLst/>
                <a:latin typeface="+mn-lt"/>
                <a:ea typeface="+mn-ea"/>
                <a:cs typeface="+mn-cs"/>
              </a:rPr>
              <a:t>Open Platform for NFV (OPNFV) is a project and community that facilitates a common NFVI, continuous integration (CI) with upstream projects, stand-alone testing toolsets, and a compliance and verification program for industry-wide testing and integration to accelerate the transformation of enterprise and service provider networks. Participation is open to anyone, whether you are an employee of a member company or just passionate about network transformation.</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14</a:t>
            </a:fld>
            <a:endParaRPr lang="zh-TW" altLang="en-US"/>
          </a:p>
        </p:txBody>
      </p:sp>
    </p:spTree>
    <p:extLst>
      <p:ext uri="{BB962C8B-B14F-4D97-AF65-F5344CB8AC3E}">
        <p14:creationId xmlns:p14="http://schemas.microsoft.com/office/powerpoint/2010/main" val="171996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使用虛擬化技術需要注意管理的問題</a:t>
            </a:r>
            <a:r>
              <a:rPr lang="en-US" altLang="zh-TW" dirty="0" smtClean="0"/>
              <a:t/>
            </a:r>
            <a:br>
              <a:rPr lang="en-US" altLang="zh-TW" dirty="0" smtClean="0"/>
            </a:br>
            <a:r>
              <a:rPr lang="en-US" altLang="zh-TW" dirty="0" err="1" smtClean="0"/>
              <a:t>Tuneable</a:t>
            </a:r>
            <a:r>
              <a:rPr lang="en-US" altLang="zh-TW" dirty="0" smtClean="0"/>
              <a:t>:</a:t>
            </a:r>
            <a:r>
              <a:rPr lang="zh-TW" altLang="en-US" dirty="0" smtClean="0"/>
              <a:t>可調整的</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15</a:t>
            </a:fld>
            <a:endParaRPr lang="zh-TW" altLang="en-US"/>
          </a:p>
        </p:txBody>
      </p:sp>
    </p:spTree>
    <p:extLst>
      <p:ext uri="{BB962C8B-B14F-4D97-AF65-F5344CB8AC3E}">
        <p14:creationId xmlns:p14="http://schemas.microsoft.com/office/powerpoint/2010/main" val="3778856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Container</a:t>
            </a:r>
            <a:r>
              <a:rPr lang="zh-TW" altLang="en-US" dirty="0" smtClean="0"/>
              <a:t>技術簡介 </a:t>
            </a:r>
            <a:r>
              <a:rPr lang="en-US" altLang="zh-TW" dirty="0" smtClean="0"/>
              <a:t>:</a:t>
            </a:r>
            <a:r>
              <a:rPr lang="zh-TW" altLang="en-US" dirty="0" smtClean="0"/>
              <a:t> </a:t>
            </a:r>
            <a:r>
              <a:rPr lang="en-US" altLang="zh-TW" sz="1200" b="0" i="0" kern="1200" dirty="0" smtClean="0">
                <a:solidFill>
                  <a:schemeClr val="tx1"/>
                </a:solidFill>
                <a:effectLst/>
                <a:latin typeface="+mn-lt"/>
                <a:ea typeface="+mn-ea"/>
                <a:cs typeface="+mn-cs"/>
              </a:rPr>
              <a:t>Open Container Initiative. </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opencontainers.org</a:t>
            </a:r>
            <a:r>
              <a:rPr lang="en-US" altLang="zh-TW" dirty="0" smtClean="0"/>
              <a:t> </a:t>
            </a:r>
            <a:br>
              <a:rPr lang="en-US" altLang="zh-TW" dirty="0" smtClean="0"/>
            </a:br>
            <a:r>
              <a:rPr lang="en-US" altLang="zh-TW" dirty="0" smtClean="0"/>
              <a:t>auspice:</a:t>
            </a:r>
            <a:r>
              <a:rPr lang="zh-TW" altLang="en-US" dirty="0" smtClean="0"/>
              <a:t>主持 主辦</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16</a:t>
            </a:fld>
            <a:endParaRPr lang="zh-TW" altLang="en-US"/>
          </a:p>
        </p:txBody>
      </p:sp>
    </p:spTree>
    <p:extLst>
      <p:ext uri="{BB962C8B-B14F-4D97-AF65-F5344CB8AC3E}">
        <p14:creationId xmlns:p14="http://schemas.microsoft.com/office/powerpoint/2010/main" val="3323089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a:extLst>
              <a:ext uri="{FF2B5EF4-FFF2-40B4-BE49-F238E27FC236}">
                <a16:creationId xmlns:a16="http://schemas.microsoft.com/office/drawing/2014/main" id="{819712DA-81D8-4682-91F1-D56705033265}"/>
              </a:ext>
            </a:extLst>
          </p:cNvPr>
          <p:cNvGrpSpPr>
            <a:grpSpLocks/>
          </p:cNvGrpSpPr>
          <p:nvPr/>
        </p:nvGrpSpPr>
        <p:grpSpPr bwMode="auto">
          <a:xfrm>
            <a:off x="0" y="0"/>
            <a:ext cx="9144000" cy="6858000"/>
            <a:chOff x="0" y="0"/>
            <a:chExt cx="9144000" cy="6858000"/>
          </a:xfrm>
        </p:grpSpPr>
        <p:grpSp>
          <p:nvGrpSpPr>
            <p:cNvPr id="5" name="Group 9">
              <a:extLst>
                <a:ext uri="{FF2B5EF4-FFF2-40B4-BE49-F238E27FC236}">
                  <a16:creationId xmlns:a16="http://schemas.microsoft.com/office/drawing/2014/main" id="{745B92BA-D827-4A28-9886-E42DC34968F4}"/>
                </a:ext>
              </a:extLst>
            </p:cNvPr>
            <p:cNvGrpSpPr>
              <a:grpSpLocks/>
            </p:cNvGrpSpPr>
            <p:nvPr/>
          </p:nvGrpSpPr>
          <p:grpSpPr bwMode="auto">
            <a:xfrm>
              <a:off x="5399085" y="6113463"/>
              <a:ext cx="3744910" cy="700087"/>
              <a:chOff x="3379" y="3851"/>
              <a:chExt cx="2359" cy="441"/>
            </a:xfrm>
          </p:grpSpPr>
          <p:pic>
            <p:nvPicPr>
              <p:cNvPr id="11" name="Picture 12">
                <a:extLst>
                  <a:ext uri="{FF2B5EF4-FFF2-40B4-BE49-F238E27FC236}">
                    <a16:creationId xmlns:a16="http://schemas.microsoft.com/office/drawing/2014/main" id="{D19256F7-47B0-4B60-9817-7CCA5A067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 y="3851"/>
                <a:ext cx="483"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a:extLst>
                  <a:ext uri="{FF2B5EF4-FFF2-40B4-BE49-F238E27FC236}">
                    <a16:creationId xmlns:a16="http://schemas.microsoft.com/office/drawing/2014/main" id="{E6733AB6-C834-4189-B461-FA629636DE58}"/>
                  </a:ext>
                </a:extLst>
              </p:cNvPr>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algn="r" fontAlgn="auto">
                  <a:spcBef>
                    <a:spcPts val="0"/>
                  </a:spcBef>
                  <a:spcAft>
                    <a:spcPts val="0"/>
                  </a:spcAft>
                  <a:defRPr/>
                </a:pPr>
                <a:r>
                  <a:rPr lang="en-US" altLang="zh-TW" sz="1000" dirty="0">
                    <a:solidFill>
                      <a:srgbClr val="969696"/>
                    </a:solidFill>
                    <a:latin typeface="Calibri" pitchFamily="34" charset="0"/>
                    <a:cs typeface="+mn-cs"/>
                  </a:rPr>
                  <a:t>National Chung Cheng University</a:t>
                </a:r>
              </a:p>
              <a:p>
                <a:pPr algn="r" fontAlgn="auto">
                  <a:spcBef>
                    <a:spcPts val="0"/>
                  </a:spcBef>
                  <a:spcAft>
                    <a:spcPts val="0"/>
                  </a:spcAft>
                  <a:defRPr/>
                </a:pPr>
                <a:r>
                  <a:rPr lang="en-US" altLang="zh-TW" sz="1000" dirty="0">
                    <a:solidFill>
                      <a:srgbClr val="969696"/>
                    </a:solidFill>
                    <a:latin typeface="Calibri" pitchFamily="34" charset="0"/>
                    <a:cs typeface="+mn-cs"/>
                  </a:rPr>
                  <a:t>Dept. Computer Science &amp; Information Engineering</a:t>
                </a:r>
              </a:p>
            </p:txBody>
          </p:sp>
        </p:grpSp>
        <p:pic>
          <p:nvPicPr>
            <p:cNvPr id="6" name="Picture 7">
              <a:extLst>
                <a:ext uri="{FF2B5EF4-FFF2-40B4-BE49-F238E27FC236}">
                  <a16:creationId xmlns:a16="http://schemas.microsoft.com/office/drawing/2014/main" id="{ED0C6BFB-EC12-4FBA-AF45-097DABE4752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60" b="24757"/>
            <a:stretch>
              <a:fillRect/>
            </a:stretch>
          </p:blipFill>
          <p:spPr bwMode="auto">
            <a:xfrm>
              <a:off x="0" y="4643438"/>
              <a:ext cx="2271713"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BEB70B64-3F4F-497A-A12A-273F34957D9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809"/>
            <a:stretch>
              <a:fillRect/>
            </a:stretch>
          </p:blipFill>
          <p:spPr bwMode="auto">
            <a:xfrm>
              <a:off x="2214563" y="5053013"/>
              <a:ext cx="181927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483E8D7B-A240-421B-AC07-2A1F72D06B76}"/>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l="21568" t="33981"/>
            <a:stretch>
              <a:fillRect/>
            </a:stretch>
          </p:blipFill>
          <p:spPr bwMode="auto">
            <a:xfrm>
              <a:off x="0" y="0"/>
              <a:ext cx="2286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0EBF29A3-6DEA-4EB9-9232-F971AE0FF3E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3567"/>
            <a:stretch>
              <a:fillRect/>
            </a:stretch>
          </p:blipFill>
          <p:spPr bwMode="auto">
            <a:xfrm>
              <a:off x="0" y="1162050"/>
              <a:ext cx="10525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a:extLst>
                <a:ext uri="{FF2B5EF4-FFF2-40B4-BE49-F238E27FC236}">
                  <a16:creationId xmlns:a16="http://schemas.microsoft.com/office/drawing/2014/main" id="{C0A8164F-78C9-4B5F-825A-CF24693647FC}"/>
                </a:ext>
              </a:extLst>
            </p:cNvPr>
            <p:cNvSpPr>
              <a:spLocks noChangeArrowheads="1"/>
            </p:cNvSpPr>
            <p:nvPr/>
          </p:nvSpPr>
          <p:spPr bwMode="auto">
            <a:xfrm>
              <a:off x="142875" y="6367463"/>
              <a:ext cx="4284663" cy="336550"/>
            </a:xfrm>
            <a:prstGeom prst="rect">
              <a:avLst/>
            </a:prstGeom>
            <a:noFill/>
            <a:ln w="9525">
              <a:noFill/>
              <a:miter lim="800000"/>
              <a:headEnd/>
              <a:tailEnd/>
            </a:ln>
          </p:spPr>
          <p:txBody>
            <a:bodyPr>
              <a:spAutoFit/>
            </a:bodyPr>
            <a:lstStyle/>
            <a:p>
              <a:pPr fontAlgn="auto">
                <a:spcBef>
                  <a:spcPts val="0"/>
                </a:spcBef>
                <a:spcAft>
                  <a:spcPts val="0"/>
                </a:spcAft>
                <a:defRPr/>
              </a:pPr>
              <a:r>
                <a:rPr lang="en-US" altLang="zh-TW" sz="1600" b="1" dirty="0">
                  <a:latin typeface="+mn-lt"/>
                  <a:cs typeface="+mn-cs"/>
                </a:rPr>
                <a:t>2008 Mobile All-IP Networking Laboratory</a:t>
              </a:r>
            </a:p>
          </p:txBody>
        </p:sp>
      </p:grpSp>
      <p:sp>
        <p:nvSpPr>
          <p:cNvPr id="2" name="標題 1"/>
          <p:cNvSpPr>
            <a:spLocks noGrp="1"/>
          </p:cNvSpPr>
          <p:nvPr>
            <p:ph type="ctrTitle"/>
          </p:nvPr>
        </p:nvSpPr>
        <p:spPr>
          <a:xfrm>
            <a:off x="685800" y="1676400"/>
            <a:ext cx="77724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371600" y="3432175"/>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a:p>
        </p:txBody>
      </p:sp>
      <p:sp>
        <p:nvSpPr>
          <p:cNvPr id="13" name="日期版面配置區 3">
            <a:extLst>
              <a:ext uri="{FF2B5EF4-FFF2-40B4-BE49-F238E27FC236}">
                <a16:creationId xmlns:a16="http://schemas.microsoft.com/office/drawing/2014/main" id="{34F9BA8C-A311-4E75-A671-5258AFFA7A2D}"/>
              </a:ext>
            </a:extLst>
          </p:cNvPr>
          <p:cNvSpPr>
            <a:spLocks noGrp="1"/>
          </p:cNvSpPr>
          <p:nvPr>
            <p:ph type="dt" sz="half" idx="10"/>
          </p:nvPr>
        </p:nvSpPr>
        <p:spPr/>
        <p:txBody>
          <a:bodyPr/>
          <a:lstStyle>
            <a:lvl1pPr>
              <a:defRPr smtClean="0">
                <a:latin typeface="微軟正黑體" pitchFamily="34" charset="-120"/>
                <a:ea typeface="微軟正黑體" pitchFamily="34" charset="-120"/>
              </a:defRPr>
            </a:lvl1pPr>
          </a:lstStyle>
          <a:p>
            <a:pPr>
              <a:defRPr/>
            </a:pPr>
            <a:fld id="{AFB68C1C-D13E-4162-99C8-14D2E0817F5A}" type="datetimeFigureOut">
              <a:rPr lang="en-US" altLang="zh-TW"/>
              <a:pPr>
                <a:defRPr/>
              </a:pPr>
              <a:t>4/27/2020</a:t>
            </a:fld>
            <a:endParaRPr lang="en-US" altLang="zh-TW"/>
          </a:p>
        </p:txBody>
      </p:sp>
      <p:sp>
        <p:nvSpPr>
          <p:cNvPr id="14" name="頁尾版面配置區 4">
            <a:extLst>
              <a:ext uri="{FF2B5EF4-FFF2-40B4-BE49-F238E27FC236}">
                <a16:creationId xmlns:a16="http://schemas.microsoft.com/office/drawing/2014/main" id="{2CB43E88-B415-406E-95BF-A43EF0C866B0}"/>
              </a:ext>
            </a:extLst>
          </p:cNvPr>
          <p:cNvSpPr>
            <a:spLocks noGrp="1"/>
          </p:cNvSpPr>
          <p:nvPr>
            <p:ph type="ftr" sz="quarter" idx="11"/>
          </p:nvPr>
        </p:nvSpPr>
        <p:spPr/>
        <p:txBody>
          <a:bodyPr/>
          <a:lstStyle>
            <a:lvl1pPr>
              <a:defRPr smtClean="0">
                <a:latin typeface="微軟正黑體" pitchFamily="34" charset="-120"/>
                <a:ea typeface="微軟正黑體" pitchFamily="34" charset="-120"/>
              </a:defRPr>
            </a:lvl1pPr>
          </a:lstStyle>
          <a:p>
            <a:pPr>
              <a:defRPr/>
            </a:pPr>
            <a:endParaRPr lang="en-US" altLang="zh-TW"/>
          </a:p>
        </p:txBody>
      </p:sp>
      <p:sp>
        <p:nvSpPr>
          <p:cNvPr id="15" name="投影片編號版面配置區 5">
            <a:extLst>
              <a:ext uri="{FF2B5EF4-FFF2-40B4-BE49-F238E27FC236}">
                <a16:creationId xmlns:a16="http://schemas.microsoft.com/office/drawing/2014/main" id="{541CBFB2-21B4-4875-ABC3-631C910FEAB3}"/>
              </a:ext>
            </a:extLst>
          </p:cNvPr>
          <p:cNvSpPr>
            <a:spLocks noGrp="1"/>
          </p:cNvSpPr>
          <p:nvPr>
            <p:ph type="sldNum" sz="quarter" idx="12"/>
          </p:nvPr>
        </p:nvSpPr>
        <p:spPr/>
        <p:txBody>
          <a:bodyPr/>
          <a:lstStyle>
            <a:lvl1pPr>
              <a:defRPr>
                <a:latin typeface="微軟正黑體" panose="020B0604030504040204" pitchFamily="34" charset="-120"/>
                <a:ea typeface="微軟正黑體" panose="020B0604030504040204" pitchFamily="34" charset="-120"/>
              </a:defRPr>
            </a:lvl1pPr>
          </a:lstStyle>
          <a:p>
            <a:fld id="{890D072B-4AC0-40FA-B538-D02FA93CC3CB}" type="slidenum">
              <a:rPr lang="en-US" altLang="zh-TW"/>
              <a:pPr/>
              <a:t>‹#›</a:t>
            </a:fld>
            <a:endParaRPr lang="en-US" altLang="zh-TW"/>
          </a:p>
        </p:txBody>
      </p:sp>
    </p:spTree>
    <p:extLst>
      <p:ext uri="{BB962C8B-B14F-4D97-AF65-F5344CB8AC3E}">
        <p14:creationId xmlns:p14="http://schemas.microsoft.com/office/powerpoint/2010/main" val="128850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D873C17D-F23F-47A1-9E67-522A815E2E89}"/>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A80E6C3F-0AED-4ECD-A85F-AC17AEC14983}"/>
              </a:ext>
            </a:extLst>
          </p:cNvPr>
          <p:cNvSpPr>
            <a:spLocks noGrp="1"/>
          </p:cNvSpPr>
          <p:nvPr>
            <p:ph type="dt" sz="half" idx="10"/>
          </p:nvPr>
        </p:nvSpPr>
        <p:spPr/>
        <p:txBody>
          <a:bodyPr/>
          <a:lstStyle>
            <a:lvl1pPr>
              <a:defRPr smtClean="0"/>
            </a:lvl1pPr>
          </a:lstStyle>
          <a:p>
            <a:pPr>
              <a:defRPr/>
            </a:pPr>
            <a:fld id="{568D8C30-BAB3-41F7-ADE6-E439B1173AA2}" type="datetimeFigureOut">
              <a:rPr lang="en-US" altLang="zh-TW"/>
              <a:pPr>
                <a:defRPr/>
              </a:pPr>
              <a:t>4/27/2020</a:t>
            </a:fld>
            <a:endParaRPr lang="en-US" altLang="zh-TW"/>
          </a:p>
        </p:txBody>
      </p:sp>
      <p:sp>
        <p:nvSpPr>
          <p:cNvPr id="6" name="頁尾版面配置區 4">
            <a:extLst>
              <a:ext uri="{FF2B5EF4-FFF2-40B4-BE49-F238E27FC236}">
                <a16:creationId xmlns:a16="http://schemas.microsoft.com/office/drawing/2014/main" id="{1E3B848F-422C-43BC-8168-4D6B17B2F2BD}"/>
              </a:ext>
            </a:extLst>
          </p:cNvPr>
          <p:cNvSpPr>
            <a:spLocks noGrp="1"/>
          </p:cNvSpPr>
          <p:nvPr>
            <p:ph type="ftr" sz="quarter" idx="11"/>
          </p:nvPr>
        </p:nvSpPr>
        <p:spPr/>
        <p:txBody>
          <a:bodyPr/>
          <a:lstStyle>
            <a:lvl1pPr>
              <a:defRPr smtClean="0"/>
            </a:lvl1pPr>
          </a:lstStyle>
          <a:p>
            <a:pPr>
              <a:defRPr/>
            </a:pPr>
            <a:endParaRPr lang="en-US" altLang="zh-TW"/>
          </a:p>
        </p:txBody>
      </p:sp>
      <p:sp>
        <p:nvSpPr>
          <p:cNvPr id="7" name="投影片編號版面配置區 5">
            <a:extLst>
              <a:ext uri="{FF2B5EF4-FFF2-40B4-BE49-F238E27FC236}">
                <a16:creationId xmlns:a16="http://schemas.microsoft.com/office/drawing/2014/main" id="{8B055D5B-2720-46AE-8A05-3E0242974BDA}"/>
              </a:ext>
            </a:extLst>
          </p:cNvPr>
          <p:cNvSpPr>
            <a:spLocks noGrp="1"/>
          </p:cNvSpPr>
          <p:nvPr>
            <p:ph type="sldNum" sz="quarter" idx="12"/>
          </p:nvPr>
        </p:nvSpPr>
        <p:spPr/>
        <p:txBody>
          <a:bodyPr/>
          <a:lstStyle>
            <a:lvl1pPr>
              <a:defRPr/>
            </a:lvl1pPr>
          </a:lstStyle>
          <a:p>
            <a:fld id="{19C7CBF1-FDD4-49D4-9E1F-10050BE5376D}" type="slidenum">
              <a:rPr lang="en-US" altLang="zh-TW"/>
              <a:pPr/>
              <a:t>‹#›</a:t>
            </a:fld>
            <a:endParaRPr lang="en-US" altLang="zh-TW"/>
          </a:p>
        </p:txBody>
      </p:sp>
    </p:spTree>
    <p:extLst>
      <p:ext uri="{BB962C8B-B14F-4D97-AF65-F5344CB8AC3E}">
        <p14:creationId xmlns:p14="http://schemas.microsoft.com/office/powerpoint/2010/main" val="1809204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36BC8E7D-7740-4A22-B0B3-58B68617D98A}"/>
              </a:ext>
            </a:extLst>
          </p:cNvPr>
          <p:cNvCxnSpPr/>
          <p:nvPr/>
        </p:nvCxnSpPr>
        <p:spPr>
          <a:xfrm rot="5400000">
            <a:off x="3657601" y="3200400"/>
            <a:ext cx="5791200" cy="3175"/>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5BF83283-D620-4887-B604-2BF0157478FB}"/>
              </a:ext>
            </a:extLst>
          </p:cNvPr>
          <p:cNvSpPr>
            <a:spLocks noGrp="1"/>
          </p:cNvSpPr>
          <p:nvPr>
            <p:ph type="dt" sz="half" idx="10"/>
          </p:nvPr>
        </p:nvSpPr>
        <p:spPr/>
        <p:txBody>
          <a:bodyPr/>
          <a:lstStyle>
            <a:lvl1pPr>
              <a:defRPr smtClean="0"/>
            </a:lvl1pPr>
          </a:lstStyle>
          <a:p>
            <a:pPr>
              <a:defRPr/>
            </a:pPr>
            <a:fld id="{BC5B1969-D58F-4DC0-8A8C-4D38C2B9C5E9}" type="datetimeFigureOut">
              <a:rPr lang="en-US" altLang="zh-TW"/>
              <a:pPr>
                <a:defRPr/>
              </a:pPr>
              <a:t>4/27/2020</a:t>
            </a:fld>
            <a:endParaRPr lang="en-US" altLang="zh-TW"/>
          </a:p>
        </p:txBody>
      </p:sp>
      <p:sp>
        <p:nvSpPr>
          <p:cNvPr id="6" name="頁尾版面配置區 4">
            <a:extLst>
              <a:ext uri="{FF2B5EF4-FFF2-40B4-BE49-F238E27FC236}">
                <a16:creationId xmlns:a16="http://schemas.microsoft.com/office/drawing/2014/main" id="{DCB9C2B7-A3B0-4683-9E98-59CF5253230F}"/>
              </a:ext>
            </a:extLst>
          </p:cNvPr>
          <p:cNvSpPr>
            <a:spLocks noGrp="1"/>
          </p:cNvSpPr>
          <p:nvPr>
            <p:ph type="ftr" sz="quarter" idx="11"/>
          </p:nvPr>
        </p:nvSpPr>
        <p:spPr/>
        <p:txBody>
          <a:bodyPr/>
          <a:lstStyle>
            <a:lvl1pPr>
              <a:defRPr smtClean="0"/>
            </a:lvl1pPr>
          </a:lstStyle>
          <a:p>
            <a:pPr>
              <a:defRPr/>
            </a:pPr>
            <a:endParaRPr lang="en-US" altLang="zh-TW"/>
          </a:p>
        </p:txBody>
      </p:sp>
      <p:sp>
        <p:nvSpPr>
          <p:cNvPr id="7" name="投影片編號版面配置區 5">
            <a:extLst>
              <a:ext uri="{FF2B5EF4-FFF2-40B4-BE49-F238E27FC236}">
                <a16:creationId xmlns:a16="http://schemas.microsoft.com/office/drawing/2014/main" id="{8899A9C1-4257-490B-9ABF-1649111041BE}"/>
              </a:ext>
            </a:extLst>
          </p:cNvPr>
          <p:cNvSpPr>
            <a:spLocks noGrp="1"/>
          </p:cNvSpPr>
          <p:nvPr>
            <p:ph type="sldNum" sz="quarter" idx="12"/>
          </p:nvPr>
        </p:nvSpPr>
        <p:spPr/>
        <p:txBody>
          <a:bodyPr/>
          <a:lstStyle>
            <a:lvl1pPr>
              <a:defRPr/>
            </a:lvl1pPr>
          </a:lstStyle>
          <a:p>
            <a:fld id="{055940AB-9ED1-437E-ADA1-A614DCA2DFC7}" type="slidenum">
              <a:rPr lang="en-US" altLang="zh-TW"/>
              <a:pPr/>
              <a:t>‹#›</a:t>
            </a:fld>
            <a:endParaRPr lang="en-US" altLang="zh-TW"/>
          </a:p>
        </p:txBody>
      </p:sp>
    </p:spTree>
    <p:extLst>
      <p:ext uri="{BB962C8B-B14F-4D97-AF65-F5344CB8AC3E}">
        <p14:creationId xmlns:p14="http://schemas.microsoft.com/office/powerpoint/2010/main" val="428107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7F2BDF73-D8AA-4717-A1A1-337CFEC66877}"/>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a:extLst>
              <a:ext uri="{FF2B5EF4-FFF2-40B4-BE49-F238E27FC236}">
                <a16:creationId xmlns:a16="http://schemas.microsoft.com/office/drawing/2014/main" id="{B68F1C9A-0BAC-4066-813C-1C180FF3C121}"/>
              </a:ext>
            </a:extLst>
          </p:cNvPr>
          <p:cNvSpPr>
            <a:spLocks noGrp="1"/>
          </p:cNvSpPr>
          <p:nvPr>
            <p:ph type="dt" sz="half" idx="10"/>
          </p:nvPr>
        </p:nvSpPr>
        <p:spPr/>
        <p:txBody>
          <a:bodyPr/>
          <a:lstStyle>
            <a:lvl1pPr>
              <a:defRPr smtClean="0"/>
            </a:lvl1pPr>
          </a:lstStyle>
          <a:p>
            <a:pPr>
              <a:defRPr/>
            </a:pPr>
            <a:fld id="{2213E228-586B-483C-98DB-1F91916C80AC}" type="datetimeFigureOut">
              <a:rPr lang="en-US" altLang="zh-TW"/>
              <a:pPr>
                <a:defRPr/>
              </a:pPr>
              <a:t>4/27/2020</a:t>
            </a:fld>
            <a:endParaRPr lang="en-US" altLang="zh-TW"/>
          </a:p>
        </p:txBody>
      </p:sp>
      <p:sp>
        <p:nvSpPr>
          <p:cNvPr id="6" name="頁尾版面配置區 4">
            <a:extLst>
              <a:ext uri="{FF2B5EF4-FFF2-40B4-BE49-F238E27FC236}">
                <a16:creationId xmlns:a16="http://schemas.microsoft.com/office/drawing/2014/main" id="{CC896CC8-89FE-497D-8286-13ECF3DAED25}"/>
              </a:ext>
            </a:extLst>
          </p:cNvPr>
          <p:cNvSpPr>
            <a:spLocks noGrp="1"/>
          </p:cNvSpPr>
          <p:nvPr>
            <p:ph type="ftr" sz="quarter" idx="11"/>
          </p:nvPr>
        </p:nvSpPr>
        <p:spPr/>
        <p:txBody>
          <a:bodyPr/>
          <a:lstStyle>
            <a:lvl1pPr>
              <a:defRPr smtClean="0"/>
            </a:lvl1pPr>
          </a:lstStyle>
          <a:p>
            <a:pPr>
              <a:defRPr/>
            </a:pPr>
            <a:endParaRPr lang="en-US" altLang="zh-TW"/>
          </a:p>
        </p:txBody>
      </p:sp>
      <p:sp>
        <p:nvSpPr>
          <p:cNvPr id="7" name="投影片編號版面配置區 5">
            <a:extLst>
              <a:ext uri="{FF2B5EF4-FFF2-40B4-BE49-F238E27FC236}">
                <a16:creationId xmlns:a16="http://schemas.microsoft.com/office/drawing/2014/main" id="{EC616BBD-CE97-4C50-8888-7DE8488E2F1B}"/>
              </a:ext>
            </a:extLst>
          </p:cNvPr>
          <p:cNvSpPr>
            <a:spLocks noGrp="1"/>
          </p:cNvSpPr>
          <p:nvPr>
            <p:ph type="sldNum" sz="quarter" idx="12"/>
          </p:nvPr>
        </p:nvSpPr>
        <p:spPr/>
        <p:txBody>
          <a:bodyPr/>
          <a:lstStyle>
            <a:lvl1pPr>
              <a:defRPr/>
            </a:lvl1pPr>
          </a:lstStyle>
          <a:p>
            <a:fld id="{2166ABF4-B405-4930-8881-0F98DEEEAD75}" type="slidenum">
              <a:rPr lang="en-US" altLang="zh-TW"/>
              <a:pPr/>
              <a:t>‹#›</a:t>
            </a:fld>
            <a:endParaRPr lang="en-US" altLang="zh-TW"/>
          </a:p>
        </p:txBody>
      </p:sp>
    </p:spTree>
    <p:extLst>
      <p:ext uri="{BB962C8B-B14F-4D97-AF65-F5344CB8AC3E}">
        <p14:creationId xmlns:p14="http://schemas.microsoft.com/office/powerpoint/2010/main" val="1638494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7D3F4E3E-7E2E-4A40-BEA1-CBC343BB3C77}"/>
              </a:ext>
            </a:extLst>
          </p:cNvPr>
          <p:cNvSpPr>
            <a:spLocks noGrp="1"/>
          </p:cNvSpPr>
          <p:nvPr>
            <p:ph type="dt" sz="half" idx="10"/>
          </p:nvPr>
        </p:nvSpPr>
        <p:spPr/>
        <p:txBody>
          <a:bodyPr/>
          <a:lstStyle>
            <a:lvl1pPr>
              <a:defRPr/>
            </a:lvl1pPr>
          </a:lstStyle>
          <a:p>
            <a:pPr>
              <a:defRPr/>
            </a:pPr>
            <a:fld id="{224DD09B-1E41-47A2-9CBE-EE0B8CB457C0}" type="datetimeFigureOut">
              <a:rPr lang="en-US" altLang="zh-TW"/>
              <a:pPr>
                <a:defRPr/>
              </a:pPr>
              <a:t>4/27/2020</a:t>
            </a:fld>
            <a:endParaRPr lang="en-US" altLang="zh-TW"/>
          </a:p>
        </p:txBody>
      </p:sp>
      <p:sp>
        <p:nvSpPr>
          <p:cNvPr id="5" name="頁尾版面配置區 4">
            <a:extLst>
              <a:ext uri="{FF2B5EF4-FFF2-40B4-BE49-F238E27FC236}">
                <a16:creationId xmlns:a16="http://schemas.microsoft.com/office/drawing/2014/main" id="{168C28AE-2A62-4DAF-A872-03CA6D227D02}"/>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408812B2-56D4-4393-887E-169865FC4436}"/>
              </a:ext>
            </a:extLst>
          </p:cNvPr>
          <p:cNvSpPr>
            <a:spLocks noGrp="1"/>
          </p:cNvSpPr>
          <p:nvPr>
            <p:ph type="sldNum" sz="quarter" idx="12"/>
          </p:nvPr>
        </p:nvSpPr>
        <p:spPr/>
        <p:txBody>
          <a:bodyPr/>
          <a:lstStyle>
            <a:lvl1pPr>
              <a:defRPr/>
            </a:lvl1pPr>
          </a:lstStyle>
          <a:p>
            <a:fld id="{3FA20CEC-273E-4460-909B-ED48F5635E5D}" type="slidenum">
              <a:rPr lang="en-US" altLang="zh-TW"/>
              <a:pPr/>
              <a:t>‹#›</a:t>
            </a:fld>
            <a:endParaRPr lang="en-US" altLang="zh-TW"/>
          </a:p>
        </p:txBody>
      </p:sp>
    </p:spTree>
    <p:extLst>
      <p:ext uri="{BB962C8B-B14F-4D97-AF65-F5344CB8AC3E}">
        <p14:creationId xmlns:p14="http://schemas.microsoft.com/office/powerpoint/2010/main" val="287922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01E87792-49F4-4AA4-8C28-3AFA91F932E3}"/>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a:extLst>
              <a:ext uri="{FF2B5EF4-FFF2-40B4-BE49-F238E27FC236}">
                <a16:creationId xmlns:a16="http://schemas.microsoft.com/office/drawing/2014/main" id="{32A4471C-1135-4E11-9B44-F1C37E129E43}"/>
              </a:ext>
            </a:extLst>
          </p:cNvPr>
          <p:cNvSpPr>
            <a:spLocks noGrp="1"/>
          </p:cNvSpPr>
          <p:nvPr>
            <p:ph type="dt" sz="half" idx="10"/>
          </p:nvPr>
        </p:nvSpPr>
        <p:spPr/>
        <p:txBody>
          <a:bodyPr/>
          <a:lstStyle>
            <a:lvl1pPr>
              <a:defRPr smtClean="0"/>
            </a:lvl1pPr>
          </a:lstStyle>
          <a:p>
            <a:pPr>
              <a:defRPr/>
            </a:pPr>
            <a:fld id="{E8E5F939-3109-49FB-B54E-0121D83B1E10}" type="datetimeFigureOut">
              <a:rPr lang="en-US" altLang="zh-TW"/>
              <a:pPr>
                <a:defRPr/>
              </a:pPr>
              <a:t>4/27/2020</a:t>
            </a:fld>
            <a:endParaRPr lang="en-US" altLang="zh-TW"/>
          </a:p>
        </p:txBody>
      </p:sp>
      <p:sp>
        <p:nvSpPr>
          <p:cNvPr id="7" name="頁尾版面配置區 4">
            <a:extLst>
              <a:ext uri="{FF2B5EF4-FFF2-40B4-BE49-F238E27FC236}">
                <a16:creationId xmlns:a16="http://schemas.microsoft.com/office/drawing/2014/main" id="{502B95D4-A189-436E-BC58-6D200323DA83}"/>
              </a:ext>
            </a:extLst>
          </p:cNvPr>
          <p:cNvSpPr>
            <a:spLocks noGrp="1"/>
          </p:cNvSpPr>
          <p:nvPr>
            <p:ph type="ftr" sz="quarter" idx="11"/>
          </p:nvPr>
        </p:nvSpPr>
        <p:spPr/>
        <p:txBody>
          <a:bodyPr/>
          <a:lstStyle>
            <a:lvl1pPr>
              <a:defRPr smtClean="0"/>
            </a:lvl1pPr>
          </a:lstStyle>
          <a:p>
            <a:pPr>
              <a:defRPr/>
            </a:pPr>
            <a:endParaRPr lang="en-US" altLang="zh-TW"/>
          </a:p>
        </p:txBody>
      </p:sp>
      <p:sp>
        <p:nvSpPr>
          <p:cNvPr id="8" name="投影片編號版面配置區 5">
            <a:extLst>
              <a:ext uri="{FF2B5EF4-FFF2-40B4-BE49-F238E27FC236}">
                <a16:creationId xmlns:a16="http://schemas.microsoft.com/office/drawing/2014/main" id="{3948413B-1ADC-4E02-A005-3F671D8DE026}"/>
              </a:ext>
            </a:extLst>
          </p:cNvPr>
          <p:cNvSpPr>
            <a:spLocks noGrp="1"/>
          </p:cNvSpPr>
          <p:nvPr>
            <p:ph type="sldNum" sz="quarter" idx="12"/>
          </p:nvPr>
        </p:nvSpPr>
        <p:spPr/>
        <p:txBody>
          <a:bodyPr/>
          <a:lstStyle>
            <a:lvl1pPr>
              <a:defRPr/>
            </a:lvl1pPr>
          </a:lstStyle>
          <a:p>
            <a:fld id="{B9B9EBD3-A25F-4A09-B401-EB35FD7AA582}" type="slidenum">
              <a:rPr lang="en-US" altLang="zh-TW"/>
              <a:pPr/>
              <a:t>‹#›</a:t>
            </a:fld>
            <a:endParaRPr lang="en-US" altLang="zh-TW"/>
          </a:p>
        </p:txBody>
      </p:sp>
    </p:spTree>
    <p:extLst>
      <p:ext uri="{BB962C8B-B14F-4D97-AF65-F5344CB8AC3E}">
        <p14:creationId xmlns:p14="http://schemas.microsoft.com/office/powerpoint/2010/main" val="337521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a:extLst>
              <a:ext uri="{FF2B5EF4-FFF2-40B4-BE49-F238E27FC236}">
                <a16:creationId xmlns:a16="http://schemas.microsoft.com/office/drawing/2014/main" id="{F4BC79D0-75C7-4169-A968-04C32235BB32}"/>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a:extLst>
              <a:ext uri="{FF2B5EF4-FFF2-40B4-BE49-F238E27FC236}">
                <a16:creationId xmlns:a16="http://schemas.microsoft.com/office/drawing/2014/main" id="{A921E4E0-8976-4370-867A-857DC2ED0AB7}"/>
              </a:ext>
            </a:extLst>
          </p:cNvPr>
          <p:cNvSpPr>
            <a:spLocks noGrp="1"/>
          </p:cNvSpPr>
          <p:nvPr>
            <p:ph type="dt" sz="half" idx="10"/>
          </p:nvPr>
        </p:nvSpPr>
        <p:spPr/>
        <p:txBody>
          <a:bodyPr/>
          <a:lstStyle>
            <a:lvl1pPr>
              <a:defRPr smtClean="0"/>
            </a:lvl1pPr>
          </a:lstStyle>
          <a:p>
            <a:pPr>
              <a:defRPr/>
            </a:pPr>
            <a:fld id="{67513D07-9AF2-4A77-B33A-AF7869F1DBC5}" type="datetimeFigureOut">
              <a:rPr lang="en-US" altLang="zh-TW"/>
              <a:pPr>
                <a:defRPr/>
              </a:pPr>
              <a:t>4/27/2020</a:t>
            </a:fld>
            <a:endParaRPr lang="en-US" altLang="zh-TW"/>
          </a:p>
        </p:txBody>
      </p:sp>
      <p:sp>
        <p:nvSpPr>
          <p:cNvPr id="9" name="頁尾版面配置區 4">
            <a:extLst>
              <a:ext uri="{FF2B5EF4-FFF2-40B4-BE49-F238E27FC236}">
                <a16:creationId xmlns:a16="http://schemas.microsoft.com/office/drawing/2014/main" id="{A145FC99-81A3-4B42-A1CD-5F9EE3DF0223}"/>
              </a:ext>
            </a:extLst>
          </p:cNvPr>
          <p:cNvSpPr>
            <a:spLocks noGrp="1"/>
          </p:cNvSpPr>
          <p:nvPr>
            <p:ph type="ftr" sz="quarter" idx="11"/>
          </p:nvPr>
        </p:nvSpPr>
        <p:spPr/>
        <p:txBody>
          <a:bodyPr/>
          <a:lstStyle>
            <a:lvl1pPr>
              <a:defRPr smtClean="0"/>
            </a:lvl1pPr>
          </a:lstStyle>
          <a:p>
            <a:pPr>
              <a:defRPr/>
            </a:pPr>
            <a:endParaRPr lang="en-US" altLang="zh-TW"/>
          </a:p>
        </p:txBody>
      </p:sp>
      <p:sp>
        <p:nvSpPr>
          <p:cNvPr id="10" name="投影片編號版面配置區 5">
            <a:extLst>
              <a:ext uri="{FF2B5EF4-FFF2-40B4-BE49-F238E27FC236}">
                <a16:creationId xmlns:a16="http://schemas.microsoft.com/office/drawing/2014/main" id="{0DFDF558-B638-48D1-991B-C10BDA553F79}"/>
              </a:ext>
            </a:extLst>
          </p:cNvPr>
          <p:cNvSpPr>
            <a:spLocks noGrp="1"/>
          </p:cNvSpPr>
          <p:nvPr>
            <p:ph type="sldNum" sz="quarter" idx="12"/>
          </p:nvPr>
        </p:nvSpPr>
        <p:spPr/>
        <p:txBody>
          <a:bodyPr/>
          <a:lstStyle>
            <a:lvl1pPr>
              <a:defRPr/>
            </a:lvl1pPr>
          </a:lstStyle>
          <a:p>
            <a:fld id="{324D994C-CCF4-4CB6-AD46-47BB7E34CFDA}" type="slidenum">
              <a:rPr lang="en-US" altLang="zh-TW"/>
              <a:pPr/>
              <a:t>‹#›</a:t>
            </a:fld>
            <a:endParaRPr lang="en-US" altLang="zh-TW"/>
          </a:p>
        </p:txBody>
      </p:sp>
    </p:spTree>
    <p:extLst>
      <p:ext uri="{BB962C8B-B14F-4D97-AF65-F5344CB8AC3E}">
        <p14:creationId xmlns:p14="http://schemas.microsoft.com/office/powerpoint/2010/main" val="255140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a:extLst>
              <a:ext uri="{FF2B5EF4-FFF2-40B4-BE49-F238E27FC236}">
                <a16:creationId xmlns:a16="http://schemas.microsoft.com/office/drawing/2014/main" id="{450C249D-F618-4BB0-B31F-CE42346832D4}"/>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a:extLst>
              <a:ext uri="{FF2B5EF4-FFF2-40B4-BE49-F238E27FC236}">
                <a16:creationId xmlns:a16="http://schemas.microsoft.com/office/drawing/2014/main" id="{3940C1D9-7B65-4F93-B252-B65886445FF4}"/>
              </a:ext>
            </a:extLst>
          </p:cNvPr>
          <p:cNvSpPr>
            <a:spLocks noGrp="1"/>
          </p:cNvSpPr>
          <p:nvPr>
            <p:ph type="dt" sz="half" idx="10"/>
          </p:nvPr>
        </p:nvSpPr>
        <p:spPr/>
        <p:txBody>
          <a:bodyPr/>
          <a:lstStyle>
            <a:lvl1pPr>
              <a:defRPr smtClean="0"/>
            </a:lvl1pPr>
          </a:lstStyle>
          <a:p>
            <a:pPr>
              <a:defRPr/>
            </a:pPr>
            <a:fld id="{5A88BA7D-5834-4AD3-B67A-8C53B1C5795F}" type="datetimeFigureOut">
              <a:rPr lang="en-US" altLang="zh-TW"/>
              <a:pPr>
                <a:defRPr/>
              </a:pPr>
              <a:t>4/27/2020</a:t>
            </a:fld>
            <a:endParaRPr lang="en-US" altLang="zh-TW"/>
          </a:p>
        </p:txBody>
      </p:sp>
      <p:sp>
        <p:nvSpPr>
          <p:cNvPr id="5" name="頁尾版面配置區 4">
            <a:extLst>
              <a:ext uri="{FF2B5EF4-FFF2-40B4-BE49-F238E27FC236}">
                <a16:creationId xmlns:a16="http://schemas.microsoft.com/office/drawing/2014/main" id="{94EEF917-A735-45D3-972B-5518FDA708FD}"/>
              </a:ext>
            </a:extLst>
          </p:cNvPr>
          <p:cNvSpPr>
            <a:spLocks noGrp="1"/>
          </p:cNvSpPr>
          <p:nvPr>
            <p:ph type="ftr" sz="quarter" idx="11"/>
          </p:nvPr>
        </p:nvSpPr>
        <p:spPr/>
        <p:txBody>
          <a:bodyPr/>
          <a:lstStyle>
            <a:lvl1pPr>
              <a:defRPr smtClean="0"/>
            </a:lvl1pPr>
          </a:lstStyle>
          <a:p>
            <a:pPr>
              <a:defRPr/>
            </a:pPr>
            <a:endParaRPr lang="en-US" altLang="zh-TW"/>
          </a:p>
        </p:txBody>
      </p:sp>
      <p:sp>
        <p:nvSpPr>
          <p:cNvPr id="6" name="投影片編號版面配置區 5">
            <a:extLst>
              <a:ext uri="{FF2B5EF4-FFF2-40B4-BE49-F238E27FC236}">
                <a16:creationId xmlns:a16="http://schemas.microsoft.com/office/drawing/2014/main" id="{E07A5947-C3D9-42D5-871C-FE3FC24E972D}"/>
              </a:ext>
            </a:extLst>
          </p:cNvPr>
          <p:cNvSpPr>
            <a:spLocks noGrp="1"/>
          </p:cNvSpPr>
          <p:nvPr>
            <p:ph type="sldNum" sz="quarter" idx="12"/>
          </p:nvPr>
        </p:nvSpPr>
        <p:spPr/>
        <p:txBody>
          <a:bodyPr/>
          <a:lstStyle>
            <a:lvl1pPr>
              <a:defRPr/>
            </a:lvl1pPr>
          </a:lstStyle>
          <a:p>
            <a:fld id="{EBD94495-063F-49B8-A633-39D258D0D20C}" type="slidenum">
              <a:rPr lang="en-US" altLang="zh-TW"/>
              <a:pPr/>
              <a:t>‹#›</a:t>
            </a:fld>
            <a:endParaRPr lang="en-US" altLang="zh-TW"/>
          </a:p>
        </p:txBody>
      </p:sp>
    </p:spTree>
    <p:extLst>
      <p:ext uri="{BB962C8B-B14F-4D97-AF65-F5344CB8AC3E}">
        <p14:creationId xmlns:p14="http://schemas.microsoft.com/office/powerpoint/2010/main" val="296264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F0523D40-A713-4EDA-94DF-D614D14176A3}"/>
              </a:ext>
            </a:extLst>
          </p:cNvPr>
          <p:cNvSpPr>
            <a:spLocks noGrp="1"/>
          </p:cNvSpPr>
          <p:nvPr>
            <p:ph type="dt" sz="half" idx="10"/>
          </p:nvPr>
        </p:nvSpPr>
        <p:spPr/>
        <p:txBody>
          <a:bodyPr/>
          <a:lstStyle>
            <a:lvl1pPr>
              <a:defRPr/>
            </a:lvl1pPr>
          </a:lstStyle>
          <a:p>
            <a:pPr>
              <a:defRPr/>
            </a:pPr>
            <a:fld id="{83193BD9-7C96-405B-9A4E-9E5107AF460E}" type="datetimeFigureOut">
              <a:rPr lang="en-US" altLang="zh-TW"/>
              <a:pPr>
                <a:defRPr/>
              </a:pPr>
              <a:t>4/27/2020</a:t>
            </a:fld>
            <a:endParaRPr lang="en-US" altLang="zh-TW"/>
          </a:p>
        </p:txBody>
      </p:sp>
      <p:sp>
        <p:nvSpPr>
          <p:cNvPr id="3" name="頁尾版面配置區 4">
            <a:extLst>
              <a:ext uri="{FF2B5EF4-FFF2-40B4-BE49-F238E27FC236}">
                <a16:creationId xmlns:a16="http://schemas.microsoft.com/office/drawing/2014/main" id="{3612F173-A47C-4839-AB33-10B034BB7BC0}"/>
              </a:ext>
            </a:extLst>
          </p:cNvPr>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a:extLst>
              <a:ext uri="{FF2B5EF4-FFF2-40B4-BE49-F238E27FC236}">
                <a16:creationId xmlns:a16="http://schemas.microsoft.com/office/drawing/2014/main" id="{344AB825-3B96-4F4E-80A5-20D818E96C1D}"/>
              </a:ext>
            </a:extLst>
          </p:cNvPr>
          <p:cNvSpPr>
            <a:spLocks noGrp="1"/>
          </p:cNvSpPr>
          <p:nvPr>
            <p:ph type="sldNum" sz="quarter" idx="12"/>
          </p:nvPr>
        </p:nvSpPr>
        <p:spPr/>
        <p:txBody>
          <a:bodyPr/>
          <a:lstStyle>
            <a:lvl1pPr>
              <a:defRPr/>
            </a:lvl1pPr>
          </a:lstStyle>
          <a:p>
            <a:fld id="{F8B5567D-AA87-4881-95C6-677E3F5780C3}" type="slidenum">
              <a:rPr lang="en-US" altLang="zh-TW"/>
              <a:pPr/>
              <a:t>‹#›</a:t>
            </a:fld>
            <a:endParaRPr lang="en-US" altLang="zh-TW"/>
          </a:p>
        </p:txBody>
      </p:sp>
    </p:spTree>
    <p:extLst>
      <p:ext uri="{BB962C8B-B14F-4D97-AF65-F5344CB8AC3E}">
        <p14:creationId xmlns:p14="http://schemas.microsoft.com/office/powerpoint/2010/main" val="4114598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EE11E8DA-F501-4F38-8806-3BACF3D9AE26}"/>
              </a:ext>
            </a:extLst>
          </p:cNvPr>
          <p:cNvSpPr>
            <a:spLocks noGrp="1"/>
          </p:cNvSpPr>
          <p:nvPr>
            <p:ph type="dt" sz="half" idx="10"/>
          </p:nvPr>
        </p:nvSpPr>
        <p:spPr/>
        <p:txBody>
          <a:bodyPr/>
          <a:lstStyle>
            <a:lvl1pPr>
              <a:defRPr/>
            </a:lvl1pPr>
          </a:lstStyle>
          <a:p>
            <a:pPr>
              <a:defRPr/>
            </a:pPr>
            <a:fld id="{5075D465-8A58-4B7D-9E63-8A5175478A21}" type="datetimeFigureOut">
              <a:rPr lang="en-US" altLang="zh-TW"/>
              <a:pPr>
                <a:defRPr/>
              </a:pPr>
              <a:t>4/27/2020</a:t>
            </a:fld>
            <a:endParaRPr lang="en-US" altLang="zh-TW"/>
          </a:p>
        </p:txBody>
      </p:sp>
      <p:sp>
        <p:nvSpPr>
          <p:cNvPr id="6" name="頁尾版面配置區 4">
            <a:extLst>
              <a:ext uri="{FF2B5EF4-FFF2-40B4-BE49-F238E27FC236}">
                <a16:creationId xmlns:a16="http://schemas.microsoft.com/office/drawing/2014/main" id="{729366F8-45E7-46B3-BBFD-8926295689EB}"/>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160ABF6F-618D-49FD-A5CE-0081C6C93A03}"/>
              </a:ext>
            </a:extLst>
          </p:cNvPr>
          <p:cNvSpPr>
            <a:spLocks noGrp="1"/>
          </p:cNvSpPr>
          <p:nvPr>
            <p:ph type="sldNum" sz="quarter" idx="12"/>
          </p:nvPr>
        </p:nvSpPr>
        <p:spPr/>
        <p:txBody>
          <a:bodyPr/>
          <a:lstStyle>
            <a:lvl1pPr>
              <a:defRPr/>
            </a:lvl1pPr>
          </a:lstStyle>
          <a:p>
            <a:fld id="{64B596DB-7139-40D3-96EF-BE3CD4538DE8}" type="slidenum">
              <a:rPr lang="en-US" altLang="zh-TW"/>
              <a:pPr/>
              <a:t>‹#›</a:t>
            </a:fld>
            <a:endParaRPr lang="en-US" altLang="zh-TW"/>
          </a:p>
        </p:txBody>
      </p:sp>
    </p:spTree>
    <p:extLst>
      <p:ext uri="{BB962C8B-B14F-4D97-AF65-F5344CB8AC3E}">
        <p14:creationId xmlns:p14="http://schemas.microsoft.com/office/powerpoint/2010/main" val="3284011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894D2564-BF7D-4D0D-821C-13BFD1462C8C}"/>
              </a:ext>
            </a:extLst>
          </p:cNvPr>
          <p:cNvSpPr>
            <a:spLocks noGrp="1"/>
          </p:cNvSpPr>
          <p:nvPr>
            <p:ph type="dt" sz="half" idx="10"/>
          </p:nvPr>
        </p:nvSpPr>
        <p:spPr/>
        <p:txBody>
          <a:bodyPr/>
          <a:lstStyle>
            <a:lvl1pPr>
              <a:defRPr/>
            </a:lvl1pPr>
          </a:lstStyle>
          <a:p>
            <a:pPr>
              <a:defRPr/>
            </a:pPr>
            <a:fld id="{A06E6E12-186A-4E04-9A50-AAE110230A1E}" type="datetimeFigureOut">
              <a:rPr lang="en-US" altLang="zh-TW"/>
              <a:pPr>
                <a:defRPr/>
              </a:pPr>
              <a:t>4/27/2020</a:t>
            </a:fld>
            <a:endParaRPr lang="en-US" altLang="zh-TW"/>
          </a:p>
        </p:txBody>
      </p:sp>
      <p:sp>
        <p:nvSpPr>
          <p:cNvPr id="6" name="頁尾版面配置區 4">
            <a:extLst>
              <a:ext uri="{FF2B5EF4-FFF2-40B4-BE49-F238E27FC236}">
                <a16:creationId xmlns:a16="http://schemas.microsoft.com/office/drawing/2014/main" id="{7F1B211F-8A60-4654-A659-8ADB2907B1FC}"/>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9E34F425-ED3D-4BA1-99D0-1D731F50BD83}"/>
              </a:ext>
            </a:extLst>
          </p:cNvPr>
          <p:cNvSpPr>
            <a:spLocks noGrp="1"/>
          </p:cNvSpPr>
          <p:nvPr>
            <p:ph type="sldNum" sz="quarter" idx="12"/>
          </p:nvPr>
        </p:nvSpPr>
        <p:spPr/>
        <p:txBody>
          <a:bodyPr/>
          <a:lstStyle>
            <a:lvl1pPr>
              <a:defRPr/>
            </a:lvl1pPr>
          </a:lstStyle>
          <a:p>
            <a:fld id="{729F9050-9366-4062-B7E4-5A2304657BAB}" type="slidenum">
              <a:rPr lang="en-US" altLang="zh-TW"/>
              <a:pPr/>
              <a:t>‹#›</a:t>
            </a:fld>
            <a:endParaRPr lang="en-US" altLang="zh-TW"/>
          </a:p>
        </p:txBody>
      </p:sp>
    </p:spTree>
    <p:extLst>
      <p:ext uri="{BB962C8B-B14F-4D97-AF65-F5344CB8AC3E}">
        <p14:creationId xmlns:p14="http://schemas.microsoft.com/office/powerpoint/2010/main" val="1659498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12" descr="logo_ppt.png">
            <a:extLst>
              <a:ext uri="{FF2B5EF4-FFF2-40B4-BE49-F238E27FC236}">
                <a16:creationId xmlns:a16="http://schemas.microsoft.com/office/drawing/2014/main" id="{241CA7A8-E1A5-4045-AFEC-3B89237C4A36}"/>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00800" y="60198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a:extLst>
              <a:ext uri="{FF2B5EF4-FFF2-40B4-BE49-F238E27FC236}">
                <a16:creationId xmlns:a16="http://schemas.microsoft.com/office/drawing/2014/main" id="{1B2B40FC-E70D-49E9-B168-C06E0429BF74}"/>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288"/>
            <a:ext cx="7667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20">
            <a:extLst>
              <a:ext uri="{FF2B5EF4-FFF2-40B4-BE49-F238E27FC236}">
                <a16:creationId xmlns:a16="http://schemas.microsoft.com/office/drawing/2014/main" id="{A24CFA5D-5816-4A4C-8C44-CF8EFC3B9B53}"/>
              </a:ext>
            </a:extLst>
          </p:cNvPr>
          <p:cNvSpPr>
            <a:spLocks noChangeArrowheads="1"/>
          </p:cNvSpPr>
          <p:nvPr/>
        </p:nvSpPr>
        <p:spPr bwMode="auto">
          <a:xfrm>
            <a:off x="620713" y="60325"/>
            <a:ext cx="3113087" cy="396875"/>
          </a:xfrm>
          <a:prstGeom prst="rect">
            <a:avLst/>
          </a:prstGeom>
          <a:noFill/>
          <a:ln w="9525">
            <a:noFill/>
            <a:miter lim="800000"/>
            <a:headEnd/>
            <a:tailEnd/>
          </a:ln>
        </p:spPr>
        <p:txBody>
          <a:bodyPr>
            <a:spAutoFit/>
          </a:bodyPr>
          <a:lstStyle/>
          <a:p>
            <a:pPr fontAlgn="auto">
              <a:spcBef>
                <a:spcPts val="0"/>
              </a:spcBef>
              <a:spcAft>
                <a:spcPts val="0"/>
              </a:spcAft>
              <a:defRPr/>
            </a:pPr>
            <a:r>
              <a:rPr lang="en-US" altLang="zh-TW" sz="1000" dirty="0">
                <a:solidFill>
                  <a:srgbClr val="969696"/>
                </a:solidFill>
                <a:latin typeface="Calibri" pitchFamily="34" charset="0"/>
                <a:cs typeface="+mn-cs"/>
              </a:rPr>
              <a:t>National Chung Cheng University</a:t>
            </a:r>
          </a:p>
          <a:p>
            <a:pPr fontAlgn="auto">
              <a:spcBef>
                <a:spcPts val="0"/>
              </a:spcBef>
              <a:spcAft>
                <a:spcPts val="0"/>
              </a:spcAft>
              <a:defRPr/>
            </a:pPr>
            <a:r>
              <a:rPr lang="en-US" altLang="zh-TW" sz="1000" dirty="0">
                <a:solidFill>
                  <a:srgbClr val="969696"/>
                </a:solidFill>
                <a:latin typeface="Calibri" pitchFamily="34" charset="0"/>
                <a:cs typeface="+mn-cs"/>
              </a:rPr>
              <a:t>Dept. Computer Science &amp; Information Engineering</a:t>
            </a:r>
          </a:p>
        </p:txBody>
      </p:sp>
      <p:sp>
        <p:nvSpPr>
          <p:cNvPr id="1029" name="標題版面配置區 1">
            <a:extLst>
              <a:ext uri="{FF2B5EF4-FFF2-40B4-BE49-F238E27FC236}">
                <a16:creationId xmlns:a16="http://schemas.microsoft.com/office/drawing/2014/main" id="{359E0962-55C1-461E-B105-7FE272734BB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a:extLst>
              <a:ext uri="{FF2B5EF4-FFF2-40B4-BE49-F238E27FC236}">
                <a16:creationId xmlns:a16="http://schemas.microsoft.com/office/drawing/2014/main" id="{B53D9130-BA12-48DB-ADC7-A9199B7CC4C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946A7CC-D25B-4D1C-A29F-B1AC6FB7534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cs typeface="Arial" charset="0"/>
              </a:defRPr>
            </a:lvl1pPr>
          </a:lstStyle>
          <a:p>
            <a:pPr>
              <a:defRPr/>
            </a:pPr>
            <a:fld id="{D37BD070-9B36-49B0-B3F4-E5B5C538D09E}" type="datetimeFigureOut">
              <a:rPr lang="en-US" altLang="zh-TW"/>
              <a:pPr>
                <a:defRPr/>
              </a:pPr>
              <a:t>4/27/2020</a:t>
            </a:fld>
            <a:endParaRPr lang="en-US" altLang="zh-TW"/>
          </a:p>
        </p:txBody>
      </p:sp>
      <p:sp>
        <p:nvSpPr>
          <p:cNvPr id="5" name="頁尾版面配置區 4">
            <a:extLst>
              <a:ext uri="{FF2B5EF4-FFF2-40B4-BE49-F238E27FC236}">
                <a16:creationId xmlns:a16="http://schemas.microsoft.com/office/drawing/2014/main" id="{635BB090-E0E2-4F02-83B0-7D62FAEBB685}"/>
              </a:ext>
            </a:extLst>
          </p:cNvPr>
          <p:cNvSpPr>
            <a:spLocks noGrp="1"/>
          </p:cNvSpPr>
          <p:nvPr>
            <p:ph type="ftr" sz="quarter" idx="3"/>
          </p:nvPr>
        </p:nvSpPr>
        <p:spPr>
          <a:xfrm>
            <a:off x="59436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dirty="0" smtClean="0">
                <a:solidFill>
                  <a:srgbClr val="898989"/>
                </a:solidFill>
                <a:latin typeface="Calibri" pitchFamily="34" charset="0"/>
                <a:cs typeface="Arial" charset="0"/>
              </a:defRPr>
            </a:lvl1pPr>
          </a:lstStyle>
          <a:p>
            <a:pPr>
              <a:defRPr/>
            </a:pPr>
            <a:endParaRPr lang="en-US" altLang="zh-TW"/>
          </a:p>
        </p:txBody>
      </p:sp>
      <p:sp>
        <p:nvSpPr>
          <p:cNvPr id="6" name="投影片編號版面配置區 5">
            <a:extLst>
              <a:ext uri="{FF2B5EF4-FFF2-40B4-BE49-F238E27FC236}">
                <a16:creationId xmlns:a16="http://schemas.microsoft.com/office/drawing/2014/main" id="{B574DDA8-83DE-4362-A30F-DDCCD05AE93D}"/>
              </a:ext>
            </a:extLst>
          </p:cNvPr>
          <p:cNvSpPr>
            <a:spLocks noGrp="1"/>
          </p:cNvSpPr>
          <p:nvPr>
            <p:ph type="sldNum" sz="quarter" idx="4"/>
          </p:nvPr>
        </p:nvSpPr>
        <p:spPr>
          <a:xfrm>
            <a:off x="34290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600" b="1">
                <a:solidFill>
                  <a:srgbClr val="898989"/>
                </a:solidFill>
                <a:latin typeface="Calibri" panose="020F0502020204030204" pitchFamily="34" charset="0"/>
              </a:defRPr>
            </a:lvl1pPr>
          </a:lstStyle>
          <a:p>
            <a:fld id="{25DC4D7E-5A2B-4D1D-AE80-FED5158A1D0C}"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0" r:id="rId3"/>
    <p:sldLayoutId id="2147483776" r:id="rId4"/>
    <p:sldLayoutId id="2147483777" r:id="rId5"/>
    <p:sldLayoutId id="2147483778" r:id="rId6"/>
    <p:sldLayoutId id="2147483771" r:id="rId7"/>
    <p:sldLayoutId id="2147483772" r:id="rId8"/>
    <p:sldLayoutId id="2147483773" r:id="rId9"/>
    <p:sldLayoutId id="2147483779" r:id="rId10"/>
    <p:sldLayoutId id="2147483780"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esph60261@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ribboncommunications.com/company/get-help/glossary/diameter-protoco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zh.wikipedia.org/wiki/%E8%89%BE%E5%AD%97%E8%8A%82"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s://www.opencontainers.org/" TargetMode="External"/><Relationship Id="rId3" Type="http://schemas.openxmlformats.org/officeDocument/2006/relationships/hyperlink" Target="https://www.onap.org/" TargetMode="External"/><Relationship Id="rId7" Type="http://schemas.openxmlformats.org/officeDocument/2006/relationships/hyperlink" Target="https://ribboncommunications.com/company/get-help/glossary/diameter-protocol" TargetMode="External"/><Relationship Id="rId2" Type="http://schemas.openxmlformats.org/officeDocument/2006/relationships/hyperlink" Target="http://www.opnfv.org/" TargetMode="External"/><Relationship Id="rId1" Type="http://schemas.openxmlformats.org/officeDocument/2006/relationships/slideLayout" Target="../slideLayouts/slideLayout2.xml"/><Relationship Id="rId6" Type="http://schemas.openxmlformats.org/officeDocument/2006/relationships/hyperlink" Target="https://www.zabbix.com/" TargetMode="External"/><Relationship Id="rId5" Type="http://schemas.openxmlformats.org/officeDocument/2006/relationships/hyperlink" Target="https://ceph.io/" TargetMode="External"/><Relationship Id="rId4" Type="http://schemas.openxmlformats.org/officeDocument/2006/relationships/hyperlink" Target="http://www.openbaton.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a:extLst>
              <a:ext uri="{FF2B5EF4-FFF2-40B4-BE49-F238E27FC236}">
                <a16:creationId xmlns:a16="http://schemas.microsoft.com/office/drawing/2014/main" id="{DA365A34-6D66-4E7E-844E-B063D9BC2717}"/>
              </a:ext>
            </a:extLst>
          </p:cNvPr>
          <p:cNvSpPr>
            <a:spLocks noGrp="1"/>
          </p:cNvSpPr>
          <p:nvPr>
            <p:ph type="ctrTitle"/>
          </p:nvPr>
        </p:nvSpPr>
        <p:spPr/>
        <p:txBody>
          <a:bodyPr/>
          <a:lstStyle/>
          <a:p>
            <a:pPr defTabSz="912813"/>
            <a:r>
              <a:rPr lang="en-US" altLang="zh-TW" b="0" dirty="0"/>
              <a:t>Use of a virtualization in the transition of a telecommunication</a:t>
            </a:r>
            <a:br>
              <a:rPr lang="en-US" altLang="zh-TW" b="0" dirty="0"/>
            </a:br>
            <a:r>
              <a:rPr lang="en-US" altLang="zh-TW" b="0" dirty="0"/>
              <a:t>networks toward 5G</a:t>
            </a:r>
            <a:endParaRPr lang="zh-TW" altLang="zh-TW" dirty="0"/>
          </a:p>
        </p:txBody>
      </p:sp>
      <p:sp>
        <p:nvSpPr>
          <p:cNvPr id="3" name="副標題 2">
            <a:extLst>
              <a:ext uri="{FF2B5EF4-FFF2-40B4-BE49-F238E27FC236}">
                <a16:creationId xmlns:a16="http://schemas.microsoft.com/office/drawing/2014/main" id="{186F6D11-0E67-444E-9063-39173DB009DF}"/>
              </a:ext>
            </a:extLst>
          </p:cNvPr>
          <p:cNvSpPr>
            <a:spLocks noGrp="1"/>
          </p:cNvSpPr>
          <p:nvPr>
            <p:ph type="subTitle" idx="1"/>
          </p:nvPr>
        </p:nvSpPr>
        <p:spPr>
          <a:xfrm>
            <a:off x="1475656" y="4077072"/>
            <a:ext cx="6400800" cy="1752600"/>
          </a:xfrm>
        </p:spPr>
        <p:txBody>
          <a:bodyPr rtlCol="0">
            <a:normAutofit fontScale="55000" lnSpcReduction="20000"/>
          </a:bodyPr>
          <a:lstStyle/>
          <a:p>
            <a:pPr eaLnBrk="1" fontAlgn="auto" hangingPunct="1">
              <a:spcAft>
                <a:spcPts val="0"/>
              </a:spcAft>
              <a:defRPr/>
            </a:pPr>
            <a:r>
              <a:rPr lang="en-US" dirty="0" smtClean="0"/>
              <a:t>20</a:t>
            </a:r>
            <a:r>
              <a:rPr lang="en-US" altLang="zh-TW" dirty="0" smtClean="0"/>
              <a:t>20</a:t>
            </a:r>
            <a:r>
              <a:rPr lang="en-US" dirty="0" smtClean="0"/>
              <a:t>/</a:t>
            </a:r>
            <a:r>
              <a:rPr lang="en-US" altLang="zh-TW" dirty="0" smtClean="0"/>
              <a:t>04</a:t>
            </a:r>
            <a:r>
              <a:rPr lang="en-US" dirty="0" smtClean="0"/>
              <a:t>/</a:t>
            </a:r>
            <a:r>
              <a:rPr lang="en-US" altLang="zh-TW" dirty="0" smtClean="0"/>
              <a:t>26</a:t>
            </a:r>
            <a:endParaRPr lang="en-US" dirty="0"/>
          </a:p>
          <a:p>
            <a:pPr eaLnBrk="1" fontAlgn="auto" hangingPunct="1">
              <a:spcAft>
                <a:spcPts val="0"/>
              </a:spcAft>
              <a:defRPr/>
            </a:pPr>
            <a:r>
              <a:rPr lang="zh-TW" altLang="en-US" dirty="0"/>
              <a:t>陳靖</a:t>
            </a:r>
            <a:endParaRPr lang="en-US" altLang="zh-TW" dirty="0"/>
          </a:p>
          <a:p>
            <a:pPr eaLnBrk="1" fontAlgn="auto" hangingPunct="1">
              <a:spcAft>
                <a:spcPts val="0"/>
              </a:spcAft>
              <a:defRPr/>
            </a:pPr>
            <a:r>
              <a:rPr lang="en-US" dirty="0" smtClean="0">
                <a:hlinkClick r:id="rId2"/>
              </a:rPr>
              <a:t>joesph60261@gmail.com</a:t>
            </a:r>
            <a:endParaRPr lang="en-US" dirty="0" smtClean="0"/>
          </a:p>
          <a:p>
            <a:pPr fontAlgn="auto">
              <a:spcAft>
                <a:spcPts val="0"/>
              </a:spcAft>
              <a:defRPr/>
            </a:pPr>
            <a:r>
              <a:rPr lang="en-US" altLang="zh-TW" dirty="0"/>
              <a:t>International Journal of DIGITAL TECHNOLOGY &amp; ECONOMY </a:t>
            </a:r>
            <a:r>
              <a:rPr lang="en-US" dirty="0" smtClean="0"/>
              <a:t> </a:t>
            </a:r>
            <a:r>
              <a:rPr lang="en-US" dirty="0"/>
              <a:t>· </a:t>
            </a:r>
            <a:r>
              <a:rPr lang="en-US" altLang="zh-TW" dirty="0" smtClean="0"/>
              <a:t>Nov</a:t>
            </a:r>
            <a:r>
              <a:rPr lang="en-US" dirty="0" smtClean="0"/>
              <a:t> 2017</a:t>
            </a:r>
          </a:p>
          <a:p>
            <a:pPr fontAlgn="auto">
              <a:spcAft>
                <a:spcPts val="0"/>
              </a:spcAft>
              <a:defRPr/>
            </a:pPr>
            <a:r>
              <a:rPr lang="en-US" dirty="0" smtClean="0"/>
              <a:t>Impact factor:0.95(2019)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i="1" dirty="0" smtClean="0">
                <a:solidFill>
                  <a:srgbClr val="002060"/>
                </a:solidFill>
              </a:rPr>
              <a:t>BIRTH OF</a:t>
            </a:r>
            <a:r>
              <a:rPr lang="zh-TW" altLang="en-US" i="1" dirty="0">
                <a:solidFill>
                  <a:srgbClr val="002060"/>
                </a:solidFill>
              </a:rPr>
              <a:t> </a:t>
            </a:r>
            <a:r>
              <a:rPr lang="en-US" altLang="zh-TW" i="1" dirty="0" smtClean="0">
                <a:solidFill>
                  <a:srgbClr val="002060"/>
                </a:solidFill>
              </a:rPr>
              <a:t>NFV</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434140" y="2132857"/>
            <a:ext cx="8252660" cy="3451008"/>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10</a:t>
            </a:fld>
            <a:endParaRPr lang="en-US" altLang="zh-TW"/>
          </a:p>
        </p:txBody>
      </p:sp>
    </p:spTree>
    <p:extLst>
      <p:ext uri="{BB962C8B-B14F-4D97-AF65-F5344CB8AC3E}">
        <p14:creationId xmlns:p14="http://schemas.microsoft.com/office/powerpoint/2010/main" val="3694592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i="1" dirty="0">
                <a:solidFill>
                  <a:srgbClr val="002060"/>
                </a:solidFill>
              </a:rPr>
              <a:t>BENEFITS OF </a:t>
            </a:r>
            <a:r>
              <a:rPr lang="en-US" altLang="zh-TW" i="1" dirty="0" smtClean="0">
                <a:solidFill>
                  <a:srgbClr val="002060"/>
                </a:solidFill>
              </a:rPr>
              <a:t>THE</a:t>
            </a:r>
            <a:r>
              <a:rPr lang="zh-TW" altLang="en-US" i="1" dirty="0" smtClean="0">
                <a:solidFill>
                  <a:srgbClr val="002060"/>
                </a:solidFill>
              </a:rPr>
              <a:t>　</a:t>
            </a:r>
            <a:r>
              <a:rPr lang="en-US" altLang="zh-TW" i="1" dirty="0" smtClean="0">
                <a:solidFill>
                  <a:srgbClr val="002060"/>
                </a:solidFill>
              </a:rPr>
              <a:t>VIRTUALIZATION</a:t>
            </a:r>
            <a:endParaRPr lang="zh-TW" altLang="en-US" i="1" dirty="0">
              <a:solidFill>
                <a:srgbClr val="002060"/>
              </a:solidFill>
            </a:endParaRPr>
          </a:p>
        </p:txBody>
      </p:sp>
      <p:pic>
        <p:nvPicPr>
          <p:cNvPr id="6" name="內容版面配置區 5"/>
          <p:cNvPicPr>
            <a:picLocks noGrp="1" noChangeAspect="1"/>
          </p:cNvPicPr>
          <p:nvPr>
            <p:ph idx="1"/>
          </p:nvPr>
        </p:nvPicPr>
        <p:blipFill>
          <a:blip r:embed="rId2"/>
          <a:stretch>
            <a:fillRect/>
          </a:stretch>
        </p:blipFill>
        <p:spPr>
          <a:xfrm>
            <a:off x="251520" y="1700808"/>
            <a:ext cx="8749651" cy="4032448"/>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11</a:t>
            </a:fld>
            <a:endParaRPr lang="en-US" altLang="zh-TW"/>
          </a:p>
        </p:txBody>
      </p:sp>
    </p:spTree>
    <p:extLst>
      <p:ext uri="{BB962C8B-B14F-4D97-AF65-F5344CB8AC3E}">
        <p14:creationId xmlns:p14="http://schemas.microsoft.com/office/powerpoint/2010/main" val="2183668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i="1" dirty="0">
                <a:solidFill>
                  <a:srgbClr val="002060"/>
                </a:solidFill>
              </a:rPr>
              <a:t>BENEFITS OF THE</a:t>
            </a:r>
            <a:r>
              <a:rPr lang="zh-TW" altLang="en-US" i="1" dirty="0">
                <a:solidFill>
                  <a:srgbClr val="002060"/>
                </a:solidFill>
              </a:rPr>
              <a:t>　</a:t>
            </a:r>
            <a:r>
              <a:rPr lang="en-US" altLang="zh-TW" i="1" dirty="0">
                <a:solidFill>
                  <a:srgbClr val="002060"/>
                </a:solidFill>
              </a:rPr>
              <a:t>VIRTUALIZATION</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323528" y="1844824"/>
            <a:ext cx="8651905" cy="4104456"/>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12</a:t>
            </a:fld>
            <a:endParaRPr lang="en-US" altLang="zh-TW"/>
          </a:p>
        </p:txBody>
      </p:sp>
    </p:spTree>
    <p:extLst>
      <p:ext uri="{BB962C8B-B14F-4D97-AF65-F5344CB8AC3E}">
        <p14:creationId xmlns:p14="http://schemas.microsoft.com/office/powerpoint/2010/main" val="2643353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7260"/>
            <a:ext cx="8229600" cy="1143000"/>
          </a:xfrm>
        </p:spPr>
        <p:txBody>
          <a:bodyPr/>
          <a:lstStyle/>
          <a:p>
            <a:r>
              <a:rPr lang="en-US" altLang="zh-TW" b="0" i="1" dirty="0">
                <a:solidFill>
                  <a:srgbClr val="002060"/>
                </a:solidFill>
              </a:rPr>
              <a:t>Development of telecommunication networks</a:t>
            </a:r>
            <a:r>
              <a:rPr lang="en-US" altLang="zh-TW" i="1" dirty="0"/>
              <a:t/>
            </a:r>
            <a:br>
              <a:rPr lang="en-US" altLang="zh-TW" i="1" dirty="0"/>
            </a:br>
            <a:endParaRPr lang="zh-TW" altLang="en-US" dirty="0"/>
          </a:p>
        </p:txBody>
      </p:sp>
      <p:pic>
        <p:nvPicPr>
          <p:cNvPr id="5" name="內容版面配置區 4"/>
          <p:cNvPicPr>
            <a:picLocks noGrp="1" noChangeAspect="1"/>
          </p:cNvPicPr>
          <p:nvPr>
            <p:ph idx="1"/>
          </p:nvPr>
        </p:nvPicPr>
        <p:blipFill>
          <a:blip r:embed="rId3"/>
          <a:stretch>
            <a:fillRect/>
          </a:stretch>
        </p:blipFill>
        <p:spPr>
          <a:xfrm>
            <a:off x="554905" y="1717562"/>
            <a:ext cx="8034190" cy="4638788"/>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13</a:t>
            </a:fld>
            <a:endParaRPr lang="en-US" altLang="zh-TW"/>
          </a:p>
        </p:txBody>
      </p:sp>
    </p:spTree>
    <p:extLst>
      <p:ext uri="{BB962C8B-B14F-4D97-AF65-F5344CB8AC3E}">
        <p14:creationId xmlns:p14="http://schemas.microsoft.com/office/powerpoint/2010/main" val="73748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i="1" dirty="0" smtClean="0">
                <a:solidFill>
                  <a:srgbClr val="002060"/>
                </a:solidFill>
              </a:rPr>
              <a:t>USE </a:t>
            </a:r>
            <a:r>
              <a:rPr lang="zh-TW" altLang="en-US" i="1" dirty="0" smtClean="0">
                <a:solidFill>
                  <a:srgbClr val="002060"/>
                </a:solidFill>
              </a:rPr>
              <a:t>Ｏ</a:t>
            </a:r>
            <a:r>
              <a:rPr lang="en-US" altLang="zh-TW" i="1" dirty="0" smtClean="0">
                <a:solidFill>
                  <a:srgbClr val="002060"/>
                </a:solidFill>
              </a:rPr>
              <a:t>F VIRTHUALIZATION</a:t>
            </a:r>
            <a:endParaRPr lang="zh-TW" altLang="en-US" i="1" dirty="0">
              <a:solidFill>
                <a:srgbClr val="002060"/>
              </a:solidFill>
            </a:endParaRPr>
          </a:p>
        </p:txBody>
      </p:sp>
      <p:pic>
        <p:nvPicPr>
          <p:cNvPr id="5" name="內容版面配置區 4"/>
          <p:cNvPicPr>
            <a:picLocks noGrp="1" noChangeAspect="1"/>
          </p:cNvPicPr>
          <p:nvPr>
            <p:ph idx="1"/>
          </p:nvPr>
        </p:nvPicPr>
        <p:blipFill>
          <a:blip r:embed="rId3"/>
          <a:stretch>
            <a:fillRect/>
          </a:stretch>
        </p:blipFill>
        <p:spPr>
          <a:xfrm>
            <a:off x="426368" y="1988840"/>
            <a:ext cx="8476167" cy="3375041"/>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14</a:t>
            </a:fld>
            <a:endParaRPr lang="en-US" altLang="zh-TW"/>
          </a:p>
        </p:txBody>
      </p:sp>
    </p:spTree>
    <p:extLst>
      <p:ext uri="{BB962C8B-B14F-4D97-AF65-F5344CB8AC3E}">
        <p14:creationId xmlns:p14="http://schemas.microsoft.com/office/powerpoint/2010/main" val="2233467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i="1" dirty="0">
                <a:solidFill>
                  <a:srgbClr val="002060"/>
                </a:solidFill>
              </a:rPr>
              <a:t>USE </a:t>
            </a:r>
            <a:r>
              <a:rPr lang="zh-TW" altLang="en-US" i="1" dirty="0">
                <a:solidFill>
                  <a:srgbClr val="002060"/>
                </a:solidFill>
              </a:rPr>
              <a:t>Ｏ</a:t>
            </a:r>
            <a:r>
              <a:rPr lang="en-US" altLang="zh-TW" i="1" dirty="0">
                <a:solidFill>
                  <a:srgbClr val="002060"/>
                </a:solidFill>
              </a:rPr>
              <a:t>F VIRTHUALIZATION</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215516" y="1916832"/>
            <a:ext cx="8712968" cy="3744416"/>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15</a:t>
            </a:fld>
            <a:endParaRPr lang="en-US" altLang="zh-TW"/>
          </a:p>
        </p:txBody>
      </p:sp>
    </p:spTree>
    <p:extLst>
      <p:ext uri="{BB962C8B-B14F-4D97-AF65-F5344CB8AC3E}">
        <p14:creationId xmlns:p14="http://schemas.microsoft.com/office/powerpoint/2010/main" val="2136175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i="1" dirty="0">
                <a:solidFill>
                  <a:srgbClr val="002060"/>
                </a:solidFill>
              </a:rPr>
              <a:t>USE </a:t>
            </a:r>
            <a:r>
              <a:rPr lang="zh-TW" altLang="en-US" i="1" dirty="0">
                <a:solidFill>
                  <a:srgbClr val="002060"/>
                </a:solidFill>
              </a:rPr>
              <a:t>Ｏ</a:t>
            </a:r>
            <a:r>
              <a:rPr lang="en-US" altLang="zh-TW" i="1" dirty="0">
                <a:solidFill>
                  <a:srgbClr val="002060"/>
                </a:solidFill>
              </a:rPr>
              <a:t>F VIRTHUALIZATION</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16</a:t>
            </a:fld>
            <a:endParaRPr lang="en-US" altLang="zh-TW"/>
          </a:p>
        </p:txBody>
      </p:sp>
      <p:sp>
        <p:nvSpPr>
          <p:cNvPr id="6" name="內容版面配置區 5"/>
          <p:cNvSpPr>
            <a:spLocks noGrp="1"/>
          </p:cNvSpPr>
          <p:nvPr>
            <p:ph idx="1"/>
          </p:nvPr>
        </p:nvSpPr>
        <p:spPr/>
        <p:txBody>
          <a:bodyPr/>
          <a:lstStyle/>
          <a:p>
            <a:endParaRPr lang="zh-TW" altLang="en-US"/>
          </a:p>
        </p:txBody>
      </p:sp>
      <p:pic>
        <p:nvPicPr>
          <p:cNvPr id="7" name="圖片 6"/>
          <p:cNvPicPr>
            <a:picLocks noChangeAspect="1"/>
          </p:cNvPicPr>
          <p:nvPr/>
        </p:nvPicPr>
        <p:blipFill>
          <a:blip r:embed="rId3"/>
          <a:stretch>
            <a:fillRect/>
          </a:stretch>
        </p:blipFill>
        <p:spPr>
          <a:xfrm>
            <a:off x="299206" y="1600200"/>
            <a:ext cx="8545587" cy="5043015"/>
          </a:xfrm>
          <a:prstGeom prst="rect">
            <a:avLst/>
          </a:prstGeom>
        </p:spPr>
      </p:pic>
    </p:spTree>
    <p:extLst>
      <p:ext uri="{BB962C8B-B14F-4D97-AF65-F5344CB8AC3E}">
        <p14:creationId xmlns:p14="http://schemas.microsoft.com/office/powerpoint/2010/main" val="2243419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smtClean="0"/>
              <a:t>TOWARD 5G</a:t>
            </a:r>
            <a:endParaRPr lang="zh-TW" altLang="en-US" dirty="0"/>
          </a:p>
        </p:txBody>
      </p:sp>
      <p:sp>
        <p:nvSpPr>
          <p:cNvPr id="3" name="內容版面配置區 2"/>
          <p:cNvSpPr>
            <a:spLocks noGrp="1"/>
          </p:cNvSpPr>
          <p:nvPr>
            <p:ph idx="1"/>
          </p:nvPr>
        </p:nvSpPr>
        <p:spPr/>
        <p:txBody>
          <a:bodyPr/>
          <a:lstStyle/>
          <a:p>
            <a:r>
              <a:rPr lang="en-US" altLang="zh-TW" i="1" dirty="0" smtClean="0"/>
              <a:t>5G</a:t>
            </a:r>
            <a:endParaRPr lang="en-US" altLang="zh-TW" i="1" dirty="0"/>
          </a:p>
          <a:p>
            <a:r>
              <a:rPr lang="en-US" altLang="zh-TW" i="1" dirty="0" smtClean="0"/>
              <a:t>IMS BASED NETWORKS</a:t>
            </a:r>
            <a:endParaRPr lang="en-US" altLang="zh-TW" i="1" dirty="0"/>
          </a:p>
          <a:p>
            <a:r>
              <a:rPr lang="en-US" altLang="zh-TW" i="1" dirty="0" smtClean="0"/>
              <a:t>VIRTHUALIZATION</a:t>
            </a:r>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17</a:t>
            </a:fld>
            <a:endParaRPr lang="en-US" altLang="zh-TW"/>
          </a:p>
        </p:txBody>
      </p:sp>
    </p:spTree>
    <p:extLst>
      <p:ext uri="{BB962C8B-B14F-4D97-AF65-F5344CB8AC3E}">
        <p14:creationId xmlns:p14="http://schemas.microsoft.com/office/powerpoint/2010/main" val="2149023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5G</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683568" y="1556792"/>
            <a:ext cx="7776864" cy="4960684"/>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18</a:t>
            </a:fld>
            <a:endParaRPr lang="en-US" altLang="zh-TW"/>
          </a:p>
        </p:txBody>
      </p:sp>
    </p:spTree>
    <p:extLst>
      <p:ext uri="{BB962C8B-B14F-4D97-AF65-F5344CB8AC3E}">
        <p14:creationId xmlns:p14="http://schemas.microsoft.com/office/powerpoint/2010/main" val="599329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IMS</a:t>
            </a:r>
            <a:r>
              <a:rPr lang="zh-TW" altLang="en-US" dirty="0"/>
              <a:t> </a:t>
            </a:r>
            <a:r>
              <a:rPr lang="en-US" altLang="zh-TW" dirty="0" smtClean="0"/>
              <a:t>based networks</a:t>
            </a:r>
            <a:endParaRPr lang="zh-TW" altLang="en-US" dirty="0"/>
          </a:p>
        </p:txBody>
      </p:sp>
      <p:sp>
        <p:nvSpPr>
          <p:cNvPr id="3" name="內容版面配置區 2"/>
          <p:cNvSpPr>
            <a:spLocks noGrp="1"/>
          </p:cNvSpPr>
          <p:nvPr>
            <p:ph idx="1"/>
          </p:nvPr>
        </p:nvSpPr>
        <p:spPr>
          <a:xfrm>
            <a:off x="438538" y="1441573"/>
            <a:ext cx="8229600" cy="4525963"/>
          </a:xfrm>
        </p:spPr>
        <p:txBody>
          <a:bodyPr/>
          <a:lstStyle/>
          <a:p>
            <a:r>
              <a:rPr lang="en-US" altLang="zh-TW" sz="2400" dirty="0"/>
              <a:t>The telecommunication networks for </a:t>
            </a:r>
            <a:r>
              <a:rPr lang="en-US" altLang="zh-TW" sz="2400" dirty="0">
                <a:solidFill>
                  <a:srgbClr val="FF0000"/>
                </a:solidFill>
              </a:rPr>
              <a:t>fixed phone subscribers</a:t>
            </a:r>
            <a:r>
              <a:rPr lang="en-US" altLang="zh-TW" sz="2400" dirty="0"/>
              <a:t> are based on </a:t>
            </a:r>
            <a:r>
              <a:rPr lang="en-US" altLang="zh-TW" sz="2400" dirty="0" smtClean="0"/>
              <a:t>IMS.</a:t>
            </a:r>
            <a:r>
              <a:rPr lang="en-US" altLang="zh-TW" sz="2400" dirty="0"/>
              <a:t/>
            </a:r>
            <a:br>
              <a:rPr lang="en-US" altLang="zh-TW" sz="2400" dirty="0"/>
            </a:br>
            <a:r>
              <a:rPr lang="en-US" altLang="zh-TW" sz="2400" dirty="0"/>
              <a:t>The basic idea of IMS </a:t>
            </a:r>
            <a:r>
              <a:rPr lang="en-US" altLang="zh-TW" sz="2400" dirty="0">
                <a:solidFill>
                  <a:srgbClr val="FF0000"/>
                </a:solidFill>
              </a:rPr>
              <a:t>is the convergence of voice, data, and multimedia applications</a:t>
            </a:r>
            <a:br>
              <a:rPr lang="en-US" altLang="zh-TW" sz="2400" dirty="0">
                <a:solidFill>
                  <a:srgbClr val="FF0000"/>
                </a:solidFill>
              </a:rPr>
            </a:br>
            <a:r>
              <a:rPr lang="en-US" altLang="zh-TW" sz="2400" dirty="0">
                <a:solidFill>
                  <a:srgbClr val="FF0000"/>
                </a:solidFill>
              </a:rPr>
              <a:t>within a common network</a:t>
            </a:r>
            <a:r>
              <a:rPr lang="en-US" altLang="zh-TW" sz="2400" dirty="0"/>
              <a:t>. </a:t>
            </a:r>
            <a:endParaRPr lang="en-US" altLang="zh-TW" sz="2400" dirty="0" smtClean="0"/>
          </a:p>
          <a:p>
            <a:r>
              <a:rPr lang="en-US" altLang="zh-TW" sz="2400" dirty="0"/>
              <a:t>For IMS, the main protocol is </a:t>
            </a:r>
            <a:r>
              <a:rPr lang="en-US" altLang="zh-TW" sz="2400" dirty="0" smtClean="0">
                <a:solidFill>
                  <a:srgbClr val="FF0000"/>
                </a:solidFill>
              </a:rPr>
              <a:t>SIP</a:t>
            </a:r>
            <a:r>
              <a:rPr lang="en-US" altLang="zh-TW" sz="2400" dirty="0" smtClean="0"/>
              <a:t>, </a:t>
            </a:r>
            <a:r>
              <a:rPr lang="en-US" altLang="zh-TW" sz="2400" dirty="0"/>
              <a:t>but </a:t>
            </a:r>
            <a:r>
              <a:rPr lang="en-US" altLang="zh-TW" sz="2400" dirty="0">
                <a:hlinkClick r:id="rId3"/>
              </a:rPr>
              <a:t>Diameter</a:t>
            </a:r>
            <a:r>
              <a:rPr lang="en-US" altLang="zh-TW" sz="2400" dirty="0"/>
              <a:t> is </a:t>
            </a:r>
            <a:r>
              <a:rPr lang="en-US" altLang="zh-TW" sz="2400" dirty="0" smtClean="0"/>
              <a:t>also very </a:t>
            </a:r>
            <a:r>
              <a:rPr lang="en-US" altLang="zh-TW" sz="2400" dirty="0"/>
              <a:t>important. </a:t>
            </a:r>
            <a:endParaRPr lang="en-US" altLang="zh-TW" sz="2400" dirty="0" smtClean="0"/>
          </a:p>
          <a:p>
            <a:r>
              <a:rPr lang="en-US" altLang="zh-TW" sz="2400" dirty="0"/>
              <a:t>Multi-layer architecture is achieved by dividing logic into </a:t>
            </a:r>
            <a:r>
              <a:rPr lang="en-US" altLang="zh-TW" sz="2400" dirty="0">
                <a:solidFill>
                  <a:srgbClr val="FF0000"/>
                </a:solidFill>
              </a:rPr>
              <a:t>service</a:t>
            </a:r>
            <a:r>
              <a:rPr lang="en-US" altLang="zh-TW" sz="2400" dirty="0"/>
              <a:t>, </a:t>
            </a:r>
            <a:r>
              <a:rPr lang="en-US" altLang="zh-TW" sz="2400" dirty="0">
                <a:solidFill>
                  <a:srgbClr val="FF0000"/>
                </a:solidFill>
              </a:rPr>
              <a:t>control</a:t>
            </a:r>
            <a:r>
              <a:rPr lang="en-US" altLang="zh-TW" sz="2400" dirty="0"/>
              <a:t>, and </a:t>
            </a:r>
            <a:r>
              <a:rPr lang="en-US" altLang="zh-TW" sz="2400" dirty="0">
                <a:solidFill>
                  <a:srgbClr val="FF0000"/>
                </a:solidFill>
              </a:rPr>
              <a:t>access planes </a:t>
            </a:r>
            <a:r>
              <a:rPr lang="en-US" altLang="zh-TW" sz="2400" dirty="0"/>
              <a:t>as defined by 3GPP/TISPAN standards for IMS. </a:t>
            </a:r>
            <a:r>
              <a:rPr lang="en-US" altLang="zh-TW" sz="2400" dirty="0" smtClean="0"/>
              <a:t>(Fig 1)</a:t>
            </a:r>
          </a:p>
          <a:p>
            <a:r>
              <a:rPr lang="en-US" altLang="zh-TW" sz="2400" dirty="0"/>
              <a:t>Due to historical reasons, such a system also includes the </a:t>
            </a:r>
            <a:r>
              <a:rPr lang="en-US" altLang="zh-TW" sz="2400" dirty="0" smtClean="0"/>
              <a:t>previous NGN </a:t>
            </a:r>
            <a:r>
              <a:rPr lang="en-US" altLang="zh-TW" sz="2400" dirty="0"/>
              <a:t>networks, as well as previous SS7 based networks</a:t>
            </a:r>
            <a:r>
              <a:rPr lang="en-US" altLang="zh-TW" sz="2000" dirty="0"/>
              <a:t> </a:t>
            </a:r>
            <a:br>
              <a:rPr lang="en-US" altLang="zh-TW" sz="2000" dirty="0"/>
            </a:br>
            <a:r>
              <a:rPr lang="en-US" altLang="zh-TW" sz="2800" dirty="0"/>
              <a:t/>
            </a:r>
            <a:br>
              <a:rPr lang="en-US" altLang="zh-TW" sz="2800" dirty="0"/>
            </a:br>
            <a:r>
              <a:rPr lang="en-US" altLang="zh-TW" sz="2800" dirty="0"/>
              <a:t/>
            </a:r>
            <a:br>
              <a:rPr lang="en-US" altLang="zh-TW" sz="2800" dirty="0"/>
            </a:br>
            <a:r>
              <a:rPr lang="en-US" altLang="zh-TW" sz="2800" dirty="0"/>
              <a:t/>
            </a:r>
            <a:br>
              <a:rPr lang="en-US" altLang="zh-TW" sz="2800" dirty="0"/>
            </a:b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19</a:t>
            </a:fld>
            <a:endParaRPr lang="en-US" altLang="zh-TW" dirty="0"/>
          </a:p>
        </p:txBody>
      </p:sp>
    </p:spTree>
    <p:extLst>
      <p:ext uri="{BB962C8B-B14F-4D97-AF65-F5344CB8AC3E}">
        <p14:creationId xmlns:p14="http://schemas.microsoft.com/office/powerpoint/2010/main" val="3479358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Author</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a:t>
            </a:fld>
            <a:endParaRPr lang="en-US" altLang="zh-TW"/>
          </a:p>
        </p:txBody>
      </p:sp>
      <p:sp>
        <p:nvSpPr>
          <p:cNvPr id="3" name="內容版面配置區 2"/>
          <p:cNvSpPr>
            <a:spLocks noGrp="1"/>
          </p:cNvSpPr>
          <p:nvPr>
            <p:ph idx="1"/>
          </p:nvPr>
        </p:nvSpPr>
        <p:spPr/>
        <p:txBody>
          <a:bodyPr/>
          <a:lstStyle/>
          <a:p>
            <a:r>
              <a:rPr lang="en-US" altLang="zh-TW" dirty="0" err="1" smtClean="0"/>
              <a:t>Name:Valerij</a:t>
            </a:r>
            <a:r>
              <a:rPr lang="en-US" altLang="zh-TW" dirty="0" smtClean="0"/>
              <a:t> </a:t>
            </a:r>
            <a:r>
              <a:rPr lang="en-US" altLang="zh-TW" dirty="0" err="1"/>
              <a:t>Grasic</a:t>
            </a:r>
            <a:endParaRPr lang="en-US" altLang="zh-TW" dirty="0"/>
          </a:p>
          <a:p>
            <a:r>
              <a:rPr lang="zh-TW" altLang="en-US" dirty="0" smtClean="0"/>
              <a:t>任職公司</a:t>
            </a:r>
            <a:r>
              <a:rPr lang="en-US" altLang="zh-TW" dirty="0" smtClean="0"/>
              <a:t>:</a:t>
            </a:r>
            <a:r>
              <a:rPr lang="en-US" altLang="zh-TW" dirty="0" err="1" smtClean="0"/>
              <a:t>Iskratel</a:t>
            </a:r>
            <a:endParaRPr lang="en-US" altLang="zh-TW" dirty="0"/>
          </a:p>
          <a:p>
            <a:r>
              <a:rPr lang="zh-TW" altLang="en-US" dirty="0" smtClean="0"/>
              <a:t>地點</a:t>
            </a:r>
            <a:r>
              <a:rPr lang="en-US" altLang="zh-TW" dirty="0" smtClean="0"/>
              <a:t>:</a:t>
            </a:r>
            <a:r>
              <a:rPr lang="en-US" altLang="zh-TW" dirty="0" err="1" smtClean="0"/>
              <a:t>Kranj</a:t>
            </a:r>
            <a:r>
              <a:rPr lang="en-US" altLang="zh-TW" dirty="0"/>
              <a:t>, Slovenia</a:t>
            </a:r>
          </a:p>
          <a:p>
            <a:r>
              <a:rPr lang="en-US" altLang="zh-TW" dirty="0" err="1" smtClean="0"/>
              <a:t>Email:valerij.grasic@gmx.com</a:t>
            </a:r>
            <a:endParaRPr lang="zh-TW" altLang="en-US" dirty="0"/>
          </a:p>
        </p:txBody>
      </p:sp>
    </p:spTree>
    <p:extLst>
      <p:ext uri="{BB962C8B-B14F-4D97-AF65-F5344CB8AC3E}">
        <p14:creationId xmlns:p14="http://schemas.microsoft.com/office/powerpoint/2010/main" val="3602710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IMS</a:t>
            </a:r>
            <a:r>
              <a:rPr lang="zh-TW" altLang="en-US" dirty="0"/>
              <a:t> </a:t>
            </a:r>
            <a:r>
              <a:rPr lang="en-US" altLang="zh-TW" dirty="0"/>
              <a:t>based networks</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457200" y="2234679"/>
            <a:ext cx="8229600" cy="3257005"/>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20</a:t>
            </a:fld>
            <a:endParaRPr lang="en-US" altLang="zh-TW"/>
          </a:p>
        </p:txBody>
      </p:sp>
    </p:spTree>
    <p:extLst>
      <p:ext uri="{BB962C8B-B14F-4D97-AF65-F5344CB8AC3E}">
        <p14:creationId xmlns:p14="http://schemas.microsoft.com/office/powerpoint/2010/main" val="3511247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Virtualization</a:t>
            </a:r>
            <a:endParaRPr lang="zh-TW" altLang="en-US" dirty="0"/>
          </a:p>
        </p:txBody>
      </p:sp>
      <p:sp>
        <p:nvSpPr>
          <p:cNvPr id="3" name="內容版面配置區 2"/>
          <p:cNvSpPr>
            <a:spLocks noGrp="1"/>
          </p:cNvSpPr>
          <p:nvPr>
            <p:ph idx="1"/>
          </p:nvPr>
        </p:nvSpPr>
        <p:spPr/>
        <p:txBody>
          <a:bodyPr/>
          <a:lstStyle/>
          <a:p>
            <a:r>
              <a:rPr lang="en-US" altLang="zh-TW" sz="2400" dirty="0"/>
              <a:t>According to </a:t>
            </a:r>
            <a:r>
              <a:rPr lang="en-US" altLang="zh-TW" sz="2400" dirty="0" smtClean="0"/>
              <a:t>ETSI, </a:t>
            </a:r>
            <a:r>
              <a:rPr lang="en-US" altLang="zh-TW" sz="2400" dirty="0"/>
              <a:t>the NFV Architecture is composed of three key elements: </a:t>
            </a:r>
            <a:r>
              <a:rPr lang="en-US" altLang="zh-TW" sz="2400" dirty="0">
                <a:solidFill>
                  <a:srgbClr val="FF0000"/>
                </a:solidFill>
              </a:rPr>
              <a:t>Network Function Virtualization Infrastructure (NFVI), VNFs and NFV MANO</a:t>
            </a:r>
            <a:r>
              <a:rPr lang="en-US" altLang="zh-TW" sz="2400" dirty="0"/>
              <a:t>: </a:t>
            </a:r>
            <a:endParaRPr lang="en-US" altLang="zh-TW" sz="2400" dirty="0" smtClean="0"/>
          </a:p>
          <a:p>
            <a:r>
              <a:rPr lang="en-US" altLang="zh-TW" sz="2800" dirty="0"/>
              <a:t>The </a:t>
            </a:r>
            <a:r>
              <a:rPr lang="en-US" altLang="zh-TW" sz="2800" dirty="0">
                <a:solidFill>
                  <a:srgbClr val="FF0000"/>
                </a:solidFill>
              </a:rPr>
              <a:t>NFVI</a:t>
            </a:r>
            <a:r>
              <a:rPr lang="en-US" altLang="zh-TW" sz="2800" dirty="0"/>
              <a:t> is the combination of </a:t>
            </a:r>
            <a:r>
              <a:rPr lang="en-US" altLang="zh-TW" sz="2800" dirty="0">
                <a:solidFill>
                  <a:srgbClr val="92D050"/>
                </a:solidFill>
              </a:rPr>
              <a:t>both hardware and software resources</a:t>
            </a:r>
            <a:r>
              <a:rPr lang="en-US" altLang="zh-TW" sz="2800" dirty="0"/>
              <a:t> </a:t>
            </a:r>
            <a:r>
              <a:rPr lang="en-US" altLang="zh-TW" sz="2800" dirty="0" smtClean="0"/>
              <a:t>which make </a:t>
            </a:r>
            <a:r>
              <a:rPr lang="en-US" altLang="zh-TW" sz="2800" dirty="0"/>
              <a:t>up the environment in which VNFs are deployed. NFVI supports </a:t>
            </a:r>
            <a:r>
              <a:rPr lang="en-US" altLang="zh-TW" sz="2800" dirty="0" smtClean="0"/>
              <a:t>the execution </a:t>
            </a:r>
            <a:r>
              <a:rPr lang="en-US" altLang="zh-TW" sz="2800" dirty="0"/>
              <a:t>of the VNFs. It represents standardized infrastructure </a:t>
            </a:r>
            <a:r>
              <a:rPr lang="en-US" altLang="zh-TW" sz="2800" dirty="0" smtClean="0"/>
              <a:t>abstraction layer </a:t>
            </a:r>
            <a:r>
              <a:rPr lang="en-US" altLang="zh-TW" sz="2800" dirty="0"/>
              <a:t>to different virtualization technologies (e.g. KVM, VMware, </a:t>
            </a:r>
            <a:r>
              <a:rPr lang="en-US" altLang="zh-TW" sz="2800" dirty="0" err="1"/>
              <a:t>Xen</a:t>
            </a:r>
            <a:r>
              <a:rPr lang="en-US" altLang="zh-TW" sz="2800" dirty="0"/>
              <a:t>, Hyper-V, Docker).</a:t>
            </a:r>
            <a:r>
              <a:rPr lang="en-US" altLang="zh-TW" sz="2000" dirty="0"/>
              <a:t> </a:t>
            </a:r>
            <a:r>
              <a:rPr lang="en-US" altLang="zh-TW" sz="2400" dirty="0"/>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21</a:t>
            </a:fld>
            <a:endParaRPr lang="en-US" altLang="zh-TW"/>
          </a:p>
        </p:txBody>
      </p:sp>
    </p:spTree>
    <p:extLst>
      <p:ext uri="{BB962C8B-B14F-4D97-AF65-F5344CB8AC3E}">
        <p14:creationId xmlns:p14="http://schemas.microsoft.com/office/powerpoint/2010/main" val="3087288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Virtualization</a:t>
            </a:r>
            <a:endParaRPr lang="zh-TW" altLang="en-US" dirty="0"/>
          </a:p>
        </p:txBody>
      </p:sp>
      <p:sp>
        <p:nvSpPr>
          <p:cNvPr id="3" name="內容版面配置區 2"/>
          <p:cNvSpPr>
            <a:spLocks noGrp="1"/>
          </p:cNvSpPr>
          <p:nvPr>
            <p:ph idx="1"/>
          </p:nvPr>
        </p:nvSpPr>
        <p:spPr/>
        <p:txBody>
          <a:bodyPr/>
          <a:lstStyle/>
          <a:p>
            <a:r>
              <a:rPr lang="en-US" altLang="zh-TW" dirty="0" smtClean="0">
                <a:solidFill>
                  <a:srgbClr val="FF0000"/>
                </a:solidFill>
              </a:rPr>
              <a:t>Virtualized </a:t>
            </a:r>
            <a:r>
              <a:rPr lang="en-US" altLang="zh-TW" dirty="0">
                <a:solidFill>
                  <a:srgbClr val="FF0000"/>
                </a:solidFill>
              </a:rPr>
              <a:t>Network Function (VNF) </a:t>
            </a:r>
            <a:r>
              <a:rPr lang="en-US" altLang="zh-TW" dirty="0"/>
              <a:t>is the </a:t>
            </a:r>
            <a:r>
              <a:rPr lang="en-US" altLang="zh-TW" dirty="0">
                <a:solidFill>
                  <a:srgbClr val="92D050"/>
                </a:solidFill>
              </a:rPr>
              <a:t>software implementation </a:t>
            </a:r>
            <a:r>
              <a:rPr lang="en-US" altLang="zh-TW" dirty="0"/>
              <a:t>of a network function </a:t>
            </a:r>
            <a:r>
              <a:rPr lang="en-US" altLang="zh-TW" dirty="0" smtClean="0"/>
              <a:t>that </a:t>
            </a:r>
            <a:r>
              <a:rPr lang="en-US" altLang="zh-TW" dirty="0"/>
              <a:t>is capable of </a:t>
            </a:r>
            <a:r>
              <a:rPr lang="en-US" altLang="zh-TW" dirty="0">
                <a:solidFill>
                  <a:schemeClr val="accent6">
                    <a:lumMod val="75000"/>
                  </a:schemeClr>
                </a:solidFill>
              </a:rPr>
              <a:t>running over the NFVI</a:t>
            </a:r>
            <a:r>
              <a:rPr lang="en-US" altLang="zh-TW" dirty="0" smtClean="0"/>
              <a:t>.</a:t>
            </a:r>
          </a:p>
          <a:p>
            <a:r>
              <a:rPr lang="en-US" altLang="zh-TW" dirty="0" smtClean="0">
                <a:solidFill>
                  <a:srgbClr val="FF0000"/>
                </a:solidFill>
              </a:rPr>
              <a:t>NFV </a:t>
            </a:r>
            <a:r>
              <a:rPr lang="en-US" altLang="zh-TW" dirty="0">
                <a:solidFill>
                  <a:srgbClr val="FF0000"/>
                </a:solidFill>
              </a:rPr>
              <a:t>Management and Orchestration</a:t>
            </a:r>
            <a:r>
              <a:rPr lang="en-US" altLang="zh-TW" dirty="0"/>
              <a:t>, which covers the </a:t>
            </a:r>
            <a:r>
              <a:rPr lang="en-US" altLang="zh-TW" dirty="0">
                <a:solidFill>
                  <a:srgbClr val="92D050"/>
                </a:solidFill>
              </a:rPr>
              <a:t>orchestration</a:t>
            </a:r>
            <a:r>
              <a:rPr lang="en-US" altLang="zh-TW" dirty="0"/>
              <a:t> and</a:t>
            </a:r>
            <a:br>
              <a:rPr lang="en-US" altLang="zh-TW" dirty="0"/>
            </a:br>
            <a:r>
              <a:rPr lang="en-US" altLang="zh-TW" dirty="0">
                <a:solidFill>
                  <a:srgbClr val="92D050"/>
                </a:solidFill>
              </a:rPr>
              <a:t>lifecycle management of VNFs </a:t>
            </a:r>
            <a:r>
              <a:rPr lang="en-US" altLang="zh-TW" dirty="0"/>
              <a:t>and </a:t>
            </a:r>
            <a:r>
              <a:rPr lang="en-US" altLang="zh-TW" dirty="0">
                <a:solidFill>
                  <a:srgbClr val="92D050"/>
                </a:solidFill>
              </a:rPr>
              <a:t>resource reservation using NFVI interfaces</a:t>
            </a:r>
            <a:r>
              <a:rPr lang="en-US" altLang="zh-TW" dirty="0"/>
              <a:t>.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22</a:t>
            </a:fld>
            <a:endParaRPr lang="en-US" altLang="zh-TW"/>
          </a:p>
        </p:txBody>
      </p:sp>
    </p:spTree>
    <p:extLst>
      <p:ext uri="{BB962C8B-B14F-4D97-AF65-F5344CB8AC3E}">
        <p14:creationId xmlns:p14="http://schemas.microsoft.com/office/powerpoint/2010/main" val="4134047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Virtualization</a:t>
            </a:r>
            <a:endParaRPr lang="zh-TW" altLang="en-US" dirty="0"/>
          </a:p>
        </p:txBody>
      </p:sp>
      <p:sp>
        <p:nvSpPr>
          <p:cNvPr id="3" name="內容版面配置區 2"/>
          <p:cNvSpPr>
            <a:spLocks noGrp="1"/>
          </p:cNvSpPr>
          <p:nvPr>
            <p:ph idx="1"/>
          </p:nvPr>
        </p:nvSpPr>
        <p:spPr/>
        <p:txBody>
          <a:bodyPr/>
          <a:lstStyle/>
          <a:p>
            <a:r>
              <a:rPr lang="en-US" altLang="zh-TW" sz="2400" dirty="0" smtClean="0"/>
              <a:t>Virtualization </a:t>
            </a:r>
            <a:r>
              <a:rPr lang="en-US" altLang="zh-TW" sz="2400" dirty="0">
                <a:solidFill>
                  <a:srgbClr val="FFC000"/>
                </a:solidFill>
              </a:rPr>
              <a:t>eliminates the dependency</a:t>
            </a:r>
            <a:r>
              <a:rPr lang="en-US" altLang="zh-TW" sz="2400" dirty="0"/>
              <a:t> between a network function (NF) and its hardware, as seen in typical physical network appliances by creating</a:t>
            </a:r>
            <a:br>
              <a:rPr lang="en-US" altLang="zh-TW" sz="2400" dirty="0"/>
            </a:br>
            <a:r>
              <a:rPr lang="en-US" altLang="zh-TW" sz="2400" dirty="0"/>
              <a:t>a </a:t>
            </a:r>
            <a:r>
              <a:rPr lang="en-US" altLang="zh-TW" sz="2400" dirty="0" err="1"/>
              <a:t>standardised</a:t>
            </a:r>
            <a:r>
              <a:rPr lang="en-US" altLang="zh-TW" sz="2400" dirty="0"/>
              <a:t> execution environment and management interfaces for the </a:t>
            </a:r>
            <a:r>
              <a:rPr lang="en-US" altLang="zh-TW" sz="2400" dirty="0" err="1"/>
              <a:t>Virtualised</a:t>
            </a:r>
            <a:r>
              <a:rPr lang="en-US" altLang="zh-TW" sz="2400" dirty="0"/>
              <a:t/>
            </a:r>
            <a:br>
              <a:rPr lang="en-US" altLang="zh-TW" sz="2400" dirty="0"/>
            </a:br>
            <a:r>
              <a:rPr lang="en-US" altLang="zh-TW" sz="2400" dirty="0"/>
              <a:t>Network Functions (VNFs). </a:t>
            </a:r>
            <a:endParaRPr lang="en-US" altLang="zh-TW" dirty="0" smtClean="0"/>
          </a:p>
          <a:p>
            <a:r>
              <a:rPr lang="en-US" altLang="zh-TW" sz="2400" dirty="0"/>
              <a:t>This results in the sharing of the physical hardware by multiple VNFs in the form of virtual machines (VM). </a:t>
            </a:r>
            <a:endParaRPr lang="en-US" altLang="zh-TW" sz="2400" dirty="0" smtClean="0"/>
          </a:p>
          <a:p>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23</a:t>
            </a:fld>
            <a:endParaRPr lang="en-US" altLang="zh-TW"/>
          </a:p>
        </p:txBody>
      </p:sp>
    </p:spTree>
    <p:extLst>
      <p:ext uri="{BB962C8B-B14F-4D97-AF65-F5344CB8AC3E}">
        <p14:creationId xmlns:p14="http://schemas.microsoft.com/office/powerpoint/2010/main" val="1629366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Virtualization</a:t>
            </a:r>
            <a:endParaRPr lang="zh-TW" altLang="en-US" dirty="0"/>
          </a:p>
        </p:txBody>
      </p:sp>
      <p:sp>
        <p:nvSpPr>
          <p:cNvPr id="3" name="內容版面配置區 2"/>
          <p:cNvSpPr>
            <a:spLocks noGrp="1"/>
          </p:cNvSpPr>
          <p:nvPr>
            <p:ph idx="1"/>
          </p:nvPr>
        </p:nvSpPr>
        <p:spPr/>
        <p:txBody>
          <a:bodyPr/>
          <a:lstStyle/>
          <a:p>
            <a:r>
              <a:rPr lang="en-US" altLang="zh-TW" sz="2400" dirty="0" smtClean="0"/>
              <a:t>In </a:t>
            </a:r>
            <a:r>
              <a:rPr lang="en-US" altLang="zh-TW" sz="2400" dirty="0"/>
              <a:t>the mobile network, i.e. Evolved Packet Core (EPC) and IP </a:t>
            </a:r>
            <a:r>
              <a:rPr lang="en-US" altLang="zh-TW" sz="2400" dirty="0" smtClean="0"/>
              <a:t>Multimedia System </a:t>
            </a:r>
            <a:r>
              <a:rPr lang="en-US" altLang="zh-TW" sz="2400" dirty="0"/>
              <a:t>(IMS) NFs, potential candidates for virtualization can be a </a:t>
            </a:r>
            <a:r>
              <a:rPr lang="en-US" altLang="zh-TW" sz="2400" dirty="0">
                <a:solidFill>
                  <a:srgbClr val="92D050"/>
                </a:solidFill>
              </a:rPr>
              <a:t>Mobility </a:t>
            </a:r>
            <a:r>
              <a:rPr lang="en-US" altLang="zh-TW" sz="2400" dirty="0" smtClean="0">
                <a:solidFill>
                  <a:srgbClr val="92D050"/>
                </a:solidFill>
              </a:rPr>
              <a:t>Management Entity </a:t>
            </a:r>
            <a:r>
              <a:rPr lang="en-US" altLang="zh-TW" sz="2400" dirty="0">
                <a:solidFill>
                  <a:srgbClr val="92D050"/>
                </a:solidFill>
              </a:rPr>
              <a:t>(</a:t>
            </a:r>
            <a:r>
              <a:rPr lang="en-US" altLang="zh-TW" sz="2400" dirty="0">
                <a:solidFill>
                  <a:srgbClr val="FF0000"/>
                </a:solidFill>
              </a:rPr>
              <a:t>MME</a:t>
            </a:r>
            <a:r>
              <a:rPr lang="en-US" altLang="zh-TW" sz="2400" dirty="0">
                <a:solidFill>
                  <a:srgbClr val="92D050"/>
                </a:solidFill>
              </a:rPr>
              <a:t>), a Serving and Packet Data Networks Gateway (</a:t>
            </a:r>
            <a:r>
              <a:rPr lang="en-US" altLang="zh-TW" sz="2400" dirty="0">
                <a:solidFill>
                  <a:srgbClr val="FF0000"/>
                </a:solidFill>
              </a:rPr>
              <a:t>S/P-GW</a:t>
            </a:r>
            <a:r>
              <a:rPr lang="en-US" altLang="zh-TW" sz="2400" dirty="0">
                <a:solidFill>
                  <a:srgbClr val="92D050"/>
                </a:solidFill>
              </a:rPr>
              <a:t>), Call Session Control Functions (</a:t>
            </a:r>
            <a:r>
              <a:rPr lang="en-US" altLang="zh-TW" sz="2400" dirty="0">
                <a:solidFill>
                  <a:srgbClr val="FF0000"/>
                </a:solidFill>
              </a:rPr>
              <a:t>CSCF</a:t>
            </a:r>
            <a:r>
              <a:rPr lang="en-US" altLang="zh-TW" sz="2400" dirty="0">
                <a:solidFill>
                  <a:srgbClr val="92D050"/>
                </a:solidFill>
              </a:rPr>
              <a:t>s), </a:t>
            </a:r>
            <a:r>
              <a:rPr lang="en-US" altLang="zh-TW" sz="2400" dirty="0"/>
              <a:t>as well as Base Stations using different wireless standards. </a:t>
            </a:r>
            <a:endParaRPr lang="en-US" altLang="zh-TW" sz="2400" dirty="0" smtClean="0"/>
          </a:p>
          <a:p>
            <a:r>
              <a:rPr lang="en-US" altLang="zh-TW" sz="2400" dirty="0" smtClean="0"/>
              <a:t>The</a:t>
            </a:r>
            <a:r>
              <a:rPr lang="en-US" altLang="zh-TW" sz="2400" dirty="0"/>
              <a:t> </a:t>
            </a:r>
            <a:r>
              <a:rPr lang="en-US" altLang="zh-TW" sz="2400" dirty="0" smtClean="0"/>
              <a:t>EPC </a:t>
            </a:r>
            <a:r>
              <a:rPr lang="en-US" altLang="zh-TW" sz="2400" dirty="0"/>
              <a:t>and IMS NFs can be consolidated on the same hardware resource pool. </a:t>
            </a:r>
            <a:endParaRPr lang="en-US" altLang="zh-TW" sz="2400" dirty="0" smtClean="0"/>
          </a:p>
          <a:p>
            <a:r>
              <a:rPr lang="en-US" altLang="zh-TW" sz="2800" dirty="0"/>
              <a:t>Virtualization of EPC as defined by ETSI [6] is shown in Figure 2.</a:t>
            </a:r>
            <a:r>
              <a:rPr lang="en-US" altLang="zh-TW" sz="2000" dirty="0"/>
              <a:t> </a:t>
            </a:r>
            <a:r>
              <a:rPr lang="en-US" altLang="zh-TW" sz="2400" dirty="0"/>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24</a:t>
            </a:fld>
            <a:endParaRPr lang="en-US" altLang="zh-TW"/>
          </a:p>
        </p:txBody>
      </p:sp>
    </p:spTree>
    <p:extLst>
      <p:ext uri="{BB962C8B-B14F-4D97-AF65-F5344CB8AC3E}">
        <p14:creationId xmlns:p14="http://schemas.microsoft.com/office/powerpoint/2010/main" val="683820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Fig 2</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2080881" y="1600200"/>
            <a:ext cx="4982238" cy="4525963"/>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25</a:t>
            </a:fld>
            <a:endParaRPr lang="en-US" altLang="zh-TW"/>
          </a:p>
        </p:txBody>
      </p:sp>
    </p:spTree>
    <p:extLst>
      <p:ext uri="{BB962C8B-B14F-4D97-AF65-F5344CB8AC3E}">
        <p14:creationId xmlns:p14="http://schemas.microsoft.com/office/powerpoint/2010/main" val="4270493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Suggestions for virtualization</a:t>
            </a:r>
            <a:endParaRPr lang="zh-TW" altLang="en-US" dirty="0"/>
          </a:p>
        </p:txBody>
      </p:sp>
      <p:sp>
        <p:nvSpPr>
          <p:cNvPr id="3" name="內容版面配置區 2"/>
          <p:cNvSpPr>
            <a:spLocks noGrp="1"/>
          </p:cNvSpPr>
          <p:nvPr>
            <p:ph idx="1"/>
          </p:nvPr>
        </p:nvSpPr>
        <p:spPr/>
        <p:txBody>
          <a:bodyPr/>
          <a:lstStyle/>
          <a:p>
            <a:r>
              <a:rPr lang="en-US" altLang="zh-TW" dirty="0" smtClean="0"/>
              <a:t>Architecture</a:t>
            </a:r>
          </a:p>
          <a:p>
            <a:r>
              <a:rPr lang="en-US" altLang="zh-TW" dirty="0" smtClean="0"/>
              <a:t>Cloud services platform(CSP)</a:t>
            </a:r>
          </a:p>
          <a:p>
            <a:r>
              <a:rPr lang="en-US" altLang="zh-TW" dirty="0" smtClean="0"/>
              <a:t>IMS</a:t>
            </a:r>
          </a:p>
          <a:p>
            <a:r>
              <a:rPr lang="en-US" altLang="zh-TW" dirty="0" smtClean="0"/>
              <a:t>Next generation core(EPC)</a:t>
            </a:r>
          </a:p>
          <a:p>
            <a:r>
              <a:rPr lang="en-US" altLang="zh-TW" dirty="0" smtClean="0"/>
              <a:t>Cloud operating system</a:t>
            </a:r>
          </a:p>
          <a:p>
            <a:r>
              <a:rPr lang="en-US" altLang="zh-TW" dirty="0" smtClean="0"/>
              <a:t>MANO(</a:t>
            </a:r>
            <a:r>
              <a:rPr lang="en-US" altLang="zh-TW" dirty="0" err="1" smtClean="0"/>
              <a:t>OpenBaton</a:t>
            </a:r>
            <a:r>
              <a:rPr lang="en-US" altLang="zh-TW" dirty="0" smtClean="0"/>
              <a:t>)</a:t>
            </a:r>
          </a:p>
          <a:p>
            <a:r>
              <a:rPr lang="en-US" altLang="zh-TW" dirty="0" smtClean="0"/>
              <a:t>Storage platform(CEPH)</a:t>
            </a:r>
          </a:p>
          <a:p>
            <a:r>
              <a:rPr lang="en-US" altLang="zh-TW" dirty="0" smtClean="0"/>
              <a:t>Monitoring</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26</a:t>
            </a:fld>
            <a:endParaRPr lang="en-US" altLang="zh-TW"/>
          </a:p>
        </p:txBody>
      </p:sp>
    </p:spTree>
    <p:extLst>
      <p:ext uri="{BB962C8B-B14F-4D97-AF65-F5344CB8AC3E}">
        <p14:creationId xmlns:p14="http://schemas.microsoft.com/office/powerpoint/2010/main" val="2049819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Architecture</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457200" y="1628800"/>
            <a:ext cx="8229600" cy="4138951"/>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27</a:t>
            </a:fld>
            <a:endParaRPr lang="en-US" altLang="zh-TW"/>
          </a:p>
        </p:txBody>
      </p:sp>
    </p:spTree>
    <p:extLst>
      <p:ext uri="{BB962C8B-B14F-4D97-AF65-F5344CB8AC3E}">
        <p14:creationId xmlns:p14="http://schemas.microsoft.com/office/powerpoint/2010/main" val="1438418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Fig 3</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457200" y="1918866"/>
            <a:ext cx="8229600" cy="3888631"/>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28</a:t>
            </a:fld>
            <a:endParaRPr lang="en-US" altLang="zh-TW"/>
          </a:p>
        </p:txBody>
      </p:sp>
    </p:spTree>
    <p:extLst>
      <p:ext uri="{BB962C8B-B14F-4D97-AF65-F5344CB8AC3E}">
        <p14:creationId xmlns:p14="http://schemas.microsoft.com/office/powerpoint/2010/main" val="2532347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Cloud services platform(CSP)</a:t>
            </a:r>
            <a:endParaRPr lang="zh-TW" altLang="en-US" dirty="0"/>
          </a:p>
        </p:txBody>
      </p:sp>
      <p:sp>
        <p:nvSpPr>
          <p:cNvPr id="3" name="內容版面配置區 2"/>
          <p:cNvSpPr>
            <a:spLocks noGrp="1"/>
          </p:cNvSpPr>
          <p:nvPr>
            <p:ph idx="1"/>
          </p:nvPr>
        </p:nvSpPr>
        <p:spPr/>
        <p:txBody>
          <a:bodyPr/>
          <a:lstStyle/>
          <a:p>
            <a:r>
              <a:rPr lang="en-US" altLang="zh-TW" sz="2400" dirty="0"/>
              <a:t>Cloud Services Platform (CSP) is </a:t>
            </a:r>
            <a:r>
              <a:rPr lang="en-US" altLang="zh-TW" sz="2400" dirty="0" err="1">
                <a:solidFill>
                  <a:srgbClr val="FF0000"/>
                </a:solidFill>
              </a:rPr>
              <a:t>Iskratel</a:t>
            </a:r>
            <a:r>
              <a:rPr lang="en-US" altLang="zh-TW" sz="2400" dirty="0">
                <a:solidFill>
                  <a:srgbClr val="FF0000"/>
                </a:solidFill>
              </a:rPr>
              <a:t> cloud-services platform </a:t>
            </a:r>
            <a:r>
              <a:rPr lang="en-US" altLang="zh-TW" sz="2400" dirty="0"/>
              <a:t>that guarantees </a:t>
            </a:r>
            <a:r>
              <a:rPr lang="en-US" altLang="zh-TW" sz="2400" dirty="0" smtClean="0"/>
              <a:t>high availability </a:t>
            </a:r>
            <a:r>
              <a:rPr lang="en-US" altLang="zh-TW" sz="2400" dirty="0"/>
              <a:t>and geo-redundancy of cloud services for different industry verticals on </a:t>
            </a:r>
            <a:r>
              <a:rPr lang="en-US" altLang="zh-TW" sz="2400" dirty="0" smtClean="0"/>
              <a:t>an open</a:t>
            </a:r>
            <a:r>
              <a:rPr lang="en-US" altLang="zh-TW" sz="2400" dirty="0"/>
              <a:t>, ETSI NFV-compliant architecture</a:t>
            </a:r>
            <a:r>
              <a:rPr lang="en-US" altLang="zh-TW" sz="2400" dirty="0" smtClean="0"/>
              <a:t>.</a:t>
            </a:r>
            <a:r>
              <a:rPr lang="en-US" altLang="zh-TW" sz="2400" dirty="0"/>
              <a:t> It enables grouping of services from </a:t>
            </a:r>
            <a:r>
              <a:rPr lang="en-US" altLang="zh-TW" sz="2400" dirty="0" smtClean="0"/>
              <a:t>different industry </a:t>
            </a:r>
            <a:r>
              <a:rPr lang="en-US" altLang="zh-TW" sz="2400" dirty="0"/>
              <a:t>verticals into unique solutions. </a:t>
            </a:r>
            <a:endParaRPr lang="en-US" altLang="zh-TW" sz="2400" dirty="0" smtClean="0"/>
          </a:p>
          <a:p>
            <a:r>
              <a:rPr lang="en-US" altLang="zh-TW" sz="2400" dirty="0"/>
              <a:t>The solution uses mature, OPNFV (Open Platform for NFV), approved </a:t>
            </a:r>
            <a:r>
              <a:rPr lang="en-US" altLang="zh-TW" sz="2400" dirty="0" err="1"/>
              <a:t>opensource</a:t>
            </a:r>
            <a:r>
              <a:rPr lang="en-US" altLang="zh-TW" sz="2400" dirty="0"/>
              <a:t> technology, enriched with </a:t>
            </a:r>
            <a:r>
              <a:rPr lang="en-US" altLang="zh-TW" sz="2400" dirty="0" err="1"/>
              <a:t>Iskratel’s</a:t>
            </a:r>
            <a:r>
              <a:rPr lang="en-US" altLang="zh-TW" sz="2400" dirty="0"/>
              <a:t> own extensions that provide</a:t>
            </a:r>
            <a:r>
              <a:rPr lang="en-US" altLang="zh-TW" sz="2400" dirty="0">
                <a:solidFill>
                  <a:srgbClr val="FF0000"/>
                </a:solidFill>
              </a:rPr>
              <a:t> high availability</a:t>
            </a:r>
            <a:r>
              <a:rPr lang="en-US" altLang="zh-TW" sz="2400" dirty="0"/>
              <a:t> and </a:t>
            </a:r>
            <a:r>
              <a:rPr lang="en-US" altLang="zh-TW" sz="2400" dirty="0">
                <a:solidFill>
                  <a:srgbClr val="FF0000"/>
                </a:solidFill>
              </a:rPr>
              <a:t>low-latency</a:t>
            </a:r>
            <a:r>
              <a:rPr lang="en-US" altLang="zh-TW" sz="2400" dirty="0"/>
              <a:t> operation.</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29</a:t>
            </a:fld>
            <a:endParaRPr lang="en-US" altLang="zh-TW"/>
          </a:p>
        </p:txBody>
      </p:sp>
    </p:spTree>
    <p:extLst>
      <p:ext uri="{BB962C8B-B14F-4D97-AF65-F5344CB8AC3E}">
        <p14:creationId xmlns:p14="http://schemas.microsoft.com/office/powerpoint/2010/main" val="163861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Abstract</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107504" y="1988840"/>
            <a:ext cx="8751228" cy="4073413"/>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3</a:t>
            </a:fld>
            <a:endParaRPr lang="en-US" altLang="zh-TW"/>
          </a:p>
        </p:txBody>
      </p:sp>
    </p:spTree>
    <p:extLst>
      <p:ext uri="{BB962C8B-B14F-4D97-AF65-F5344CB8AC3E}">
        <p14:creationId xmlns:p14="http://schemas.microsoft.com/office/powerpoint/2010/main" val="1080552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Cloud services platform(CSP)</a:t>
            </a:r>
            <a:endParaRPr lang="zh-TW" altLang="en-US" dirty="0"/>
          </a:p>
        </p:txBody>
      </p:sp>
      <p:sp>
        <p:nvSpPr>
          <p:cNvPr id="3" name="內容版面配置區 2"/>
          <p:cNvSpPr>
            <a:spLocks noGrp="1"/>
          </p:cNvSpPr>
          <p:nvPr>
            <p:ph idx="1"/>
          </p:nvPr>
        </p:nvSpPr>
        <p:spPr/>
        <p:txBody>
          <a:bodyPr/>
          <a:lstStyle/>
          <a:p>
            <a:r>
              <a:rPr lang="en-US" altLang="zh-TW" sz="2400" dirty="0"/>
              <a:t>CSP is a flexible platform for </a:t>
            </a:r>
            <a:r>
              <a:rPr lang="en-US" altLang="zh-TW" sz="2400" dirty="0">
                <a:solidFill>
                  <a:srgbClr val="FF0000"/>
                </a:solidFill>
              </a:rPr>
              <a:t>hosting virtualized network functions (VNFs), </a:t>
            </a:r>
            <a:r>
              <a:rPr lang="en-US" altLang="zh-TW" sz="2400" dirty="0" smtClean="0">
                <a:solidFill>
                  <a:srgbClr val="FF0000"/>
                </a:solidFill>
              </a:rPr>
              <a:t>virtualized legacy </a:t>
            </a:r>
            <a:r>
              <a:rPr lang="en-US" altLang="zh-TW" sz="2400" dirty="0">
                <a:solidFill>
                  <a:srgbClr val="FF0000"/>
                </a:solidFill>
              </a:rPr>
              <a:t>applications</a:t>
            </a:r>
            <a:r>
              <a:rPr lang="en-US" altLang="zh-TW" sz="2400" dirty="0"/>
              <a:t>, and </a:t>
            </a:r>
            <a:r>
              <a:rPr lang="en-US" altLang="zh-TW" sz="2400" dirty="0">
                <a:solidFill>
                  <a:srgbClr val="FF0000"/>
                </a:solidFill>
              </a:rPr>
              <a:t>containers.</a:t>
            </a:r>
            <a:r>
              <a:rPr lang="en-US" altLang="zh-TW" sz="2400" dirty="0"/>
              <a:t> </a:t>
            </a:r>
            <a:endParaRPr lang="en-US" altLang="zh-TW" sz="2400" dirty="0" smtClean="0"/>
          </a:p>
          <a:p>
            <a:r>
              <a:rPr lang="en-US" altLang="zh-TW" sz="2400" dirty="0" smtClean="0"/>
              <a:t>The </a:t>
            </a:r>
            <a:r>
              <a:rPr lang="en-US" altLang="zh-TW" sz="2400" dirty="0"/>
              <a:t>platform is comprised of four building blocks:</a:t>
            </a:r>
            <a:br>
              <a:rPr lang="en-US" altLang="zh-TW" sz="2400" dirty="0"/>
            </a:br>
            <a:r>
              <a:rPr lang="en-US" altLang="zh-TW" sz="2400" dirty="0">
                <a:solidFill>
                  <a:srgbClr val="92D050"/>
                </a:solidFill>
              </a:rPr>
              <a:t>NFVO </a:t>
            </a:r>
            <a:r>
              <a:rPr lang="en-US" altLang="zh-TW" sz="2400" dirty="0"/>
              <a:t>(orchestrator for service lifecycle and service chaining), </a:t>
            </a:r>
            <a:r>
              <a:rPr lang="en-US" altLang="zh-TW" sz="2400" dirty="0">
                <a:solidFill>
                  <a:srgbClr val="92D050"/>
                </a:solidFill>
              </a:rPr>
              <a:t>VNFM</a:t>
            </a:r>
            <a:r>
              <a:rPr lang="en-US" altLang="zh-TW" sz="2400" dirty="0"/>
              <a:t> (VNF manager for</a:t>
            </a:r>
            <a:br>
              <a:rPr lang="en-US" altLang="zh-TW" sz="2400" dirty="0"/>
            </a:br>
            <a:r>
              <a:rPr lang="en-US" altLang="zh-TW" sz="2400" dirty="0"/>
              <a:t>VNF lifecycle), </a:t>
            </a:r>
            <a:r>
              <a:rPr lang="en-US" altLang="zh-TW" sz="2400" dirty="0">
                <a:solidFill>
                  <a:srgbClr val="92D050"/>
                </a:solidFill>
              </a:rPr>
              <a:t>VIM</a:t>
            </a:r>
            <a:r>
              <a:rPr lang="en-US" altLang="zh-TW" sz="2400" dirty="0"/>
              <a:t> (Virtualized infrastructure manager), and </a:t>
            </a:r>
            <a:r>
              <a:rPr lang="en-US" altLang="zh-TW" sz="2400" dirty="0">
                <a:solidFill>
                  <a:srgbClr val="92D050"/>
                </a:solidFill>
              </a:rPr>
              <a:t>NFVI</a:t>
            </a:r>
            <a:r>
              <a:rPr lang="en-US" altLang="zh-TW" sz="2400" dirty="0"/>
              <a:t> (NFV infrastructure). </a:t>
            </a:r>
            <a:endParaRPr lang="en-US" altLang="zh-TW" sz="2400" dirty="0" smtClean="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30</a:t>
            </a:fld>
            <a:endParaRPr lang="en-US" altLang="zh-TW" dirty="0"/>
          </a:p>
        </p:txBody>
      </p:sp>
    </p:spTree>
    <p:extLst>
      <p:ext uri="{BB962C8B-B14F-4D97-AF65-F5344CB8AC3E}">
        <p14:creationId xmlns:p14="http://schemas.microsoft.com/office/powerpoint/2010/main" val="2449755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Cloud services platform(CSP)</a:t>
            </a:r>
            <a:endParaRPr lang="zh-TW" altLang="en-US" dirty="0"/>
          </a:p>
        </p:txBody>
      </p:sp>
      <p:sp>
        <p:nvSpPr>
          <p:cNvPr id="3" name="內容版面配置區 2"/>
          <p:cNvSpPr>
            <a:spLocks noGrp="1"/>
          </p:cNvSpPr>
          <p:nvPr>
            <p:ph idx="1"/>
          </p:nvPr>
        </p:nvSpPr>
        <p:spPr/>
        <p:txBody>
          <a:bodyPr/>
          <a:lstStyle/>
          <a:p>
            <a:r>
              <a:rPr lang="en-US" altLang="zh-TW" sz="2400" dirty="0"/>
              <a:t>The major open source components used in CSP are </a:t>
            </a:r>
            <a:r>
              <a:rPr lang="en-US" altLang="zh-TW" sz="2400" dirty="0">
                <a:solidFill>
                  <a:srgbClr val="FFC000"/>
                </a:solidFill>
              </a:rPr>
              <a:t>OpenStack, </a:t>
            </a:r>
            <a:r>
              <a:rPr lang="en-US" altLang="zh-TW" sz="2400" dirty="0" err="1">
                <a:solidFill>
                  <a:srgbClr val="FFC000"/>
                </a:solidFill>
              </a:rPr>
              <a:t>OpenBaton,and</a:t>
            </a:r>
            <a:r>
              <a:rPr lang="en-US" altLang="zh-TW" sz="2400" dirty="0">
                <a:solidFill>
                  <a:srgbClr val="FFC000"/>
                </a:solidFill>
              </a:rPr>
              <a:t> </a:t>
            </a:r>
            <a:r>
              <a:rPr lang="en-US" altLang="zh-TW" sz="2400" dirty="0" err="1">
                <a:solidFill>
                  <a:srgbClr val="FFC000"/>
                </a:solidFill>
              </a:rPr>
              <a:t>Ceph</a:t>
            </a:r>
            <a:r>
              <a:rPr lang="en-US" altLang="zh-TW" sz="2400" dirty="0"/>
              <a:t>. </a:t>
            </a:r>
            <a:endParaRPr lang="en-US" altLang="zh-TW" sz="2400" dirty="0" smtClean="0"/>
          </a:p>
          <a:p>
            <a:r>
              <a:rPr lang="en-US" altLang="zh-TW" sz="2400" dirty="0" smtClean="0"/>
              <a:t>NFVO </a:t>
            </a:r>
            <a:r>
              <a:rPr lang="en-US" altLang="zh-TW" sz="2400" dirty="0"/>
              <a:t>implemented in </a:t>
            </a:r>
            <a:r>
              <a:rPr lang="en-US" altLang="zh-TW" sz="2400" dirty="0" err="1" smtClean="0"/>
              <a:t>Iskratel’s</a:t>
            </a:r>
            <a:r>
              <a:rPr lang="en-US" altLang="zh-TW" sz="2400" dirty="0" smtClean="0"/>
              <a:t> </a:t>
            </a:r>
            <a:r>
              <a:rPr lang="en-US" altLang="zh-TW" sz="2400" dirty="0"/>
              <a:t>CSP is based on </a:t>
            </a:r>
            <a:r>
              <a:rPr lang="en-US" altLang="zh-TW" sz="2400" dirty="0" err="1"/>
              <a:t>OpenBaton</a:t>
            </a:r>
            <a:r>
              <a:rPr lang="en-US" altLang="zh-TW" sz="2400" dirty="0"/>
              <a:t> with </a:t>
            </a:r>
            <a:r>
              <a:rPr lang="en-US" altLang="zh-TW" sz="2400" dirty="0" err="1" smtClean="0"/>
              <a:t>Iskratel</a:t>
            </a:r>
            <a:r>
              <a:rPr lang="en-US" altLang="zh-TW" sz="2400" dirty="0"/>
              <a:t> </a:t>
            </a:r>
            <a:r>
              <a:rPr lang="en-US" altLang="zh-TW" sz="2400" dirty="0" smtClean="0"/>
              <a:t>extensions</a:t>
            </a:r>
            <a:r>
              <a:rPr lang="en-US" altLang="zh-TW" sz="2400" dirty="0"/>
              <a:t>. </a:t>
            </a:r>
            <a:endParaRPr lang="en-US" altLang="zh-TW" sz="2400" dirty="0" smtClean="0"/>
          </a:p>
          <a:p>
            <a:r>
              <a:rPr lang="en-US" altLang="zh-TW" sz="2400" dirty="0"/>
              <a:t>VNFM implemented in </a:t>
            </a:r>
            <a:r>
              <a:rPr lang="en-US" altLang="zh-TW" sz="2400" dirty="0" err="1"/>
              <a:t>Iskratel’s</a:t>
            </a:r>
            <a:r>
              <a:rPr lang="en-US" altLang="zh-TW" sz="2400" dirty="0"/>
              <a:t> CSP is based on </a:t>
            </a:r>
            <a:r>
              <a:rPr lang="en-US" altLang="zh-TW" sz="2400" dirty="0" err="1"/>
              <a:t>OpenBaton’s</a:t>
            </a:r>
            <a:r>
              <a:rPr lang="en-US" altLang="zh-TW" sz="2400" dirty="0"/>
              <a:t> VNFM </a:t>
            </a:r>
            <a:r>
              <a:rPr lang="en-US" altLang="zh-TW" sz="2400" dirty="0" smtClean="0"/>
              <a:t>with </a:t>
            </a:r>
            <a:r>
              <a:rPr lang="en-US" altLang="zh-TW" sz="2400" dirty="0" err="1" smtClean="0"/>
              <a:t>Iskratel</a:t>
            </a:r>
            <a:r>
              <a:rPr lang="en-US" altLang="zh-TW" sz="2400" dirty="0" smtClean="0"/>
              <a:t> </a:t>
            </a:r>
            <a:r>
              <a:rPr lang="en-US" altLang="zh-TW" sz="2400" dirty="0"/>
              <a:t>extensions for carrier grade availability of VNFs. </a:t>
            </a:r>
            <a:endParaRPr lang="en-US" altLang="zh-TW" sz="2400" dirty="0" smtClean="0"/>
          </a:p>
          <a:p>
            <a:r>
              <a:rPr lang="en-US" altLang="zh-TW" sz="2400" dirty="0"/>
              <a:t>For storage infrastructure, </a:t>
            </a:r>
            <a:r>
              <a:rPr lang="en-US" altLang="zh-TW" sz="2400" dirty="0" err="1" smtClean="0"/>
              <a:t>CephFS</a:t>
            </a:r>
            <a:r>
              <a:rPr lang="en-US" altLang="zh-TW" sz="2400" dirty="0"/>
              <a:t> </a:t>
            </a:r>
            <a:r>
              <a:rPr lang="en-US" altLang="zh-TW" sz="2400" dirty="0" smtClean="0"/>
              <a:t>is </a:t>
            </a:r>
            <a:r>
              <a:rPr lang="en-US" altLang="zh-TW" sz="2400" dirty="0"/>
              <a:t>used. </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31</a:t>
            </a:fld>
            <a:endParaRPr lang="en-US" altLang="zh-TW"/>
          </a:p>
        </p:txBody>
      </p:sp>
    </p:spTree>
    <p:extLst>
      <p:ext uri="{BB962C8B-B14F-4D97-AF65-F5344CB8AC3E}">
        <p14:creationId xmlns:p14="http://schemas.microsoft.com/office/powerpoint/2010/main" val="1656685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CSP NFVI</a:t>
            </a:r>
            <a:endParaRPr lang="zh-TW" altLang="en-US" dirty="0"/>
          </a:p>
        </p:txBody>
      </p:sp>
      <p:sp>
        <p:nvSpPr>
          <p:cNvPr id="3" name="內容版面配置區 2"/>
          <p:cNvSpPr>
            <a:spLocks noGrp="1"/>
          </p:cNvSpPr>
          <p:nvPr>
            <p:ph idx="1"/>
          </p:nvPr>
        </p:nvSpPr>
        <p:spPr/>
        <p:txBody>
          <a:bodyPr/>
          <a:lstStyle/>
          <a:p>
            <a:r>
              <a:rPr lang="en-US" altLang="zh-TW" sz="2400" dirty="0"/>
              <a:t>The NFVI (Network </a:t>
            </a:r>
            <a:r>
              <a:rPr lang="en-US" altLang="zh-TW" sz="2400" dirty="0" smtClean="0"/>
              <a:t>Function Virtualization </a:t>
            </a:r>
            <a:r>
              <a:rPr lang="en-US" altLang="zh-TW" sz="2400" dirty="0"/>
              <a:t>Infrastructure) is a key component of ETSI </a:t>
            </a:r>
            <a:r>
              <a:rPr lang="en-US" altLang="zh-TW" sz="2400" dirty="0" smtClean="0"/>
              <a:t>NFV architecture</a:t>
            </a:r>
            <a:r>
              <a:rPr lang="en-US" altLang="zh-TW" sz="2400" dirty="0"/>
              <a:t>. </a:t>
            </a:r>
            <a:endParaRPr lang="en-US" altLang="zh-TW" sz="2400" dirty="0" smtClean="0"/>
          </a:p>
          <a:p>
            <a:r>
              <a:rPr lang="en-US" altLang="zh-TW" sz="2400" dirty="0" smtClean="0"/>
              <a:t>It represents a </a:t>
            </a:r>
            <a:r>
              <a:rPr lang="en-US" altLang="zh-TW" sz="2400" dirty="0"/>
              <a:t>set of computing, storage, and network resources which are used to build NFV solutions</a:t>
            </a:r>
            <a:r>
              <a:rPr lang="en-US" altLang="zh-TW" sz="2400" dirty="0" smtClean="0"/>
              <a:t>.</a:t>
            </a:r>
          </a:p>
          <a:p>
            <a:r>
              <a:rPr lang="en-US" altLang="zh-TW" sz="2400" dirty="0" smtClean="0"/>
              <a:t>NFVI </a:t>
            </a:r>
            <a:r>
              <a:rPr lang="en-US" altLang="zh-TW" sz="2400" dirty="0"/>
              <a:t>has implemented APIs for using resources which are provided by </a:t>
            </a:r>
            <a:r>
              <a:rPr lang="en-US" altLang="zh-TW" sz="2400" dirty="0" smtClean="0"/>
              <a:t>hardware or </a:t>
            </a:r>
            <a:r>
              <a:rPr lang="en-US" altLang="zh-TW" sz="2400" dirty="0"/>
              <a:t>by a virtualization hypervisor. </a:t>
            </a:r>
            <a:endParaRPr lang="en-US" altLang="zh-TW" sz="2400" dirty="0" smtClean="0"/>
          </a:p>
          <a:p>
            <a:r>
              <a:rPr lang="en-US" altLang="zh-TW" sz="2400" dirty="0"/>
              <a:t>It works with VNFs and Virtual Infrastructure Manager</a:t>
            </a:r>
            <a:br>
              <a:rPr lang="en-US" altLang="zh-TW" sz="2400" dirty="0"/>
            </a:br>
            <a:r>
              <a:rPr lang="en-US" altLang="zh-TW" sz="2400" dirty="0"/>
              <a:t>(VIM) in collaboration with NFVO. </a:t>
            </a:r>
            <a:endParaRPr lang="en-US" altLang="zh-TW" sz="2400" dirty="0" smtClean="0"/>
          </a:p>
          <a:p>
            <a:r>
              <a:rPr lang="en-US" altLang="zh-TW" sz="2400" dirty="0"/>
              <a:t>NFVI architecture in </a:t>
            </a:r>
            <a:r>
              <a:rPr lang="en-US" altLang="zh-TW" sz="2400" dirty="0" err="1"/>
              <a:t>Iskratel’s</a:t>
            </a:r>
            <a:r>
              <a:rPr lang="en-US" altLang="zh-TW" sz="2400" dirty="0"/>
              <a:t> CSP is based on OpenStack. </a:t>
            </a:r>
            <a:r>
              <a:rPr lang="en-US" altLang="zh-TW" sz="1800" dirty="0" smtClean="0"/>
              <a:t/>
            </a:r>
            <a:br>
              <a:rPr lang="en-US" altLang="zh-TW" sz="1800" dirty="0" smtClean="0"/>
            </a:br>
            <a:endParaRPr lang="zh-TW" altLang="en-US" sz="1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32</a:t>
            </a:fld>
            <a:endParaRPr lang="en-US" altLang="zh-TW" dirty="0"/>
          </a:p>
        </p:txBody>
      </p:sp>
    </p:spTree>
    <p:extLst>
      <p:ext uri="{BB962C8B-B14F-4D97-AF65-F5344CB8AC3E}">
        <p14:creationId xmlns:p14="http://schemas.microsoft.com/office/powerpoint/2010/main" val="2240815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Fig 4</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1137022" y="1601397"/>
            <a:ext cx="6869956" cy="4754953"/>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33</a:t>
            </a:fld>
            <a:endParaRPr lang="en-US" altLang="zh-TW"/>
          </a:p>
        </p:txBody>
      </p:sp>
    </p:spTree>
    <p:extLst>
      <p:ext uri="{BB962C8B-B14F-4D97-AF65-F5344CB8AC3E}">
        <p14:creationId xmlns:p14="http://schemas.microsoft.com/office/powerpoint/2010/main" val="4077247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Cloud services platform(CSP)</a:t>
            </a:r>
            <a:endParaRPr lang="zh-TW" altLang="en-US" dirty="0"/>
          </a:p>
        </p:txBody>
      </p:sp>
      <p:sp>
        <p:nvSpPr>
          <p:cNvPr id="3" name="內容版面配置區 2"/>
          <p:cNvSpPr>
            <a:spLocks noGrp="1"/>
          </p:cNvSpPr>
          <p:nvPr>
            <p:ph idx="1"/>
          </p:nvPr>
        </p:nvSpPr>
        <p:spPr/>
        <p:txBody>
          <a:bodyPr/>
          <a:lstStyle/>
          <a:p>
            <a:r>
              <a:rPr lang="en-US" altLang="zh-TW" sz="2400" dirty="0"/>
              <a:t>The major CSP services </a:t>
            </a:r>
            <a:r>
              <a:rPr lang="en-US" altLang="zh-TW" sz="2400" dirty="0" smtClean="0"/>
              <a:t>are</a:t>
            </a:r>
          </a:p>
          <a:p>
            <a:pPr marL="457200" indent="-457200">
              <a:buFont typeface="+mj-lt"/>
              <a:buAutoNum type="arabicPeriod"/>
            </a:pPr>
            <a:r>
              <a:rPr lang="en-US" altLang="zh-TW" sz="2400" dirty="0" smtClean="0"/>
              <a:t>the </a:t>
            </a:r>
            <a:r>
              <a:rPr lang="en-US" altLang="zh-TW" sz="2400" dirty="0"/>
              <a:t>onboarding of VNFs, Management and </a:t>
            </a:r>
            <a:r>
              <a:rPr lang="en-US" altLang="zh-TW" sz="2400" dirty="0" smtClean="0"/>
              <a:t>Orchestration (MANO)</a:t>
            </a:r>
          </a:p>
          <a:p>
            <a:pPr marL="457200" indent="-457200">
              <a:buFont typeface="+mj-lt"/>
              <a:buAutoNum type="arabicPeriod"/>
            </a:pPr>
            <a:r>
              <a:rPr lang="en-US" altLang="zh-TW" sz="2400" dirty="0" smtClean="0"/>
              <a:t>Network </a:t>
            </a:r>
            <a:r>
              <a:rPr lang="en-US" altLang="zh-TW" sz="2400" dirty="0"/>
              <a:t>Connectivity of VNFs</a:t>
            </a:r>
            <a:r>
              <a:rPr lang="en-US" altLang="zh-TW" sz="2400" dirty="0" smtClean="0"/>
              <a:t>,</a:t>
            </a:r>
          </a:p>
          <a:p>
            <a:pPr marL="457200" indent="-457200">
              <a:buFont typeface="+mj-lt"/>
              <a:buAutoNum type="arabicPeriod"/>
            </a:pPr>
            <a:r>
              <a:rPr lang="en-US" altLang="zh-TW" sz="2400" dirty="0" smtClean="0"/>
              <a:t>availability </a:t>
            </a:r>
            <a:r>
              <a:rPr lang="en-US" altLang="zh-TW" sz="2400" dirty="0"/>
              <a:t>and reliability of NFVI, </a:t>
            </a:r>
            <a:endParaRPr lang="en-US" altLang="zh-TW" sz="2400" dirty="0" smtClean="0"/>
          </a:p>
          <a:p>
            <a:pPr marL="457200" indent="-457200">
              <a:buFont typeface="+mj-lt"/>
              <a:buAutoNum type="arabicPeriod"/>
            </a:pPr>
            <a:r>
              <a:rPr lang="en-US" altLang="zh-TW" sz="2400" dirty="0" smtClean="0"/>
              <a:t>support for High-Availability </a:t>
            </a:r>
            <a:r>
              <a:rPr lang="en-US" altLang="zh-TW" sz="2400" dirty="0"/>
              <a:t>of VNFs, </a:t>
            </a:r>
            <a:endParaRPr lang="en-US" altLang="zh-TW" sz="2400" dirty="0" smtClean="0"/>
          </a:p>
          <a:p>
            <a:pPr marL="457200" indent="-457200">
              <a:buFont typeface="+mj-lt"/>
              <a:buAutoNum type="arabicPeriod"/>
            </a:pPr>
            <a:r>
              <a:rPr lang="en-US" altLang="zh-TW" sz="2400" dirty="0" smtClean="0"/>
              <a:t>diagnostics </a:t>
            </a:r>
            <a:r>
              <a:rPr lang="en-US" altLang="zh-TW" sz="2400" dirty="0"/>
              <a:t>of NFVI and VNF cloud resources, </a:t>
            </a:r>
            <a:endParaRPr lang="en-US" altLang="zh-TW" sz="2400" dirty="0" smtClean="0"/>
          </a:p>
          <a:p>
            <a:pPr marL="457200" indent="-457200">
              <a:buFont typeface="+mj-lt"/>
              <a:buAutoNum type="arabicPeriod"/>
            </a:pPr>
            <a:r>
              <a:rPr lang="en-US" altLang="zh-TW" sz="2400" dirty="0" smtClean="0"/>
              <a:t>quality metrics of </a:t>
            </a:r>
            <a:r>
              <a:rPr lang="en-US" altLang="zh-TW" sz="2400" dirty="0"/>
              <a:t>NFVI and VM resources for Orchestration and SLA supervision.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34</a:t>
            </a:fld>
            <a:endParaRPr lang="en-US" altLang="zh-TW"/>
          </a:p>
        </p:txBody>
      </p:sp>
    </p:spTree>
    <p:extLst>
      <p:ext uri="{BB962C8B-B14F-4D97-AF65-F5344CB8AC3E}">
        <p14:creationId xmlns:p14="http://schemas.microsoft.com/office/powerpoint/2010/main" val="966364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IMS</a:t>
            </a:r>
            <a:endParaRPr lang="zh-TW" altLang="en-US" dirty="0"/>
          </a:p>
        </p:txBody>
      </p:sp>
      <p:sp>
        <p:nvSpPr>
          <p:cNvPr id="3" name="內容版面配置區 2"/>
          <p:cNvSpPr>
            <a:spLocks noGrp="1"/>
          </p:cNvSpPr>
          <p:nvPr>
            <p:ph idx="1"/>
          </p:nvPr>
        </p:nvSpPr>
        <p:spPr/>
        <p:txBody>
          <a:bodyPr/>
          <a:lstStyle/>
          <a:p>
            <a:r>
              <a:rPr lang="en-US" altLang="zh-TW" sz="2400" dirty="0"/>
              <a:t>The </a:t>
            </a:r>
            <a:r>
              <a:rPr lang="en-US" altLang="zh-TW" sz="2400" dirty="0" err="1">
                <a:solidFill>
                  <a:srgbClr val="FF0000"/>
                </a:solidFill>
              </a:rPr>
              <a:t>Iskratel</a:t>
            </a:r>
            <a:r>
              <a:rPr lang="en-US" altLang="zh-TW" sz="2400" dirty="0">
                <a:solidFill>
                  <a:srgbClr val="FF0000"/>
                </a:solidFill>
              </a:rPr>
              <a:t> SI3000 </a:t>
            </a:r>
            <a:r>
              <a:rPr lang="en-US" altLang="zh-TW" sz="2400" dirty="0" err="1">
                <a:solidFill>
                  <a:srgbClr val="FF0000"/>
                </a:solidFill>
              </a:rPr>
              <a:t>vIMS</a:t>
            </a:r>
            <a:r>
              <a:rPr lang="en-US" altLang="zh-TW" sz="2400" dirty="0">
                <a:solidFill>
                  <a:srgbClr val="FF0000"/>
                </a:solidFill>
              </a:rPr>
              <a:t> solution </a:t>
            </a:r>
            <a:r>
              <a:rPr lang="en-US" altLang="zh-TW" sz="2400" dirty="0"/>
              <a:t>includes the virtualization of all major IMS entities</a:t>
            </a:r>
            <a:br>
              <a:rPr lang="en-US" altLang="zh-TW" sz="2400" dirty="0"/>
            </a:br>
            <a:r>
              <a:rPr lang="en-US" altLang="zh-TW" sz="2400" dirty="0"/>
              <a:t>according to the ETSI NFV Architecture. </a:t>
            </a:r>
            <a:endParaRPr lang="en-US" altLang="zh-TW" sz="2400" dirty="0" smtClean="0"/>
          </a:p>
          <a:p>
            <a:r>
              <a:rPr lang="en-US" altLang="zh-TW" sz="2400" dirty="0"/>
              <a:t>These entities are </a:t>
            </a:r>
            <a:r>
              <a:rPr lang="en-US" altLang="zh-TW" sz="2400" dirty="0" err="1">
                <a:solidFill>
                  <a:srgbClr val="FF0000"/>
                </a:solidFill>
              </a:rPr>
              <a:t>vIMS</a:t>
            </a:r>
            <a:r>
              <a:rPr lang="en-US" altLang="zh-TW" sz="2400" dirty="0">
                <a:solidFill>
                  <a:srgbClr val="FF0000"/>
                </a:solidFill>
              </a:rPr>
              <a:t> TAS </a:t>
            </a:r>
            <a:r>
              <a:rPr lang="en-US" altLang="zh-TW" sz="2400" dirty="0"/>
              <a:t>(Telephony </a:t>
            </a:r>
            <a:r>
              <a:rPr lang="en-US" altLang="zh-TW" sz="2400" dirty="0" smtClean="0"/>
              <a:t>Application Server</a:t>
            </a:r>
            <a:r>
              <a:rPr lang="en-US" altLang="zh-TW" sz="2400" dirty="0"/>
              <a:t>), </a:t>
            </a:r>
            <a:r>
              <a:rPr lang="en-US" altLang="zh-TW" sz="2400" dirty="0" err="1">
                <a:solidFill>
                  <a:srgbClr val="FF0000"/>
                </a:solidFill>
              </a:rPr>
              <a:t>vIMS</a:t>
            </a:r>
            <a:r>
              <a:rPr lang="en-US" altLang="zh-TW" sz="2400" dirty="0">
                <a:solidFill>
                  <a:srgbClr val="FF0000"/>
                </a:solidFill>
              </a:rPr>
              <a:t> Core </a:t>
            </a:r>
            <a:r>
              <a:rPr lang="en-US" altLang="zh-TW" sz="2400" dirty="0"/>
              <a:t>(including S-CSCF, I-CSCF, P-CSCF), </a:t>
            </a:r>
            <a:r>
              <a:rPr lang="en-US" altLang="zh-TW" sz="2400" dirty="0" err="1">
                <a:solidFill>
                  <a:srgbClr val="FF0000"/>
                </a:solidFill>
              </a:rPr>
              <a:t>vIMS</a:t>
            </a:r>
            <a:r>
              <a:rPr lang="en-US" altLang="zh-TW" sz="2400" dirty="0">
                <a:solidFill>
                  <a:srgbClr val="FF0000"/>
                </a:solidFill>
              </a:rPr>
              <a:t> Edge </a:t>
            </a:r>
            <a:r>
              <a:rPr lang="en-US" altLang="zh-TW" sz="2400" dirty="0"/>
              <a:t>(including </a:t>
            </a:r>
            <a:r>
              <a:rPr lang="en-US" altLang="zh-TW" sz="2400" dirty="0" smtClean="0"/>
              <a:t>BGCF,MGCF</a:t>
            </a:r>
            <a:r>
              <a:rPr lang="en-US" altLang="zh-TW" sz="2400" dirty="0"/>
              <a:t>, AGCF, RGCF, and MRFC), </a:t>
            </a:r>
            <a:r>
              <a:rPr lang="en-US" altLang="zh-TW" sz="2400" dirty="0">
                <a:solidFill>
                  <a:srgbClr val="FF0000"/>
                </a:solidFill>
              </a:rPr>
              <a:t>HSS</a:t>
            </a:r>
            <a:r>
              <a:rPr lang="en-US" altLang="zh-TW" sz="2400" dirty="0"/>
              <a:t>, </a:t>
            </a:r>
            <a:r>
              <a:rPr lang="en-US" altLang="zh-TW" sz="2400" dirty="0">
                <a:solidFill>
                  <a:srgbClr val="FF0000"/>
                </a:solidFill>
              </a:rPr>
              <a:t>DNS/ENUM Server</a:t>
            </a:r>
            <a:r>
              <a:rPr lang="en-US" altLang="zh-TW" sz="2400" dirty="0"/>
              <a:t>, and </a:t>
            </a:r>
            <a:r>
              <a:rPr lang="en-US" altLang="zh-TW" sz="2400" dirty="0">
                <a:solidFill>
                  <a:srgbClr val="FF0000"/>
                </a:solidFill>
              </a:rPr>
              <a:t>SBC</a:t>
            </a:r>
            <a:r>
              <a:rPr lang="en-US" altLang="zh-TW" sz="2400" dirty="0"/>
              <a:t>. </a:t>
            </a:r>
            <a:endParaRPr lang="en-US" altLang="zh-TW" sz="2400" dirty="0" smtClean="0"/>
          </a:p>
          <a:p>
            <a:r>
              <a:rPr lang="en-US" altLang="zh-TW" sz="2400" dirty="0"/>
              <a:t>All required functionalities for all virtualized </a:t>
            </a:r>
            <a:r>
              <a:rPr lang="en-US" altLang="zh-TW" sz="2400" dirty="0" err="1"/>
              <a:t>vIMS</a:t>
            </a:r>
            <a:r>
              <a:rPr lang="en-US" altLang="zh-TW" sz="2400" dirty="0"/>
              <a:t> network functions are ensured according to the </a:t>
            </a:r>
            <a:r>
              <a:rPr lang="en-US" altLang="zh-TW" sz="2400" dirty="0" smtClean="0"/>
              <a:t>standard ETSI </a:t>
            </a:r>
            <a:r>
              <a:rPr lang="en-US" altLang="zh-TW" sz="2400" dirty="0"/>
              <a:t>NFV architecture, and they can be presented as Virtual Network Functions. </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35</a:t>
            </a:fld>
            <a:endParaRPr lang="en-US" altLang="zh-TW"/>
          </a:p>
        </p:txBody>
      </p:sp>
    </p:spTree>
    <p:extLst>
      <p:ext uri="{BB962C8B-B14F-4D97-AF65-F5344CB8AC3E}">
        <p14:creationId xmlns:p14="http://schemas.microsoft.com/office/powerpoint/2010/main" val="2571463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IMS</a:t>
            </a:r>
            <a:endParaRPr lang="zh-TW" altLang="en-US" dirty="0"/>
          </a:p>
        </p:txBody>
      </p:sp>
      <p:sp>
        <p:nvSpPr>
          <p:cNvPr id="3" name="內容版面配置區 2"/>
          <p:cNvSpPr>
            <a:spLocks noGrp="1"/>
          </p:cNvSpPr>
          <p:nvPr>
            <p:ph idx="1"/>
          </p:nvPr>
        </p:nvSpPr>
        <p:spPr/>
        <p:txBody>
          <a:bodyPr/>
          <a:lstStyle/>
          <a:p>
            <a:r>
              <a:rPr lang="en-US" altLang="zh-TW" sz="2400" dirty="0"/>
              <a:t>In addition company based products, other 3rd party products are used. </a:t>
            </a:r>
            <a:endParaRPr lang="en-US" altLang="zh-TW" sz="2400" dirty="0" smtClean="0"/>
          </a:p>
          <a:p>
            <a:r>
              <a:rPr lang="en-US" altLang="zh-TW" sz="2400" dirty="0"/>
              <a:t>The </a:t>
            </a:r>
            <a:r>
              <a:rPr lang="en-US" altLang="zh-TW" sz="2400" dirty="0" smtClean="0"/>
              <a:t>main 3rd </a:t>
            </a:r>
            <a:r>
              <a:rPr lang="en-US" altLang="zh-TW" sz="2400" dirty="0"/>
              <a:t>party products are Open Stack </a:t>
            </a:r>
            <a:r>
              <a:rPr lang="en-US" altLang="zh-TW" sz="2400" dirty="0" smtClean="0"/>
              <a:t>(</a:t>
            </a:r>
            <a:r>
              <a:rPr lang="en-US" altLang="zh-TW" sz="2400" dirty="0"/>
              <a:t>open source NFV IaaS platform), </a:t>
            </a:r>
            <a:r>
              <a:rPr lang="en-US" altLang="zh-TW" sz="2400" dirty="0" err="1" smtClean="0"/>
              <a:t>OpenBaton</a:t>
            </a:r>
            <a:r>
              <a:rPr lang="en-US" altLang="zh-TW" sz="2400" dirty="0" smtClean="0"/>
              <a:t>(open </a:t>
            </a:r>
            <a:r>
              <a:rPr lang="en-US" altLang="zh-TW" sz="2400" dirty="0"/>
              <a:t>source implementation of NFV ETSI MANO orchestrator), </a:t>
            </a:r>
            <a:r>
              <a:rPr lang="en-US" altLang="zh-TW" sz="2400" dirty="0" err="1"/>
              <a:t>Zabbix</a:t>
            </a:r>
            <a:r>
              <a:rPr lang="en-US" altLang="zh-TW" sz="2400" dirty="0"/>
              <a:t> </a:t>
            </a:r>
            <a:r>
              <a:rPr lang="en-US" altLang="zh-TW" sz="2400" dirty="0" smtClean="0"/>
              <a:t>(open source </a:t>
            </a:r>
            <a:r>
              <a:rPr lang="en-US" altLang="zh-TW" sz="2400" dirty="0"/>
              <a:t>NFV monitoring solution) and </a:t>
            </a:r>
            <a:r>
              <a:rPr lang="en-US" altLang="zh-TW" sz="2400" dirty="0" err="1"/>
              <a:t>CepH</a:t>
            </a:r>
            <a:r>
              <a:rPr lang="en-US" altLang="zh-TW" sz="2400" dirty="0"/>
              <a:t> </a:t>
            </a:r>
            <a:r>
              <a:rPr lang="en-US" altLang="zh-TW" sz="2400" dirty="0" smtClean="0"/>
              <a:t>(</a:t>
            </a:r>
            <a:r>
              <a:rPr lang="en-US" altLang="zh-TW" sz="2400" dirty="0"/>
              <a:t>open source NFV storage platform) </a:t>
            </a:r>
            <a:r>
              <a:rPr lang="en-US" altLang="zh-TW" sz="2400" dirty="0" smtClean="0"/>
              <a:t>.</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36</a:t>
            </a:fld>
            <a:endParaRPr lang="en-US" altLang="zh-TW"/>
          </a:p>
        </p:txBody>
      </p:sp>
    </p:spTree>
    <p:extLst>
      <p:ext uri="{BB962C8B-B14F-4D97-AF65-F5344CB8AC3E}">
        <p14:creationId xmlns:p14="http://schemas.microsoft.com/office/powerpoint/2010/main" val="1982082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Next generation core(EPC)</a:t>
            </a:r>
            <a:endParaRPr lang="zh-TW" altLang="en-US" dirty="0"/>
          </a:p>
        </p:txBody>
      </p:sp>
      <p:sp>
        <p:nvSpPr>
          <p:cNvPr id="3" name="內容版面配置區 2"/>
          <p:cNvSpPr>
            <a:spLocks noGrp="1"/>
          </p:cNvSpPr>
          <p:nvPr>
            <p:ph idx="1"/>
          </p:nvPr>
        </p:nvSpPr>
        <p:spPr/>
        <p:txBody>
          <a:bodyPr/>
          <a:lstStyle/>
          <a:p>
            <a:r>
              <a:rPr lang="en-US" altLang="zh-TW" sz="2400" dirty="0"/>
              <a:t>EPC is deployed on Cloud Service Platform (CSP</a:t>
            </a:r>
            <a:r>
              <a:rPr lang="en-US" altLang="zh-TW" sz="2400" dirty="0" smtClean="0"/>
              <a:t>).</a:t>
            </a:r>
          </a:p>
          <a:p>
            <a:r>
              <a:rPr lang="en-US" altLang="zh-TW" sz="2400" dirty="0"/>
              <a:t>In the employment of EPC </a:t>
            </a:r>
            <a:r>
              <a:rPr lang="en-US" altLang="zh-TW" sz="2400" dirty="0" smtClean="0"/>
              <a:t>as VNF </a:t>
            </a:r>
            <a:r>
              <a:rPr lang="en-US" altLang="zh-TW" sz="2400" dirty="0"/>
              <a:t>in the Cloud, some challenges have appeared. </a:t>
            </a:r>
          </a:p>
          <a:p>
            <a:r>
              <a:rPr lang="en-US" altLang="zh-TW" sz="2400" dirty="0"/>
              <a:t>The first key issue is </a:t>
            </a:r>
            <a:r>
              <a:rPr lang="en-US" altLang="zh-TW" sz="2400" dirty="0">
                <a:solidFill>
                  <a:srgbClr val="FF0000"/>
                </a:solidFill>
              </a:rPr>
              <a:t>performance</a:t>
            </a:r>
            <a:r>
              <a:rPr lang="en-US" altLang="zh-TW" sz="2400" dirty="0" smtClean="0"/>
              <a:t>.</a:t>
            </a:r>
          </a:p>
          <a:p>
            <a:r>
              <a:rPr lang="en-US" altLang="zh-TW" sz="2400" dirty="0" smtClean="0"/>
              <a:t>There </a:t>
            </a:r>
            <a:r>
              <a:rPr lang="en-US" altLang="zh-TW" sz="2400" dirty="0"/>
              <a:t>is a performance cost of virtualization that can be problematic for UP </a:t>
            </a:r>
            <a:r>
              <a:rPr lang="en-US" altLang="zh-TW" sz="2400" dirty="0" err="1" smtClean="0"/>
              <a:t>functions,like</a:t>
            </a:r>
            <a:r>
              <a:rPr lang="en-US" altLang="zh-TW" sz="2400" dirty="0" smtClean="0"/>
              <a:t> </a:t>
            </a:r>
            <a:r>
              <a:rPr lang="en-US" altLang="zh-TW" sz="2400" dirty="0"/>
              <a:t>SGW and PGW. The solution relies on Intel’s Data </a:t>
            </a:r>
            <a:r>
              <a:rPr lang="en-US" altLang="zh-TW" sz="2400" dirty="0" smtClean="0"/>
              <a:t>Plane Development Kit </a:t>
            </a:r>
            <a:r>
              <a:rPr lang="en-US" altLang="zh-TW" sz="2400" dirty="0"/>
              <a:t>(DPDK)</a:t>
            </a:r>
            <a:br>
              <a:rPr lang="en-US" altLang="zh-TW" sz="2400" dirty="0"/>
            </a:br>
            <a:r>
              <a:rPr lang="en-US" altLang="zh-TW" sz="2400" dirty="0"/>
              <a:t>that increases and optimizes packet processing per second. </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37</a:t>
            </a:fld>
            <a:endParaRPr lang="en-US" altLang="zh-TW"/>
          </a:p>
        </p:txBody>
      </p:sp>
    </p:spTree>
    <p:extLst>
      <p:ext uri="{BB962C8B-B14F-4D97-AF65-F5344CB8AC3E}">
        <p14:creationId xmlns:p14="http://schemas.microsoft.com/office/powerpoint/2010/main" val="2917657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Next generation core(EPC)</a:t>
            </a:r>
            <a:endParaRPr lang="zh-TW" altLang="en-US" dirty="0"/>
          </a:p>
        </p:txBody>
      </p:sp>
      <p:sp>
        <p:nvSpPr>
          <p:cNvPr id="3" name="內容版面配置區 2"/>
          <p:cNvSpPr>
            <a:spLocks noGrp="1"/>
          </p:cNvSpPr>
          <p:nvPr>
            <p:ph idx="1"/>
          </p:nvPr>
        </p:nvSpPr>
        <p:spPr/>
        <p:txBody>
          <a:bodyPr/>
          <a:lstStyle/>
          <a:p>
            <a:r>
              <a:rPr lang="en-US" altLang="zh-TW" sz="2800" dirty="0">
                <a:solidFill>
                  <a:srgbClr val="FF0000"/>
                </a:solidFill>
              </a:rPr>
              <a:t>Latency</a:t>
            </a:r>
            <a:r>
              <a:rPr lang="en-US" altLang="zh-TW" sz="2800" dirty="0"/>
              <a:t> is another </a:t>
            </a:r>
            <a:r>
              <a:rPr lang="en-US" altLang="zh-TW" sz="2800" dirty="0" smtClean="0"/>
              <a:t>issue with </a:t>
            </a:r>
            <a:r>
              <a:rPr lang="en-US" altLang="zh-TW" sz="2800" dirty="0"/>
              <a:t>the virtualization that </a:t>
            </a:r>
            <a:r>
              <a:rPr lang="en-US" altLang="zh-TW" sz="2800" dirty="0">
                <a:solidFill>
                  <a:srgbClr val="FF0000"/>
                </a:solidFill>
              </a:rPr>
              <a:t>affects MME</a:t>
            </a:r>
            <a:r>
              <a:rPr lang="en-US" altLang="zh-TW" sz="2800" dirty="0"/>
              <a:t>, which requires tight time limitations </a:t>
            </a:r>
            <a:r>
              <a:rPr lang="en-US" altLang="zh-TW" sz="2800" dirty="0" smtClean="0"/>
              <a:t>to respond </a:t>
            </a:r>
            <a:r>
              <a:rPr lang="en-US" altLang="zh-TW" sz="2800" dirty="0"/>
              <a:t>to procedures towards the access network and device. </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38</a:t>
            </a:fld>
            <a:endParaRPr lang="en-US" altLang="zh-TW"/>
          </a:p>
        </p:txBody>
      </p:sp>
    </p:spTree>
    <p:extLst>
      <p:ext uri="{BB962C8B-B14F-4D97-AF65-F5344CB8AC3E}">
        <p14:creationId xmlns:p14="http://schemas.microsoft.com/office/powerpoint/2010/main" val="1122960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Cloud operating system (</a:t>
            </a:r>
            <a:r>
              <a:rPr lang="en-US" altLang="zh-TW" dirty="0" err="1" smtClean="0"/>
              <a:t>Openstack</a:t>
            </a:r>
            <a:r>
              <a:rPr lang="en-US" altLang="zh-TW" dirty="0" smtClean="0"/>
              <a:t>)</a:t>
            </a:r>
            <a:endParaRPr lang="zh-TW" altLang="en-US" dirty="0"/>
          </a:p>
        </p:txBody>
      </p:sp>
      <p:sp>
        <p:nvSpPr>
          <p:cNvPr id="3" name="內容版面配置區 2"/>
          <p:cNvSpPr>
            <a:spLocks noGrp="1"/>
          </p:cNvSpPr>
          <p:nvPr>
            <p:ph idx="1"/>
          </p:nvPr>
        </p:nvSpPr>
        <p:spPr/>
        <p:txBody>
          <a:bodyPr/>
          <a:lstStyle/>
          <a:p>
            <a:r>
              <a:rPr lang="en-US" altLang="zh-TW" sz="2400" dirty="0"/>
              <a:t>OpenStack </a:t>
            </a:r>
            <a:r>
              <a:rPr lang="en-US" altLang="zh-TW" sz="2400" dirty="0" smtClean="0"/>
              <a:t>is </a:t>
            </a:r>
            <a:r>
              <a:rPr lang="en-US" altLang="zh-TW" sz="2400" dirty="0"/>
              <a:t>a </a:t>
            </a:r>
            <a:r>
              <a:rPr lang="en-US" altLang="zh-TW" sz="2400" dirty="0">
                <a:solidFill>
                  <a:srgbClr val="FF0000"/>
                </a:solidFill>
              </a:rPr>
              <a:t>cloud operating system </a:t>
            </a:r>
            <a:r>
              <a:rPr lang="en-US" altLang="zh-TW" sz="2400" dirty="0"/>
              <a:t>that controls large pools of computing, storage, and networking resources within a given data </a:t>
            </a:r>
            <a:r>
              <a:rPr lang="en-US" altLang="zh-TW" sz="2400" dirty="0" err="1"/>
              <a:t>centre</a:t>
            </a:r>
            <a:r>
              <a:rPr lang="en-US" altLang="zh-TW" sz="2400" dirty="0"/>
              <a:t>. All these pools are </a:t>
            </a:r>
            <a:r>
              <a:rPr lang="en-US" altLang="zh-TW" sz="2400" dirty="0" smtClean="0"/>
              <a:t>managed through </a:t>
            </a:r>
            <a:r>
              <a:rPr lang="en-US" altLang="zh-TW" sz="2400" dirty="0"/>
              <a:t>a dashboard that gives administrators control while enabling their users to provision resources through a web interface. </a:t>
            </a:r>
            <a:endParaRPr lang="en-US" altLang="zh-TW" sz="2400" dirty="0" smtClean="0"/>
          </a:p>
          <a:p>
            <a:r>
              <a:rPr lang="en-US" altLang="zh-TW" sz="2400" dirty="0" smtClean="0"/>
              <a:t>OpenStack enables </a:t>
            </a:r>
            <a:r>
              <a:rPr lang="en-US" altLang="zh-TW" sz="2400" dirty="0"/>
              <a:t>multiple </a:t>
            </a:r>
            <a:r>
              <a:rPr lang="en-US" altLang="zh-TW" sz="2400" dirty="0" err="1"/>
              <a:t>datacentre</a:t>
            </a:r>
            <a:r>
              <a:rPr lang="en-US" altLang="zh-TW" sz="2400" dirty="0"/>
              <a:t> management from a single screen, complete with common</a:t>
            </a:r>
            <a:br>
              <a:rPr lang="en-US" altLang="zh-TW" sz="2400" dirty="0"/>
            </a:br>
            <a:r>
              <a:rPr lang="en-US" altLang="zh-TW" sz="2400" dirty="0"/>
              <a:t>security, identity services, APIs, and user interfaces. </a:t>
            </a:r>
            <a:endParaRPr lang="en-US" altLang="zh-TW" sz="2400" dirty="0" smtClean="0"/>
          </a:p>
          <a:p>
            <a:r>
              <a:rPr lang="en-US" altLang="zh-TW" sz="2400" dirty="0"/>
              <a:t>The open, modular and interoperable framework of the OpenStack project offers telecoms and enterprises the ability </a:t>
            </a:r>
            <a:r>
              <a:rPr lang="en-US" altLang="zh-TW" sz="2400" dirty="0" smtClean="0"/>
              <a:t>to design </a:t>
            </a:r>
            <a:r>
              <a:rPr lang="en-US" altLang="zh-TW" sz="2400" dirty="0"/>
              <a:t>the NFV system of their choosing, without unnecessary </a:t>
            </a:r>
            <a:r>
              <a:rPr lang="en-US" altLang="zh-TW" sz="2400" dirty="0" smtClean="0"/>
              <a:t>components</a:t>
            </a:r>
            <a:r>
              <a:rPr lang="en-US" altLang="zh-TW" sz="1800" dirty="0"/>
              <a:t>.</a:t>
            </a:r>
            <a:br>
              <a:rPr lang="en-US" altLang="zh-TW" sz="1800" dirty="0"/>
            </a:br>
            <a:endParaRPr lang="zh-TW" altLang="en-US" sz="1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39</a:t>
            </a:fld>
            <a:endParaRPr lang="en-US" altLang="zh-TW"/>
          </a:p>
        </p:txBody>
      </p:sp>
    </p:spTree>
    <p:extLst>
      <p:ext uri="{BB962C8B-B14F-4D97-AF65-F5344CB8AC3E}">
        <p14:creationId xmlns:p14="http://schemas.microsoft.com/office/powerpoint/2010/main" val="3208808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a:extLst>
              <a:ext uri="{FF2B5EF4-FFF2-40B4-BE49-F238E27FC236}">
                <a16:creationId xmlns:a16="http://schemas.microsoft.com/office/drawing/2014/main" id="{366F0F8A-F880-4B0F-8A48-499FDF2C47C6}"/>
              </a:ext>
            </a:extLst>
          </p:cNvPr>
          <p:cNvSpPr>
            <a:spLocks noGrp="1"/>
          </p:cNvSpPr>
          <p:nvPr>
            <p:ph type="title"/>
          </p:nvPr>
        </p:nvSpPr>
        <p:spPr/>
        <p:txBody>
          <a:bodyPr/>
          <a:lstStyle/>
          <a:p>
            <a:pPr defTabSz="912813"/>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BA07782-BBF6-4E53-BD8A-E0B4C0FC1755}"/>
              </a:ext>
            </a:extLst>
          </p:cNvPr>
          <p:cNvSpPr>
            <a:spLocks noGrp="1"/>
          </p:cNvSpPr>
          <p:nvPr>
            <p:ph idx="1"/>
          </p:nvPr>
        </p:nvSpPr>
        <p:spPr/>
        <p:txBody>
          <a:bodyPr/>
          <a:lstStyle/>
          <a:p>
            <a:pPr marL="342900" indent="-342900">
              <a:defRPr/>
            </a:pPr>
            <a:endParaRPr lang="en-US" altLang="zh-TW" sz="2400" dirty="0" smtClean="0"/>
          </a:p>
          <a:p>
            <a:pPr marL="342900" indent="-342900">
              <a:defRPr/>
            </a:pPr>
            <a:endParaRPr lang="zh-TW" altLang="en-US" sz="2400" dirty="0"/>
          </a:p>
        </p:txBody>
      </p:sp>
      <p:sp>
        <p:nvSpPr>
          <p:cNvPr id="10244" name="投影片編號版面配置區 3">
            <a:extLst>
              <a:ext uri="{FF2B5EF4-FFF2-40B4-BE49-F238E27FC236}">
                <a16:creationId xmlns:a16="http://schemas.microsoft.com/office/drawing/2014/main" id="{76341F1E-43A2-455A-9F06-2F4310B938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B6EFCE-7EDD-4BB6-817F-0C0CEDEDC9C0}" type="slidenum">
              <a:rPr lang="en-US" altLang="zh-TW">
                <a:solidFill>
                  <a:srgbClr val="898989"/>
                </a:solidFill>
                <a:latin typeface="Calibri" panose="020F0502020204030204" pitchFamily="34" charset="0"/>
              </a:rPr>
              <a:pPr eaLnBrk="1" hangingPunct="1"/>
              <a:t>4</a:t>
            </a:fld>
            <a:endParaRPr lang="en-US" altLang="zh-TW">
              <a:solidFill>
                <a:srgbClr val="898989"/>
              </a:solidFill>
              <a:latin typeface="Calibri" panose="020F0502020204030204" pitchFamily="34" charset="0"/>
            </a:endParaRPr>
          </a:p>
        </p:txBody>
      </p:sp>
      <p:pic>
        <p:nvPicPr>
          <p:cNvPr id="2" name="圖片 1"/>
          <p:cNvPicPr>
            <a:picLocks noChangeAspect="1"/>
          </p:cNvPicPr>
          <p:nvPr/>
        </p:nvPicPr>
        <p:blipFill>
          <a:blip r:embed="rId2"/>
          <a:stretch>
            <a:fillRect/>
          </a:stretch>
        </p:blipFill>
        <p:spPr>
          <a:xfrm>
            <a:off x="251520" y="1631234"/>
            <a:ext cx="8677697" cy="437391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MANO(</a:t>
            </a:r>
            <a:r>
              <a:rPr lang="en-US" altLang="zh-TW" dirty="0" err="1" smtClean="0"/>
              <a:t>OpenBaton</a:t>
            </a:r>
            <a:r>
              <a:rPr lang="en-US" altLang="zh-TW" dirty="0" smtClean="0"/>
              <a:t>)</a:t>
            </a:r>
            <a:endParaRPr lang="zh-TW" altLang="en-US" dirty="0"/>
          </a:p>
        </p:txBody>
      </p:sp>
      <p:sp>
        <p:nvSpPr>
          <p:cNvPr id="3" name="內容版面配置區 2"/>
          <p:cNvSpPr>
            <a:spLocks noGrp="1"/>
          </p:cNvSpPr>
          <p:nvPr>
            <p:ph idx="1"/>
          </p:nvPr>
        </p:nvSpPr>
        <p:spPr/>
        <p:txBody>
          <a:bodyPr/>
          <a:lstStyle/>
          <a:p>
            <a:r>
              <a:rPr lang="en-US" altLang="zh-TW" sz="2400" dirty="0"/>
              <a:t>Management and Orchestration (MANO) </a:t>
            </a:r>
            <a:r>
              <a:rPr lang="en-US" altLang="zh-TW" sz="2400" dirty="0" smtClean="0"/>
              <a:t>service </a:t>
            </a:r>
            <a:r>
              <a:rPr lang="en-US" altLang="zh-TW" sz="2400" dirty="0"/>
              <a:t>covers the orchestration and lifecycle management of resources that support the infrastructure virtualization and </a:t>
            </a:r>
            <a:r>
              <a:rPr lang="en-US" altLang="zh-TW" sz="2400" dirty="0" smtClean="0"/>
              <a:t>the lifecycle </a:t>
            </a:r>
            <a:r>
              <a:rPr lang="en-US" altLang="zh-TW" sz="2400" dirty="0"/>
              <a:t>management of VNFs. </a:t>
            </a:r>
            <a:endParaRPr lang="en-US" altLang="zh-TW" sz="2400" dirty="0" smtClean="0"/>
          </a:p>
          <a:p>
            <a:r>
              <a:rPr lang="en-US" altLang="zh-TW" sz="2400" dirty="0"/>
              <a:t>it has three main functional blocks: </a:t>
            </a:r>
            <a:r>
              <a:rPr lang="en-US" altLang="zh-TW" sz="2400" dirty="0" smtClean="0">
                <a:solidFill>
                  <a:srgbClr val="FF0000"/>
                </a:solidFill>
              </a:rPr>
              <a:t>NFV orchestrators</a:t>
            </a:r>
            <a:r>
              <a:rPr lang="en-US" altLang="zh-TW" sz="2400" dirty="0"/>
              <a:t>, </a:t>
            </a:r>
            <a:r>
              <a:rPr lang="en-US" altLang="zh-TW" sz="2400" dirty="0">
                <a:solidFill>
                  <a:srgbClr val="FF0000"/>
                </a:solidFill>
              </a:rPr>
              <a:t>VNF managers </a:t>
            </a:r>
            <a:r>
              <a:rPr lang="en-US" altLang="zh-TW" sz="2400" dirty="0"/>
              <a:t>and </a:t>
            </a:r>
            <a:r>
              <a:rPr lang="en-US" altLang="zh-TW" sz="2400" dirty="0">
                <a:solidFill>
                  <a:srgbClr val="FF0000"/>
                </a:solidFill>
              </a:rPr>
              <a:t>virtualized infrastructure managers (VIMs)</a:t>
            </a:r>
            <a:r>
              <a:rPr lang="en-US" altLang="zh-TW" sz="2400" dirty="0"/>
              <a:t>. </a:t>
            </a:r>
            <a:endParaRPr lang="en-US" altLang="zh-TW" sz="2400" dirty="0" smtClean="0"/>
          </a:p>
          <a:p>
            <a:r>
              <a:rPr lang="en-US" altLang="zh-TW" sz="2400" dirty="0">
                <a:solidFill>
                  <a:srgbClr val="FF0000"/>
                </a:solidFill>
              </a:rPr>
              <a:t>Open Baton </a:t>
            </a:r>
            <a:r>
              <a:rPr lang="en-US" altLang="zh-TW" sz="2400" dirty="0" smtClean="0">
                <a:solidFill>
                  <a:srgbClr val="FF0000"/>
                </a:solidFill>
              </a:rPr>
              <a:t>is </a:t>
            </a:r>
            <a:r>
              <a:rPr lang="en-US" altLang="zh-TW" sz="2400" dirty="0">
                <a:solidFill>
                  <a:srgbClr val="FF0000"/>
                </a:solidFill>
              </a:rPr>
              <a:t>an ETSI NFV MANO compliant framework</a:t>
            </a:r>
            <a:r>
              <a:rPr lang="en-US" altLang="zh-TW" sz="2400" dirty="0"/>
              <a:t>, which can be used for the management and orchestration of NFV environments. </a:t>
            </a:r>
            <a:endParaRPr lang="en-US" altLang="zh-TW" sz="2400" dirty="0" smtClean="0"/>
          </a:p>
          <a:p>
            <a:r>
              <a:rPr lang="en-US" altLang="zh-TW" sz="2400" dirty="0"/>
              <a:t>In SI3000 CSP it is integrated </a:t>
            </a:r>
            <a:r>
              <a:rPr lang="en-US" altLang="zh-TW" sz="2400" dirty="0" smtClean="0"/>
              <a:t>with OpenStack’s </a:t>
            </a:r>
            <a:r>
              <a:rPr lang="en-US" altLang="zh-TW" sz="2400" dirty="0"/>
              <a:t>VIM and is primarily used as VNFM and NFVO. </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40</a:t>
            </a:fld>
            <a:endParaRPr lang="en-US" altLang="zh-TW"/>
          </a:p>
        </p:txBody>
      </p:sp>
    </p:spTree>
    <p:extLst>
      <p:ext uri="{BB962C8B-B14F-4D97-AF65-F5344CB8AC3E}">
        <p14:creationId xmlns:p14="http://schemas.microsoft.com/office/powerpoint/2010/main" val="4249633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MANO(</a:t>
            </a:r>
            <a:r>
              <a:rPr lang="en-US" altLang="zh-TW" dirty="0" err="1"/>
              <a:t>OpenBaton</a:t>
            </a:r>
            <a:r>
              <a:rPr lang="en-US" altLang="zh-TW" dirty="0"/>
              <a:t>)</a:t>
            </a:r>
            <a:endParaRPr lang="zh-TW" altLang="en-US" dirty="0"/>
          </a:p>
        </p:txBody>
      </p:sp>
      <p:sp>
        <p:nvSpPr>
          <p:cNvPr id="3" name="內容版面配置區 2"/>
          <p:cNvSpPr>
            <a:spLocks noGrp="1"/>
          </p:cNvSpPr>
          <p:nvPr>
            <p:ph idx="1"/>
          </p:nvPr>
        </p:nvSpPr>
        <p:spPr/>
        <p:txBody>
          <a:bodyPr/>
          <a:lstStyle/>
          <a:p>
            <a:r>
              <a:rPr lang="en-US" altLang="zh-TW" sz="2800" dirty="0"/>
              <a:t>The main components of CSP </a:t>
            </a:r>
            <a:r>
              <a:rPr lang="en-US" altLang="zh-TW" sz="2800" dirty="0" smtClean="0"/>
              <a:t>MANO</a:t>
            </a:r>
          </a:p>
          <a:p>
            <a:pPr marL="514350" indent="-514350">
              <a:buFont typeface="+mj-lt"/>
              <a:buAutoNum type="arabicPeriod"/>
            </a:pPr>
            <a:r>
              <a:rPr lang="en-US" altLang="zh-TW" sz="2800" dirty="0"/>
              <a:t>VNFMs (Virtual </a:t>
            </a:r>
            <a:r>
              <a:rPr lang="en-US" altLang="zh-TW" sz="2800" dirty="0" smtClean="0"/>
              <a:t>Network</a:t>
            </a:r>
            <a:br>
              <a:rPr lang="en-US" altLang="zh-TW" sz="2800" dirty="0" smtClean="0"/>
            </a:br>
            <a:r>
              <a:rPr lang="en-US" altLang="zh-TW" sz="2800" dirty="0" smtClean="0"/>
              <a:t>Function </a:t>
            </a:r>
            <a:r>
              <a:rPr lang="en-US" altLang="zh-TW" sz="2800" dirty="0"/>
              <a:t>Element Managers) </a:t>
            </a:r>
            <a:endParaRPr lang="en-US" altLang="zh-TW" sz="2800" dirty="0" smtClean="0"/>
          </a:p>
          <a:p>
            <a:pPr marL="514350" indent="-514350">
              <a:buFont typeface="+mj-lt"/>
              <a:buAutoNum type="arabicPeriod"/>
            </a:pPr>
            <a:r>
              <a:rPr lang="en-US" altLang="zh-TW" sz="2800" dirty="0"/>
              <a:t>EMs (Element Managers) FMS (Fault Monitoring System) </a:t>
            </a:r>
            <a:endParaRPr lang="en-US" altLang="zh-TW" sz="2800" dirty="0" smtClean="0"/>
          </a:p>
          <a:p>
            <a:pPr marL="514350" indent="-514350">
              <a:buFont typeface="+mj-lt"/>
              <a:buAutoNum type="arabicPeriod"/>
            </a:pPr>
            <a:r>
              <a:rPr lang="en-US" altLang="zh-TW" sz="2800" dirty="0"/>
              <a:t>PQMS (Performance and Quality Monitoring System) </a:t>
            </a:r>
            <a:r>
              <a:rPr lang="en-US" altLang="zh-TW" dirty="0"/>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41</a:t>
            </a:fld>
            <a:endParaRPr lang="en-US" altLang="zh-TW"/>
          </a:p>
        </p:txBody>
      </p:sp>
    </p:spTree>
    <p:extLst>
      <p:ext uri="{BB962C8B-B14F-4D97-AF65-F5344CB8AC3E}">
        <p14:creationId xmlns:p14="http://schemas.microsoft.com/office/powerpoint/2010/main" val="2504966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MANO(</a:t>
            </a:r>
            <a:r>
              <a:rPr lang="en-US" altLang="zh-TW" dirty="0" err="1"/>
              <a:t>OpenBaton</a:t>
            </a:r>
            <a:r>
              <a:rPr lang="en-US" altLang="zh-TW" dirty="0"/>
              <a:t>)</a:t>
            </a:r>
            <a:endParaRPr lang="zh-TW" altLang="en-US" dirty="0"/>
          </a:p>
        </p:txBody>
      </p:sp>
      <p:sp>
        <p:nvSpPr>
          <p:cNvPr id="3" name="內容版面配置區 2"/>
          <p:cNvSpPr>
            <a:spLocks noGrp="1"/>
          </p:cNvSpPr>
          <p:nvPr>
            <p:ph idx="1"/>
          </p:nvPr>
        </p:nvSpPr>
        <p:spPr/>
        <p:txBody>
          <a:bodyPr/>
          <a:lstStyle/>
          <a:p>
            <a:r>
              <a:rPr lang="en-US" altLang="zh-TW" dirty="0"/>
              <a:t>The advantage in the </a:t>
            </a:r>
            <a:r>
              <a:rPr lang="en-US" altLang="zh-TW" dirty="0" smtClean="0"/>
              <a:t>case of </a:t>
            </a:r>
            <a:r>
              <a:rPr lang="en-US" altLang="zh-TW" dirty="0"/>
              <a:t>CSP is that the same NFVI infrastructure for NFV ready systems and legacy systems (LNFV) is implemented. NFV demands are too complex for legacy systems, and the possibility of orchestrating legacy systems depends on legacy system implementation itself.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42</a:t>
            </a:fld>
            <a:endParaRPr lang="en-US" altLang="zh-TW"/>
          </a:p>
        </p:txBody>
      </p:sp>
    </p:spTree>
    <p:extLst>
      <p:ext uri="{BB962C8B-B14F-4D97-AF65-F5344CB8AC3E}">
        <p14:creationId xmlns:p14="http://schemas.microsoft.com/office/powerpoint/2010/main" val="1709266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Storage platform(CEPH)</a:t>
            </a:r>
            <a:endParaRPr lang="zh-TW" altLang="en-US" dirty="0"/>
          </a:p>
        </p:txBody>
      </p:sp>
      <p:sp>
        <p:nvSpPr>
          <p:cNvPr id="3" name="內容版面配置區 2"/>
          <p:cNvSpPr>
            <a:spLocks noGrp="1"/>
          </p:cNvSpPr>
          <p:nvPr>
            <p:ph idx="1"/>
          </p:nvPr>
        </p:nvSpPr>
        <p:spPr/>
        <p:txBody>
          <a:bodyPr/>
          <a:lstStyle/>
          <a:p>
            <a:r>
              <a:rPr lang="en-US" altLang="zh-TW" sz="2400" dirty="0" err="1"/>
              <a:t>Ceph</a:t>
            </a:r>
            <a:r>
              <a:rPr lang="en-US" altLang="zh-TW" sz="2400" dirty="0"/>
              <a:t> </a:t>
            </a:r>
            <a:r>
              <a:rPr lang="en-US" altLang="zh-TW" sz="2400" dirty="0" smtClean="0"/>
              <a:t>is </a:t>
            </a:r>
            <a:r>
              <a:rPr lang="en-US" altLang="zh-TW" sz="2400" dirty="0"/>
              <a:t>an open source storage </a:t>
            </a:r>
            <a:r>
              <a:rPr lang="en-US" altLang="zh-TW" sz="2400" dirty="0" smtClean="0"/>
              <a:t>platform implemented </a:t>
            </a:r>
            <a:r>
              <a:rPr lang="en-US" altLang="zh-TW" sz="2400" dirty="0"/>
              <a:t>on a single </a:t>
            </a:r>
            <a:r>
              <a:rPr lang="en-US" altLang="zh-TW" sz="2400" dirty="0" smtClean="0"/>
              <a:t>distributed computer </a:t>
            </a:r>
            <a:r>
              <a:rPr lang="en-US" altLang="zh-TW" sz="2400" dirty="0"/>
              <a:t>cluster, providing interfaces for an object, block and file-level storage. </a:t>
            </a:r>
            <a:endParaRPr lang="en-US" altLang="zh-TW" sz="2400" dirty="0" smtClean="0"/>
          </a:p>
          <a:p>
            <a:r>
              <a:rPr lang="en-US" altLang="zh-TW" sz="2400" dirty="0" err="1" smtClean="0"/>
              <a:t>Ceph</a:t>
            </a:r>
            <a:r>
              <a:rPr lang="en-US" altLang="zh-TW" sz="2400" dirty="0"/>
              <a:t> </a:t>
            </a:r>
            <a:r>
              <a:rPr lang="en-US" altLang="zh-TW" sz="2400" dirty="0" smtClean="0"/>
              <a:t>primarily </a:t>
            </a:r>
            <a:r>
              <a:rPr lang="en-US" altLang="zh-TW" sz="2400" dirty="0"/>
              <a:t>aims for completely distributed operation without a single point of </a:t>
            </a:r>
            <a:r>
              <a:rPr lang="en-US" altLang="zh-TW" sz="2400" dirty="0" smtClean="0"/>
              <a:t>failure scalable </a:t>
            </a:r>
            <a:r>
              <a:rPr lang="en-US" altLang="zh-TW" sz="2400" dirty="0"/>
              <a:t>to the</a:t>
            </a:r>
            <a:r>
              <a:rPr lang="en-US" altLang="zh-TW" sz="2400" dirty="0">
                <a:hlinkClick r:id="rId2"/>
              </a:rPr>
              <a:t> </a:t>
            </a:r>
            <a:r>
              <a:rPr lang="en-US" altLang="zh-TW" sz="2400" dirty="0" err="1">
                <a:hlinkClick r:id="rId2"/>
              </a:rPr>
              <a:t>exabyte</a:t>
            </a:r>
            <a:r>
              <a:rPr lang="en-US" altLang="zh-TW" sz="2400" dirty="0">
                <a:hlinkClick r:id="rId2"/>
              </a:rPr>
              <a:t> </a:t>
            </a:r>
            <a:r>
              <a:rPr lang="en-US" altLang="zh-TW" sz="2400" dirty="0"/>
              <a:t>level. </a:t>
            </a:r>
            <a:endParaRPr lang="en-US" altLang="zh-TW" sz="2400" dirty="0" smtClean="0"/>
          </a:p>
          <a:p>
            <a:r>
              <a:rPr lang="en-US" altLang="zh-TW" sz="2400" dirty="0" err="1"/>
              <a:t>Ceph</a:t>
            </a:r>
            <a:r>
              <a:rPr lang="en-US" altLang="zh-TW" sz="2400" dirty="0"/>
              <a:t> replicates data and makes it fault tolerant using</a:t>
            </a:r>
            <a:br>
              <a:rPr lang="en-US" altLang="zh-TW" sz="2400" dirty="0"/>
            </a:br>
            <a:r>
              <a:rPr lang="en-US" altLang="zh-TW" sz="2400" dirty="0"/>
              <a:t>commodity hardware and requiring no specific hardware support.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43</a:t>
            </a:fld>
            <a:endParaRPr lang="en-US" altLang="zh-TW"/>
          </a:p>
        </p:txBody>
      </p:sp>
    </p:spTree>
    <p:extLst>
      <p:ext uri="{BB962C8B-B14F-4D97-AF65-F5344CB8AC3E}">
        <p14:creationId xmlns:p14="http://schemas.microsoft.com/office/powerpoint/2010/main" val="2598359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Storage platform(CEPH)</a:t>
            </a:r>
            <a:endParaRPr lang="zh-TW" altLang="en-US" dirty="0"/>
          </a:p>
        </p:txBody>
      </p:sp>
      <p:sp>
        <p:nvSpPr>
          <p:cNvPr id="3" name="內容版面配置區 2"/>
          <p:cNvSpPr>
            <a:spLocks noGrp="1"/>
          </p:cNvSpPr>
          <p:nvPr>
            <p:ph idx="1"/>
          </p:nvPr>
        </p:nvSpPr>
        <p:spPr/>
        <p:txBody>
          <a:bodyPr/>
          <a:lstStyle/>
          <a:p>
            <a:r>
              <a:rPr lang="en-US" altLang="zh-TW" dirty="0"/>
              <a:t>As a result of its design, the system is </a:t>
            </a:r>
            <a:r>
              <a:rPr lang="en-US" altLang="zh-TW" dirty="0">
                <a:solidFill>
                  <a:srgbClr val="92D050"/>
                </a:solidFill>
              </a:rPr>
              <a:t>self-healing</a:t>
            </a:r>
            <a:r>
              <a:rPr lang="en-US" altLang="zh-TW" dirty="0"/>
              <a:t> and </a:t>
            </a:r>
            <a:r>
              <a:rPr lang="en-US" altLang="zh-TW" dirty="0">
                <a:solidFill>
                  <a:srgbClr val="002060"/>
                </a:solidFill>
              </a:rPr>
              <a:t>a</a:t>
            </a:r>
            <a:r>
              <a:rPr lang="en-US" altLang="zh-TW" dirty="0">
                <a:solidFill>
                  <a:srgbClr val="92D050"/>
                </a:solidFill>
              </a:rPr>
              <a:t> self-managing</a:t>
            </a:r>
            <a:r>
              <a:rPr lang="en-US" altLang="zh-TW" dirty="0"/>
              <a:t>, aiming </a:t>
            </a:r>
            <a:r>
              <a:rPr lang="en-US" altLang="zh-TW" dirty="0">
                <a:solidFill>
                  <a:srgbClr val="FF0000"/>
                </a:solidFill>
              </a:rPr>
              <a:t>to minimize administration</a:t>
            </a:r>
            <a:br>
              <a:rPr lang="en-US" altLang="zh-TW" dirty="0">
                <a:solidFill>
                  <a:srgbClr val="FF0000"/>
                </a:solidFill>
              </a:rPr>
            </a:br>
            <a:r>
              <a:rPr lang="en-US" altLang="zh-TW" dirty="0">
                <a:solidFill>
                  <a:srgbClr val="FF0000"/>
                </a:solidFill>
              </a:rPr>
              <a:t>time and other </a:t>
            </a:r>
            <a:r>
              <a:rPr lang="en-US" altLang="zh-TW" dirty="0" smtClean="0">
                <a:solidFill>
                  <a:srgbClr val="FF0000"/>
                </a:solidFill>
              </a:rPr>
              <a:t>costs</a:t>
            </a:r>
            <a:r>
              <a:rPr lang="en-US" altLang="zh-TW" dirty="0" smtClean="0"/>
              <a:t>.</a:t>
            </a:r>
          </a:p>
          <a:p>
            <a:r>
              <a:rPr lang="en-US" altLang="zh-TW" dirty="0" smtClean="0"/>
              <a:t>In </a:t>
            </a:r>
            <a:r>
              <a:rPr lang="en-US" altLang="zh-TW" dirty="0"/>
              <a:t>SI3000 CSP it is used for all three types of storage and is </a:t>
            </a:r>
            <a:r>
              <a:rPr lang="en-US" altLang="zh-TW" dirty="0" smtClean="0"/>
              <a:t>also intended </a:t>
            </a:r>
            <a:r>
              <a:rPr lang="en-US" altLang="zh-TW" dirty="0"/>
              <a:t>for </a:t>
            </a:r>
            <a:r>
              <a:rPr lang="en-US" altLang="zh-TW" dirty="0" err="1"/>
              <a:t>DBaaS</a:t>
            </a:r>
            <a:r>
              <a:rPr lang="en-US" altLang="zh-TW" dirty="0"/>
              <a:t> solutions.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44</a:t>
            </a:fld>
            <a:endParaRPr lang="en-US" altLang="zh-TW"/>
          </a:p>
        </p:txBody>
      </p:sp>
    </p:spTree>
    <p:extLst>
      <p:ext uri="{BB962C8B-B14F-4D97-AF65-F5344CB8AC3E}">
        <p14:creationId xmlns:p14="http://schemas.microsoft.com/office/powerpoint/2010/main" val="2718004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Monitoring</a:t>
            </a:r>
            <a:endParaRPr lang="zh-TW" altLang="en-US" dirty="0"/>
          </a:p>
        </p:txBody>
      </p:sp>
      <p:sp>
        <p:nvSpPr>
          <p:cNvPr id="3" name="內容版面配置區 2"/>
          <p:cNvSpPr>
            <a:spLocks noGrp="1"/>
          </p:cNvSpPr>
          <p:nvPr>
            <p:ph idx="1"/>
          </p:nvPr>
        </p:nvSpPr>
        <p:spPr/>
        <p:txBody>
          <a:bodyPr/>
          <a:lstStyle/>
          <a:p>
            <a:r>
              <a:rPr lang="en-US" altLang="zh-TW" sz="2400" dirty="0"/>
              <a:t>To supervise the cloud operation and the SLA of services hosted in the cloud, CSP according to ETSI NFV recommendations supports the monitoring and collection of different quality </a:t>
            </a:r>
            <a:r>
              <a:rPr lang="en-US" altLang="zh-TW" sz="2400" dirty="0" smtClean="0"/>
              <a:t>metrics.</a:t>
            </a:r>
          </a:p>
          <a:p>
            <a:r>
              <a:rPr lang="en-US" altLang="zh-TW" sz="2400" dirty="0" smtClean="0"/>
              <a:t>Monitoring </a:t>
            </a:r>
            <a:r>
              <a:rPr lang="en-US" altLang="zh-TW" sz="2400" dirty="0"/>
              <a:t>availability and performances of infrastructure </a:t>
            </a:r>
            <a:r>
              <a:rPr lang="en-US" altLang="zh-TW" sz="2400" dirty="0" smtClean="0"/>
              <a:t>are done </a:t>
            </a:r>
            <a:r>
              <a:rPr lang="en-US" altLang="zh-TW" sz="2400" dirty="0">
                <a:solidFill>
                  <a:srgbClr val="FF0000"/>
                </a:solidFill>
              </a:rPr>
              <a:t>by </a:t>
            </a:r>
            <a:r>
              <a:rPr lang="en-US" altLang="zh-TW" sz="2400" dirty="0" err="1" smtClean="0">
                <a:solidFill>
                  <a:srgbClr val="FF0000"/>
                </a:solidFill>
              </a:rPr>
              <a:t>Zabbix</a:t>
            </a:r>
            <a:r>
              <a:rPr lang="en-US" altLang="zh-TW" sz="2400" dirty="0" smtClean="0"/>
              <a:t>.</a:t>
            </a:r>
          </a:p>
          <a:p>
            <a:r>
              <a:rPr lang="en-US" altLang="zh-TW" sz="2400" dirty="0" smtClean="0"/>
              <a:t>It </a:t>
            </a:r>
            <a:r>
              <a:rPr lang="en-US" altLang="zh-TW" sz="2400" dirty="0"/>
              <a:t>automatically discovers network servers and devices</a:t>
            </a:r>
            <a:r>
              <a:rPr lang="en-US" altLang="zh-TW" sz="2400" dirty="0" smtClean="0"/>
              <a:t>.</a:t>
            </a:r>
          </a:p>
          <a:p>
            <a:r>
              <a:rPr lang="en-US" altLang="zh-TW" sz="2400" dirty="0" smtClean="0"/>
              <a:t> </a:t>
            </a:r>
            <a:r>
              <a:rPr lang="en-US" altLang="zh-TW" sz="2400" dirty="0" err="1"/>
              <a:t>Zabbix</a:t>
            </a:r>
            <a:r>
              <a:rPr lang="en-US" altLang="zh-TW" sz="2400" dirty="0"/>
              <a:t> </a:t>
            </a:r>
            <a:r>
              <a:rPr lang="en-US" altLang="zh-TW" sz="2400" dirty="0" smtClean="0"/>
              <a:t>is </a:t>
            </a:r>
            <a:r>
              <a:rPr lang="en-US" altLang="zh-TW" sz="2400" dirty="0" smtClean="0">
                <a:solidFill>
                  <a:srgbClr val="92D050"/>
                </a:solidFill>
              </a:rPr>
              <a:t>configured </a:t>
            </a:r>
            <a:r>
              <a:rPr lang="en-US" altLang="zh-TW" sz="2400" dirty="0">
                <a:solidFill>
                  <a:srgbClr val="92D050"/>
                </a:solidFill>
              </a:rPr>
              <a:t>with many templates </a:t>
            </a:r>
            <a:r>
              <a:rPr lang="en-US" altLang="zh-TW" sz="2400" dirty="0"/>
              <a:t>and provides several methods for collecting performance and availability information from monitored infrastructure. </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45</a:t>
            </a:fld>
            <a:endParaRPr lang="en-US" altLang="zh-TW"/>
          </a:p>
        </p:txBody>
      </p:sp>
    </p:spTree>
    <p:extLst>
      <p:ext uri="{BB962C8B-B14F-4D97-AF65-F5344CB8AC3E}">
        <p14:creationId xmlns:p14="http://schemas.microsoft.com/office/powerpoint/2010/main" val="1500573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DISCUSSION</a:t>
            </a:r>
            <a:endParaRPr lang="zh-TW" altLang="en-US" dirty="0"/>
          </a:p>
        </p:txBody>
      </p:sp>
      <p:sp>
        <p:nvSpPr>
          <p:cNvPr id="3" name="內容版面配置區 2"/>
          <p:cNvSpPr>
            <a:spLocks noGrp="1"/>
          </p:cNvSpPr>
          <p:nvPr>
            <p:ph idx="1"/>
          </p:nvPr>
        </p:nvSpPr>
        <p:spPr/>
        <p:txBody>
          <a:bodyPr/>
          <a:lstStyle/>
          <a:p>
            <a:r>
              <a:rPr lang="en-US" altLang="zh-TW" dirty="0" smtClean="0"/>
              <a:t>Current status</a:t>
            </a:r>
          </a:p>
          <a:p>
            <a:r>
              <a:rPr lang="en-US" altLang="zh-TW" dirty="0" smtClean="0"/>
              <a:t>Main issues for the </a:t>
            </a:r>
            <a:r>
              <a:rPr lang="en-US" altLang="zh-TW" dirty="0" err="1" smtClean="0"/>
              <a:t>furture</a:t>
            </a:r>
            <a:endParaRPr lang="en-US" altLang="zh-TW" dirty="0" smtClean="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46</a:t>
            </a:fld>
            <a:endParaRPr lang="en-US" altLang="zh-TW"/>
          </a:p>
        </p:txBody>
      </p:sp>
    </p:spTree>
    <p:extLst>
      <p:ext uri="{BB962C8B-B14F-4D97-AF65-F5344CB8AC3E}">
        <p14:creationId xmlns:p14="http://schemas.microsoft.com/office/powerpoint/2010/main" val="770501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Current status</a:t>
            </a:r>
            <a:endParaRPr lang="zh-TW" altLang="en-US" dirty="0"/>
          </a:p>
        </p:txBody>
      </p:sp>
      <p:sp>
        <p:nvSpPr>
          <p:cNvPr id="3" name="內容版面配置區 2"/>
          <p:cNvSpPr>
            <a:spLocks noGrp="1"/>
          </p:cNvSpPr>
          <p:nvPr>
            <p:ph idx="1"/>
          </p:nvPr>
        </p:nvSpPr>
        <p:spPr/>
        <p:txBody>
          <a:bodyPr/>
          <a:lstStyle/>
          <a:p>
            <a:r>
              <a:rPr lang="en-US" altLang="zh-TW" sz="2400" dirty="0" smtClean="0"/>
              <a:t>The </a:t>
            </a:r>
            <a:r>
              <a:rPr lang="en-US" altLang="zh-TW" sz="2400" dirty="0"/>
              <a:t>solution based on the SI3000 product line is in step with </a:t>
            </a:r>
            <a:r>
              <a:rPr lang="en-US" altLang="zh-TW" sz="2400" dirty="0" smtClean="0"/>
              <a:t>other current </a:t>
            </a:r>
            <a:r>
              <a:rPr lang="en-US" altLang="zh-TW" sz="2400" dirty="0"/>
              <a:t>solutions used for the transition of the networks toward 5G. </a:t>
            </a:r>
            <a:endParaRPr lang="en-US" altLang="zh-TW" sz="2400" dirty="0" smtClean="0"/>
          </a:p>
          <a:p>
            <a:r>
              <a:rPr lang="en-US" altLang="zh-TW" sz="2400" dirty="0"/>
              <a:t>The main technologies needed in such a transition are virtualization with NFV, OpenStack, and MANO.</a:t>
            </a:r>
            <a:br>
              <a:rPr lang="en-US" altLang="zh-TW" sz="2400" dirty="0"/>
            </a:br>
            <a:r>
              <a:rPr lang="en-US" altLang="zh-TW" sz="2400" dirty="0"/>
              <a:t>Virtualization and NFV are poised to change the core structure of </a:t>
            </a:r>
            <a:r>
              <a:rPr lang="en-US" altLang="zh-TW" sz="2400" dirty="0" smtClean="0"/>
              <a:t>telecommunications infrastructure </a:t>
            </a:r>
            <a:r>
              <a:rPr lang="en-US" altLang="zh-TW" sz="2400" dirty="0"/>
              <a:t>to be </a:t>
            </a:r>
            <a:r>
              <a:rPr lang="en-US" altLang="zh-TW" sz="2400" dirty="0">
                <a:solidFill>
                  <a:srgbClr val="FF0000"/>
                </a:solidFill>
              </a:rPr>
              <a:t>more cost-efficient </a:t>
            </a:r>
            <a:r>
              <a:rPr lang="en-US" altLang="zh-TW" sz="2400" dirty="0" smtClean="0"/>
              <a:t>.</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47</a:t>
            </a:fld>
            <a:endParaRPr lang="en-US" altLang="zh-TW"/>
          </a:p>
        </p:txBody>
      </p:sp>
    </p:spTree>
    <p:extLst>
      <p:ext uri="{BB962C8B-B14F-4D97-AF65-F5344CB8AC3E}">
        <p14:creationId xmlns:p14="http://schemas.microsoft.com/office/powerpoint/2010/main" val="1332531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Current status</a:t>
            </a:r>
            <a:endParaRPr lang="zh-TW" altLang="en-US" dirty="0"/>
          </a:p>
        </p:txBody>
      </p:sp>
      <p:sp>
        <p:nvSpPr>
          <p:cNvPr id="3" name="內容版面配置區 2"/>
          <p:cNvSpPr>
            <a:spLocks noGrp="1"/>
          </p:cNvSpPr>
          <p:nvPr>
            <p:ph idx="1"/>
          </p:nvPr>
        </p:nvSpPr>
        <p:spPr/>
        <p:txBody>
          <a:bodyPr/>
          <a:lstStyle/>
          <a:p>
            <a:r>
              <a:rPr lang="en-US" altLang="zh-TW" dirty="0"/>
              <a:t>OpenStack has become the </a:t>
            </a:r>
            <a:r>
              <a:rPr lang="en-US" altLang="zh-TW" i="1" dirty="0"/>
              <a:t>de facto </a:t>
            </a:r>
            <a:r>
              <a:rPr lang="en-US" altLang="zh-TW" dirty="0"/>
              <a:t>standard for cloud-based solutions. </a:t>
            </a:r>
            <a:endParaRPr lang="en-US" altLang="zh-TW" dirty="0" smtClean="0"/>
          </a:p>
          <a:p>
            <a:r>
              <a:rPr lang="en-US" altLang="zh-TW" dirty="0" smtClean="0"/>
              <a:t>The </a:t>
            </a:r>
            <a:r>
              <a:rPr lang="en-US" altLang="zh-TW" dirty="0"/>
              <a:t>role of NFV MANO </a:t>
            </a:r>
            <a:r>
              <a:rPr lang="en-US" altLang="zh-TW" dirty="0" smtClean="0"/>
              <a:t> </a:t>
            </a:r>
            <a:r>
              <a:rPr lang="en-US" altLang="zh-TW" dirty="0"/>
              <a:t>functionality is to </a:t>
            </a:r>
            <a:r>
              <a:rPr lang="en-US" altLang="zh-TW" dirty="0" smtClean="0"/>
              <a:t>control the </a:t>
            </a:r>
            <a:r>
              <a:rPr lang="en-US" altLang="zh-TW" dirty="0"/>
              <a:t>entire life cycle of such services, from instantiation and configuration to monitoring,</a:t>
            </a:r>
            <a:br>
              <a:rPr lang="en-US" altLang="zh-TW" dirty="0"/>
            </a:br>
            <a:r>
              <a:rPr lang="en-US" altLang="zh-TW" dirty="0"/>
              <a:t>migrating, scaling and, terminating them. </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48</a:t>
            </a:fld>
            <a:endParaRPr lang="en-US" altLang="zh-TW"/>
          </a:p>
        </p:txBody>
      </p:sp>
    </p:spTree>
    <p:extLst>
      <p:ext uri="{BB962C8B-B14F-4D97-AF65-F5344CB8AC3E}">
        <p14:creationId xmlns:p14="http://schemas.microsoft.com/office/powerpoint/2010/main" val="30511705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Main issues for the future</a:t>
            </a:r>
            <a:endParaRPr lang="zh-TW" altLang="en-US" dirty="0"/>
          </a:p>
        </p:txBody>
      </p:sp>
      <p:sp>
        <p:nvSpPr>
          <p:cNvPr id="3" name="內容版面配置區 2"/>
          <p:cNvSpPr>
            <a:spLocks noGrp="1"/>
          </p:cNvSpPr>
          <p:nvPr>
            <p:ph idx="1"/>
          </p:nvPr>
        </p:nvSpPr>
        <p:spPr/>
        <p:txBody>
          <a:bodyPr/>
          <a:lstStyle/>
          <a:p>
            <a:r>
              <a:rPr lang="en-US" altLang="zh-TW" sz="2800" dirty="0"/>
              <a:t>These main issues are </a:t>
            </a:r>
            <a:r>
              <a:rPr lang="en-US" altLang="zh-TW" sz="2800" dirty="0">
                <a:solidFill>
                  <a:srgbClr val="FF0000"/>
                </a:solidFill>
              </a:rPr>
              <a:t>the use of containers</a:t>
            </a:r>
            <a:r>
              <a:rPr lang="en-US" altLang="zh-TW" sz="2800" dirty="0"/>
              <a:t>, </a:t>
            </a:r>
            <a:r>
              <a:rPr lang="en-US" altLang="zh-TW" sz="2800" dirty="0">
                <a:solidFill>
                  <a:srgbClr val="FF0000"/>
                </a:solidFill>
              </a:rPr>
              <a:t>placement</a:t>
            </a:r>
            <a:r>
              <a:rPr lang="en-US" altLang="zh-TW" sz="2800" dirty="0"/>
              <a:t>, </a:t>
            </a:r>
            <a:r>
              <a:rPr lang="en-US" altLang="zh-TW" sz="2800" dirty="0">
                <a:solidFill>
                  <a:srgbClr val="FF0000"/>
                </a:solidFill>
              </a:rPr>
              <a:t>automation</a:t>
            </a:r>
            <a:r>
              <a:rPr lang="en-US" altLang="zh-TW" sz="2800" dirty="0"/>
              <a:t>, </a:t>
            </a:r>
            <a:r>
              <a:rPr lang="en-US" altLang="zh-TW" sz="2800" dirty="0" smtClean="0"/>
              <a:t>and</a:t>
            </a:r>
            <a:br>
              <a:rPr lang="en-US" altLang="zh-TW" sz="2800" dirty="0" smtClean="0"/>
            </a:br>
            <a:r>
              <a:rPr lang="en-US" altLang="zh-TW" sz="2800" dirty="0" smtClean="0">
                <a:solidFill>
                  <a:srgbClr val="FF0000"/>
                </a:solidFill>
              </a:rPr>
              <a:t>communication </a:t>
            </a:r>
            <a:r>
              <a:rPr lang="en-US" altLang="zh-TW" sz="2800" dirty="0">
                <a:solidFill>
                  <a:srgbClr val="FF0000"/>
                </a:solidFill>
              </a:rPr>
              <a:t>improvements </a:t>
            </a:r>
            <a:r>
              <a:rPr lang="en-US" altLang="zh-TW" sz="2800" dirty="0"/>
              <a:t>and </a:t>
            </a:r>
            <a:r>
              <a:rPr lang="en-US" altLang="zh-TW" sz="2800" dirty="0">
                <a:solidFill>
                  <a:srgbClr val="FF0000"/>
                </a:solidFill>
              </a:rPr>
              <a:t>scalability issues</a:t>
            </a:r>
            <a:r>
              <a:rPr lang="en-US" altLang="zh-TW" sz="2800" dirty="0"/>
              <a:t>. </a:t>
            </a:r>
            <a:endParaRPr lang="en-US" altLang="zh-TW" sz="2800" dirty="0" smtClean="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49</a:t>
            </a:fld>
            <a:endParaRPr lang="en-US" altLang="zh-TW"/>
          </a:p>
        </p:txBody>
      </p:sp>
    </p:spTree>
    <p:extLst>
      <p:ext uri="{BB962C8B-B14F-4D97-AF65-F5344CB8AC3E}">
        <p14:creationId xmlns:p14="http://schemas.microsoft.com/office/powerpoint/2010/main" val="1078977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dirty="0"/>
              <a:t>Such a move toward 5G </a:t>
            </a:r>
            <a:r>
              <a:rPr lang="en-US" altLang="zh-TW" u="sng" dirty="0">
                <a:solidFill>
                  <a:srgbClr val="FF0000"/>
                </a:solidFill>
              </a:rPr>
              <a:t>is not possible without the “</a:t>
            </a:r>
            <a:r>
              <a:rPr lang="en-US" altLang="zh-TW" u="sng" dirty="0" err="1">
                <a:solidFill>
                  <a:srgbClr val="FF0000"/>
                </a:solidFill>
              </a:rPr>
              <a:t>softwarization</a:t>
            </a:r>
            <a:r>
              <a:rPr lang="en-US" altLang="zh-TW" u="sng" dirty="0">
                <a:solidFill>
                  <a:srgbClr val="FF0000"/>
                </a:solidFill>
              </a:rPr>
              <a:t>” </a:t>
            </a:r>
            <a:r>
              <a:rPr lang="en-US" altLang="zh-TW" dirty="0"/>
              <a:t>of the entire network eco-system; this involves </a:t>
            </a:r>
            <a:r>
              <a:rPr lang="en-US" altLang="zh-TW" dirty="0">
                <a:solidFill>
                  <a:srgbClr val="FF0000"/>
                </a:solidFill>
              </a:rPr>
              <a:t>NFV</a:t>
            </a:r>
            <a:r>
              <a:rPr lang="en-US" altLang="zh-TW" dirty="0"/>
              <a:t> (Network Function Virtualization), and </a:t>
            </a:r>
            <a:r>
              <a:rPr lang="en-US" altLang="zh-TW" dirty="0">
                <a:solidFill>
                  <a:srgbClr val="FF0000"/>
                </a:solidFill>
              </a:rPr>
              <a:t>SDN</a:t>
            </a:r>
            <a:r>
              <a:rPr lang="en-US" altLang="zh-TW" dirty="0"/>
              <a:t> (Software Defined Networks). </a:t>
            </a:r>
            <a:endParaRPr lang="en-US" altLang="zh-TW" dirty="0" smtClean="0"/>
          </a:p>
          <a:p>
            <a:pPr marL="0" indent="0">
              <a:buNone/>
            </a:pPr>
            <a:r>
              <a:rPr lang="en-US" altLang="zh-TW" dirty="0"/>
              <a:t/>
            </a:r>
            <a:br>
              <a:rPr lang="en-US" altLang="zh-TW" dirty="0"/>
            </a:br>
            <a:r>
              <a:rPr lang="en-US" altLang="zh-TW" dirty="0"/>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a:t>
            </a:fld>
            <a:endParaRPr lang="en-US" altLang="zh-TW"/>
          </a:p>
        </p:txBody>
      </p:sp>
    </p:spTree>
    <p:extLst>
      <p:ext uri="{BB962C8B-B14F-4D97-AF65-F5344CB8AC3E}">
        <p14:creationId xmlns:p14="http://schemas.microsoft.com/office/powerpoint/2010/main" val="2856188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use of containers</a:t>
            </a:r>
            <a:endParaRPr lang="zh-TW" altLang="en-US" dirty="0"/>
          </a:p>
        </p:txBody>
      </p:sp>
      <p:sp>
        <p:nvSpPr>
          <p:cNvPr id="3" name="內容版面配置區 2"/>
          <p:cNvSpPr>
            <a:spLocks noGrp="1"/>
          </p:cNvSpPr>
          <p:nvPr>
            <p:ph idx="1"/>
          </p:nvPr>
        </p:nvSpPr>
        <p:spPr/>
        <p:txBody>
          <a:bodyPr/>
          <a:lstStyle/>
          <a:p>
            <a:r>
              <a:rPr lang="en-US" altLang="zh-TW" sz="2400" dirty="0"/>
              <a:t>[32] presents a benchmarking case study on two alternatives, production-grade virtualization solutions, namely VMware </a:t>
            </a:r>
            <a:r>
              <a:rPr lang="en-US" altLang="zh-TW" sz="2400" dirty="0" err="1"/>
              <a:t>ESXi</a:t>
            </a:r>
            <a:r>
              <a:rPr lang="en-US" altLang="zh-TW" sz="2400" dirty="0"/>
              <a:t>/vSphere (</a:t>
            </a:r>
            <a:r>
              <a:rPr lang="en-US" altLang="zh-TW" sz="2400" dirty="0">
                <a:solidFill>
                  <a:srgbClr val="92D050"/>
                </a:solidFill>
              </a:rPr>
              <a:t>hypervisor-based</a:t>
            </a:r>
            <a:r>
              <a:rPr lang="en-US" altLang="zh-TW" sz="2400" dirty="0"/>
              <a:t>) and Linux/Docker (</a:t>
            </a:r>
            <a:r>
              <a:rPr lang="en-US" altLang="zh-TW" sz="2400" dirty="0">
                <a:solidFill>
                  <a:srgbClr val="92D050"/>
                </a:solidFill>
              </a:rPr>
              <a:t>container-based</a:t>
            </a:r>
            <a:r>
              <a:rPr lang="en-US" altLang="zh-TW" sz="2400" dirty="0"/>
              <a:t>), on which they deploy an NFV-oriented IMS system. </a:t>
            </a:r>
            <a:endParaRPr lang="en-US" altLang="zh-TW" sz="2400" dirty="0" smtClean="0"/>
          </a:p>
          <a:p>
            <a:r>
              <a:rPr lang="en-US" altLang="zh-TW" sz="2400" dirty="0"/>
              <a:t>Their experiments suggest that the </a:t>
            </a:r>
            <a:r>
              <a:rPr lang="en-US" altLang="zh-TW" sz="2400" dirty="0">
                <a:solidFill>
                  <a:srgbClr val="FF0000"/>
                </a:solidFill>
              </a:rPr>
              <a:t>container-based configuration can be less dependable </a:t>
            </a:r>
            <a:r>
              <a:rPr lang="en-US" altLang="zh-TW" sz="2400" dirty="0"/>
              <a:t>than the</a:t>
            </a:r>
            <a:br>
              <a:rPr lang="en-US" altLang="zh-TW" sz="2400" dirty="0"/>
            </a:br>
            <a:r>
              <a:rPr lang="en-US" altLang="zh-TW" sz="2400" dirty="0"/>
              <a:t>hypervisor-based one. </a:t>
            </a:r>
            <a:endParaRPr lang="zh-TW" altLang="en-US" sz="1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50</a:t>
            </a:fld>
            <a:endParaRPr lang="en-US" altLang="zh-TW"/>
          </a:p>
        </p:txBody>
      </p:sp>
    </p:spTree>
    <p:extLst>
      <p:ext uri="{BB962C8B-B14F-4D97-AF65-F5344CB8AC3E}">
        <p14:creationId xmlns:p14="http://schemas.microsoft.com/office/powerpoint/2010/main" val="23782826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use of containers</a:t>
            </a:r>
            <a:endParaRPr lang="zh-TW" altLang="en-US" dirty="0"/>
          </a:p>
        </p:txBody>
      </p:sp>
      <p:sp>
        <p:nvSpPr>
          <p:cNvPr id="3" name="內容版面配置區 2"/>
          <p:cNvSpPr>
            <a:spLocks noGrp="1"/>
          </p:cNvSpPr>
          <p:nvPr>
            <p:ph idx="1"/>
          </p:nvPr>
        </p:nvSpPr>
        <p:spPr/>
        <p:txBody>
          <a:bodyPr/>
          <a:lstStyle/>
          <a:p>
            <a:r>
              <a:rPr lang="en-US" altLang="zh-TW" sz="2400" dirty="0"/>
              <a:t>A proposal for using </a:t>
            </a:r>
            <a:r>
              <a:rPr lang="en-US" altLang="zh-TW" sz="2400" dirty="0" err="1"/>
              <a:t>microservices</a:t>
            </a:r>
            <a:r>
              <a:rPr lang="en-US" altLang="zh-TW" sz="2400" dirty="0"/>
              <a:t> is also given in [17</a:t>
            </a:r>
            <a:r>
              <a:rPr lang="en-US" altLang="zh-TW" sz="2400" dirty="0" smtClean="0"/>
              <a:t>].</a:t>
            </a:r>
          </a:p>
          <a:p>
            <a:r>
              <a:rPr lang="en-US" altLang="zh-TW" sz="2400" dirty="0" smtClean="0"/>
              <a:t> </a:t>
            </a:r>
            <a:r>
              <a:rPr lang="en-US" altLang="zh-TW" sz="2400" dirty="0"/>
              <a:t>As proposed by the Open Container Initiative [30], it is expected that the use of containers </a:t>
            </a:r>
            <a:r>
              <a:rPr lang="en-US" altLang="zh-TW" sz="2400" dirty="0">
                <a:solidFill>
                  <a:srgbClr val="FF0000"/>
                </a:solidFill>
              </a:rPr>
              <a:t>will</a:t>
            </a:r>
            <a:br>
              <a:rPr lang="en-US" altLang="zh-TW" sz="2400" dirty="0">
                <a:solidFill>
                  <a:srgbClr val="FF0000"/>
                </a:solidFill>
              </a:rPr>
            </a:br>
            <a:r>
              <a:rPr lang="en-US" altLang="zh-TW" sz="2400" dirty="0">
                <a:solidFill>
                  <a:srgbClr val="FF0000"/>
                </a:solidFill>
              </a:rPr>
              <a:t>have an ever-increasing impact</a:t>
            </a:r>
            <a:r>
              <a:rPr lang="en-US" altLang="zh-TW" sz="2400" dirty="0"/>
              <a:t>, which </a:t>
            </a:r>
            <a:r>
              <a:rPr lang="en-US" altLang="zh-TW" sz="2400" dirty="0">
                <a:solidFill>
                  <a:srgbClr val="FF0000"/>
                </a:solidFill>
              </a:rPr>
              <a:t>raises questions</a:t>
            </a:r>
            <a:r>
              <a:rPr lang="en-US" altLang="zh-TW" sz="2400" dirty="0"/>
              <a:t> regarding which applications</a:t>
            </a:r>
            <a:br>
              <a:rPr lang="en-US" altLang="zh-TW" sz="2400" dirty="0"/>
            </a:br>
            <a:r>
              <a:rPr lang="en-US" altLang="zh-TW" sz="2400" dirty="0"/>
              <a:t>will </a:t>
            </a:r>
            <a:r>
              <a:rPr lang="en-US" altLang="zh-TW" sz="2400" dirty="0">
                <a:solidFill>
                  <a:srgbClr val="92D050"/>
                </a:solidFill>
              </a:rPr>
              <a:t>not be suitable for using </a:t>
            </a:r>
            <a:r>
              <a:rPr lang="en-US" altLang="zh-TW" sz="2400" dirty="0" err="1">
                <a:solidFill>
                  <a:srgbClr val="92D050"/>
                </a:solidFill>
              </a:rPr>
              <a:t>microservices</a:t>
            </a:r>
            <a:r>
              <a:rPr lang="en-US" altLang="zh-TW" sz="2400" dirty="0"/>
              <a:t>. </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51</a:t>
            </a:fld>
            <a:endParaRPr lang="en-US" altLang="zh-TW" dirty="0"/>
          </a:p>
        </p:txBody>
      </p:sp>
    </p:spTree>
    <p:extLst>
      <p:ext uri="{BB962C8B-B14F-4D97-AF65-F5344CB8AC3E}">
        <p14:creationId xmlns:p14="http://schemas.microsoft.com/office/powerpoint/2010/main" val="735775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0060" y="227013"/>
            <a:ext cx="8511480" cy="1143000"/>
          </a:xfrm>
        </p:spPr>
        <p:txBody>
          <a:bodyPr/>
          <a:lstStyle/>
          <a:p>
            <a:r>
              <a:rPr lang="en-US" altLang="zh-TW" dirty="0" smtClean="0"/>
              <a:t>Placement, Automation &amp; </a:t>
            </a:r>
            <a:r>
              <a:rPr lang="en-US" altLang="zh-TW" dirty="0"/>
              <a:t>communication improvements</a:t>
            </a:r>
            <a:r>
              <a:rPr lang="en-US" altLang="zh-TW" dirty="0" smtClean="0"/>
              <a:t> </a:t>
            </a:r>
            <a:endParaRPr lang="zh-TW" altLang="en-US" dirty="0"/>
          </a:p>
        </p:txBody>
      </p:sp>
      <p:sp>
        <p:nvSpPr>
          <p:cNvPr id="3" name="內容版面配置區 2"/>
          <p:cNvSpPr>
            <a:spLocks noGrp="1"/>
          </p:cNvSpPr>
          <p:nvPr>
            <p:ph idx="1"/>
          </p:nvPr>
        </p:nvSpPr>
        <p:spPr/>
        <p:txBody>
          <a:bodyPr/>
          <a:lstStyle/>
          <a:p>
            <a:r>
              <a:rPr lang="en-US" altLang="zh-TW" sz="2400" dirty="0"/>
              <a:t>Placement improvement makes it possible to better utilize the equipment, which is very</a:t>
            </a:r>
            <a:br>
              <a:rPr lang="en-US" altLang="zh-TW" sz="2400" dirty="0"/>
            </a:br>
            <a:r>
              <a:rPr lang="en-US" altLang="zh-TW" sz="2400" dirty="0"/>
              <a:t>interesting in the case of large-scale environments [29</a:t>
            </a:r>
            <a:r>
              <a:rPr lang="en-US" altLang="zh-TW" sz="2400" dirty="0" smtClean="0"/>
              <a:t>].</a:t>
            </a:r>
          </a:p>
          <a:p>
            <a:r>
              <a:rPr lang="en-US" altLang="zh-TW" sz="2400" dirty="0" smtClean="0"/>
              <a:t>Automation </a:t>
            </a:r>
            <a:r>
              <a:rPr lang="en-US" altLang="zh-TW" sz="2400" dirty="0"/>
              <a:t>improvement with</a:t>
            </a:r>
            <a:br>
              <a:rPr lang="en-US" altLang="zh-TW" sz="2400" dirty="0"/>
            </a:br>
            <a:r>
              <a:rPr lang="en-US" altLang="zh-TW" sz="2400" dirty="0"/>
              <a:t>the automation of Network Function Virtualization is proposed in [25]. </a:t>
            </a:r>
            <a:endParaRPr lang="en-US" altLang="zh-TW" sz="2400" dirty="0" smtClean="0"/>
          </a:p>
          <a:p>
            <a:r>
              <a:rPr lang="en-US" altLang="zh-TW" sz="2400" dirty="0" smtClean="0"/>
              <a:t>With </a:t>
            </a:r>
            <a:r>
              <a:rPr lang="en-US" altLang="zh-TW" sz="2400" dirty="0"/>
              <a:t>communication improvements, as suggested in [31], communication efficiency improves. </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52</a:t>
            </a:fld>
            <a:endParaRPr lang="en-US" altLang="zh-TW"/>
          </a:p>
        </p:txBody>
      </p:sp>
    </p:spTree>
    <p:extLst>
      <p:ext uri="{BB962C8B-B14F-4D97-AF65-F5344CB8AC3E}">
        <p14:creationId xmlns:p14="http://schemas.microsoft.com/office/powerpoint/2010/main" val="28135159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Scalability</a:t>
            </a:r>
            <a:endParaRPr lang="zh-TW" altLang="en-US" dirty="0"/>
          </a:p>
        </p:txBody>
      </p:sp>
      <p:sp>
        <p:nvSpPr>
          <p:cNvPr id="3" name="內容版面配置區 2"/>
          <p:cNvSpPr>
            <a:spLocks noGrp="1"/>
          </p:cNvSpPr>
          <p:nvPr>
            <p:ph idx="1"/>
          </p:nvPr>
        </p:nvSpPr>
        <p:spPr/>
        <p:txBody>
          <a:bodyPr/>
          <a:lstStyle/>
          <a:p>
            <a:r>
              <a:rPr lang="en-US" altLang="zh-TW" sz="2400" dirty="0"/>
              <a:t>For the future, scaling is a vital issue</a:t>
            </a:r>
            <a:r>
              <a:rPr lang="en-US" altLang="zh-TW" sz="2400" dirty="0" smtClean="0"/>
              <a:t>.</a:t>
            </a:r>
          </a:p>
          <a:p>
            <a:r>
              <a:rPr lang="en-US" altLang="zh-TW" sz="2400" dirty="0" smtClean="0"/>
              <a:t>[</a:t>
            </a:r>
            <a:r>
              <a:rPr lang="en-US" altLang="zh-TW" sz="2400" dirty="0"/>
              <a:t>27] proposes, in addition to the default deployment methods provided in OpenStack, an additional policy of scaling, which needs </a:t>
            </a:r>
            <a:r>
              <a:rPr lang="en-US" altLang="zh-TW" sz="2400" dirty="0" smtClean="0"/>
              <a:t>to be </a:t>
            </a:r>
            <a:r>
              <a:rPr lang="en-US" altLang="zh-TW" sz="2400" dirty="0"/>
              <a:t>improved. Improving the utilization of cloud platform for deploying service </a:t>
            </a:r>
            <a:r>
              <a:rPr lang="en-US" altLang="zh-TW" sz="2400" dirty="0" smtClean="0"/>
              <a:t>function chaining </a:t>
            </a:r>
            <a:r>
              <a:rPr lang="en-US" altLang="zh-TW" sz="2400" dirty="0"/>
              <a:t>is suggested. </a:t>
            </a:r>
            <a:endParaRPr lang="en-US" altLang="zh-TW" sz="2400" dirty="0" smtClean="0"/>
          </a:p>
          <a:p>
            <a:r>
              <a:rPr lang="en-US" altLang="zh-TW" sz="2400" dirty="0" smtClean="0"/>
              <a:t>A </a:t>
            </a:r>
            <a:r>
              <a:rPr lang="en-US" altLang="zh-TW" sz="2400" dirty="0"/>
              <a:t>similar proposal was also proposed in [26]. Suggestions for </a:t>
            </a:r>
            <a:r>
              <a:rPr lang="en-US" altLang="zh-TW" sz="2400" dirty="0" smtClean="0"/>
              <a:t>IMS scalability </a:t>
            </a:r>
            <a:r>
              <a:rPr lang="en-US" altLang="zh-TW" sz="2400" dirty="0"/>
              <a:t>improvement using virtualization are also proposed in [15], [26] and [14]. </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53</a:t>
            </a:fld>
            <a:endParaRPr lang="en-US" altLang="zh-TW"/>
          </a:p>
        </p:txBody>
      </p:sp>
    </p:spTree>
    <p:extLst>
      <p:ext uri="{BB962C8B-B14F-4D97-AF65-F5344CB8AC3E}">
        <p14:creationId xmlns:p14="http://schemas.microsoft.com/office/powerpoint/2010/main" val="21215619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a:t>
            </a:r>
            <a:endParaRPr lang="zh-TW" altLang="en-US" dirty="0"/>
          </a:p>
        </p:txBody>
      </p:sp>
      <p:sp>
        <p:nvSpPr>
          <p:cNvPr id="3" name="內容版面配置區 2"/>
          <p:cNvSpPr>
            <a:spLocks noGrp="1"/>
          </p:cNvSpPr>
          <p:nvPr>
            <p:ph idx="1"/>
          </p:nvPr>
        </p:nvSpPr>
        <p:spPr/>
        <p:txBody>
          <a:bodyPr/>
          <a:lstStyle/>
          <a:p>
            <a:r>
              <a:rPr lang="en-US" altLang="zh-TW" sz="2800" dirty="0"/>
              <a:t>In this article, we have examined the issues, dilemmas, and suggestions when moving</a:t>
            </a:r>
            <a:br>
              <a:rPr lang="en-US" altLang="zh-TW" sz="2800" dirty="0"/>
            </a:br>
            <a:r>
              <a:rPr lang="en-US" altLang="zh-TW" sz="2800" dirty="0"/>
              <a:t>toward 5G networks. We showed </a:t>
            </a:r>
            <a:r>
              <a:rPr lang="en-US" altLang="zh-TW" sz="2800" dirty="0">
                <a:solidFill>
                  <a:srgbClr val="FF0000"/>
                </a:solidFill>
              </a:rPr>
              <a:t>how virtually all the elements of the existing IMS network can be virtualized </a:t>
            </a:r>
            <a:r>
              <a:rPr lang="en-US" altLang="zh-TW" sz="2800" dirty="0"/>
              <a:t>and as such </a:t>
            </a:r>
            <a:r>
              <a:rPr lang="en-US" altLang="zh-TW" sz="2800" dirty="0">
                <a:solidFill>
                  <a:srgbClr val="FF0000"/>
                </a:solidFill>
              </a:rPr>
              <a:t>prepared for any cloud-based hardware</a:t>
            </a:r>
            <a:r>
              <a:rPr lang="en-US" altLang="zh-TW" sz="2800" dirty="0"/>
              <a:t>. This is valid</a:t>
            </a:r>
            <a:br>
              <a:rPr lang="en-US" altLang="zh-TW" sz="2800" dirty="0"/>
            </a:br>
            <a:r>
              <a:rPr lang="en-US" altLang="zh-TW" sz="2800" dirty="0"/>
              <a:t>for elements of the </a:t>
            </a:r>
            <a:r>
              <a:rPr lang="en-US" altLang="zh-TW" sz="2800" dirty="0">
                <a:solidFill>
                  <a:srgbClr val="92D050"/>
                </a:solidFill>
              </a:rPr>
              <a:t>IMS core </a:t>
            </a:r>
            <a:r>
              <a:rPr lang="en-US" altLang="zh-TW" sz="2800" dirty="0"/>
              <a:t>and for </a:t>
            </a:r>
            <a:r>
              <a:rPr lang="en-US" altLang="zh-TW" sz="2800" u="sng" dirty="0">
                <a:solidFill>
                  <a:srgbClr val="92D050"/>
                </a:solidFill>
              </a:rPr>
              <a:t>the edge </a:t>
            </a:r>
            <a:r>
              <a:rPr lang="en-US" altLang="zh-TW" sz="2800" dirty="0"/>
              <a:t>of such a network. Such </a:t>
            </a:r>
            <a:r>
              <a:rPr lang="en-US" altLang="zh-TW" sz="2800" u="sng" dirty="0">
                <a:solidFill>
                  <a:srgbClr val="FF0000"/>
                </a:solidFill>
              </a:rPr>
              <a:t>a system can be</a:t>
            </a:r>
            <a:br>
              <a:rPr lang="en-US" altLang="zh-TW" sz="2800" u="sng" dirty="0">
                <a:solidFill>
                  <a:srgbClr val="FF0000"/>
                </a:solidFill>
              </a:rPr>
            </a:br>
            <a:r>
              <a:rPr lang="en-US" altLang="zh-TW" sz="2800" u="sng" dirty="0">
                <a:solidFill>
                  <a:srgbClr val="FF0000"/>
                </a:solidFill>
              </a:rPr>
              <a:t>integrated into the 5G</a:t>
            </a:r>
            <a:r>
              <a:rPr lang="en-US" altLang="zh-TW" sz="2800" dirty="0"/>
              <a:t> telecommunication </a:t>
            </a:r>
            <a:r>
              <a:rPr lang="en-US" altLang="zh-TW" sz="2800" dirty="0" smtClean="0"/>
              <a:t>system.</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54</a:t>
            </a:fld>
            <a:endParaRPr lang="en-US" altLang="zh-TW"/>
          </a:p>
        </p:txBody>
      </p:sp>
    </p:spTree>
    <p:extLst>
      <p:ext uri="{BB962C8B-B14F-4D97-AF65-F5344CB8AC3E}">
        <p14:creationId xmlns:p14="http://schemas.microsoft.com/office/powerpoint/2010/main" val="4038190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Conclusion</a:t>
            </a:r>
            <a:endParaRPr lang="zh-TW" altLang="en-US" dirty="0"/>
          </a:p>
        </p:txBody>
      </p:sp>
      <p:sp>
        <p:nvSpPr>
          <p:cNvPr id="3" name="內容版面配置區 2"/>
          <p:cNvSpPr>
            <a:spLocks noGrp="1"/>
          </p:cNvSpPr>
          <p:nvPr>
            <p:ph idx="1"/>
          </p:nvPr>
        </p:nvSpPr>
        <p:spPr/>
        <p:txBody>
          <a:bodyPr/>
          <a:lstStyle/>
          <a:p>
            <a:r>
              <a:rPr lang="en-US" altLang="zh-TW" sz="2400" dirty="0"/>
              <a:t>We have shown that virtualization is a significant issue, with many challenges. </a:t>
            </a:r>
          </a:p>
          <a:p>
            <a:r>
              <a:rPr lang="en-US" altLang="zh-TW" sz="2400" dirty="0" smtClean="0"/>
              <a:t>Some</a:t>
            </a:r>
            <a:r>
              <a:rPr lang="en-US" altLang="zh-TW" sz="2400" dirty="0"/>
              <a:t> </a:t>
            </a:r>
            <a:r>
              <a:rPr lang="en-US" altLang="zh-TW" sz="2400" dirty="0" smtClean="0"/>
              <a:t>of </a:t>
            </a:r>
            <a:r>
              <a:rPr lang="en-US" altLang="zh-TW" sz="2400" dirty="0"/>
              <a:t>the main solutions are clearly visible, such as the use of OpenStack and </a:t>
            </a:r>
            <a:r>
              <a:rPr lang="en-US" altLang="zh-TW" sz="2400" dirty="0" err="1"/>
              <a:t>OpenBaton</a:t>
            </a:r>
            <a:r>
              <a:rPr lang="en-US" altLang="zh-TW" sz="2400" dirty="0" smtClean="0"/>
              <a:t>.</a:t>
            </a:r>
          </a:p>
          <a:p>
            <a:r>
              <a:rPr lang="en-US" altLang="zh-TW" sz="2400" dirty="0" smtClean="0"/>
              <a:t>There </a:t>
            </a:r>
            <a:r>
              <a:rPr lang="en-US" altLang="zh-TW" sz="2400" dirty="0"/>
              <a:t>are, however, also many minor dilemmas. Such dilemmas are issues of </a:t>
            </a:r>
            <a:r>
              <a:rPr lang="en-US" altLang="zh-TW" sz="2400" dirty="0" smtClean="0"/>
              <a:t>scalability and </a:t>
            </a:r>
            <a:r>
              <a:rPr lang="en-US" altLang="zh-TW" sz="2400" dirty="0"/>
              <a:t>the dynamic management of orchestration</a:t>
            </a:r>
            <a:r>
              <a:rPr lang="en-US" altLang="zh-TW" sz="2400" dirty="0" smtClean="0"/>
              <a:t>.</a:t>
            </a:r>
          </a:p>
          <a:p>
            <a:r>
              <a:rPr lang="en-US" altLang="zh-TW" sz="2400" dirty="0" smtClean="0"/>
              <a:t> </a:t>
            </a:r>
            <a:r>
              <a:rPr lang="en-US" altLang="zh-TW" sz="2400" dirty="0"/>
              <a:t>For a wider use of 5G there is still </a:t>
            </a:r>
            <a:r>
              <a:rPr lang="en-US" altLang="zh-TW" sz="2400" dirty="0" smtClean="0"/>
              <a:t>some time</a:t>
            </a:r>
            <a:r>
              <a:rPr lang="en-US" altLang="zh-TW" sz="2400" dirty="0"/>
              <a:t>, and by that time all these matters should be clarified, elaborated, and resolved. </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55</a:t>
            </a:fld>
            <a:endParaRPr lang="en-US" altLang="zh-TW"/>
          </a:p>
        </p:txBody>
      </p:sp>
    </p:spTree>
    <p:extLst>
      <p:ext uri="{BB962C8B-B14F-4D97-AF65-F5344CB8AC3E}">
        <p14:creationId xmlns:p14="http://schemas.microsoft.com/office/powerpoint/2010/main" val="38621870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03126C-2F20-4457-B729-918C356F052F}"/>
              </a:ext>
            </a:extLst>
          </p:cNvPr>
          <p:cNvSpPr>
            <a:spLocks noGrp="1"/>
          </p:cNvSpPr>
          <p:nvPr>
            <p:ph type="title"/>
          </p:nvPr>
        </p:nvSpPr>
        <p:spPr/>
        <p:txBody>
          <a:bodyPr/>
          <a:lstStyle/>
          <a:p>
            <a:r>
              <a:rPr lang="zh-TW" altLang="en-US" dirty="0"/>
              <a:t>參考文獻</a:t>
            </a:r>
          </a:p>
        </p:txBody>
      </p:sp>
      <p:sp>
        <p:nvSpPr>
          <p:cNvPr id="3" name="內容版面配置區 2">
            <a:extLst>
              <a:ext uri="{FF2B5EF4-FFF2-40B4-BE49-F238E27FC236}">
                <a16:creationId xmlns:a16="http://schemas.microsoft.com/office/drawing/2014/main" id="{74899FB7-7573-40A9-912A-1111D93677F4}"/>
              </a:ext>
            </a:extLst>
          </p:cNvPr>
          <p:cNvSpPr>
            <a:spLocks noGrp="1"/>
          </p:cNvSpPr>
          <p:nvPr>
            <p:ph idx="1"/>
          </p:nvPr>
        </p:nvSpPr>
        <p:spPr>
          <a:xfrm>
            <a:off x="457200" y="1600200"/>
            <a:ext cx="8229600" cy="4756150"/>
          </a:xfrm>
        </p:spPr>
        <p:txBody>
          <a:bodyPr/>
          <a:lstStyle/>
          <a:p>
            <a:pPr marL="457200" indent="-457200">
              <a:buFont typeface="+mj-lt"/>
              <a:buAutoNum type="arabicPeriod"/>
            </a:pPr>
            <a:r>
              <a:rPr lang="nn-NO" altLang="zh-TW" sz="2400" dirty="0"/>
              <a:t>Open Platform for NFV (OPNFV): Open Platform for NFV Project. </a:t>
            </a:r>
            <a:r>
              <a:rPr lang="nn-NO" altLang="zh-TW" sz="2400" dirty="0">
                <a:hlinkClick r:id="rId2"/>
              </a:rPr>
              <a:t>www.opnfv.org</a:t>
            </a:r>
            <a:r>
              <a:rPr lang="nn-NO" altLang="zh-TW" sz="2400" dirty="0"/>
              <a:t> </a:t>
            </a:r>
            <a:endParaRPr lang="nn-NO" altLang="zh-TW" sz="2400" dirty="0" smtClean="0"/>
          </a:p>
          <a:p>
            <a:pPr marL="457200" indent="-457200">
              <a:buFont typeface="+mj-lt"/>
              <a:buAutoNum type="arabicPeriod"/>
            </a:pPr>
            <a:r>
              <a:rPr lang="en-US" altLang="zh-TW" sz="2400" dirty="0"/>
              <a:t>Open Orchestrator. </a:t>
            </a:r>
            <a:r>
              <a:rPr lang="en-US" altLang="zh-TW" sz="2400" dirty="0">
                <a:hlinkClick r:id="rId3"/>
              </a:rPr>
              <a:t>https://www.onap.org</a:t>
            </a:r>
            <a:r>
              <a:rPr lang="en-US" altLang="zh-TW" sz="2400" dirty="0" smtClean="0">
                <a:hlinkClick r:id="rId3"/>
              </a:rPr>
              <a:t>/</a:t>
            </a:r>
            <a:endParaRPr lang="en-US" altLang="zh-TW" sz="2400" dirty="0" smtClean="0"/>
          </a:p>
          <a:p>
            <a:pPr marL="457200" indent="-457200">
              <a:buFont typeface="+mj-lt"/>
              <a:buAutoNum type="arabicPeriod"/>
            </a:pPr>
            <a:r>
              <a:rPr lang="en-US" altLang="zh-TW" sz="2400" dirty="0" err="1"/>
              <a:t>OpenBaton</a:t>
            </a:r>
            <a:r>
              <a:rPr lang="en-US" altLang="zh-TW" sz="2400" dirty="0"/>
              <a:t>. </a:t>
            </a:r>
            <a:r>
              <a:rPr lang="en-US" altLang="zh-TW" sz="2400" dirty="0">
                <a:hlinkClick r:id="rId4"/>
              </a:rPr>
              <a:t>www.openbaton.org</a:t>
            </a:r>
            <a:r>
              <a:rPr lang="en-US" altLang="zh-TW" sz="2400" dirty="0"/>
              <a:t> </a:t>
            </a:r>
            <a:endParaRPr lang="en-US" altLang="zh-TW" sz="2400" dirty="0" smtClean="0"/>
          </a:p>
          <a:p>
            <a:pPr marL="457200" indent="-457200">
              <a:buFont typeface="+mj-lt"/>
              <a:buAutoNum type="arabicPeriod"/>
            </a:pPr>
            <a:r>
              <a:rPr lang="en-US" altLang="zh-TW" sz="2400" dirty="0" err="1"/>
              <a:t>CepH</a:t>
            </a:r>
            <a:r>
              <a:rPr lang="en-US" altLang="zh-TW" sz="2400" dirty="0"/>
              <a:t>. </a:t>
            </a:r>
            <a:r>
              <a:rPr lang="en-US" altLang="zh-TW" sz="2400" dirty="0">
                <a:hlinkClick r:id="rId5"/>
              </a:rPr>
              <a:t>www.ceph.com </a:t>
            </a:r>
            <a:endParaRPr lang="en-US" altLang="zh-TW" sz="2400" dirty="0" smtClean="0"/>
          </a:p>
          <a:p>
            <a:pPr marL="457200" indent="-457200">
              <a:buFont typeface="+mj-lt"/>
              <a:buAutoNum type="arabicPeriod"/>
            </a:pPr>
            <a:r>
              <a:rPr lang="en-US" altLang="zh-TW" sz="2400" dirty="0" err="1"/>
              <a:t>Zabbix</a:t>
            </a:r>
            <a:r>
              <a:rPr lang="en-US" altLang="zh-TW" sz="2400" dirty="0"/>
              <a:t>. </a:t>
            </a:r>
            <a:r>
              <a:rPr lang="en-US" altLang="zh-TW" sz="2400" dirty="0">
                <a:hlinkClick r:id="rId6"/>
              </a:rPr>
              <a:t>www.zabbix.com</a:t>
            </a:r>
            <a:r>
              <a:rPr lang="en-US" altLang="zh-TW" sz="2400" dirty="0"/>
              <a:t> </a:t>
            </a:r>
            <a:endParaRPr lang="en-US" altLang="zh-TW" sz="2400" dirty="0" smtClean="0"/>
          </a:p>
          <a:p>
            <a:pPr marL="457200" indent="-457200">
              <a:buFont typeface="+mj-lt"/>
              <a:buAutoNum type="arabicPeriod"/>
            </a:pPr>
            <a:r>
              <a:rPr lang="en-US" altLang="zh-TW" sz="2400" dirty="0" smtClean="0"/>
              <a:t>Diameter </a:t>
            </a:r>
            <a:r>
              <a:rPr lang="en-US" altLang="zh-TW" sz="2400" dirty="0" smtClean="0">
                <a:hlinkClick r:id="rId7"/>
              </a:rPr>
              <a:t>https</a:t>
            </a:r>
            <a:r>
              <a:rPr lang="en-US" altLang="zh-TW" sz="2400" dirty="0">
                <a:hlinkClick r:id="rId7"/>
              </a:rPr>
              <a:t>://</a:t>
            </a:r>
            <a:r>
              <a:rPr lang="en-US" altLang="zh-TW" sz="2400" dirty="0" smtClean="0">
                <a:hlinkClick r:id="rId7"/>
              </a:rPr>
              <a:t>ribboncommunications.com/company/get-help/glossary/diameter-protocol</a:t>
            </a:r>
            <a:endParaRPr lang="en-US" altLang="zh-TW" sz="2400" dirty="0" smtClean="0"/>
          </a:p>
          <a:p>
            <a:pPr marL="457200" indent="-457200">
              <a:buFont typeface="+mj-lt"/>
              <a:buAutoNum type="arabicPeriod"/>
            </a:pPr>
            <a:r>
              <a:rPr lang="en-US" altLang="zh-TW" sz="2400" dirty="0"/>
              <a:t>Open Container </a:t>
            </a:r>
            <a:r>
              <a:rPr lang="en-US" altLang="zh-TW" sz="2400" dirty="0" err="1" smtClean="0"/>
              <a:t>Initiative</a:t>
            </a:r>
            <a:r>
              <a:rPr lang="en-US" altLang="zh-TW" sz="2400" dirty="0" err="1"/>
              <a:t>:</a:t>
            </a:r>
            <a:r>
              <a:rPr lang="en-US" altLang="zh-TW" sz="2400" dirty="0" err="1" smtClean="0">
                <a:hlinkClick r:id="rId8"/>
              </a:rPr>
              <a:t>opencontainers.org</a:t>
            </a:r>
            <a:r>
              <a:rPr lang="en-US" altLang="zh-TW" sz="1800" dirty="0" smtClean="0"/>
              <a:t> </a:t>
            </a:r>
            <a:endParaRPr lang="zh-TW" altLang="en-US" sz="1800" dirty="0"/>
          </a:p>
        </p:txBody>
      </p:sp>
      <p:sp>
        <p:nvSpPr>
          <p:cNvPr id="4" name="投影片編號版面配置區 3">
            <a:extLst>
              <a:ext uri="{FF2B5EF4-FFF2-40B4-BE49-F238E27FC236}">
                <a16:creationId xmlns:a16="http://schemas.microsoft.com/office/drawing/2014/main" id="{B35B5593-7701-488B-A1F7-E15157C97648}"/>
              </a:ext>
            </a:extLst>
          </p:cNvPr>
          <p:cNvSpPr>
            <a:spLocks noGrp="1"/>
          </p:cNvSpPr>
          <p:nvPr>
            <p:ph type="sldNum" sz="quarter" idx="12"/>
          </p:nvPr>
        </p:nvSpPr>
        <p:spPr/>
        <p:txBody>
          <a:bodyPr/>
          <a:lstStyle/>
          <a:p>
            <a:fld id="{2166ABF4-B405-4930-8881-0F98DEEEAD75}" type="slidenum">
              <a:rPr lang="en-US" altLang="zh-TW" smtClean="0"/>
              <a:pPr/>
              <a:t>56</a:t>
            </a:fld>
            <a:endParaRPr lang="en-US" altLang="zh-TW"/>
          </a:p>
        </p:txBody>
      </p:sp>
    </p:spTree>
    <p:extLst>
      <p:ext uri="{BB962C8B-B14F-4D97-AF65-F5344CB8AC3E}">
        <p14:creationId xmlns:p14="http://schemas.microsoft.com/office/powerpoint/2010/main" val="546507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sz="2400" dirty="0"/>
              <a:t>Starting from telecommunication networks for fixed telephone subscribers, such as IMS (IP Multimedia Subsystem) [1], the question is </a:t>
            </a:r>
            <a:r>
              <a:rPr lang="en-US" altLang="zh-TW" sz="2400" u="sng" dirty="0">
                <a:solidFill>
                  <a:srgbClr val="FF0000"/>
                </a:solidFill>
              </a:rPr>
              <a:t>how to connect existing fixed networks to the mobile network and prepare them for the future5G network</a:t>
            </a:r>
            <a:r>
              <a:rPr lang="en-US" altLang="zh-TW" sz="2400" dirty="0"/>
              <a:t>. The second question </a:t>
            </a:r>
            <a:r>
              <a:rPr lang="en-US" altLang="zh-TW" sz="2400" u="sng" dirty="0">
                <a:solidFill>
                  <a:srgbClr val="FF0000"/>
                </a:solidFill>
              </a:rPr>
              <a:t>is how to use virtualization technology when </a:t>
            </a:r>
            <a:r>
              <a:rPr lang="en-US" altLang="zh-TW" sz="2400" u="sng" dirty="0" smtClean="0">
                <a:solidFill>
                  <a:srgbClr val="FF0000"/>
                </a:solidFill>
              </a:rPr>
              <a:t>moving to </a:t>
            </a:r>
            <a:r>
              <a:rPr lang="en-US" altLang="zh-TW" sz="2400" u="sng" dirty="0">
                <a:solidFill>
                  <a:srgbClr val="FF0000"/>
                </a:solidFill>
              </a:rPr>
              <a:t>5 </a:t>
            </a:r>
            <a:r>
              <a:rPr lang="en-US" altLang="zh-TW" sz="2400" u="sng" dirty="0" smtClean="0">
                <a:solidFill>
                  <a:srgbClr val="FF0000"/>
                </a:solidFill>
              </a:rPr>
              <a:t>G</a:t>
            </a:r>
            <a:r>
              <a:rPr lang="en-US" altLang="zh-TW" sz="2400" dirty="0"/>
              <a:t>.</a:t>
            </a:r>
            <a:endParaRPr lang="en-US" altLang="zh-TW" sz="2400" dirty="0" smtClean="0"/>
          </a:p>
          <a:p>
            <a:r>
              <a:rPr lang="en-US" altLang="zh-TW" sz="2400" dirty="0" smtClean="0"/>
              <a:t>specifically</a:t>
            </a:r>
            <a:r>
              <a:rPr lang="en-US" altLang="zh-TW" sz="2400" dirty="0"/>
              <a:t>, how to virtualize network elements, both old and existing, as </a:t>
            </a:r>
            <a:r>
              <a:rPr lang="en-US" altLang="zh-TW" sz="2400" dirty="0" smtClean="0"/>
              <a:t>well as </a:t>
            </a:r>
            <a:r>
              <a:rPr lang="en-US" altLang="zh-TW" sz="2400" dirty="0"/>
              <a:t>future elements. In this article, we will address both of these challenges: </a:t>
            </a:r>
            <a:r>
              <a:rPr lang="en-US" altLang="zh-TW" sz="2400" u="sng" dirty="0" smtClean="0">
                <a:solidFill>
                  <a:srgbClr val="FF0000"/>
                </a:solidFill>
              </a:rPr>
              <a:t>moving telecommunication </a:t>
            </a:r>
            <a:r>
              <a:rPr lang="en-US" altLang="zh-TW" sz="2400" u="sng" dirty="0">
                <a:solidFill>
                  <a:srgbClr val="FF0000"/>
                </a:solidFill>
              </a:rPr>
              <a:t>network toward 5G and virtualization.</a:t>
            </a:r>
            <a:endParaRPr lang="zh-TW" altLang="en-US" sz="2400" u="sng" dirty="0">
              <a:solidFill>
                <a:srgbClr val="FF0000"/>
              </a:solidFill>
            </a:endParaRPr>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6</a:t>
            </a:fld>
            <a:endParaRPr lang="en-US" altLang="zh-TW"/>
          </a:p>
        </p:txBody>
      </p:sp>
    </p:spTree>
    <p:extLst>
      <p:ext uri="{BB962C8B-B14F-4D97-AF65-F5344CB8AC3E}">
        <p14:creationId xmlns:p14="http://schemas.microsoft.com/office/powerpoint/2010/main" val="3002896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t>PROBLEM DEFINITION</a:t>
            </a:r>
            <a:r>
              <a:rPr lang="en-US" altLang="zh-TW" dirty="0"/>
              <a:t> </a:t>
            </a:r>
            <a:endParaRPr lang="zh-TW" altLang="en-US" dirty="0"/>
          </a:p>
        </p:txBody>
      </p:sp>
      <p:sp>
        <p:nvSpPr>
          <p:cNvPr id="3" name="內容版面配置區 2"/>
          <p:cNvSpPr>
            <a:spLocks noGrp="1"/>
          </p:cNvSpPr>
          <p:nvPr>
            <p:ph idx="1"/>
          </p:nvPr>
        </p:nvSpPr>
        <p:spPr/>
        <p:txBody>
          <a:bodyPr/>
          <a:lstStyle/>
          <a:p>
            <a:r>
              <a:rPr lang="en-US" altLang="zh-TW" i="1" dirty="0"/>
              <a:t>The concept of multiple co-existing networks</a:t>
            </a:r>
          </a:p>
          <a:p>
            <a:r>
              <a:rPr lang="en-US" altLang="zh-TW" i="1" dirty="0"/>
              <a:t>Birth of </a:t>
            </a:r>
            <a:r>
              <a:rPr lang="en-US" altLang="zh-TW" i="1" dirty="0" err="1"/>
              <a:t>nfv</a:t>
            </a:r>
            <a:endParaRPr lang="en-US" altLang="zh-TW" i="1" dirty="0"/>
          </a:p>
          <a:p>
            <a:r>
              <a:rPr lang="en-US" altLang="zh-TW" i="1" dirty="0"/>
              <a:t>Benefits of the </a:t>
            </a:r>
            <a:r>
              <a:rPr lang="en-US" altLang="zh-TW" i="1" dirty="0" smtClean="0"/>
              <a:t>virtualization</a:t>
            </a:r>
          </a:p>
          <a:p>
            <a:r>
              <a:rPr lang="en-US" altLang="zh-TW" i="1" dirty="0" smtClean="0"/>
              <a:t>Development of telecommunication networks</a:t>
            </a:r>
            <a:endParaRPr lang="en-US" altLang="zh-TW" i="1" dirty="0"/>
          </a:p>
          <a:p>
            <a:r>
              <a:rPr lang="en-US" altLang="zh-TW" i="1" dirty="0"/>
              <a:t>Use of </a:t>
            </a:r>
            <a:r>
              <a:rPr lang="en-US" altLang="zh-TW" i="1" dirty="0" smtClean="0"/>
              <a:t>virtualization</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7</a:t>
            </a:fld>
            <a:endParaRPr lang="en-US" altLang="zh-TW"/>
          </a:p>
        </p:txBody>
      </p:sp>
    </p:spTree>
    <p:extLst>
      <p:ext uri="{BB962C8B-B14F-4D97-AF65-F5344CB8AC3E}">
        <p14:creationId xmlns:p14="http://schemas.microsoft.com/office/powerpoint/2010/main" val="827305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i="1" dirty="0">
                <a:solidFill>
                  <a:srgbClr val="002060"/>
                </a:solidFill>
              </a:rPr>
              <a:t>THE CONCEPT OF MULTIPLE CO-EXISTING NETWORKS</a:t>
            </a:r>
            <a:r>
              <a:rPr lang="en-US" altLang="zh-TW" dirty="0">
                <a:solidFill>
                  <a:srgbClr val="002060"/>
                </a:solidFill>
              </a:rPr>
              <a:t> </a:t>
            </a:r>
            <a:endParaRPr lang="zh-TW" altLang="en-US" dirty="0">
              <a:solidFill>
                <a:srgbClr val="002060"/>
              </a:solidFill>
            </a:endParaRPr>
          </a:p>
        </p:txBody>
      </p:sp>
      <p:sp>
        <p:nvSpPr>
          <p:cNvPr id="3" name="內容版面配置區 2"/>
          <p:cNvSpPr>
            <a:spLocks noGrp="1"/>
          </p:cNvSpPr>
          <p:nvPr>
            <p:ph idx="1"/>
          </p:nvPr>
        </p:nvSpPr>
        <p:spPr/>
        <p:txBody>
          <a:bodyPr/>
          <a:lstStyle/>
          <a:p>
            <a:r>
              <a:rPr lang="en-US" altLang="zh-TW" sz="2400" dirty="0"/>
              <a:t>The idea of virtualization is not new: it is a concept based on the idea of multiple co-existing networks [3]. It has appeared in the networking literature several times in different capacities. Authors discuss three such incarnations that are closely related to </a:t>
            </a:r>
            <a:r>
              <a:rPr lang="en-US" altLang="zh-TW" sz="2400" dirty="0" smtClean="0"/>
              <a:t>the concept </a:t>
            </a:r>
            <a:r>
              <a:rPr lang="en-US" altLang="zh-TW" sz="2400" dirty="0"/>
              <a:t>of network virtualization</a:t>
            </a:r>
            <a:r>
              <a:rPr lang="en-US" altLang="zh-TW" sz="2400" dirty="0" smtClean="0"/>
              <a:t>.</a:t>
            </a:r>
          </a:p>
          <a:p>
            <a:r>
              <a:rPr lang="en-US" altLang="zh-TW" sz="2400" dirty="0">
                <a:solidFill>
                  <a:srgbClr val="FF0000"/>
                </a:solidFill>
              </a:rPr>
              <a:t>A virtual private network</a:t>
            </a:r>
            <a:r>
              <a:rPr lang="en-US" altLang="zh-TW" sz="2400" dirty="0"/>
              <a:t>, also known as a VPN, is</a:t>
            </a:r>
          </a:p>
          <a:p>
            <a:pPr marL="0" indent="0">
              <a:buNone/>
            </a:pPr>
            <a:r>
              <a:rPr lang="en-US" altLang="zh-TW" sz="2400" dirty="0"/>
              <a:t>a specialized virtual network that connects multiple distributed sites through </a:t>
            </a:r>
            <a:r>
              <a:rPr lang="en-US" altLang="zh-TW" sz="2400" dirty="0" smtClean="0"/>
              <a:t>tunnels over </a:t>
            </a:r>
            <a:r>
              <a:rPr lang="en-US" altLang="zh-TW" sz="2400" dirty="0"/>
              <a:t>shared or public networks.</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8</a:t>
            </a:fld>
            <a:endParaRPr lang="en-US" altLang="zh-TW"/>
          </a:p>
        </p:txBody>
      </p:sp>
    </p:spTree>
    <p:extLst>
      <p:ext uri="{BB962C8B-B14F-4D97-AF65-F5344CB8AC3E}">
        <p14:creationId xmlns:p14="http://schemas.microsoft.com/office/powerpoint/2010/main" val="1976096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i="1" dirty="0">
                <a:solidFill>
                  <a:srgbClr val="002060"/>
                </a:solidFill>
              </a:rPr>
              <a:t>THE CONCEPT OF MULTIPLE CO-EXISTING NETWORKS</a:t>
            </a:r>
            <a:r>
              <a:rPr lang="en-US" altLang="zh-TW" dirty="0">
                <a:solidFill>
                  <a:srgbClr val="002060"/>
                </a:solidFill>
              </a:rPr>
              <a:t> </a:t>
            </a:r>
            <a:endParaRPr lang="zh-TW" altLang="en-US" dirty="0"/>
          </a:p>
        </p:txBody>
      </p:sp>
      <p:sp>
        <p:nvSpPr>
          <p:cNvPr id="3" name="內容版面配置區 2"/>
          <p:cNvSpPr>
            <a:spLocks noGrp="1"/>
          </p:cNvSpPr>
          <p:nvPr>
            <p:ph idx="1"/>
          </p:nvPr>
        </p:nvSpPr>
        <p:spPr/>
        <p:txBody>
          <a:bodyPr/>
          <a:lstStyle/>
          <a:p>
            <a:r>
              <a:rPr lang="en-US" altLang="zh-TW" sz="2400" dirty="0">
                <a:solidFill>
                  <a:srgbClr val="FF0000"/>
                </a:solidFill>
              </a:rPr>
              <a:t>An overlay network </a:t>
            </a:r>
            <a:r>
              <a:rPr lang="en-US" altLang="zh-TW" sz="2400" dirty="0"/>
              <a:t>is yet another form of </a:t>
            </a:r>
            <a:r>
              <a:rPr lang="en-US" altLang="zh-TW" sz="2400" dirty="0" smtClean="0"/>
              <a:t>network virtualization </a:t>
            </a:r>
            <a:r>
              <a:rPr lang="en-US" altLang="zh-TW" sz="2400" dirty="0"/>
              <a:t>which is typically implemented in the application layer, although </a:t>
            </a:r>
            <a:r>
              <a:rPr lang="en-US" altLang="zh-TW" sz="2400" dirty="0" smtClean="0"/>
              <a:t>various implementations </a:t>
            </a:r>
            <a:r>
              <a:rPr lang="en-US" altLang="zh-TW" sz="2400" dirty="0"/>
              <a:t>at lower layers of the network stack do exist. It has been </a:t>
            </a:r>
            <a:r>
              <a:rPr lang="en-US" altLang="zh-TW" sz="2400" dirty="0" smtClean="0"/>
              <a:t>extensively used </a:t>
            </a:r>
            <a:r>
              <a:rPr lang="en-US" altLang="zh-TW" sz="2400" dirty="0"/>
              <a:t>as a weak but effective tool to deploy new features and fixes within the Internet</a:t>
            </a:r>
            <a:r>
              <a:rPr lang="en-US" altLang="zh-TW" sz="2400" dirty="0" smtClean="0"/>
              <a:t>.</a:t>
            </a:r>
          </a:p>
          <a:p>
            <a:r>
              <a:rPr lang="en-US" altLang="zh-TW" sz="2400" dirty="0">
                <a:solidFill>
                  <a:srgbClr val="FF0000"/>
                </a:solidFill>
              </a:rPr>
              <a:t>Active and programmable networks</a:t>
            </a:r>
            <a:r>
              <a:rPr lang="en-US" altLang="zh-TW" sz="2400" dirty="0"/>
              <a:t>, in contrast, are a concept that enables the customization of network elements based on service providers’ requirements.</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9</a:t>
            </a:fld>
            <a:endParaRPr lang="en-US" altLang="zh-TW"/>
          </a:p>
        </p:txBody>
      </p:sp>
    </p:spTree>
    <p:extLst>
      <p:ext uri="{BB962C8B-B14F-4D97-AF65-F5344CB8AC3E}">
        <p14:creationId xmlns:p14="http://schemas.microsoft.com/office/powerpoint/2010/main" val="2400213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MAIN.template</Template>
  <TotalTime>7064</TotalTime>
  <Words>2218</Words>
  <Application>Microsoft Office PowerPoint</Application>
  <PresentationFormat>如螢幕大小 (4:3)</PresentationFormat>
  <Paragraphs>273</Paragraphs>
  <Slides>56</Slides>
  <Notes>16</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56</vt:i4>
      </vt:variant>
    </vt:vector>
  </HeadingPairs>
  <TitlesOfParts>
    <vt:vector size="62" baseType="lpstr">
      <vt:lpstr>微軟正黑體</vt:lpstr>
      <vt:lpstr>新細明體</vt:lpstr>
      <vt:lpstr>Arial</vt:lpstr>
      <vt:lpstr>Calibri</vt:lpstr>
      <vt:lpstr>Wingdings</vt:lpstr>
      <vt:lpstr>MAIN.template</vt:lpstr>
      <vt:lpstr>Use of a virtualization in the transition of a telecommunication networks toward 5G</vt:lpstr>
      <vt:lpstr>Author</vt:lpstr>
      <vt:lpstr>Abstract</vt:lpstr>
      <vt:lpstr>Introduction</vt:lpstr>
      <vt:lpstr>Introduction</vt:lpstr>
      <vt:lpstr>Introduction</vt:lpstr>
      <vt:lpstr>PROBLEM DEFINITION </vt:lpstr>
      <vt:lpstr>THE CONCEPT OF MULTIPLE CO-EXISTING NETWORKS </vt:lpstr>
      <vt:lpstr>THE CONCEPT OF MULTIPLE CO-EXISTING NETWORKS </vt:lpstr>
      <vt:lpstr>BIRTH OF NFV</vt:lpstr>
      <vt:lpstr>BENEFITS OF THE　VIRTUALIZATION</vt:lpstr>
      <vt:lpstr>BENEFITS OF THE　VIRTUALIZATION</vt:lpstr>
      <vt:lpstr>Development of telecommunication networks </vt:lpstr>
      <vt:lpstr>USE ＯF VIRTHUALIZATION</vt:lpstr>
      <vt:lpstr>USE ＯF VIRTHUALIZATION</vt:lpstr>
      <vt:lpstr>USE ＯF VIRTHUALIZATION</vt:lpstr>
      <vt:lpstr>TOWARD 5G</vt:lpstr>
      <vt:lpstr>5G</vt:lpstr>
      <vt:lpstr>IMS based networks</vt:lpstr>
      <vt:lpstr>IMS based networks</vt:lpstr>
      <vt:lpstr>Virtualization</vt:lpstr>
      <vt:lpstr>Virtualization</vt:lpstr>
      <vt:lpstr>Virtualization</vt:lpstr>
      <vt:lpstr>Virtualization</vt:lpstr>
      <vt:lpstr>Fig 2</vt:lpstr>
      <vt:lpstr>Suggestions for virtualization</vt:lpstr>
      <vt:lpstr>Architecture</vt:lpstr>
      <vt:lpstr>Fig 3</vt:lpstr>
      <vt:lpstr>Cloud services platform(CSP)</vt:lpstr>
      <vt:lpstr>Cloud services platform(CSP)</vt:lpstr>
      <vt:lpstr>Cloud services platform(CSP)</vt:lpstr>
      <vt:lpstr>CSP NFVI</vt:lpstr>
      <vt:lpstr>Fig 4</vt:lpstr>
      <vt:lpstr>Cloud services platform(CSP)</vt:lpstr>
      <vt:lpstr>IMS</vt:lpstr>
      <vt:lpstr>IMS</vt:lpstr>
      <vt:lpstr>Next generation core(EPC)</vt:lpstr>
      <vt:lpstr>Next generation core(EPC)</vt:lpstr>
      <vt:lpstr>Cloud operating system (Openstack)</vt:lpstr>
      <vt:lpstr>MANO(OpenBaton)</vt:lpstr>
      <vt:lpstr>MANO(OpenBaton)</vt:lpstr>
      <vt:lpstr>MANO(OpenBaton)</vt:lpstr>
      <vt:lpstr>Storage platform(CEPH)</vt:lpstr>
      <vt:lpstr>Storage platform(CEPH)</vt:lpstr>
      <vt:lpstr>Monitoring</vt:lpstr>
      <vt:lpstr>DISCUSSION</vt:lpstr>
      <vt:lpstr>Current status</vt:lpstr>
      <vt:lpstr>Current status</vt:lpstr>
      <vt:lpstr>Main issues for the future</vt:lpstr>
      <vt:lpstr>The use of containers</vt:lpstr>
      <vt:lpstr>The use of containers</vt:lpstr>
      <vt:lpstr>Placement, Automation &amp; communication improvements </vt:lpstr>
      <vt:lpstr>Scalability</vt:lpstr>
      <vt:lpstr>Conclusion</vt:lpstr>
      <vt:lpstr>Conclusion</vt:lpstr>
      <vt:lpstr>參考文獻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kevin_nb</dc:creator>
  <cp:lastModifiedBy>kevin_lab</cp:lastModifiedBy>
  <cp:revision>323</cp:revision>
  <dcterms:created xsi:type="dcterms:W3CDTF">2019-11-03T02:11:07Z</dcterms:created>
  <dcterms:modified xsi:type="dcterms:W3CDTF">2020-04-28T05:59:58Z</dcterms:modified>
</cp:coreProperties>
</file>