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87" r:id="rId3"/>
    <p:sldId id="257" r:id="rId4"/>
    <p:sldId id="288" r:id="rId5"/>
    <p:sldId id="289" r:id="rId6"/>
    <p:sldId id="262" r:id="rId7"/>
    <p:sldId id="291" r:id="rId8"/>
    <p:sldId id="292" r:id="rId9"/>
    <p:sldId id="293" r:id="rId10"/>
    <p:sldId id="315" r:id="rId11"/>
    <p:sldId id="461" r:id="rId12"/>
    <p:sldId id="446" r:id="rId13"/>
    <p:sldId id="294" r:id="rId14"/>
    <p:sldId id="447" r:id="rId15"/>
    <p:sldId id="264" r:id="rId16"/>
    <p:sldId id="295" r:id="rId17"/>
    <p:sldId id="296" r:id="rId18"/>
    <p:sldId id="297" r:id="rId19"/>
    <p:sldId id="298" r:id="rId20"/>
    <p:sldId id="299" r:id="rId21"/>
    <p:sldId id="300" r:id="rId22"/>
    <p:sldId id="302" r:id="rId23"/>
    <p:sldId id="303" r:id="rId24"/>
    <p:sldId id="304" r:id="rId25"/>
    <p:sldId id="306" r:id="rId26"/>
    <p:sldId id="307" r:id="rId27"/>
    <p:sldId id="309" r:id="rId28"/>
    <p:sldId id="310" r:id="rId29"/>
    <p:sldId id="311" r:id="rId30"/>
    <p:sldId id="312" r:id="rId31"/>
    <p:sldId id="314" r:id="rId32"/>
    <p:sldId id="448" r:id="rId33"/>
    <p:sldId id="453" r:id="rId34"/>
    <p:sldId id="451" r:id="rId35"/>
    <p:sldId id="450" r:id="rId36"/>
    <p:sldId id="452" r:id="rId37"/>
    <p:sldId id="454" r:id="rId38"/>
    <p:sldId id="464" r:id="rId39"/>
    <p:sldId id="455" r:id="rId40"/>
    <p:sldId id="465" r:id="rId41"/>
    <p:sldId id="456" r:id="rId42"/>
    <p:sldId id="457" r:id="rId43"/>
    <p:sldId id="459" r:id="rId44"/>
    <p:sldId id="462" r:id="rId45"/>
    <p:sldId id="463" r:id="rId46"/>
    <p:sldId id="449" r:id="rId47"/>
    <p:sldId id="460"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1D47F-B74D-489F-B122-4FC71939F2D4}" v="24" dt="2023-11-14T15:20:23.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4" autoAdjust="0"/>
    <p:restoredTop sz="75882" autoAdjust="0"/>
  </p:normalViewPr>
  <p:slideViewPr>
    <p:cSldViewPr>
      <p:cViewPr varScale="1">
        <p:scale>
          <a:sx n="86" d="100"/>
          <a:sy n="86" d="100"/>
        </p:scale>
        <p:origin x="1614" y="90"/>
      </p:cViewPr>
      <p:guideLst/>
    </p:cSldViewPr>
  </p:slideViewPr>
  <p:notesTextViewPr>
    <p:cViewPr>
      <p:scale>
        <a:sx n="125" d="100"/>
        <a:sy n="125" d="100"/>
      </p:scale>
      <p:origin x="0" y="0"/>
    </p:cViewPr>
  </p:notesTextViewPr>
  <p:notesViewPr>
    <p:cSldViewPr>
      <p:cViewPr varScale="1">
        <p:scale>
          <a:sx n="110" d="100"/>
          <a:sy n="110" d="100"/>
        </p:scale>
        <p:origin x="531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CA98139-E233-C104-6ACD-1AF16757AE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B2E265F-3CD9-6827-86DD-2B186D2F82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178A24-39F8-194C-A503-737B012ECD6B}" type="datetimeFigureOut">
              <a:rPr lang="zh-TW" altLang="en-US"/>
              <a:pPr>
                <a:defRPr/>
              </a:pPr>
              <a:t>2023/11/14</a:t>
            </a:fld>
            <a:endParaRPr lang="zh-TW" altLang="en-US"/>
          </a:p>
        </p:txBody>
      </p:sp>
      <p:sp>
        <p:nvSpPr>
          <p:cNvPr id="4" name="頁尾版面配置區 3">
            <a:extLst>
              <a:ext uri="{FF2B5EF4-FFF2-40B4-BE49-F238E27FC236}">
                <a16:creationId xmlns:a16="http://schemas.microsoft.com/office/drawing/2014/main" id="{9EFF45F8-89AB-9F53-3EA8-200A53F27D9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351C7E-68BF-D3E0-B96B-B30A7B19F5F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ACD9E-0722-534B-9621-E754E70E4E7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879FD69-2DC7-D596-ED50-510F641291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C9A48046-0397-E40B-2F5D-FA50E6E156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03EB722-8BB4-3B45-A92C-666606AE7F0A}" type="datetimeFigureOut">
              <a:rPr lang="zh-TW" altLang="en-US"/>
              <a:pPr>
                <a:defRPr/>
              </a:pPr>
              <a:t>2023/11/14</a:t>
            </a:fld>
            <a:endParaRPr lang="zh-TW" altLang="en-US"/>
          </a:p>
        </p:txBody>
      </p:sp>
      <p:sp>
        <p:nvSpPr>
          <p:cNvPr id="4" name="投影片圖像版面配置區 3">
            <a:extLst>
              <a:ext uri="{FF2B5EF4-FFF2-40B4-BE49-F238E27FC236}">
                <a16:creationId xmlns:a16="http://schemas.microsoft.com/office/drawing/2014/main" id="{42ED23B9-1F0B-B0CB-F6A5-62540DBD0CD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4A2CB0-BD99-9C1D-F109-EB75558CF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10AD918-9E72-0926-0F59-0C97299E58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E49F28D-6447-28CD-8322-9DA14C5970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3BBC1-4FD2-B24A-A497-4CF8A9B00C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zh-TW" sz="1200" kern="1200" dirty="0">
                <a:solidFill>
                  <a:schemeClr val="tx1"/>
                </a:solidFill>
                <a:effectLst/>
                <a:latin typeface="+mn-lt"/>
                <a:ea typeface="+mn-ea"/>
                <a:cs typeface="+mn-cs"/>
              </a:rPr>
              <a:t>車輛自組織網路（</a:t>
            </a:r>
            <a:r>
              <a:rPr lang="en-US" altLang="zh-TW" sz="1200" kern="1200" dirty="0">
                <a:solidFill>
                  <a:schemeClr val="tx1"/>
                </a:solidFill>
                <a:effectLst/>
                <a:latin typeface="+mn-lt"/>
                <a:ea typeface="+mn-ea"/>
                <a:cs typeface="+mn-cs"/>
              </a:rPr>
              <a:t>VANET</a:t>
            </a:r>
            <a:r>
              <a:rPr lang="zh-TW" altLang="zh-TW" sz="1200" kern="1200" dirty="0">
                <a:solidFill>
                  <a:schemeClr val="tx1"/>
                </a:solidFill>
                <a:effectLst/>
                <a:latin typeface="+mn-lt"/>
                <a:ea typeface="+mn-ea"/>
                <a:cs typeface="+mn-cs"/>
              </a:rPr>
              <a:t>）已成為智慧交通系統的重要組成部分，旨在促進車輛之間的通信，以確保車輛安全並改善駕駛體驗。</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VANET</a:t>
            </a:r>
            <a:r>
              <a:rPr lang="zh-TW" altLang="en-US" sz="1200" kern="1200" dirty="0">
                <a:solidFill>
                  <a:schemeClr val="tx1"/>
                </a:solidFill>
                <a:effectLst/>
                <a:latin typeface="+mn-lt"/>
                <a:ea typeface="+mn-ea"/>
                <a:cs typeface="+mn-cs"/>
              </a:rPr>
              <a:t> 提供</a:t>
            </a:r>
            <a:r>
              <a:rPr lang="en-US" altLang="zh-TW" sz="1200" kern="1200" dirty="0">
                <a:solidFill>
                  <a:schemeClr val="tx1"/>
                </a:solidFill>
                <a:effectLst/>
                <a:latin typeface="+mn-lt"/>
                <a:ea typeface="+mn-ea"/>
                <a:cs typeface="+mn-cs"/>
              </a:rPr>
              <a:t>V2V</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V2I</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communication</a:t>
            </a:r>
            <a:r>
              <a:rPr lang="zh-TW" altLang="en-US" sz="1200" kern="1200" dirty="0">
                <a:solidFill>
                  <a:schemeClr val="tx1"/>
                </a:solidFill>
                <a:effectLst/>
                <a:latin typeface="+mn-lt"/>
                <a:ea typeface="+mn-ea"/>
                <a:cs typeface="+mn-cs"/>
              </a:rPr>
              <a:t>，在這邊這篇論文專注於</a:t>
            </a:r>
            <a:r>
              <a:rPr lang="en-US" altLang="zh-TW" sz="1200" kern="1200" dirty="0">
                <a:solidFill>
                  <a:schemeClr val="tx1"/>
                </a:solidFill>
                <a:effectLst/>
                <a:latin typeface="+mn-lt"/>
                <a:ea typeface="+mn-ea"/>
                <a:cs typeface="+mn-cs"/>
              </a:rPr>
              <a:t>V2I</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communication</a:t>
            </a:r>
          </a:p>
          <a:p>
            <a:endParaRPr lang="en-US" altLang="zh-TW" sz="1200" kern="1200" dirty="0">
              <a:solidFill>
                <a:schemeClr val="tx1"/>
              </a:solidFill>
              <a:effectLst/>
              <a:latin typeface="+mn-lt"/>
              <a:ea typeface="+mn-ea"/>
              <a:cs typeface="+mn-cs"/>
            </a:endParaRPr>
          </a:p>
          <a:p>
            <a:r>
              <a:rPr lang="zh-TW" altLang="en-US" b="0" i="0" dirty="0">
                <a:solidFill>
                  <a:srgbClr val="3C4043"/>
                </a:solidFill>
                <a:effectLst/>
                <a:latin typeface="Roboto" panose="02000000000000000000" pitchFamily="2" charset="0"/>
              </a:rPr>
              <a:t>典型的 </a:t>
            </a:r>
            <a:r>
              <a:rPr lang="en-US" altLang="zh-TW" b="0" i="0" dirty="0">
                <a:solidFill>
                  <a:srgbClr val="3C4043"/>
                </a:solidFill>
                <a:effectLst/>
                <a:latin typeface="Roboto" panose="02000000000000000000" pitchFamily="2" charset="0"/>
              </a:rPr>
              <a:t>VANET </a:t>
            </a:r>
            <a:r>
              <a:rPr lang="zh-TW" altLang="en-US" b="0" i="0" dirty="0">
                <a:solidFill>
                  <a:srgbClr val="3C4043"/>
                </a:solidFill>
                <a:effectLst/>
                <a:latin typeface="Roboto" panose="02000000000000000000" pitchFamily="2" charset="0"/>
              </a:rPr>
              <a:t>結構包括嵌入車輛中的可信任機構 </a:t>
            </a:r>
            <a:r>
              <a:rPr lang="en-US" altLang="zh-TW" b="0" i="0" dirty="0">
                <a:solidFill>
                  <a:srgbClr val="3C4043"/>
                </a:solidFill>
                <a:effectLst/>
                <a:latin typeface="Roboto" panose="02000000000000000000" pitchFamily="2" charset="0"/>
              </a:rPr>
              <a:t>(TA)</a:t>
            </a:r>
            <a:r>
              <a:rPr lang="zh-TW" altLang="en-US" b="0" i="0" dirty="0">
                <a:solidFill>
                  <a:srgbClr val="3C4043"/>
                </a:solidFill>
                <a:effectLst/>
                <a:latin typeface="Roboto" panose="02000000000000000000" pitchFamily="2" charset="0"/>
              </a:rPr>
              <a:t>、應用伺服器 </a:t>
            </a:r>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、路邊單元 </a:t>
            </a:r>
            <a:r>
              <a:rPr lang="en-US" altLang="zh-TW" b="0" i="0" dirty="0">
                <a:solidFill>
                  <a:srgbClr val="3C4043"/>
                </a:solidFill>
                <a:effectLst/>
                <a:latin typeface="Roboto" panose="02000000000000000000" pitchFamily="2" charset="0"/>
              </a:rPr>
              <a:t>(RSU) </a:t>
            </a:r>
            <a:r>
              <a:rPr lang="zh-TW" altLang="en-US" b="0" i="0" dirty="0">
                <a:solidFill>
                  <a:srgbClr val="3C4043"/>
                </a:solidFill>
                <a:effectLst/>
                <a:latin typeface="Roboto" panose="02000000000000000000" pitchFamily="2" charset="0"/>
              </a:rPr>
              <a:t>和車載單元 </a:t>
            </a:r>
            <a:r>
              <a:rPr lang="en-US" altLang="zh-TW" b="0" i="0" dirty="0">
                <a:solidFill>
                  <a:srgbClr val="3C4043"/>
                </a:solidFill>
                <a:effectLst/>
                <a:latin typeface="Roboto" panose="02000000000000000000" pitchFamily="2" charset="0"/>
              </a:rPr>
              <a:t>(OBU)</a:t>
            </a:r>
          </a:p>
          <a:p>
            <a:endParaRPr lang="en-US" altLang="zh-TW" sz="1200" b="0" i="0" kern="1200" dirty="0">
              <a:solidFill>
                <a:srgbClr val="3C4043"/>
              </a:solidFill>
              <a:effectLst/>
              <a:latin typeface="Roboto" panose="02000000000000000000" pitchFamily="2" charset="0"/>
              <a:ea typeface="+mn-ea"/>
              <a:cs typeface="+mn-cs"/>
            </a:endParaRPr>
          </a:p>
          <a:p>
            <a:r>
              <a:rPr lang="zh-TW" altLang="en-US" b="0" i="0" dirty="0">
                <a:solidFill>
                  <a:srgbClr val="3C4043"/>
                </a:solidFill>
                <a:effectLst/>
                <a:latin typeface="Roboto" panose="02000000000000000000" pitchFamily="2" charset="0"/>
              </a:rPr>
              <a:t>車載自組網中的車輛透過無線頻道進行通信，攻擊者可以透過控制通訊頻道來發動各種攻擊。</a:t>
            </a:r>
            <a:endParaRPr lang="en-US" altLang="zh-TW" b="0" i="0" dirty="0">
              <a:solidFill>
                <a:srgbClr val="000000"/>
              </a:solidFill>
              <a:effectLst/>
              <a:latin typeface="system-ui"/>
            </a:endParaRPr>
          </a:p>
          <a:p>
            <a:endParaRPr lang="en-US" altLang="zh-TW" b="0" i="0" dirty="0">
              <a:solidFill>
                <a:srgbClr val="000000"/>
              </a:solidFill>
              <a:effectLst/>
              <a:latin typeface="system-ui"/>
            </a:endParaRPr>
          </a:p>
          <a:p>
            <a:endParaRPr lang="en-US" altLang="zh-TW" b="0" i="0" dirty="0">
              <a:solidFill>
                <a:srgbClr val="000000"/>
              </a:solidFill>
              <a:effectLst/>
              <a:latin typeface="system-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在車載自組網中，簽名訊息需要在很短的時間內由路邊單元進行驗證。</a:t>
            </a:r>
            <a:endParaRPr lang="en-US" altLang="zh-TW" b="0" i="0" dirty="0">
              <a:solidFill>
                <a:srgbClr val="000000"/>
              </a:solidFill>
              <a:effectLst/>
              <a:latin typeface="system-ui"/>
            </a:endParaRPr>
          </a:p>
          <a:p>
            <a:r>
              <a:rPr lang="zh-TW" altLang="en-US" b="0" i="0" dirty="0">
                <a:solidFill>
                  <a:srgbClr val="000000"/>
                </a:solidFill>
                <a:effectLst/>
                <a:latin typeface="system-ui"/>
              </a:rPr>
              <a:t>確保安全相關資訊經過驗證、不可否認和不可修改至關重要。數位簽章技術已被廣泛用於驗證訊息，本研究也使用它來實現相同的目的</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a:t>
            </a:fld>
            <a:endParaRPr lang="zh-TW" altLang="en-US"/>
          </a:p>
        </p:txBody>
      </p:sp>
    </p:spTree>
    <p:extLst>
      <p:ext uri="{BB962C8B-B14F-4D97-AF65-F5344CB8AC3E}">
        <p14:creationId xmlns:p14="http://schemas.microsoft.com/office/powerpoint/2010/main" val="147608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00000"/>
                </a:solidFill>
                <a:effectLst/>
                <a:latin typeface="system-ui"/>
              </a:rPr>
              <a:t>在本節中，我們將詳細介紹基於橢圓曲線加密（</a:t>
            </a:r>
            <a:r>
              <a:rPr lang="en-US" altLang="zh-TW" b="0" i="0" dirty="0">
                <a:solidFill>
                  <a:srgbClr val="000000"/>
                </a:solidFill>
                <a:effectLst/>
                <a:latin typeface="system-ui"/>
              </a:rPr>
              <a:t>ECC</a:t>
            </a:r>
            <a:r>
              <a:rPr lang="zh-TW" altLang="en-US" b="0" i="0" dirty="0">
                <a:solidFill>
                  <a:srgbClr val="000000"/>
                </a:solidFill>
                <a:effectLst/>
                <a:latin typeface="system-ui"/>
              </a:rPr>
              <a:t>）的 </a:t>
            </a:r>
            <a:r>
              <a:rPr lang="en-US" altLang="zh-TW" b="0" i="0" dirty="0">
                <a:solidFill>
                  <a:srgbClr val="000000"/>
                </a:solidFill>
                <a:effectLst/>
                <a:latin typeface="system-ui"/>
              </a:rPr>
              <a:t>CLAS </a:t>
            </a:r>
            <a:r>
              <a:rPr lang="zh-TW" altLang="en-US" b="0" i="0" dirty="0">
                <a:solidFill>
                  <a:srgbClr val="000000"/>
                </a:solidFill>
                <a:effectLst/>
                <a:latin typeface="system-ui"/>
              </a:rPr>
              <a:t>方案。</a:t>
            </a:r>
            <a:endParaRPr lang="en-US" altLang="zh-TW" b="0" i="0" dirty="0">
              <a:solidFill>
                <a:srgbClr val="000000"/>
              </a:solidFill>
              <a:effectLst/>
              <a:latin typeface="system-ui"/>
            </a:endParaRPr>
          </a:p>
          <a:p>
            <a:endParaRPr lang="en-US" altLang="zh-TW" b="0" i="0" dirty="0">
              <a:solidFill>
                <a:srgbClr val="000000"/>
              </a:solidFill>
              <a:effectLst/>
              <a:latin typeface="system-ui"/>
            </a:endParaRPr>
          </a:p>
          <a:p>
            <a:endParaRPr lang="en-US" altLang="zh-TW" b="0" i="0" dirty="0">
              <a:solidFill>
                <a:srgbClr val="000000"/>
              </a:solidFill>
              <a:effectLst/>
              <a:latin typeface="system-ui"/>
            </a:endParaRPr>
          </a:p>
          <a:p>
            <a:r>
              <a:rPr lang="zh-TW" altLang="en-US" b="0" i="0" dirty="0">
                <a:solidFill>
                  <a:srgbClr val="000000"/>
                </a:solidFill>
                <a:effectLst/>
                <a:latin typeface="system-ui"/>
              </a:rPr>
              <a:t>我們的方案涉及 </a:t>
            </a:r>
            <a:r>
              <a:rPr lang="en-US" altLang="zh-TW" b="0" i="0" dirty="0">
                <a:solidFill>
                  <a:srgbClr val="000000"/>
                </a:solidFill>
                <a:effectLst/>
                <a:latin typeface="system-ui"/>
              </a:rPr>
              <a:t>m </a:t>
            </a:r>
            <a:r>
              <a:rPr lang="zh-TW" altLang="en-US" b="0" i="0" dirty="0">
                <a:solidFill>
                  <a:srgbClr val="000000"/>
                </a:solidFill>
                <a:effectLst/>
                <a:latin typeface="system-ui"/>
              </a:rPr>
              <a:t>個 </a:t>
            </a:r>
            <a:r>
              <a:rPr lang="en-US" altLang="zh-TW" b="0" i="0" dirty="0">
                <a:solidFill>
                  <a:srgbClr val="000000"/>
                </a:solidFill>
                <a:effectLst/>
                <a:latin typeface="system-ui"/>
              </a:rPr>
              <a:t>RSU</a:t>
            </a:r>
            <a:r>
              <a:rPr lang="zh-TW" altLang="en-US" b="0" i="0" dirty="0">
                <a:solidFill>
                  <a:srgbClr val="000000"/>
                </a:solidFill>
                <a:effectLst/>
                <a:latin typeface="system-ui"/>
              </a:rPr>
              <a:t>（</a:t>
            </a:r>
            <a:r>
              <a:rPr lang="en-US" altLang="zh-TW" b="0" i="0" dirty="0">
                <a:solidFill>
                  <a:srgbClr val="000000"/>
                </a:solidFill>
                <a:effectLst/>
                <a:latin typeface="system-ui"/>
              </a:rPr>
              <a:t>RSU1</a:t>
            </a:r>
            <a:r>
              <a:rPr lang="zh-TW" altLang="en-US" b="0" i="0" dirty="0">
                <a:solidFill>
                  <a:srgbClr val="000000"/>
                </a:solidFill>
                <a:effectLst/>
                <a:latin typeface="system-ui"/>
              </a:rPr>
              <a:t>、</a:t>
            </a:r>
            <a:r>
              <a:rPr lang="en-US" altLang="zh-TW" b="0" i="0" dirty="0">
                <a:solidFill>
                  <a:srgbClr val="000000"/>
                </a:solidFill>
                <a:effectLst/>
                <a:latin typeface="system-ui"/>
              </a:rPr>
              <a:t>RSU2</a:t>
            </a:r>
            <a:r>
              <a:rPr lang="zh-TW" altLang="en-US" b="0" i="0" dirty="0">
                <a:solidFill>
                  <a:srgbClr val="000000"/>
                </a:solidFill>
                <a:effectLst/>
                <a:latin typeface="system-ui"/>
              </a:rPr>
              <a:t>、</a:t>
            </a:r>
            <a:r>
              <a:rPr lang="en-US" altLang="zh-TW" b="0" i="0" dirty="0">
                <a:solidFill>
                  <a:srgbClr val="000000"/>
                </a:solidFill>
                <a:effectLst/>
                <a:latin typeface="system-ui"/>
              </a:rPr>
              <a:t>RSU3</a:t>
            </a:r>
            <a:r>
              <a:rPr lang="zh-TW" altLang="en-US" b="0" i="0" dirty="0">
                <a:solidFill>
                  <a:srgbClr val="000000"/>
                </a:solidFill>
                <a:effectLst/>
                <a:latin typeface="system-ui"/>
              </a:rPr>
              <a:t>、</a:t>
            </a:r>
            <a:r>
              <a:rPr lang="en-US" altLang="zh-TW" b="0" i="0" dirty="0">
                <a:solidFill>
                  <a:srgbClr val="000000"/>
                </a:solidFill>
                <a:effectLst/>
                <a:latin typeface="system-ui"/>
              </a:rPr>
              <a:t>...</a:t>
            </a:r>
            <a:r>
              <a:rPr lang="zh-TW" altLang="en-US" b="0" i="0" dirty="0">
                <a:solidFill>
                  <a:srgbClr val="000000"/>
                </a:solidFill>
                <a:effectLst/>
                <a:latin typeface="system-ui"/>
              </a:rPr>
              <a:t>、</a:t>
            </a:r>
            <a:r>
              <a:rPr lang="en-US" altLang="zh-TW" b="0" i="0" dirty="0" err="1">
                <a:solidFill>
                  <a:srgbClr val="000000"/>
                </a:solidFill>
                <a:effectLst/>
                <a:latin typeface="system-ui"/>
              </a:rPr>
              <a:t>RSUm</a:t>
            </a:r>
            <a:r>
              <a:rPr lang="zh-TW" altLang="en-US" b="0" i="0" dirty="0">
                <a:solidFill>
                  <a:srgbClr val="000000"/>
                </a:solidFill>
                <a:effectLst/>
                <a:latin typeface="system-ui"/>
              </a:rPr>
              <a:t>）和 </a:t>
            </a:r>
            <a:r>
              <a:rPr lang="en-US" altLang="zh-TW" b="0" i="0" dirty="0">
                <a:solidFill>
                  <a:srgbClr val="000000"/>
                </a:solidFill>
                <a:effectLst/>
                <a:latin typeface="system-ui"/>
              </a:rPr>
              <a:t>n </a:t>
            </a:r>
            <a:r>
              <a:rPr lang="zh-TW" altLang="en-US" b="0" i="0" dirty="0">
                <a:solidFill>
                  <a:srgbClr val="000000"/>
                </a:solidFill>
                <a:effectLst/>
                <a:latin typeface="system-ui"/>
              </a:rPr>
              <a:t>輛車（</a:t>
            </a:r>
            <a:r>
              <a:rPr lang="en-US" altLang="zh-TW" b="0" i="0" dirty="0">
                <a:solidFill>
                  <a:srgbClr val="000000"/>
                </a:solidFill>
                <a:effectLst/>
                <a:latin typeface="system-ui"/>
              </a:rPr>
              <a:t>V1</a:t>
            </a:r>
            <a:r>
              <a:rPr lang="zh-TW" altLang="en-US" b="0" i="0" dirty="0">
                <a:solidFill>
                  <a:srgbClr val="000000"/>
                </a:solidFill>
                <a:effectLst/>
                <a:latin typeface="system-ui"/>
              </a:rPr>
              <a:t>、</a:t>
            </a:r>
            <a:r>
              <a:rPr lang="en-US" altLang="zh-TW" b="0" i="0" dirty="0">
                <a:solidFill>
                  <a:srgbClr val="000000"/>
                </a:solidFill>
                <a:effectLst/>
                <a:latin typeface="system-ui"/>
              </a:rPr>
              <a:t>V2</a:t>
            </a:r>
            <a:r>
              <a:rPr lang="zh-TW" altLang="en-US" b="0" i="0" dirty="0">
                <a:solidFill>
                  <a:srgbClr val="000000"/>
                </a:solidFill>
                <a:effectLst/>
                <a:latin typeface="system-ui"/>
              </a:rPr>
              <a:t>、</a:t>
            </a:r>
            <a:r>
              <a:rPr lang="en-US" altLang="zh-TW" b="0" i="0" dirty="0">
                <a:solidFill>
                  <a:srgbClr val="000000"/>
                </a:solidFill>
                <a:effectLst/>
                <a:latin typeface="system-ui"/>
              </a:rPr>
              <a:t>V3</a:t>
            </a:r>
            <a:r>
              <a:rPr lang="zh-TW" altLang="en-US" b="0" i="0" dirty="0">
                <a:solidFill>
                  <a:srgbClr val="000000"/>
                </a:solidFill>
                <a:effectLst/>
                <a:latin typeface="system-ui"/>
              </a:rPr>
              <a:t>、</a:t>
            </a:r>
            <a:r>
              <a:rPr lang="en-US" altLang="zh-TW" b="0" i="0" dirty="0">
                <a:solidFill>
                  <a:srgbClr val="000000"/>
                </a:solidFill>
                <a:effectLst/>
                <a:latin typeface="system-ui"/>
              </a:rPr>
              <a:t>...</a:t>
            </a:r>
            <a:r>
              <a:rPr lang="zh-TW" altLang="en-US" b="0" i="0" dirty="0">
                <a:solidFill>
                  <a:srgbClr val="000000"/>
                </a:solidFill>
                <a:effectLst/>
                <a:latin typeface="system-ui"/>
              </a:rPr>
              <a:t>、</a:t>
            </a:r>
            <a:r>
              <a:rPr lang="en-US" altLang="zh-TW" b="0" i="0" dirty="0" err="1">
                <a:solidFill>
                  <a:srgbClr val="000000"/>
                </a:solidFill>
                <a:effectLst/>
                <a:latin typeface="system-ui"/>
              </a:rPr>
              <a:t>Vn</a:t>
            </a:r>
            <a:r>
              <a:rPr lang="zh-TW" altLang="en-US" b="0" i="0" dirty="0">
                <a:solidFill>
                  <a:srgbClr val="000000"/>
                </a:solidFill>
                <a:effectLst/>
                <a:latin typeface="system-ui"/>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15</a:t>
            </a:fld>
            <a:endParaRPr lang="zh-TW" altLang="en-US"/>
          </a:p>
        </p:txBody>
      </p:sp>
    </p:spTree>
    <p:extLst>
      <p:ext uri="{BB962C8B-B14F-4D97-AF65-F5344CB8AC3E}">
        <p14:creationId xmlns:p14="http://schemas.microsoft.com/office/powerpoint/2010/main" val="153731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C4043"/>
                </a:solidFill>
                <a:effectLst/>
                <a:latin typeface="Roboto" panose="02000000000000000000" pitchFamily="2" charset="0"/>
              </a:rPr>
              <a:t>KGC</a:t>
            </a:r>
            <a:r>
              <a:rPr lang="zh-TW" altLang="en-US" b="0" i="0" dirty="0">
                <a:solidFill>
                  <a:srgbClr val="3C4043"/>
                </a:solidFill>
                <a:effectLst/>
                <a:latin typeface="Roboto" panose="02000000000000000000" pitchFamily="2" charset="0"/>
              </a:rPr>
              <a:t>選取一個隨機數</a:t>
            </a:r>
            <a:r>
              <a:rPr lang="en-US" altLang="zh-TW" b="0" i="0" dirty="0">
                <a:solidFill>
                  <a:srgbClr val="3C4043"/>
                </a:solidFill>
                <a:effectLst/>
                <a:latin typeface="Roboto" panose="02000000000000000000" pitchFamily="2" charset="0"/>
              </a:rPr>
              <a:t>a</a:t>
            </a:r>
            <a:r>
              <a:rPr lang="zh-TW" altLang="en-US" b="0" i="0" dirty="0">
                <a:solidFill>
                  <a:srgbClr val="3C4043"/>
                </a:solidFill>
                <a:effectLst/>
                <a:latin typeface="Roboto" panose="02000000000000000000" pitchFamily="2" charset="0"/>
              </a:rPr>
              <a:t>作為其主私鑰進行部分私鑰提取並計算對應的公鑰</a:t>
            </a:r>
            <a:r>
              <a:rPr lang="en-US" altLang="zh-TW" b="0" i="0" dirty="0">
                <a:solidFill>
                  <a:srgbClr val="3C4043"/>
                </a:solidFill>
                <a:effectLst/>
                <a:latin typeface="Roboto" panose="02000000000000000000" pitchFamily="2" charset="0"/>
              </a:rPr>
              <a:t>Kpub = </a:t>
            </a:r>
            <a:r>
              <a:rPr lang="en-US" altLang="zh-TW" b="0" i="0" err="1">
                <a:solidFill>
                  <a:srgbClr val="3C4043"/>
                </a:solidFill>
                <a:effectLst/>
                <a:latin typeface="Roboto" panose="02000000000000000000" pitchFamily="2" charset="0"/>
              </a:rPr>
              <a:t>aP</a:t>
            </a:r>
            <a:r>
              <a:rPr lang="en-US" altLang="zh-TW" b="0" i="0" dirty="0">
                <a:solidFill>
                  <a:srgbClr val="3C4043"/>
                </a:solidFill>
                <a:effectLst/>
                <a:latin typeface="Roboto" panose="02000000000000000000" pitchFamily="2" charset="0"/>
              </a:rPr>
              <a:t> </a:t>
            </a: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TRA </a:t>
            </a:r>
            <a:r>
              <a:rPr lang="zh-TW" altLang="en-US" b="0" i="0" dirty="0">
                <a:solidFill>
                  <a:srgbClr val="3C4043"/>
                </a:solidFill>
                <a:effectLst/>
                <a:latin typeface="Roboto" panose="02000000000000000000" pitchFamily="2" charset="0"/>
              </a:rPr>
              <a:t>也隨機選擇 </a:t>
            </a:r>
            <a:r>
              <a:rPr lang="en-US" altLang="zh-TW" b="0" i="0" dirty="0">
                <a:solidFill>
                  <a:srgbClr val="3C4043"/>
                </a:solidFill>
                <a:effectLst/>
                <a:latin typeface="Roboto" panose="02000000000000000000" pitchFamily="2" charset="0"/>
              </a:rPr>
              <a:t>b </a:t>
            </a:r>
            <a:r>
              <a:rPr lang="zh-TW" altLang="en-US" b="0" i="0" dirty="0">
                <a:solidFill>
                  <a:srgbClr val="3C4043"/>
                </a:solidFill>
                <a:effectLst/>
                <a:latin typeface="Roboto" panose="02000000000000000000" pitchFamily="2" charset="0"/>
              </a:rPr>
              <a:t>作為車輛身分追蹤的主要私鑰，並計算系統公鑰 </a:t>
            </a:r>
            <a:r>
              <a:rPr lang="en-US" altLang="zh-TW" b="0" i="0" dirty="0">
                <a:solidFill>
                  <a:srgbClr val="3C4043"/>
                </a:solidFill>
                <a:effectLst/>
                <a:latin typeface="Roboto" panose="02000000000000000000" pitchFamily="2" charset="0"/>
              </a:rPr>
              <a:t>Tpub = </a:t>
            </a:r>
            <a:r>
              <a:rPr lang="en-US" altLang="zh-TW" b="0" i="0" err="1">
                <a:solidFill>
                  <a:srgbClr val="3C4043"/>
                </a:solidFill>
                <a:effectLst/>
                <a:latin typeface="Roboto" panose="02000000000000000000" pitchFamily="2" charset="0"/>
              </a:rPr>
              <a:t>bP</a:t>
            </a:r>
            <a:r>
              <a:rPr lang="en-US" altLang="zh-TW" b="0" i="0" dirty="0">
                <a:solidFill>
                  <a:srgbClr val="3C4043"/>
                </a:solidFill>
                <a:effectLst/>
                <a:latin typeface="Roboto" panose="02000000000000000000" pitchFamily="2" charset="0"/>
              </a:rPr>
              <a:t> </a:t>
            </a: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KGC </a:t>
            </a:r>
            <a:r>
              <a:rPr lang="zh-TW" altLang="en-US" b="0" i="0" dirty="0">
                <a:solidFill>
                  <a:srgbClr val="3C4043"/>
                </a:solidFill>
                <a:effectLst/>
                <a:latin typeface="Roboto" panose="02000000000000000000" pitchFamily="2" charset="0"/>
              </a:rPr>
              <a:t>和 </a:t>
            </a:r>
            <a:r>
              <a:rPr lang="en-US" altLang="zh-TW" b="0" i="0" dirty="0">
                <a:solidFill>
                  <a:srgbClr val="3C4043"/>
                </a:solidFill>
                <a:effectLst/>
                <a:latin typeface="Roboto" panose="02000000000000000000" pitchFamily="2" charset="0"/>
              </a:rPr>
              <a:t>TRA </a:t>
            </a:r>
            <a:r>
              <a:rPr lang="zh-TW" altLang="en-US" b="0" i="0" dirty="0">
                <a:solidFill>
                  <a:srgbClr val="3C4043"/>
                </a:solidFill>
                <a:effectLst/>
                <a:latin typeface="Roboto" panose="02000000000000000000" pitchFamily="2" charset="0"/>
              </a:rPr>
              <a:t>選擇三個安全雜湊函數 </a:t>
            </a:r>
            <a:r>
              <a:rPr lang="en-US" altLang="zh-TW" b="0" i="0" dirty="0">
                <a:solidFill>
                  <a:srgbClr val="3C4043"/>
                </a:solidFill>
                <a:effectLst/>
                <a:latin typeface="Roboto" panose="02000000000000000000" pitchFamily="2" charset="0"/>
              </a:rPr>
              <a:t>h1 </a:t>
            </a:r>
            <a:r>
              <a:rPr lang="zh-TW" altLang="en-US" b="0" i="0" dirty="0">
                <a:solidFill>
                  <a:srgbClr val="3C4043"/>
                </a:solidFill>
                <a:effectLst/>
                <a:latin typeface="Roboto" panose="02000000000000000000" pitchFamily="2" charset="0"/>
              </a:rPr>
              <a:t>、 </a:t>
            </a:r>
            <a:r>
              <a:rPr lang="en-US" altLang="zh-TW" b="0" i="0" dirty="0">
                <a:solidFill>
                  <a:srgbClr val="3C4043"/>
                </a:solidFill>
                <a:effectLst/>
                <a:latin typeface="Roboto" panose="02000000000000000000" pitchFamily="2" charset="0"/>
              </a:rPr>
              <a:t>h2 </a:t>
            </a:r>
            <a:r>
              <a:rPr lang="zh-TW" altLang="en-US" b="0" i="0" dirty="0">
                <a:solidFill>
                  <a:srgbClr val="3C4043"/>
                </a:solidFill>
                <a:effectLst/>
                <a:latin typeface="Roboto" panose="02000000000000000000" pitchFamily="2" charset="0"/>
              </a:rPr>
              <a:t>和 </a:t>
            </a:r>
            <a:r>
              <a:rPr lang="en-US" altLang="zh-TW" b="0" i="0" dirty="0">
                <a:solidFill>
                  <a:srgbClr val="3C4043"/>
                </a:solidFill>
                <a:effectLst/>
                <a:latin typeface="Roboto" panose="02000000000000000000" pitchFamily="2" charset="0"/>
              </a:rPr>
              <a:t>h3 </a:t>
            </a:r>
            <a:r>
              <a:rPr lang="zh-TW" altLang="en-US" b="0" i="0" dirty="0">
                <a:solidFill>
                  <a:srgbClr val="3C4043"/>
                </a:solidFill>
                <a:effectLst/>
                <a:latin typeface="Roboto" panose="02000000000000000000" pitchFamily="2" charset="0"/>
              </a:rPr>
              <a:t>並發布系統參數 </a:t>
            </a:r>
            <a:r>
              <a:rPr lang="en-US" altLang="zh-TW" b="0" i="0" dirty="0">
                <a:solidFill>
                  <a:srgbClr val="3C4043"/>
                </a:solidFill>
                <a:effectLst/>
                <a:latin typeface="Roboto" panose="02000000000000000000" pitchFamily="2" charset="0"/>
              </a:rPr>
              <a:t>params ={P, p, q, E, G, h1, h2, h3, Kpub, Tpub} </a:t>
            </a: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可以取得對應的系統參數。 </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此外，任何車輛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向</a:t>
            </a:r>
            <a:r>
              <a:rPr lang="en-US" altLang="zh-TW" b="0" i="0" dirty="0">
                <a:solidFill>
                  <a:srgbClr val="3C4043"/>
                </a:solidFill>
                <a:effectLst/>
                <a:latin typeface="Roboto" panose="02000000000000000000" pitchFamily="2" charset="0"/>
              </a:rPr>
              <a:t>TA</a:t>
            </a:r>
            <a:r>
              <a:rPr lang="zh-TW" altLang="en-US" b="0" i="0" dirty="0">
                <a:solidFill>
                  <a:srgbClr val="3C4043"/>
                </a:solidFill>
                <a:effectLst/>
                <a:latin typeface="Roboto" panose="02000000000000000000" pitchFamily="2" charset="0"/>
              </a:rPr>
              <a:t>發送</a:t>
            </a:r>
            <a:r>
              <a:rPr lang="en-US" altLang="zh-TW" b="0" i="0" dirty="0">
                <a:solidFill>
                  <a:srgbClr val="3C4043"/>
                </a:solidFill>
                <a:effectLst/>
                <a:latin typeface="Roboto" panose="02000000000000000000" pitchFamily="2" charset="0"/>
              </a:rPr>
              <a:t>RIDi</a:t>
            </a:r>
            <a:r>
              <a:rPr lang="zh-TW" altLang="en-US" b="0" i="0" dirty="0">
                <a:solidFill>
                  <a:srgbClr val="3C4043"/>
                </a:solidFill>
                <a:effectLst/>
                <a:latin typeface="Roboto" panose="02000000000000000000" pitchFamily="2" charset="0"/>
              </a:rPr>
              <a:t>進行註冊，系統參數</a:t>
            </a:r>
            <a:r>
              <a:rPr lang="en-US" altLang="zh-TW" b="0" i="0" dirty="0">
                <a:solidFill>
                  <a:srgbClr val="3C4043"/>
                </a:solidFill>
                <a:effectLst/>
                <a:latin typeface="Roboto" panose="02000000000000000000" pitchFamily="2" charset="0"/>
              </a:rPr>
              <a:t>params</a:t>
            </a:r>
            <a:r>
              <a:rPr lang="zh-TW" altLang="en-US" b="0" i="0" dirty="0">
                <a:solidFill>
                  <a:srgbClr val="3C4043"/>
                </a:solidFill>
                <a:effectLst/>
                <a:latin typeface="Roboto" panose="02000000000000000000" pitchFamily="2" charset="0"/>
              </a:rPr>
              <a:t>儲存在</a:t>
            </a:r>
            <a:r>
              <a:rPr lang="en-US" altLang="zh-TW" b="0" i="0" dirty="0">
                <a:solidFill>
                  <a:srgbClr val="3C4043"/>
                </a:solidFill>
                <a:effectLst/>
                <a:latin typeface="Roboto" panose="02000000000000000000" pitchFamily="2" charset="0"/>
              </a:rPr>
              <a:t>OBU</a:t>
            </a:r>
            <a:r>
              <a:rPr lang="zh-TW" altLang="en-US" b="0" i="0" dirty="0">
                <a:solidFill>
                  <a:srgbClr val="3C4043"/>
                </a:solidFill>
                <a:effectLst/>
                <a:latin typeface="Roboto" panose="02000000000000000000" pitchFamily="2" charset="0"/>
              </a:rPr>
              <a:t>中。 同時，任何</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也在初始化階段註冊。</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16</a:t>
            </a:fld>
            <a:endParaRPr lang="zh-TW" altLang="en-US"/>
          </a:p>
        </p:txBody>
      </p:sp>
    </p:spTree>
    <p:extLst>
      <p:ext uri="{BB962C8B-B14F-4D97-AF65-F5344CB8AC3E}">
        <p14:creationId xmlns:p14="http://schemas.microsoft.com/office/powerpoint/2010/main" val="421902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選擇一個隨機數</a:t>
            </a:r>
            <a:r>
              <a:rPr lang="en-US" altLang="zh-TW" b="0" i="0" dirty="0">
                <a:solidFill>
                  <a:srgbClr val="3C4043"/>
                </a:solidFill>
                <a:effectLst/>
                <a:latin typeface="Roboto" panose="02000000000000000000" pitchFamily="2" charset="0"/>
              </a:rPr>
              <a:t>xi</a:t>
            </a:r>
            <a:r>
              <a:rPr lang="zh-TW" altLang="en-US" b="0" i="0" dirty="0">
                <a:solidFill>
                  <a:srgbClr val="3C4043"/>
                </a:solidFill>
                <a:effectLst/>
                <a:latin typeface="Roboto" panose="02000000000000000000" pitchFamily="2" charset="0"/>
              </a:rPr>
              <a:t>，計算</a:t>
            </a:r>
            <a:r>
              <a:rPr lang="en-US" altLang="zh-TW" b="0" i="0" dirty="0">
                <a:solidFill>
                  <a:srgbClr val="3C4043"/>
                </a:solidFill>
                <a:effectLst/>
                <a:latin typeface="Roboto" panose="02000000000000000000" pitchFamily="2" charset="0"/>
              </a:rPr>
              <a:t>PIDi,1 =xi*P</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Ri = xi*Tpub ⊕ RIDi</a:t>
            </a:r>
            <a:r>
              <a:rPr lang="zh-TW" altLang="en-US" b="0" i="0" dirty="0">
                <a:solidFill>
                  <a:srgbClr val="3C4043"/>
                </a:solidFill>
                <a:effectLst/>
                <a:latin typeface="Roboto" panose="02000000000000000000" pitchFamily="2" charset="0"/>
              </a:rPr>
              <a:t>，然後將訊息</a:t>
            </a:r>
            <a:r>
              <a:rPr lang="en-US" altLang="zh-TW" b="0" i="0" dirty="0">
                <a:solidFill>
                  <a:srgbClr val="3C4043"/>
                </a:solidFill>
                <a:effectLst/>
                <a:latin typeface="Roboto" panose="02000000000000000000" pitchFamily="2" charset="0"/>
              </a:rPr>
              <a:t>{PIDi,1, Ri}</a:t>
            </a:r>
            <a:r>
              <a:rPr lang="zh-TW" altLang="en-US" b="0" i="0" dirty="0">
                <a:solidFill>
                  <a:srgbClr val="3C4043"/>
                </a:solidFill>
                <a:effectLst/>
                <a:latin typeface="Roboto" panose="02000000000000000000" pitchFamily="2" charset="0"/>
              </a:rPr>
              <a:t>傳送給</a:t>
            </a:r>
            <a:r>
              <a:rPr lang="en-US" altLang="zh-TW" b="0" i="0" dirty="0">
                <a:solidFill>
                  <a:srgbClr val="3C4043"/>
                </a:solidFill>
                <a:effectLst/>
                <a:latin typeface="Roboto" panose="02000000000000000000" pitchFamily="2" charset="0"/>
              </a:rPr>
              <a:t>TRA</a:t>
            </a:r>
            <a:r>
              <a:rPr lang="zh-TW" altLang="en-US" b="0" i="0" dirty="0">
                <a:solidFill>
                  <a:srgbClr val="3C4043"/>
                </a:solidFill>
                <a:effectLst/>
                <a:latin typeface="Roboto" panose="02000000000000000000" pitchFamily="2" charset="0"/>
              </a:rPr>
              <a:t>。</a:t>
            </a:r>
            <a:endParaRPr lang="en-US" altLang="zh-TW" b="0" i="0" dirty="0">
              <a:solidFill>
                <a:srgbClr val="3C4043"/>
              </a:solidFill>
              <a:effectLst/>
              <a:latin typeface="Roboto" panose="02000000000000000000" pitchFamily="2" charset="0"/>
            </a:endParaRPr>
          </a:p>
          <a:p>
            <a:endParaRPr lang="en-US" altLang="zh-TW" sz="1200" dirty="0">
              <a:solidFill>
                <a:schemeClr val="tx1"/>
              </a:solidFill>
            </a:endParaRPr>
          </a:p>
          <a:p>
            <a:r>
              <a:rPr lang="en-US" altLang="zh-TW" b="0" i="0" dirty="0">
                <a:solidFill>
                  <a:srgbClr val="3C4043"/>
                </a:solidFill>
                <a:effectLst/>
                <a:latin typeface="Roboto" panose="02000000000000000000" pitchFamily="2" charset="0"/>
              </a:rPr>
              <a:t>TRA </a:t>
            </a:r>
            <a:r>
              <a:rPr lang="zh-TW" altLang="en-US" b="0" i="0" dirty="0">
                <a:solidFill>
                  <a:srgbClr val="3C4043"/>
                </a:solidFill>
                <a:effectLst/>
                <a:latin typeface="Roboto" panose="02000000000000000000" pitchFamily="2" charset="0"/>
              </a:rPr>
              <a:t>收到來自 </a:t>
            </a:r>
            <a:r>
              <a:rPr lang="en-US" altLang="zh-TW" b="0" i="0" dirty="0">
                <a:solidFill>
                  <a:srgbClr val="3C4043"/>
                </a:solidFill>
                <a:effectLst/>
                <a:latin typeface="Roboto" panose="02000000000000000000" pitchFamily="2" charset="0"/>
              </a:rPr>
              <a:t>Vi </a:t>
            </a:r>
            <a:r>
              <a:rPr lang="zh-TW" altLang="en-US" b="0" i="0" dirty="0">
                <a:solidFill>
                  <a:srgbClr val="3C4043"/>
                </a:solidFill>
                <a:effectLst/>
                <a:latin typeface="Roboto" panose="02000000000000000000" pitchFamily="2" charset="0"/>
              </a:rPr>
              <a:t>的訊息 </a:t>
            </a:r>
            <a:r>
              <a:rPr lang="en-US" altLang="zh-TW" b="0" i="0" dirty="0">
                <a:solidFill>
                  <a:srgbClr val="3C4043"/>
                </a:solidFill>
                <a:effectLst/>
                <a:latin typeface="Roboto" panose="02000000000000000000" pitchFamily="2" charset="0"/>
              </a:rPr>
              <a:t>{PIDi,1, Ri} </a:t>
            </a:r>
            <a:r>
              <a:rPr lang="zh-TW" altLang="en-US" b="0" i="0" dirty="0">
                <a:solidFill>
                  <a:srgbClr val="3C4043"/>
                </a:solidFill>
                <a:effectLst/>
                <a:latin typeface="Roboto" panose="02000000000000000000" pitchFamily="2" charset="0"/>
              </a:rPr>
              <a:t>後，計算 </a:t>
            </a:r>
            <a:r>
              <a:rPr lang="en-US" altLang="zh-TW" b="0" i="0" dirty="0">
                <a:solidFill>
                  <a:srgbClr val="3C4043"/>
                </a:solidFill>
                <a:effectLst/>
                <a:latin typeface="Roboto" panose="02000000000000000000" pitchFamily="2" charset="0"/>
              </a:rPr>
              <a:t>RIDi = Ri ⊕ bPIDi,1 </a:t>
            </a:r>
            <a:r>
              <a:rPr lang="zh-TW" altLang="en-US" b="0" i="0" dirty="0">
                <a:solidFill>
                  <a:srgbClr val="3C4043"/>
                </a:solidFill>
                <a:effectLst/>
                <a:latin typeface="Roboto" panose="02000000000000000000" pitchFamily="2" charset="0"/>
              </a:rPr>
              <a:t>並驗證該身分的有效性，</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TRA </a:t>
            </a:r>
            <a:r>
              <a:rPr lang="zh-TW" altLang="en-US" b="0" i="0" dirty="0">
                <a:solidFill>
                  <a:srgbClr val="3C4043"/>
                </a:solidFill>
                <a:effectLst/>
                <a:latin typeface="Roboto" panose="02000000000000000000" pitchFamily="2" charset="0"/>
              </a:rPr>
              <a:t>計算並產生車輛的假名身分。 車輛訊息以假名方式發送，保護車輛真實身分資訊不外洩。</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(1) Vi</a:t>
            </a:r>
            <a:r>
              <a:rPr lang="zh-TW" altLang="en-US" b="0" i="0" dirty="0">
                <a:solidFill>
                  <a:srgbClr val="3C4043"/>
                </a:solidFill>
                <a:effectLst/>
                <a:latin typeface="Roboto" panose="02000000000000000000" pitchFamily="2" charset="0"/>
              </a:rPr>
              <a:t>向</a:t>
            </a:r>
            <a:r>
              <a:rPr lang="en-US" altLang="zh-TW" b="0" i="0" dirty="0">
                <a:solidFill>
                  <a:srgbClr val="3C4043"/>
                </a:solidFill>
                <a:effectLst/>
                <a:latin typeface="Roboto" panose="02000000000000000000" pitchFamily="2" charset="0"/>
              </a:rPr>
              <a:t>TRA</a:t>
            </a:r>
            <a:r>
              <a:rPr lang="zh-TW" altLang="en-US" b="0" i="0" dirty="0">
                <a:solidFill>
                  <a:srgbClr val="3C4043"/>
                </a:solidFill>
                <a:effectLst/>
                <a:latin typeface="Roboto" panose="02000000000000000000" pitchFamily="2" charset="0"/>
              </a:rPr>
              <a:t>發送驗證訊息 </a:t>
            </a:r>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(2) TRA</a:t>
            </a:r>
            <a:r>
              <a:rPr lang="zh-TW" altLang="en-US" b="0" i="0" dirty="0">
                <a:solidFill>
                  <a:srgbClr val="3C4043"/>
                </a:solidFill>
                <a:effectLst/>
                <a:latin typeface="Roboto" panose="02000000000000000000" pitchFamily="2" charset="0"/>
              </a:rPr>
              <a:t>透過從</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接收的訊息計算</a:t>
            </a:r>
            <a:r>
              <a:rPr lang="en-US" altLang="zh-TW" b="0" i="0" dirty="0">
                <a:solidFill>
                  <a:srgbClr val="3C4043"/>
                </a:solidFill>
                <a:effectLst/>
                <a:latin typeface="Roboto" panose="02000000000000000000" pitchFamily="2" charset="0"/>
              </a:rPr>
              <a:t>RIDi</a:t>
            </a:r>
            <a:r>
              <a:rPr lang="zh-TW" altLang="en-US" b="0" i="0" dirty="0">
                <a:solidFill>
                  <a:srgbClr val="3C4043"/>
                </a:solidFill>
                <a:effectLst/>
                <a:latin typeface="Roboto" panose="02000000000000000000" pitchFamily="2" charset="0"/>
              </a:rPr>
              <a:t>並驗證該身分的有效性。 如果驗證失敗，</a:t>
            </a:r>
            <a:r>
              <a:rPr lang="en-US" altLang="zh-TW" b="0" i="0" dirty="0">
                <a:solidFill>
                  <a:srgbClr val="3C4043"/>
                </a:solidFill>
                <a:effectLst/>
                <a:latin typeface="Roboto" panose="02000000000000000000" pitchFamily="2" charset="0"/>
              </a:rPr>
              <a:t>TRA</a:t>
            </a:r>
            <a:r>
              <a:rPr lang="zh-TW" altLang="en-US" b="0" i="0" dirty="0">
                <a:solidFill>
                  <a:srgbClr val="3C4043"/>
                </a:solidFill>
                <a:effectLst/>
                <a:latin typeface="Roboto" panose="02000000000000000000" pitchFamily="2" charset="0"/>
              </a:rPr>
              <a:t>將直接丟棄該封包。</a:t>
            </a:r>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(3)</a:t>
            </a:r>
            <a:r>
              <a:rPr lang="zh-TW" altLang="en-US" b="0" i="0" dirty="0">
                <a:solidFill>
                  <a:srgbClr val="3C4043"/>
                </a:solidFill>
                <a:effectLst/>
                <a:latin typeface="Roboto" panose="02000000000000000000" pitchFamily="2" charset="0"/>
              </a:rPr>
              <a:t>否則，</a:t>
            </a:r>
            <a:r>
              <a:rPr lang="en-US" altLang="zh-TW" b="0" i="0" dirty="0">
                <a:solidFill>
                  <a:srgbClr val="3C4043"/>
                </a:solidFill>
                <a:effectLst/>
                <a:latin typeface="Roboto" panose="02000000000000000000" pitchFamily="2" charset="0"/>
              </a:rPr>
              <a:t>TRA</a:t>
            </a:r>
            <a:r>
              <a:rPr lang="zh-TW" altLang="en-US" b="0" i="0" dirty="0">
                <a:solidFill>
                  <a:srgbClr val="3C4043"/>
                </a:solidFill>
                <a:effectLst/>
                <a:latin typeface="Roboto" panose="02000000000000000000" pitchFamily="2" charset="0"/>
              </a:rPr>
              <a:t>計算假名身分</a:t>
            </a:r>
            <a:r>
              <a:rPr lang="en-US" altLang="zh-TW" b="0" i="0" dirty="0">
                <a:solidFill>
                  <a:srgbClr val="3C4043"/>
                </a:solidFill>
                <a:effectLst/>
                <a:latin typeface="Roboto" panose="02000000000000000000" pitchFamily="2" charset="0"/>
              </a:rPr>
              <a:t>PIDi</a:t>
            </a:r>
            <a:r>
              <a:rPr lang="zh-TW" altLang="en-US" b="0" i="0" dirty="0">
                <a:solidFill>
                  <a:srgbClr val="3C4043"/>
                </a:solidFill>
                <a:effectLst/>
                <a:latin typeface="Roboto" panose="02000000000000000000" pitchFamily="2" charset="0"/>
              </a:rPr>
              <a:t>並發送給</a:t>
            </a:r>
            <a:r>
              <a:rPr lang="en-US" altLang="zh-TW" b="0" i="0" dirty="0">
                <a:solidFill>
                  <a:srgbClr val="3C4043"/>
                </a:solidFill>
                <a:effectLst/>
                <a:latin typeface="Roboto" panose="02000000000000000000" pitchFamily="2" charset="0"/>
              </a:rPr>
              <a:t>KGC</a:t>
            </a:r>
            <a:r>
              <a:rPr lang="zh-TW" altLang="en-US" b="0" i="0" dirty="0">
                <a:solidFill>
                  <a:srgbClr val="3C4043"/>
                </a:solidFill>
                <a:effectLst/>
                <a:latin typeface="Roboto" panose="02000000000000000000" pitchFamily="2" charset="0"/>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17</a:t>
            </a:fld>
            <a:endParaRPr lang="zh-TW" altLang="en-US"/>
          </a:p>
        </p:txBody>
      </p:sp>
    </p:spTree>
    <p:extLst>
      <p:ext uri="{BB962C8B-B14F-4D97-AF65-F5344CB8AC3E}">
        <p14:creationId xmlns:p14="http://schemas.microsoft.com/office/powerpoint/2010/main" val="208378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C4043"/>
                </a:solidFill>
                <a:effectLst/>
                <a:latin typeface="Roboto" panose="02000000000000000000" pitchFamily="2" charset="0"/>
              </a:rPr>
              <a:t>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選擇一個隨機數</a:t>
            </a:r>
            <a:r>
              <a:rPr lang="en-US" altLang="zh-TW" b="0" i="0" dirty="0">
                <a:solidFill>
                  <a:srgbClr val="3C4043"/>
                </a:solidFill>
                <a:effectLst/>
                <a:latin typeface="Roboto" panose="02000000000000000000" pitchFamily="2" charset="0"/>
              </a:rPr>
              <a:t>vskPIDi</a:t>
            </a:r>
            <a:r>
              <a:rPr lang="zh-TW" altLang="en-US" b="0" i="0" dirty="0">
                <a:solidFill>
                  <a:srgbClr val="3C4043"/>
                </a:solidFill>
                <a:effectLst/>
                <a:latin typeface="Roboto" panose="02000000000000000000" pitchFamily="2" charset="0"/>
              </a:rPr>
              <a:t>作為其私鑰，然後計算對應的公鑰</a:t>
            </a:r>
            <a:r>
              <a:rPr lang="en-US" altLang="zh-TW" b="0" i="0" dirty="0">
                <a:solidFill>
                  <a:srgbClr val="3C4043"/>
                </a:solidFill>
                <a:effectLst/>
                <a:latin typeface="Roboto" panose="02000000000000000000" pitchFamily="2" charset="0"/>
              </a:rPr>
              <a:t>vpkPIDi = vskPIDi P </a:t>
            </a:r>
            <a:r>
              <a:rPr lang="zh-TW" altLang="en-US" b="0" i="0" dirty="0">
                <a:solidFill>
                  <a:srgbClr val="3C4043"/>
                </a:solidFill>
                <a:effectLst/>
                <a:latin typeface="Roboto" panose="02000000000000000000" pitchFamily="2" charset="0"/>
              </a:rPr>
              <a:t>。</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接下來，車輛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公佈其公鑰</a:t>
            </a:r>
            <a:r>
              <a:rPr lang="en-US" altLang="zh-TW" b="0" i="0" dirty="0">
                <a:solidFill>
                  <a:srgbClr val="3C4043"/>
                </a:solidFill>
                <a:effectLst/>
                <a:latin typeface="Roboto" panose="02000000000000000000" pitchFamily="2" charset="0"/>
              </a:rPr>
              <a:t>vpkPIDi</a:t>
            </a:r>
            <a:r>
              <a:rPr lang="zh-TW" altLang="en-US" b="0" i="0" dirty="0">
                <a:solidFill>
                  <a:srgbClr val="3C4043"/>
                </a:solidFill>
                <a:effectLst/>
                <a:latin typeface="Roboto" panose="02000000000000000000" pitchFamily="2" charset="0"/>
              </a:rPr>
              <a:t>，即</a:t>
            </a:r>
            <a:r>
              <a:rPr lang="en-US" altLang="zh-TW" b="0" i="0" dirty="0">
                <a:solidFill>
                  <a:srgbClr val="3C4043"/>
                </a:solidFill>
                <a:effectLst/>
                <a:latin typeface="Roboto" panose="02000000000000000000" pitchFamily="2" charset="0"/>
              </a:rPr>
              <a:t>VANET</a:t>
            </a:r>
            <a:r>
              <a:rPr lang="zh-TW" altLang="en-US" b="0" i="0" dirty="0">
                <a:solidFill>
                  <a:srgbClr val="3C4043"/>
                </a:solidFill>
                <a:effectLst/>
                <a:latin typeface="Roboto" panose="02000000000000000000" pitchFamily="2" charset="0"/>
              </a:rPr>
              <a:t>中的其他實體也可以獲得該公鑰。</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18</a:t>
            </a:fld>
            <a:endParaRPr lang="zh-TW" altLang="en-US"/>
          </a:p>
        </p:txBody>
      </p:sp>
    </p:spTree>
    <p:extLst>
      <p:ext uri="{BB962C8B-B14F-4D97-AF65-F5344CB8AC3E}">
        <p14:creationId xmlns:p14="http://schemas.microsoft.com/office/powerpoint/2010/main" val="335272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C4043"/>
                </a:solidFill>
                <a:effectLst/>
                <a:latin typeface="Roboto" panose="02000000000000000000" pitchFamily="2" charset="0"/>
              </a:rPr>
              <a:t>KGC</a:t>
            </a:r>
            <a:r>
              <a:rPr lang="zh-TW" altLang="en-US" b="0" i="0" dirty="0">
                <a:solidFill>
                  <a:srgbClr val="3C4043"/>
                </a:solidFill>
                <a:effectLst/>
                <a:latin typeface="Roboto" panose="02000000000000000000" pitchFamily="2" charset="0"/>
              </a:rPr>
              <a:t>從</a:t>
            </a:r>
            <a:r>
              <a:rPr lang="en-US" altLang="zh-TW" b="0" i="0" dirty="0">
                <a:solidFill>
                  <a:srgbClr val="3C4043"/>
                </a:solidFill>
                <a:effectLst/>
                <a:latin typeface="Roboto" panose="02000000000000000000" pitchFamily="2" charset="0"/>
              </a:rPr>
              <a:t>TRA</a:t>
            </a:r>
            <a:r>
              <a:rPr lang="zh-TW" altLang="en-US" b="0" i="0" dirty="0">
                <a:solidFill>
                  <a:srgbClr val="3C4043"/>
                </a:solidFill>
                <a:effectLst/>
                <a:latin typeface="Roboto" panose="02000000000000000000" pitchFamily="2" charset="0"/>
              </a:rPr>
              <a:t>接收到車輛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的假名身分後，透過</a:t>
            </a:r>
            <a:r>
              <a:rPr lang="en-US" altLang="zh-TW" b="0" i="0" dirty="0">
                <a:solidFill>
                  <a:srgbClr val="3C4043"/>
                </a:solidFill>
                <a:effectLst/>
                <a:latin typeface="Roboto" panose="02000000000000000000" pitchFamily="2" charset="0"/>
              </a:rPr>
              <a:t>h2</a:t>
            </a:r>
            <a:r>
              <a:rPr lang="zh-TW" altLang="en-US" b="0" i="0" dirty="0">
                <a:solidFill>
                  <a:srgbClr val="3C4043"/>
                </a:solidFill>
                <a:effectLst/>
                <a:latin typeface="Roboto" panose="02000000000000000000" pitchFamily="2" charset="0"/>
              </a:rPr>
              <a:t>雜湊函數計算</a:t>
            </a:r>
            <a:r>
              <a:rPr lang="en-US" altLang="zh-TW" b="0" i="0" dirty="0">
                <a:solidFill>
                  <a:srgbClr val="3C4043"/>
                </a:solidFill>
                <a:effectLst/>
                <a:latin typeface="Roboto" panose="02000000000000000000" pitchFamily="2" charset="0"/>
              </a:rPr>
              <a:t>QIDi</a:t>
            </a:r>
            <a:r>
              <a:rPr lang="zh-TW" altLang="en-US" b="0" i="0" dirty="0">
                <a:solidFill>
                  <a:srgbClr val="3C4043"/>
                </a:solidFill>
                <a:effectLst/>
                <a:latin typeface="Roboto" panose="02000000000000000000" pitchFamily="2" charset="0"/>
              </a:rPr>
              <a:t>，從而得到部分私鑰</a:t>
            </a:r>
            <a:r>
              <a:rPr lang="en-US" altLang="zh-TW" b="0" i="0" dirty="0">
                <a:solidFill>
                  <a:srgbClr val="3C4043"/>
                </a:solidFill>
                <a:effectLst/>
                <a:latin typeface="Roboto" panose="02000000000000000000" pitchFamily="2" charset="0"/>
              </a:rPr>
              <a:t>pskPIDi = aQIDi</a:t>
            </a:r>
            <a:r>
              <a:rPr lang="zh-TW" altLang="en-US" b="0" i="0" dirty="0">
                <a:solidFill>
                  <a:srgbClr val="3C4043"/>
                </a:solidFill>
                <a:effectLst/>
                <a:latin typeface="Roboto" panose="02000000000000000000" pitchFamily="2" charset="0"/>
              </a:rPr>
              <a:t>。</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KGC</a:t>
            </a:r>
            <a:r>
              <a:rPr lang="zh-TW" altLang="en-US" b="0" i="0" dirty="0">
                <a:solidFill>
                  <a:srgbClr val="3C4043"/>
                </a:solidFill>
                <a:effectLst/>
                <a:latin typeface="Roboto" panose="02000000000000000000" pitchFamily="2" charset="0"/>
              </a:rPr>
              <a:t>以安全的方式將假名身分和部分私鑰發送給車輛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，並將其保存在其對應的</a:t>
            </a:r>
            <a:r>
              <a:rPr lang="en-US" altLang="zh-TW" b="0" i="0" dirty="0">
                <a:solidFill>
                  <a:srgbClr val="3C4043"/>
                </a:solidFill>
                <a:effectLst/>
                <a:latin typeface="Roboto" panose="02000000000000000000" pitchFamily="2" charset="0"/>
              </a:rPr>
              <a:t>OBU</a:t>
            </a:r>
            <a:r>
              <a:rPr lang="zh-TW" altLang="en-US" b="0" i="0" dirty="0">
                <a:solidFill>
                  <a:srgbClr val="3C4043"/>
                </a:solidFill>
                <a:effectLst/>
                <a:latin typeface="Roboto" panose="02000000000000000000" pitchFamily="2" charset="0"/>
              </a:rPr>
              <a:t>中。</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因此，車輛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的簽章私鑰可以表示為</a:t>
            </a:r>
            <a:r>
              <a:rPr lang="en-US" altLang="zh-TW" b="0" i="0" dirty="0">
                <a:solidFill>
                  <a:srgbClr val="3C4043"/>
                </a:solidFill>
                <a:effectLst/>
                <a:latin typeface="Roboto" panose="02000000000000000000" pitchFamily="2" charset="0"/>
              </a:rPr>
              <a:t>{vskPIDi</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pskPIDi}</a:t>
            </a:r>
            <a:r>
              <a:rPr lang="zh-TW" altLang="en-US" b="0" i="0" dirty="0">
                <a:solidFill>
                  <a:srgbClr val="3C4043"/>
                </a:solidFill>
                <a:effectLst/>
                <a:latin typeface="Roboto" panose="02000000000000000000" pitchFamily="2" charset="0"/>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19</a:t>
            </a:fld>
            <a:endParaRPr lang="zh-TW" altLang="en-US"/>
          </a:p>
        </p:txBody>
      </p:sp>
    </p:spTree>
    <p:extLst>
      <p:ext uri="{BB962C8B-B14F-4D97-AF65-F5344CB8AC3E}">
        <p14:creationId xmlns:p14="http://schemas.microsoft.com/office/powerpoint/2010/main" val="277606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C4043"/>
                </a:solidFill>
                <a:effectLst/>
                <a:latin typeface="Roboto" panose="02000000000000000000" pitchFamily="2" charset="0"/>
              </a:rPr>
              <a:t>為了確保訊息的認證和完整性，車輛發送的每個訊息都必須經過簽名，並且接收方在收到訊息時應對訊息進行驗證。 </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交通相關訊息 </a:t>
            </a:r>
            <a:r>
              <a:rPr lang="en-US" altLang="zh-TW" b="0" i="0" dirty="0">
                <a:solidFill>
                  <a:srgbClr val="3C4043"/>
                </a:solidFill>
                <a:effectLst/>
                <a:latin typeface="Roboto" panose="02000000000000000000" pitchFamily="2" charset="0"/>
              </a:rPr>
              <a:t>Mi </a:t>
            </a:r>
            <a:r>
              <a:rPr lang="zh-TW" altLang="en-US" b="0" i="0" dirty="0">
                <a:solidFill>
                  <a:srgbClr val="3C4043"/>
                </a:solidFill>
                <a:effectLst/>
                <a:latin typeface="Roboto" panose="02000000000000000000" pitchFamily="2" charset="0"/>
              </a:rPr>
              <a:t>使用簽名私鑰 </a:t>
            </a:r>
            <a:r>
              <a:rPr lang="en-US" altLang="zh-TW" b="0" i="0" dirty="0">
                <a:solidFill>
                  <a:srgbClr val="3C4043"/>
                </a:solidFill>
                <a:effectLst/>
                <a:latin typeface="Roboto" panose="02000000000000000000" pitchFamily="2" charset="0"/>
              </a:rPr>
              <a:t>vskPIDi </a:t>
            </a:r>
            <a:r>
              <a:rPr lang="zh-TW" altLang="en-US" b="0" i="0" dirty="0">
                <a:solidFill>
                  <a:srgbClr val="3C4043"/>
                </a:solidFill>
                <a:effectLst/>
                <a:latin typeface="Roboto" panose="02000000000000000000" pitchFamily="2" charset="0"/>
              </a:rPr>
              <a:t>、 </a:t>
            </a:r>
            <a:r>
              <a:rPr lang="en-US" altLang="zh-TW" b="0" i="0" dirty="0">
                <a:solidFill>
                  <a:srgbClr val="3C4043"/>
                </a:solidFill>
                <a:effectLst/>
                <a:latin typeface="Roboto" panose="02000000000000000000" pitchFamily="2" charset="0"/>
              </a:rPr>
              <a:t>pskPIDi </a:t>
            </a:r>
            <a:r>
              <a:rPr lang="zh-TW" altLang="en-US" b="0" i="0" dirty="0">
                <a:solidFill>
                  <a:srgbClr val="3C4043"/>
                </a:solidFill>
                <a:effectLst/>
                <a:latin typeface="Roboto" panose="02000000000000000000" pitchFamily="2" charset="0"/>
              </a:rPr>
              <a:t>進行簽名，車輛每 </a:t>
            </a:r>
            <a:r>
              <a:rPr lang="en-US" altLang="zh-TW" b="0" i="0" dirty="0">
                <a:solidFill>
                  <a:srgbClr val="3C4043"/>
                </a:solidFill>
                <a:effectLst/>
                <a:latin typeface="Roboto" panose="02000000000000000000" pitchFamily="2" charset="0"/>
              </a:rPr>
              <a:t>100–300 </a:t>
            </a:r>
            <a:r>
              <a:rPr lang="en-US" altLang="zh-TW" b="0" i="0" dirty="0" err="1">
                <a:solidFill>
                  <a:srgbClr val="3C4043"/>
                </a:solidFill>
                <a:effectLst/>
                <a:latin typeface="Roboto" panose="02000000000000000000" pitchFamily="2" charset="0"/>
              </a:rPr>
              <a:t>ms</a:t>
            </a:r>
            <a:r>
              <a:rPr lang="en-US" altLang="zh-TW" b="0" i="0" dirty="0">
                <a:solidFill>
                  <a:srgbClr val="3C4043"/>
                </a:solidFill>
                <a:effectLst/>
                <a:latin typeface="Roboto" panose="02000000000000000000" pitchFamily="2" charset="0"/>
              </a:rPr>
              <a:t> </a:t>
            </a:r>
            <a:r>
              <a:rPr lang="zh-TW" altLang="en-US" b="0" i="0" dirty="0">
                <a:solidFill>
                  <a:srgbClr val="3C4043"/>
                </a:solidFill>
                <a:effectLst/>
                <a:latin typeface="Roboto" panose="02000000000000000000" pitchFamily="2" charset="0"/>
              </a:rPr>
              <a:t>發送簽名訊息。 詳細步驟如下。</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20</a:t>
            </a:fld>
            <a:endParaRPr lang="zh-TW" altLang="en-US"/>
          </a:p>
        </p:txBody>
      </p:sp>
    </p:spTree>
    <p:extLst>
      <p:ext uri="{BB962C8B-B14F-4D97-AF65-F5344CB8AC3E}">
        <p14:creationId xmlns:p14="http://schemas.microsoft.com/office/powerpoint/2010/main" val="14283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b="0" i="0" dirty="0">
                <a:solidFill>
                  <a:srgbClr val="3C4043"/>
                </a:solidFill>
                <a:effectLst/>
                <a:latin typeface="Roboto" panose="02000000000000000000" pitchFamily="2" charset="0"/>
              </a:rPr>
              <a:t>1</a:t>
            </a:r>
            <a:r>
              <a:rPr lang="zh-TW" altLang="en-US" b="0" i="0" dirty="0">
                <a:solidFill>
                  <a:srgbClr val="3C4043"/>
                </a:solidFill>
                <a:effectLst/>
                <a:latin typeface="Roboto" panose="02000000000000000000" pitchFamily="2" charset="0"/>
              </a:rPr>
              <a:t>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隨機選擇</a:t>
            </a:r>
            <a:r>
              <a:rPr lang="en-US" altLang="zh-TW" b="0" i="0" dirty="0">
                <a:solidFill>
                  <a:srgbClr val="3C4043"/>
                </a:solidFill>
                <a:effectLst/>
                <a:latin typeface="Roboto" panose="02000000000000000000" pitchFamily="2" charset="0"/>
              </a:rPr>
              <a:t>ri</a:t>
            </a:r>
            <a:r>
              <a:rPr lang="zh-TW" altLang="en-US" b="0" i="0" dirty="0">
                <a:solidFill>
                  <a:srgbClr val="3C4043"/>
                </a:solidFill>
                <a:effectLst/>
                <a:latin typeface="Roboto" panose="02000000000000000000" pitchFamily="2" charset="0"/>
              </a:rPr>
              <a:t>，計算</a:t>
            </a:r>
            <a:r>
              <a:rPr lang="en-US" altLang="zh-TW" b="0" i="0" dirty="0">
                <a:solidFill>
                  <a:srgbClr val="3C4043"/>
                </a:solidFill>
                <a:effectLst/>
                <a:latin typeface="Roboto" panose="02000000000000000000" pitchFamily="2" charset="0"/>
              </a:rPr>
              <a:t>Ui =ri*P </a:t>
            </a: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2) </a:t>
            </a:r>
            <a:r>
              <a:rPr lang="zh-TW" altLang="en-US" b="0" i="0" dirty="0">
                <a:solidFill>
                  <a:srgbClr val="3C4043"/>
                </a:solidFill>
                <a:effectLst/>
                <a:latin typeface="Roboto" panose="02000000000000000000" pitchFamily="2" charset="0"/>
              </a:rPr>
              <a:t>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透過</a:t>
            </a:r>
            <a:r>
              <a:rPr lang="en-US" altLang="zh-TW" b="0" i="0" dirty="0">
                <a:solidFill>
                  <a:srgbClr val="3C4043"/>
                </a:solidFill>
                <a:effectLst/>
                <a:latin typeface="Roboto" panose="02000000000000000000" pitchFamily="2" charset="0"/>
              </a:rPr>
              <a:t>h3</a:t>
            </a:r>
            <a:r>
              <a:rPr lang="zh-TW" altLang="en-US" b="0" i="0" dirty="0">
                <a:solidFill>
                  <a:srgbClr val="3C4043"/>
                </a:solidFill>
                <a:effectLst/>
                <a:latin typeface="Roboto" panose="02000000000000000000" pitchFamily="2" charset="0"/>
              </a:rPr>
              <a:t>雜湊函數和</a:t>
            </a:r>
            <a:r>
              <a:rPr lang="en-US" altLang="zh-TW" b="0" i="0" dirty="0">
                <a:solidFill>
                  <a:srgbClr val="3C4043"/>
                </a:solidFill>
                <a:effectLst/>
                <a:latin typeface="Roboto" panose="02000000000000000000" pitchFamily="2" charset="0"/>
              </a:rPr>
              <a:t>Si</a:t>
            </a:r>
            <a:r>
              <a:rPr lang="zh-TW" altLang="en-US" b="0" i="0" dirty="0">
                <a:solidFill>
                  <a:srgbClr val="3C4043"/>
                </a:solidFill>
                <a:effectLst/>
                <a:latin typeface="Roboto" panose="02000000000000000000" pitchFamily="2" charset="0"/>
              </a:rPr>
              <a:t>計算</a:t>
            </a:r>
            <a:r>
              <a:rPr lang="en-US" altLang="zh-TW" b="0" i="0" dirty="0">
                <a:solidFill>
                  <a:srgbClr val="3C4043"/>
                </a:solidFill>
                <a:effectLst/>
                <a:latin typeface="Roboto" panose="02000000000000000000" pitchFamily="2" charset="0"/>
              </a:rPr>
              <a:t>hi</a:t>
            </a:r>
            <a:r>
              <a:rPr lang="zh-TW" altLang="en-US" b="0" i="0" dirty="0">
                <a:solidFill>
                  <a:srgbClr val="3C4043"/>
                </a:solidFill>
                <a:effectLst/>
                <a:latin typeface="Roboto" panose="02000000000000000000" pitchFamily="2" charset="0"/>
              </a:rPr>
              <a:t>，則</a:t>
            </a:r>
            <a:r>
              <a:rPr lang="en-US" altLang="zh-TW" b="0" i="0" dirty="0">
                <a:solidFill>
                  <a:srgbClr val="3C4043"/>
                </a:solidFill>
                <a:effectLst/>
                <a:latin typeface="Roboto" panose="02000000000000000000" pitchFamily="2" charset="0"/>
              </a:rPr>
              <a:t>σi =(Ui, Si)</a:t>
            </a:r>
            <a:r>
              <a:rPr lang="zh-TW" altLang="en-US" b="0" i="0" dirty="0">
                <a:solidFill>
                  <a:srgbClr val="3C4043"/>
                </a:solidFill>
                <a:effectLst/>
                <a:latin typeface="Roboto" panose="02000000000000000000" pitchFamily="2" charset="0"/>
              </a:rPr>
              <a:t>就是訊息</a:t>
            </a:r>
            <a:r>
              <a:rPr lang="en-US" altLang="zh-TW" b="0" i="0" dirty="0">
                <a:solidFill>
                  <a:srgbClr val="3C4043"/>
                </a:solidFill>
                <a:effectLst/>
                <a:latin typeface="Roboto" panose="02000000000000000000" pitchFamily="2" charset="0"/>
              </a:rPr>
              <a:t>Mi</a:t>
            </a:r>
            <a:r>
              <a:rPr lang="zh-TW" altLang="en-US" b="0" i="0" dirty="0">
                <a:solidFill>
                  <a:srgbClr val="3C4043"/>
                </a:solidFill>
                <a:effectLst/>
                <a:latin typeface="Roboto" panose="02000000000000000000" pitchFamily="2" charset="0"/>
              </a:rPr>
              <a:t>對應的無憑證簽章。 </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3)</a:t>
            </a:r>
            <a:r>
              <a:rPr lang="zh-TW" altLang="en-US" b="0" i="0" dirty="0">
                <a:solidFill>
                  <a:srgbClr val="3C4043"/>
                </a:solidFill>
                <a:effectLst/>
                <a:latin typeface="Roboto" panose="02000000000000000000" pitchFamily="2" charset="0"/>
              </a:rPr>
              <a:t>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向附近的</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或</a:t>
            </a:r>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發送訊息進行驗證。</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4) </a:t>
            </a:r>
            <a:r>
              <a:rPr lang="zh-TW" altLang="en-US" b="0" i="0" dirty="0">
                <a:solidFill>
                  <a:srgbClr val="3C4043"/>
                </a:solidFill>
                <a:effectLst/>
                <a:latin typeface="Roboto" panose="02000000000000000000" pitchFamily="2" charset="0"/>
              </a:rPr>
              <a:t>當</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或</a:t>
            </a:r>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接收到來自車輛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的訊息時，如果假名身分的時間參數合法，則透過</a:t>
            </a:r>
            <a:r>
              <a:rPr lang="en-US" altLang="zh-TW" b="0" i="0" dirty="0">
                <a:solidFill>
                  <a:srgbClr val="3C4043"/>
                </a:solidFill>
                <a:effectLst/>
                <a:latin typeface="Roboto" panose="02000000000000000000" pitchFamily="2" charset="0"/>
              </a:rPr>
              <a:t>h2</a:t>
            </a:r>
            <a:r>
              <a:rPr lang="zh-TW" altLang="en-US" b="0" i="0" dirty="0">
                <a:solidFill>
                  <a:srgbClr val="3C4043"/>
                </a:solidFill>
                <a:effectLst/>
                <a:latin typeface="Roboto" panose="02000000000000000000" pitchFamily="2" charset="0"/>
              </a:rPr>
              <a:t>雜湊函數和</a:t>
            </a:r>
            <a:r>
              <a:rPr lang="en-US" altLang="zh-TW" b="0" i="0" dirty="0">
                <a:solidFill>
                  <a:srgbClr val="3C4043"/>
                </a:solidFill>
                <a:effectLst/>
                <a:latin typeface="Roboto" panose="02000000000000000000" pitchFamily="2" charset="0"/>
              </a:rPr>
              <a:t>hi</a:t>
            </a:r>
            <a:r>
              <a:rPr lang="zh-TW" altLang="en-US" b="0" i="0" dirty="0">
                <a:solidFill>
                  <a:srgbClr val="3C4043"/>
                </a:solidFill>
                <a:effectLst/>
                <a:latin typeface="Roboto" panose="02000000000000000000" pitchFamily="2" charset="0"/>
              </a:rPr>
              <a:t>計算</a:t>
            </a:r>
            <a:r>
              <a:rPr lang="en-US" altLang="zh-TW" b="0" i="0" dirty="0">
                <a:solidFill>
                  <a:srgbClr val="3C4043"/>
                </a:solidFill>
                <a:effectLst/>
                <a:latin typeface="Roboto" panose="02000000000000000000" pitchFamily="2" charset="0"/>
              </a:rPr>
              <a:t>QIDi</a:t>
            </a:r>
            <a:r>
              <a:rPr lang="zh-TW" altLang="en-US" b="0" i="0" dirty="0">
                <a:solidFill>
                  <a:srgbClr val="3C4043"/>
                </a:solidFill>
                <a:effectLst/>
                <a:latin typeface="Roboto" panose="02000000000000000000" pitchFamily="2" charset="0"/>
              </a:rPr>
              <a:t>。 </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接下來，檢查</a:t>
            </a:r>
            <a:r>
              <a:rPr lang="en-US" altLang="zh-TW" b="0" i="0" dirty="0">
                <a:solidFill>
                  <a:srgbClr val="3C4043"/>
                </a:solidFill>
                <a:effectLst/>
                <a:latin typeface="Roboto" panose="02000000000000000000" pitchFamily="2" charset="0"/>
              </a:rPr>
              <a:t>Si*P</a:t>
            </a:r>
            <a:r>
              <a:rPr lang="zh-TW" altLang="en-US" b="0" i="0" dirty="0">
                <a:solidFill>
                  <a:srgbClr val="3C4043"/>
                </a:solidFill>
                <a:effectLst/>
                <a:latin typeface="Roboto" panose="02000000000000000000" pitchFamily="2" charset="0"/>
              </a:rPr>
              <a:t>是否成立。 如果成立，則驗證通過並收到證書。 否則，簽名將被丟棄，車輛</a:t>
            </a:r>
            <a:r>
              <a:rPr lang="en-US" altLang="zh-TW" b="0" i="0" dirty="0">
                <a:solidFill>
                  <a:srgbClr val="3C4043"/>
                </a:solidFill>
                <a:effectLst/>
                <a:latin typeface="Roboto" panose="02000000000000000000" pitchFamily="2" charset="0"/>
              </a:rPr>
              <a:t>Vi</a:t>
            </a:r>
            <a:r>
              <a:rPr lang="zh-TW" altLang="en-US" b="0" i="0" dirty="0">
                <a:solidFill>
                  <a:srgbClr val="3C4043"/>
                </a:solidFill>
                <a:effectLst/>
                <a:latin typeface="Roboto" panose="02000000000000000000" pitchFamily="2" charset="0"/>
              </a:rPr>
              <a:t>認證失敗。</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pPr>
              <a:lnSpc>
                <a:spcPct val="150000"/>
              </a:lnSpc>
            </a:pPr>
            <a:r>
              <a:rPr lang="en-US" altLang="zh-TW" sz="1200" dirty="0">
                <a:solidFill>
                  <a:schemeClr val="tx1"/>
                </a:solidFill>
              </a:rPr>
              <a:t>Because Si = pskPIDi + vskPIDi hi, pskPIDi = aQIDi ,and QIDi = h2(P </a:t>
            </a:r>
            <a:r>
              <a:rPr lang="en-US" altLang="zh-TW" sz="1200" dirty="0" err="1">
                <a:solidFill>
                  <a:schemeClr val="tx1"/>
                </a:solidFill>
              </a:rPr>
              <a:t>IDi</a:t>
            </a:r>
            <a:r>
              <a:rPr lang="en-US" altLang="zh-TW" sz="1200" dirty="0">
                <a:solidFill>
                  <a:schemeClr val="tx1"/>
                </a:solidFill>
              </a:rPr>
              <a:t> ‖ vpkPIDi ). </a:t>
            </a:r>
          </a:p>
          <a:p>
            <a:pPr>
              <a:lnSpc>
                <a:spcPct val="150000"/>
              </a:lnSpc>
            </a:pPr>
            <a:r>
              <a:rPr lang="en-US" altLang="zh-TW" sz="1200" dirty="0">
                <a:solidFill>
                  <a:schemeClr val="tx1"/>
                </a:solidFill>
              </a:rPr>
              <a:t>From this, we can get </a:t>
            </a:r>
          </a:p>
          <a:p>
            <a:pPr marL="0" indent="0">
              <a:lnSpc>
                <a:spcPct val="150000"/>
              </a:lnSpc>
              <a:buNone/>
            </a:pPr>
            <a:r>
              <a:rPr lang="en-US" altLang="zh-TW" sz="1200" dirty="0">
                <a:solidFill>
                  <a:schemeClr val="tx1"/>
                </a:solidFill>
              </a:rPr>
              <a:t>	Si*P = (pskPIDi + vskPIDi hi)P</a:t>
            </a:r>
          </a:p>
          <a:p>
            <a:pPr marL="0" indent="0">
              <a:lnSpc>
                <a:spcPct val="150000"/>
              </a:lnSpc>
              <a:buNone/>
            </a:pPr>
            <a:r>
              <a:rPr lang="en-US" altLang="zh-TW" sz="1200" dirty="0">
                <a:solidFill>
                  <a:schemeClr val="tx1"/>
                </a:solidFill>
              </a:rPr>
              <a:t>	       = pskPIDi P + vskPIDi hi*P</a:t>
            </a:r>
          </a:p>
          <a:p>
            <a:pPr marL="0" indent="0">
              <a:lnSpc>
                <a:spcPct val="150000"/>
              </a:lnSpc>
              <a:buNone/>
            </a:pPr>
            <a:r>
              <a:rPr lang="en-US" altLang="zh-TW" sz="1200" dirty="0">
                <a:solidFill>
                  <a:schemeClr val="tx1"/>
                </a:solidFill>
              </a:rPr>
              <a:t>	       = ah2(PIDi ‖ vpkPIDi )P + vpkPIDi hi</a:t>
            </a:r>
          </a:p>
          <a:p>
            <a:pPr marL="0" indent="0">
              <a:lnSpc>
                <a:spcPct val="150000"/>
              </a:lnSpc>
              <a:buNone/>
            </a:pPr>
            <a:r>
              <a:rPr lang="en-US" altLang="zh-TW" sz="1200" dirty="0">
                <a:solidFill>
                  <a:schemeClr val="tx1"/>
                </a:solidFill>
              </a:rPr>
              <a:t>	       = Wi + vpkPIDi hi.</a:t>
            </a: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21</a:t>
            </a:fld>
            <a:endParaRPr lang="zh-TW" altLang="en-US"/>
          </a:p>
        </p:txBody>
      </p:sp>
    </p:spTree>
    <p:extLst>
      <p:ext uri="{BB962C8B-B14F-4D97-AF65-F5344CB8AC3E}">
        <p14:creationId xmlns:p14="http://schemas.microsoft.com/office/powerpoint/2010/main" val="30960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C4043"/>
                </a:solidFill>
                <a:effectLst/>
                <a:latin typeface="Roboto" panose="02000000000000000000" pitchFamily="2" charset="0"/>
              </a:rPr>
              <a:t>透過聚合簽章的思想壓縮簽章長度，可以有效緩解網路頻寬有限時傳輸過程的壓力。 </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pPr marL="228600" indent="-228600">
              <a:buAutoNum type="arabicParenR"/>
            </a:pPr>
            <a:r>
              <a:rPr lang="zh-TW" altLang="en-US" b="0" i="0" dirty="0">
                <a:solidFill>
                  <a:srgbClr val="3C4043"/>
                </a:solidFill>
                <a:effectLst/>
                <a:latin typeface="Roboto" panose="02000000000000000000" pitchFamily="2" charset="0"/>
              </a:rPr>
              <a:t>當 </a:t>
            </a:r>
            <a:r>
              <a:rPr lang="en-US" altLang="zh-TW" b="0" i="0" dirty="0" err="1">
                <a:solidFill>
                  <a:srgbClr val="3C4043"/>
                </a:solidFill>
                <a:effectLst/>
                <a:latin typeface="Roboto" panose="02000000000000000000" pitchFamily="2" charset="0"/>
              </a:rPr>
              <a:t>RSUj</a:t>
            </a:r>
            <a:r>
              <a:rPr lang="en-US" altLang="zh-TW" b="0" i="0" dirty="0">
                <a:solidFill>
                  <a:srgbClr val="3C4043"/>
                </a:solidFill>
                <a:effectLst/>
                <a:latin typeface="Roboto" panose="02000000000000000000" pitchFamily="2" charset="0"/>
              </a:rPr>
              <a:t> </a:t>
            </a:r>
            <a:r>
              <a:rPr lang="zh-TW" altLang="en-US" b="0" i="0" dirty="0">
                <a:solidFill>
                  <a:srgbClr val="3C4043"/>
                </a:solidFill>
                <a:effectLst/>
                <a:latin typeface="Roboto" panose="02000000000000000000" pitchFamily="2" charset="0"/>
              </a:rPr>
              <a:t>從不同車輛接收到多個具有無證書訊息簽章對 </a:t>
            </a:r>
            <a:r>
              <a:rPr lang="en-US" altLang="zh-TW" b="0" i="0" dirty="0">
                <a:solidFill>
                  <a:srgbClr val="3C4043"/>
                </a:solidFill>
                <a:effectLst/>
                <a:latin typeface="Roboto" panose="02000000000000000000" pitchFamily="2" charset="0"/>
              </a:rPr>
              <a:t>{(M1, σ1), (M2, σ2), (M3, σ3), ... </a:t>
            </a:r>
            <a:r>
              <a:rPr lang="zh-TW" altLang="en-US" b="0" i="0" dirty="0">
                <a:solidFill>
                  <a:srgbClr val="3C4043"/>
                </a:solidFill>
                <a:effectLst/>
                <a:latin typeface="Roboto" panose="02000000000000000000" pitchFamily="2" charset="0"/>
              </a:rPr>
              <a:t>的訊息。 。 。 ，</a:t>
            </a:r>
            <a:r>
              <a:rPr lang="en-US" altLang="zh-TW" b="0" i="0" dirty="0">
                <a:solidFill>
                  <a:srgbClr val="3C4043"/>
                </a:solidFill>
                <a:effectLst/>
                <a:latin typeface="Roboto" panose="02000000000000000000" pitchFamily="2" charset="0"/>
              </a:rPr>
              <a:t>(Mn</a:t>
            </a:r>
            <a:r>
              <a:rPr lang="zh-TW" altLang="en-US" b="0" i="0" dirty="0">
                <a:solidFill>
                  <a:srgbClr val="3C4043"/>
                </a:solidFill>
                <a:effectLst/>
                <a:latin typeface="Roboto" panose="02000000000000000000" pitchFamily="2" charset="0"/>
              </a:rPr>
              <a:t>，</a:t>
            </a:r>
            <a:r>
              <a:rPr lang="en-US" altLang="zh-TW" b="0" i="0" dirty="0" err="1">
                <a:solidFill>
                  <a:srgbClr val="3C4043"/>
                </a:solidFill>
                <a:effectLst/>
                <a:latin typeface="Roboto" panose="02000000000000000000" pitchFamily="2" charset="0"/>
              </a:rPr>
              <a:t>σn</a:t>
            </a:r>
            <a:r>
              <a:rPr lang="en-US" altLang="zh-TW" b="0" i="0" dirty="0">
                <a:solidFill>
                  <a:srgbClr val="3C4043"/>
                </a:solidFill>
                <a:effectLst/>
                <a:latin typeface="Roboto" panose="02000000000000000000" pitchFamily="2" charset="0"/>
              </a:rPr>
              <a:t>)}</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先檢查假名身分時間參數是否錯誤，應重新計算聚合簽章。 </a:t>
            </a:r>
            <a:endParaRPr lang="en-US" altLang="zh-TW" b="0" i="0" dirty="0">
              <a:solidFill>
                <a:srgbClr val="3C4043"/>
              </a:solidFill>
              <a:effectLst/>
              <a:latin typeface="Roboto" panose="02000000000000000000" pitchFamily="2" charset="0"/>
            </a:endParaRPr>
          </a:p>
          <a:p>
            <a:pPr marL="0" indent="0">
              <a:buNone/>
            </a:pPr>
            <a:endParaRPr lang="en-US" altLang="zh-TW" b="0" i="0" dirty="0">
              <a:solidFill>
                <a:srgbClr val="3C4043"/>
              </a:solidFill>
              <a:effectLst/>
              <a:latin typeface="Roboto" panose="02000000000000000000" pitchFamily="2" charset="0"/>
            </a:endParaRPr>
          </a:p>
          <a:p>
            <a:pPr marL="0" indent="0">
              <a:buNone/>
            </a:pPr>
            <a:r>
              <a:rPr lang="en-US" altLang="zh-TW" b="0" i="0" dirty="0">
                <a:solidFill>
                  <a:srgbClr val="3C4043"/>
                </a:solidFill>
                <a:effectLst/>
                <a:latin typeface="Roboto" panose="02000000000000000000" pitchFamily="2" charset="0"/>
              </a:rPr>
              <a:t>2    RSU</a:t>
            </a:r>
            <a:r>
              <a:rPr lang="zh-TW" altLang="en-US" b="0" i="0" dirty="0">
                <a:solidFill>
                  <a:srgbClr val="3C4043"/>
                </a:solidFill>
                <a:effectLst/>
                <a:latin typeface="Roboto" panose="02000000000000000000" pitchFamily="2" charset="0"/>
              </a:rPr>
              <a:t>作為聚合簽名產生器，將多個無憑證簽章聚合成一個短簽名，作為</a:t>
            </a:r>
            <a:r>
              <a:rPr lang="en-US" altLang="zh-TW" b="0" i="0" dirty="0">
                <a:solidFill>
                  <a:srgbClr val="3C4043"/>
                </a:solidFill>
                <a:effectLst/>
                <a:latin typeface="Roboto" panose="02000000000000000000" pitchFamily="2" charset="0"/>
              </a:rPr>
              <a:t>CLAS</a:t>
            </a:r>
            <a:r>
              <a:rPr lang="zh-TW" altLang="en-US" b="0" i="0" dirty="0">
                <a:solidFill>
                  <a:srgbClr val="3C4043"/>
                </a:solidFill>
                <a:effectLst/>
                <a:latin typeface="Roboto" panose="02000000000000000000" pitchFamily="2" charset="0"/>
              </a:rPr>
              <a:t>，方便後製驗證聚合簽章。</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22</a:t>
            </a:fld>
            <a:endParaRPr lang="zh-TW" altLang="en-US"/>
          </a:p>
        </p:txBody>
      </p:sp>
    </p:spTree>
    <p:extLst>
      <p:ext uri="{BB962C8B-B14F-4D97-AF65-F5344CB8AC3E}">
        <p14:creationId xmlns:p14="http://schemas.microsoft.com/office/powerpoint/2010/main" val="383895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C4043"/>
                </a:solidFill>
                <a:effectLst/>
                <a:latin typeface="Roboto" panose="02000000000000000000" pitchFamily="2" charset="0"/>
              </a:rPr>
              <a:t>3) </a:t>
            </a:r>
            <a:r>
              <a:rPr lang="zh-TW" altLang="en-US" b="0" i="0" dirty="0">
                <a:solidFill>
                  <a:srgbClr val="3C4043"/>
                </a:solidFill>
                <a:effectLst/>
                <a:latin typeface="Roboto" panose="02000000000000000000" pitchFamily="2" charset="0"/>
              </a:rPr>
              <a:t>一旦</a:t>
            </a:r>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收到由</a:t>
            </a:r>
            <a:r>
              <a:rPr lang="en-US" altLang="zh-TW" b="0" i="0" dirty="0">
                <a:solidFill>
                  <a:srgbClr val="3C4043"/>
                </a:solidFill>
                <a:effectLst/>
                <a:latin typeface="Roboto" panose="02000000000000000000" pitchFamily="2" charset="0"/>
              </a:rPr>
              <a:t>n</a:t>
            </a:r>
            <a:r>
              <a:rPr lang="zh-TW" altLang="en-US" b="0" i="0" dirty="0">
                <a:solidFill>
                  <a:srgbClr val="3C4043"/>
                </a:solidFill>
                <a:effectLst/>
                <a:latin typeface="Roboto" panose="02000000000000000000" pitchFamily="2" charset="0"/>
              </a:rPr>
              <a:t>輛具有偽身分的車輛簽署的來自</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的</a:t>
            </a:r>
            <a:r>
              <a:rPr lang="en-US" altLang="zh-TW" b="0" i="0" dirty="0">
                <a:solidFill>
                  <a:srgbClr val="3C4043"/>
                </a:solidFill>
                <a:effectLst/>
                <a:latin typeface="Roboto" panose="02000000000000000000" pitchFamily="2" charset="0"/>
              </a:rPr>
              <a:t>CLAS σ</a:t>
            </a:r>
            <a:r>
              <a:rPr lang="zh-TW" altLang="en-US" b="0" i="0" dirty="0">
                <a:solidFill>
                  <a:srgbClr val="3C4043"/>
                </a:solidFill>
                <a:effectLst/>
                <a:latin typeface="Roboto" panose="02000000000000000000" pitchFamily="2" charset="0"/>
              </a:rPr>
              <a:t>以及訊息上對應的公鑰，</a:t>
            </a:r>
            <a:r>
              <a:rPr lang="en-US" altLang="zh-TW" b="0" i="0" dirty="0">
                <a:solidFill>
                  <a:srgbClr val="3C4043"/>
                </a:solidFill>
                <a:effectLst/>
                <a:latin typeface="Roboto" panose="02000000000000000000" pitchFamily="2" charset="0"/>
              </a:rPr>
              <a:t>AS</a:t>
            </a:r>
            <a:r>
              <a:rPr lang="zh-TW" altLang="en-US" b="0" i="0" dirty="0">
                <a:solidFill>
                  <a:srgbClr val="3C4043"/>
                </a:solidFill>
                <a:effectLst/>
                <a:latin typeface="Roboto" panose="02000000000000000000" pitchFamily="2" charset="0"/>
              </a:rPr>
              <a:t>分別透過</a:t>
            </a:r>
            <a:r>
              <a:rPr lang="en-US" altLang="zh-TW" b="0" i="0" dirty="0">
                <a:solidFill>
                  <a:srgbClr val="3C4043"/>
                </a:solidFill>
                <a:effectLst/>
                <a:latin typeface="Roboto" panose="02000000000000000000" pitchFamily="2" charset="0"/>
              </a:rPr>
              <a:t>h2</a:t>
            </a:r>
            <a:r>
              <a:rPr lang="zh-TW" altLang="en-US" b="0" i="0" dirty="0">
                <a:solidFill>
                  <a:srgbClr val="3C4043"/>
                </a:solidFill>
                <a:effectLst/>
                <a:latin typeface="Roboto" panose="02000000000000000000" pitchFamily="2" charset="0"/>
              </a:rPr>
              <a:t>雜湊函數計算</a:t>
            </a:r>
            <a:r>
              <a:rPr lang="en-US" altLang="zh-TW" b="0" i="0" dirty="0">
                <a:solidFill>
                  <a:srgbClr val="3C4043"/>
                </a:solidFill>
                <a:effectLst/>
                <a:latin typeface="Roboto" panose="02000000000000000000" pitchFamily="2" charset="0"/>
              </a:rPr>
              <a:t>QIDi</a:t>
            </a:r>
            <a:r>
              <a:rPr lang="zh-TW" altLang="en-US" b="0" i="0" dirty="0">
                <a:solidFill>
                  <a:srgbClr val="3C4043"/>
                </a:solidFill>
                <a:effectLst/>
                <a:latin typeface="Roboto" panose="02000000000000000000" pitchFamily="2" charset="0"/>
              </a:rPr>
              <a:t>，並透過</a:t>
            </a:r>
            <a:r>
              <a:rPr lang="en-US" altLang="zh-TW" b="0" i="0" dirty="0">
                <a:solidFill>
                  <a:srgbClr val="3C4043"/>
                </a:solidFill>
                <a:effectLst/>
                <a:latin typeface="Roboto" panose="02000000000000000000" pitchFamily="2" charset="0"/>
              </a:rPr>
              <a:t>h3</a:t>
            </a:r>
            <a:r>
              <a:rPr lang="zh-TW" altLang="en-US" b="0" i="0" dirty="0">
                <a:solidFill>
                  <a:srgbClr val="3C4043"/>
                </a:solidFill>
                <a:effectLst/>
                <a:latin typeface="Roboto" panose="02000000000000000000" pitchFamily="2" charset="0"/>
              </a:rPr>
              <a:t>哈希函數計算</a:t>
            </a:r>
            <a:r>
              <a:rPr lang="en-US" altLang="zh-TW" b="0" i="0" dirty="0">
                <a:solidFill>
                  <a:srgbClr val="3C4043"/>
                </a:solidFill>
                <a:effectLst/>
                <a:latin typeface="Roboto" panose="02000000000000000000" pitchFamily="2" charset="0"/>
              </a:rPr>
              <a:t>hi</a:t>
            </a:r>
            <a:r>
              <a:rPr lang="zh-TW" altLang="en-US" b="0" i="0" dirty="0">
                <a:solidFill>
                  <a:srgbClr val="3C4043"/>
                </a:solidFill>
                <a:effectLst/>
                <a:latin typeface="Roboto" panose="02000000000000000000" pitchFamily="2" charset="0"/>
              </a:rPr>
              <a:t>。</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en-US" altLang="zh-TW" b="0" i="0" dirty="0">
                <a:solidFill>
                  <a:srgbClr val="3C4043"/>
                </a:solidFill>
                <a:effectLst/>
                <a:latin typeface="Roboto" panose="02000000000000000000" pitchFamily="2" charset="0"/>
              </a:rPr>
              <a:t>4) AS</a:t>
            </a:r>
            <a:r>
              <a:rPr lang="zh-TW" altLang="en-US" b="0" i="0" dirty="0">
                <a:solidFill>
                  <a:srgbClr val="3C4043"/>
                </a:solidFill>
                <a:effectLst/>
                <a:latin typeface="Roboto" panose="02000000000000000000" pitchFamily="2" charset="0"/>
              </a:rPr>
              <a:t>檢查</a:t>
            </a:r>
            <a:r>
              <a:rPr lang="en-US" altLang="zh-TW" b="0" i="0" dirty="0">
                <a:solidFill>
                  <a:srgbClr val="3C4043"/>
                </a:solidFill>
                <a:effectLst/>
                <a:latin typeface="Roboto" panose="02000000000000000000" pitchFamily="2" charset="0"/>
              </a:rPr>
              <a:t>SP</a:t>
            </a:r>
            <a:r>
              <a:rPr lang="zh-TW" altLang="en-US" b="0" i="0" dirty="0">
                <a:solidFill>
                  <a:srgbClr val="3C4043"/>
                </a:solidFill>
                <a:effectLst/>
                <a:latin typeface="Roboto" panose="02000000000000000000" pitchFamily="2" charset="0"/>
              </a:rPr>
              <a:t>是否建立。 如果為真，則聚合簽章驗證通過，這些訊息被接受；</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否則，當出現無效簽名時，我們可以使用演算法</a:t>
            </a:r>
            <a:r>
              <a:rPr lang="en-US" altLang="zh-TW" b="0" i="0" dirty="0">
                <a:solidFill>
                  <a:srgbClr val="3C4043"/>
                </a:solidFill>
                <a:effectLst/>
                <a:latin typeface="Roboto" panose="02000000000000000000" pitchFamily="2" charset="0"/>
              </a:rPr>
              <a:t>1[32]</a:t>
            </a:r>
            <a:r>
              <a:rPr lang="zh-TW" altLang="en-US" b="0" i="0" dirty="0">
                <a:solidFill>
                  <a:srgbClr val="3C4043"/>
                </a:solidFill>
                <a:effectLst/>
                <a:latin typeface="Roboto" panose="02000000000000000000" pitchFamily="2" charset="0"/>
              </a:rPr>
              <a:t>中強調的二分搜尋技術來驗證聚合簽名，而不是一一驗證簽名或丟棄整個簽名。</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這個過程可以有效避免聚合驗證失敗後所有簽章失效的問題。</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23</a:t>
            </a:fld>
            <a:endParaRPr lang="zh-TW" altLang="en-US"/>
          </a:p>
        </p:txBody>
      </p:sp>
    </p:spTree>
    <p:extLst>
      <p:ext uri="{BB962C8B-B14F-4D97-AF65-F5344CB8AC3E}">
        <p14:creationId xmlns:p14="http://schemas.microsoft.com/office/powerpoint/2010/main" val="236087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C4043"/>
                </a:solidFill>
                <a:effectLst/>
                <a:latin typeface="Roboto" panose="02000000000000000000" pitchFamily="2" charset="0"/>
              </a:rPr>
              <a:t>6</a:t>
            </a:r>
            <a:r>
              <a:rPr lang="zh-TW" altLang="en-US" b="0" i="0" dirty="0">
                <a:solidFill>
                  <a:srgbClr val="3C4043"/>
                </a:solidFill>
                <a:effectLst/>
                <a:latin typeface="Roboto" panose="02000000000000000000" pitchFamily="2" charset="0"/>
              </a:rPr>
              <a:t>）批量驗證：本節引入小指數測試技術來保證簽名的不可否認性，即</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生成向量（</a:t>
            </a:r>
            <a:r>
              <a:rPr lang="en-US" altLang="zh-TW" b="0" i="0" dirty="0">
                <a:solidFill>
                  <a:srgbClr val="3C4043"/>
                </a:solidFill>
                <a:effectLst/>
                <a:latin typeface="Roboto" panose="02000000000000000000" pitchFamily="2" charset="0"/>
              </a:rPr>
              <a:t>v1</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v2</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v3</a:t>
            </a:r>
            <a:r>
              <a:rPr lang="zh-TW" altLang="en-US" b="0" i="0" dirty="0">
                <a:solidFill>
                  <a:srgbClr val="3C4043"/>
                </a:solidFill>
                <a:effectLst/>
                <a:latin typeface="Roboto" panose="02000000000000000000" pitchFamily="2" charset="0"/>
              </a:rPr>
              <a:t>，</a:t>
            </a:r>
            <a:r>
              <a:rPr lang="en-US" altLang="zh-TW" b="0" i="0" dirty="0">
                <a:solidFill>
                  <a:srgbClr val="3C4043"/>
                </a:solidFill>
                <a:effectLst/>
                <a:latin typeface="Roboto" panose="02000000000000000000" pitchFamily="2" charset="0"/>
              </a:rPr>
              <a:t>...</a:t>
            </a:r>
            <a:r>
              <a:rPr lang="zh-TW" altLang="en-US" b="0" i="0" dirty="0">
                <a:solidFill>
                  <a:srgbClr val="3C4043"/>
                </a:solidFill>
                <a:effectLst/>
                <a:latin typeface="Roboto" panose="02000000000000000000" pitchFamily="2" charset="0"/>
              </a:rPr>
              <a:t>，</a:t>
            </a:r>
            <a:r>
              <a:rPr lang="en-US" altLang="zh-TW" b="0" i="0" dirty="0" err="1">
                <a:solidFill>
                  <a:srgbClr val="3C4043"/>
                </a:solidFill>
                <a:effectLst/>
                <a:latin typeface="Roboto" panose="02000000000000000000" pitchFamily="2" charset="0"/>
              </a:rPr>
              <a:t>vn</a:t>
            </a:r>
            <a:r>
              <a:rPr lang="zh-TW" altLang="en-US" b="0" i="0" dirty="0">
                <a:solidFill>
                  <a:srgbClr val="3C4043"/>
                </a:solidFill>
                <a:effectLst/>
                <a:latin typeface="Roboto" panose="02000000000000000000" pitchFamily="2" charset="0"/>
              </a:rPr>
              <a:t>）。</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接下來，</a:t>
            </a:r>
            <a:r>
              <a:rPr lang="en-US" altLang="zh-TW" b="0" i="0" dirty="0">
                <a:solidFill>
                  <a:srgbClr val="3C4043"/>
                </a:solidFill>
                <a:effectLst/>
                <a:latin typeface="Roboto" panose="02000000000000000000" pitchFamily="2" charset="0"/>
              </a:rPr>
              <a:t>RSU </a:t>
            </a:r>
            <a:r>
              <a:rPr lang="zh-TW" altLang="en-US" b="0" i="0" dirty="0">
                <a:solidFill>
                  <a:srgbClr val="3C4043"/>
                </a:solidFill>
                <a:effectLst/>
                <a:latin typeface="Roboto" panose="02000000000000000000" pitchFamily="2" charset="0"/>
              </a:rPr>
              <a:t>檢查該部分是否成立。 如果成立，則驗證通過並收到證書。</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24</a:t>
            </a:fld>
            <a:endParaRPr lang="zh-TW" altLang="en-US"/>
          </a:p>
        </p:txBody>
      </p:sp>
    </p:spTree>
    <p:extLst>
      <p:ext uri="{BB962C8B-B14F-4D97-AF65-F5344CB8AC3E}">
        <p14:creationId xmlns:p14="http://schemas.microsoft.com/office/powerpoint/2010/main" val="82215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C4043"/>
                </a:solidFill>
                <a:effectLst/>
                <a:latin typeface="Roboto" panose="02000000000000000000" pitchFamily="2" charset="0"/>
              </a:rPr>
              <a:t>因此，有必要設計一種有條件的隱私保護機制，考慮到網路頻寬的限制，大量資訊的傳輸將導致相當大的計算和通訊開銷。 聚合簽名是緩解上述問題的有效技術</a:t>
            </a:r>
            <a:endParaRPr lang="en-US" altLang="zh-TW" b="0" i="0" dirty="0">
              <a:solidFill>
                <a:srgbClr val="000000"/>
              </a:solidFill>
              <a:effectLst/>
              <a:latin typeface="system-ui"/>
            </a:endParaRPr>
          </a:p>
          <a:p>
            <a:endParaRPr lang="en-US" altLang="zh-TW" sz="1200" kern="1200" dirty="0">
              <a:solidFill>
                <a:schemeClr val="tx1"/>
              </a:solidFill>
              <a:effectLst/>
              <a:latin typeface="+mn-lt"/>
              <a:ea typeface="+mn-ea"/>
              <a:cs typeface="+mn-cs"/>
            </a:endParaRPr>
          </a:p>
          <a:p>
            <a:r>
              <a:rPr lang="zh-TW" altLang="en-US" b="0" i="0" dirty="0">
                <a:solidFill>
                  <a:srgbClr val="3C4043"/>
                </a:solidFill>
                <a:effectLst/>
                <a:latin typeface="Roboto" panose="02000000000000000000" pitchFamily="2" charset="0"/>
              </a:rPr>
              <a:t>聚合簽章：它是一種多對一映射，將不同車輛的多個簽名映射到單一簽名</a:t>
            </a:r>
            <a:endParaRPr lang="en-US" altLang="zh-TW" b="0" i="0" dirty="0">
              <a:solidFill>
                <a:srgbClr val="3C4043"/>
              </a:solidFill>
              <a:effectLst/>
              <a:latin typeface="Roboto" panose="02000000000000000000" pitchFamily="2" charset="0"/>
            </a:endParaRPr>
          </a:p>
          <a:p>
            <a:endParaRPr lang="en-US" altLang="zh-TW" b="0" i="0" dirty="0">
              <a:solidFill>
                <a:srgbClr val="3C4043"/>
              </a:solidFill>
              <a:effectLst/>
              <a:latin typeface="Roboto" panose="02000000000000000000" pitchFamily="2" charset="0"/>
            </a:endParaRPr>
          </a:p>
          <a:p>
            <a:r>
              <a:rPr lang="zh-TW" altLang="en-US" b="0" i="0" dirty="0">
                <a:solidFill>
                  <a:srgbClr val="3C4043"/>
                </a:solidFill>
                <a:effectLst/>
                <a:latin typeface="Roboto" panose="02000000000000000000" pitchFamily="2" charset="0"/>
              </a:rPr>
              <a:t>然而，每 </a:t>
            </a:r>
            <a:r>
              <a:rPr lang="en-US" altLang="zh-TW" b="0" i="0" dirty="0">
                <a:solidFill>
                  <a:srgbClr val="3C4043"/>
                </a:solidFill>
                <a:effectLst/>
                <a:latin typeface="Roboto" panose="02000000000000000000" pitchFamily="2" charset="0"/>
              </a:rPr>
              <a:t>100-300 </a:t>
            </a:r>
            <a:r>
              <a:rPr lang="zh-TW" altLang="en-US" b="0" i="0" dirty="0">
                <a:solidFill>
                  <a:srgbClr val="3C4043"/>
                </a:solidFill>
                <a:effectLst/>
                <a:latin typeface="Roboto" panose="02000000000000000000" pitchFamily="2" charset="0"/>
              </a:rPr>
              <a:t>毫秒，就會有數百個訊息傳送到 </a:t>
            </a:r>
            <a:r>
              <a:rPr lang="en-US" altLang="zh-TW" b="0" i="0" dirty="0">
                <a:solidFill>
                  <a:srgbClr val="3C4043"/>
                </a:solidFill>
                <a:effectLst/>
                <a:latin typeface="Roboto" panose="02000000000000000000" pitchFamily="2" charset="0"/>
              </a:rPr>
              <a:t>RSU</a:t>
            </a:r>
            <a:r>
              <a:rPr lang="zh-TW" altLang="en-US" b="0" i="0" dirty="0">
                <a:solidFill>
                  <a:srgbClr val="3C4043"/>
                </a:solidFill>
                <a:effectLst/>
                <a:latin typeface="Roboto" panose="02000000000000000000" pitchFamily="2" charset="0"/>
              </a:rPr>
              <a:t>。 為了減少驗證過程中的運算成本和時間，這促使我們設計一個高效的免配對 </a:t>
            </a:r>
            <a:r>
              <a:rPr lang="en-US" altLang="zh-TW" b="0" i="0" dirty="0">
                <a:solidFill>
                  <a:srgbClr val="3C4043"/>
                </a:solidFill>
                <a:effectLst/>
                <a:latin typeface="Roboto" panose="02000000000000000000" pitchFamily="2" charset="0"/>
              </a:rPr>
              <a:t>CLAS </a:t>
            </a:r>
            <a:r>
              <a:rPr lang="zh-TW" altLang="en-US" b="0" i="0" dirty="0">
                <a:solidFill>
                  <a:srgbClr val="3C4043"/>
                </a:solidFill>
                <a:effectLst/>
                <a:latin typeface="Roboto" panose="02000000000000000000" pitchFamily="2" charset="0"/>
              </a:rPr>
              <a:t>方案。此外，我們發現</a:t>
            </a:r>
            <a:r>
              <a:rPr lang="en-US" altLang="zh-TW" b="0" i="0" dirty="0">
                <a:solidFill>
                  <a:srgbClr val="3C4043"/>
                </a:solidFill>
                <a:effectLst/>
                <a:latin typeface="Roboto" panose="02000000000000000000" pitchFamily="2" charset="0"/>
              </a:rPr>
              <a:t>[6]</a:t>
            </a:r>
            <a:r>
              <a:rPr lang="zh-TW" altLang="en-US" b="0" i="0" dirty="0">
                <a:solidFill>
                  <a:srgbClr val="3C4043"/>
                </a:solidFill>
                <a:effectLst/>
                <a:latin typeface="Roboto" panose="02000000000000000000" pitchFamily="2" charset="0"/>
              </a:rPr>
              <a:t>和</a:t>
            </a:r>
            <a:r>
              <a:rPr lang="en-US" altLang="zh-TW" b="0" i="0" dirty="0">
                <a:solidFill>
                  <a:srgbClr val="3C4043"/>
                </a:solidFill>
                <a:effectLst/>
                <a:latin typeface="Roboto" panose="02000000000000000000" pitchFamily="2" charset="0"/>
              </a:rPr>
              <a:t>[12]</a:t>
            </a:r>
            <a:r>
              <a:rPr lang="zh-TW" altLang="en-US" b="0" i="0" dirty="0">
                <a:solidFill>
                  <a:srgbClr val="3C4043"/>
                </a:solidFill>
                <a:effectLst/>
                <a:latin typeface="Roboto" panose="02000000000000000000" pitchFamily="2" charset="0"/>
              </a:rPr>
              <a:t>中的方案無法抵抗 </a:t>
            </a:r>
            <a:r>
              <a:rPr lang="en-US" altLang="zh-TW" b="0" i="0" dirty="0">
                <a:solidFill>
                  <a:srgbClr val="3C4043"/>
                </a:solidFill>
                <a:effectLst/>
                <a:latin typeface="Roboto" panose="02000000000000000000" pitchFamily="2" charset="0"/>
              </a:rPr>
              <a:t>I </a:t>
            </a:r>
            <a:r>
              <a:rPr lang="zh-TW" altLang="en-US" b="0" i="0" dirty="0">
                <a:solidFill>
                  <a:srgbClr val="3C4043"/>
                </a:solidFill>
                <a:effectLst/>
                <a:latin typeface="Roboto" panose="02000000000000000000" pitchFamily="2" charset="0"/>
              </a:rPr>
              <a:t>類對手 </a:t>
            </a:r>
            <a:r>
              <a:rPr lang="en-US" altLang="zh-TW" b="0" i="0" dirty="0">
                <a:solidFill>
                  <a:srgbClr val="3C4043"/>
                </a:solidFill>
                <a:effectLst/>
                <a:latin typeface="Roboto" panose="02000000000000000000" pitchFamily="2" charset="0"/>
              </a:rPr>
              <a:t>A1 </a:t>
            </a:r>
            <a:r>
              <a:rPr lang="zh-TW" altLang="en-US" b="0" i="0" dirty="0">
                <a:solidFill>
                  <a:srgbClr val="3C4043"/>
                </a:solidFill>
                <a:effectLst/>
                <a:latin typeface="Roboto" panose="02000000000000000000" pitchFamily="2" charset="0"/>
              </a:rPr>
              <a:t>和 </a:t>
            </a:r>
            <a:r>
              <a:rPr lang="en-US" altLang="zh-TW" b="0" i="0" dirty="0">
                <a:solidFill>
                  <a:srgbClr val="3C4043"/>
                </a:solidFill>
                <a:effectLst/>
                <a:latin typeface="Roboto" panose="02000000000000000000" pitchFamily="2" charset="0"/>
              </a:rPr>
              <a:t>II </a:t>
            </a:r>
            <a:r>
              <a:rPr lang="zh-TW" altLang="en-US" b="0" i="0" dirty="0">
                <a:solidFill>
                  <a:srgbClr val="3C4043"/>
                </a:solidFill>
                <a:effectLst/>
                <a:latin typeface="Roboto" panose="02000000000000000000" pitchFamily="2" charset="0"/>
              </a:rPr>
              <a:t>類對手對手</a:t>
            </a:r>
            <a:r>
              <a:rPr lang="en-US" altLang="zh-TW" b="0" i="0" dirty="0">
                <a:solidFill>
                  <a:srgbClr val="3C4043"/>
                </a:solidFill>
                <a:effectLst/>
                <a:latin typeface="Roboto" panose="02000000000000000000" pitchFamily="2" charset="0"/>
              </a:rPr>
              <a:t>A2</a:t>
            </a:r>
            <a:r>
              <a:rPr lang="zh-TW" altLang="en-US" b="0" i="0" dirty="0">
                <a:solidFill>
                  <a:srgbClr val="3C4043"/>
                </a:solidFill>
                <a:effectLst/>
                <a:latin typeface="Roboto" panose="02000000000000000000" pitchFamily="2" charset="0"/>
              </a:rPr>
              <a:t>的攻擊。</a:t>
            </a:r>
            <a:endParaRPr lang="en-US" altLang="zh-TW" b="0" i="0" dirty="0">
              <a:solidFill>
                <a:srgbClr val="000000"/>
              </a:solidFill>
              <a:effectLst/>
              <a:latin typeface="system-ui"/>
            </a:endParaRPr>
          </a:p>
          <a:p>
            <a:endParaRPr lang="en-US" altLang="zh-TW" b="0" i="0" dirty="0">
              <a:solidFill>
                <a:srgbClr val="000000"/>
              </a:solidFill>
              <a:effectLst/>
              <a:latin typeface="system-ui"/>
            </a:endParaRPr>
          </a:p>
          <a:p>
            <a:r>
              <a:rPr lang="zh-TW" altLang="en-US" b="0" i="0" dirty="0">
                <a:solidFill>
                  <a:srgbClr val="000000"/>
                </a:solidFill>
                <a:effectLst/>
                <a:latin typeface="system-ui"/>
              </a:rPr>
              <a:t>所以，提出了一種新穎的免配對無憑證聚合簽章（</a:t>
            </a:r>
            <a:r>
              <a:rPr lang="en-US" altLang="zh-TW" b="0" i="0" dirty="0">
                <a:solidFill>
                  <a:srgbClr val="000000"/>
                </a:solidFill>
                <a:effectLst/>
                <a:latin typeface="system-ui"/>
              </a:rPr>
              <a:t>CLAS</a:t>
            </a:r>
            <a:r>
              <a:rPr lang="zh-TW" altLang="en-US" b="0" i="0" dirty="0">
                <a:solidFill>
                  <a:srgbClr val="000000"/>
                </a:solidFill>
                <a:effectLst/>
                <a:latin typeface="system-ui"/>
              </a:rPr>
              <a:t>）方案，稱為</a:t>
            </a:r>
            <a:r>
              <a:rPr lang="en-US" altLang="zh-TW" b="0" i="0" dirty="0">
                <a:solidFill>
                  <a:srgbClr val="000000"/>
                </a:solidFill>
                <a:effectLst/>
                <a:latin typeface="system-ui"/>
              </a:rPr>
              <a:t>eCLAS</a:t>
            </a:r>
            <a:r>
              <a:rPr lang="zh-TW" altLang="en-US" b="0" i="0" dirty="0">
                <a:solidFill>
                  <a:srgbClr val="000000"/>
                </a:solidFill>
                <a:effectLst/>
                <a:latin typeface="system-ui"/>
              </a:rPr>
              <a:t>。它消除了複雜且耗時的雙線性配對。</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a:t>
            </a:fld>
            <a:endParaRPr lang="zh-TW" altLang="en-US"/>
          </a:p>
        </p:txBody>
      </p:sp>
    </p:spTree>
    <p:extLst>
      <p:ext uri="{BB962C8B-B14F-4D97-AF65-F5344CB8AC3E}">
        <p14:creationId xmlns:p14="http://schemas.microsoft.com/office/powerpoint/2010/main" val="259800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pPr algn="l">
              <a:buFont typeface="+mj-lt"/>
              <a:buAutoNum type="arabicPeriod"/>
            </a:pPr>
            <a:r>
              <a:rPr lang="zh-TW" altLang="en-US" b="0" i="0" dirty="0">
                <a:effectLst/>
                <a:latin typeface="Söhne"/>
              </a:rPr>
              <a:t>假設對手能夠以概率 </a:t>
            </a:r>
            <a:r>
              <a:rPr lang="en-US" altLang="zh-TW" b="0" i="0" dirty="0">
                <a:effectLst/>
                <a:latin typeface="Söhne"/>
              </a:rPr>
              <a:t>ε </a:t>
            </a:r>
            <a:r>
              <a:rPr lang="zh-TW" altLang="en-US" b="0" i="0" dirty="0">
                <a:effectLst/>
                <a:latin typeface="Söhne"/>
              </a:rPr>
              <a:t>在多項式時間內生成某一事件的一個實例。</a:t>
            </a:r>
          </a:p>
          <a:p>
            <a:pPr algn="l">
              <a:buFont typeface="+mj-lt"/>
              <a:buAutoNum type="arabicPeriod"/>
            </a:pPr>
            <a:r>
              <a:rPr lang="en-US" altLang="zh-TW" b="0" i="0" dirty="0">
                <a:effectLst/>
                <a:latin typeface="Söhne"/>
              </a:rPr>
              <a:t>Forking Lemma </a:t>
            </a:r>
            <a:r>
              <a:rPr lang="zh-TW" altLang="en-US" b="0" i="0" dirty="0">
                <a:effectLst/>
                <a:latin typeface="Söhne"/>
              </a:rPr>
              <a:t>斷言存在另一個算法，該算法能夠控制對手，以更高的概率生成兩個實例，而不需要實際了解事件的秘密細節。</a:t>
            </a:r>
            <a:endParaRPr lang="en-US" altLang="zh-TW" b="0" i="0" dirty="0">
              <a:effectLst/>
              <a:latin typeface="Söhne"/>
            </a:endParaRPr>
          </a:p>
          <a:p>
            <a:pPr algn="l">
              <a:buFont typeface="+mj-lt"/>
              <a:buAutoNum type="arabicPeriod"/>
            </a:pPr>
            <a:endParaRPr lang="zh-TW" altLang="en-US" b="0" i="0" dirty="0">
              <a:effectLst/>
              <a:latin typeface="Söhne"/>
            </a:endParaRPr>
          </a:p>
          <a:p>
            <a:pPr algn="l"/>
            <a:r>
              <a:rPr lang="zh-TW" altLang="en-US" b="0" i="0" dirty="0">
                <a:effectLst/>
                <a:latin typeface="Söhne"/>
              </a:rPr>
              <a:t>在上下文中，</a:t>
            </a:r>
            <a:r>
              <a:rPr lang="en-US" altLang="zh-TW" b="0" i="0" dirty="0">
                <a:effectLst/>
                <a:latin typeface="Söhne"/>
              </a:rPr>
              <a:t>Forking Lemma </a:t>
            </a:r>
            <a:r>
              <a:rPr lang="zh-TW" altLang="en-US" b="0" i="0" dirty="0">
                <a:effectLst/>
                <a:latin typeface="Söhne"/>
              </a:rPr>
              <a:t>被用來說明如果對手能夠在多項式時間內生成有效簽名，那麼存在另一臺機器可以控制對手，以更有效地生成兩個有效簽名。</a:t>
            </a:r>
            <a:endParaRPr lang="en-US" altLang="zh-TW" b="0" i="0" dirty="0">
              <a:effectLst/>
              <a:latin typeface="Söhne"/>
            </a:endParaRPr>
          </a:p>
          <a:p>
            <a:pPr algn="l"/>
            <a:r>
              <a:rPr lang="zh-TW" altLang="en-US" b="0" i="0" dirty="0">
                <a:effectLst/>
                <a:latin typeface="Söhne"/>
              </a:rPr>
              <a:t>這個結果與椭圓曲線離散對數問題（</a:t>
            </a:r>
            <a:r>
              <a:rPr lang="en-US" altLang="zh-TW" b="0" i="0" dirty="0">
                <a:effectLst/>
                <a:latin typeface="Söhne"/>
              </a:rPr>
              <a:t>ECDLP</a:t>
            </a:r>
            <a:r>
              <a:rPr lang="zh-TW" altLang="en-US" b="0" i="0" dirty="0">
                <a:effectLst/>
                <a:latin typeface="Söhne"/>
              </a:rPr>
              <a:t>）的難度相矛盾，從而強化了無憑證簽名方案的安全性。總的來說，</a:t>
            </a:r>
            <a:r>
              <a:rPr lang="en-US" altLang="zh-TW" b="0" i="0" dirty="0">
                <a:effectLst/>
                <a:latin typeface="Söhne"/>
              </a:rPr>
              <a:t>Forking Lemma </a:t>
            </a:r>
            <a:r>
              <a:rPr lang="zh-TW" altLang="en-US" b="0" i="0" dirty="0">
                <a:effectLst/>
                <a:latin typeface="Söhne"/>
              </a:rPr>
              <a:t>提供了一種方法，使我們可以通過模擬而非實際了解某事件的細節，從而進行安全性分析。</a:t>
            </a:r>
            <a:br>
              <a:rPr lang="en-US" altLang="zh-TW" dirty="0"/>
            </a:br>
            <a:br>
              <a:rPr lang="en-US" altLang="zh-TW" dirty="0"/>
            </a:br>
            <a:br>
              <a:rPr lang="en-US" altLang="zh-TW" dirty="0"/>
            </a:br>
            <a:br>
              <a:rPr lang="en-US" altLang="zh-TW" dirty="0"/>
            </a:br>
            <a:r>
              <a:rPr lang="en-US" altLang="zh-TW" dirty="0"/>
              <a:t>Forking Lemma</a:t>
            </a:r>
            <a:r>
              <a:rPr lang="zh-TW" altLang="en-US" dirty="0"/>
              <a:t>的設定</a:t>
            </a:r>
            <a:r>
              <a:rPr lang="en-US" altLang="zh-TW" dirty="0"/>
              <a:t>:</a:t>
            </a:r>
          </a:p>
          <a:p>
            <a:r>
              <a:rPr lang="zh-TW" altLang="en-US" dirty="0"/>
              <a:t>這裡提到一個機器 </a:t>
            </a:r>
            <a:r>
              <a:rPr lang="en-US" altLang="zh-TW" dirty="0"/>
              <a:t>A</a:t>
            </a:r>
            <a:r>
              <a:rPr lang="zh-TW" altLang="en-US" dirty="0"/>
              <a:t>，它是一臺概率多項式時間的圖靈機。</a:t>
            </a:r>
            <a:r>
              <a:rPr lang="en-US" altLang="zh-TW" dirty="0"/>
              <a:t>A </a:t>
            </a:r>
            <a:r>
              <a:rPr lang="zh-TW" altLang="en-US" dirty="0"/>
              <a:t>的輸入僅包含公共數據，而不包含秘密數據。</a:t>
            </a:r>
          </a:p>
          <a:p>
            <a:endParaRPr lang="zh-TW" altLang="en-US" dirty="0"/>
          </a:p>
          <a:p>
            <a:r>
              <a:rPr lang="en-US" altLang="zh-TW" dirty="0"/>
              <a:t>Query</a:t>
            </a:r>
            <a:r>
              <a:rPr lang="zh-TW" altLang="en-US" dirty="0"/>
              <a:t>數量</a:t>
            </a:r>
            <a:r>
              <a:rPr lang="en-US" altLang="zh-TW" dirty="0"/>
              <a:t>:</a:t>
            </a:r>
          </a:p>
          <a:p>
            <a:r>
              <a:rPr lang="en-US" altLang="zh-TW" dirty="0"/>
              <a:t>Q </a:t>
            </a:r>
            <a:r>
              <a:rPr lang="zh-TW" altLang="en-US" dirty="0"/>
              <a:t>代表 </a:t>
            </a:r>
            <a:r>
              <a:rPr lang="en-US" altLang="zh-TW" dirty="0"/>
              <a:t>A </a:t>
            </a:r>
            <a:r>
              <a:rPr lang="zh-TW" altLang="en-US" dirty="0"/>
              <a:t>可以向隨機預言者（</a:t>
            </a:r>
            <a:r>
              <a:rPr lang="en-US" altLang="zh-TW" dirty="0"/>
              <a:t>random oracle</a:t>
            </a:r>
            <a:r>
              <a:rPr lang="zh-TW" altLang="en-US" dirty="0"/>
              <a:t>）提問的次數，而 </a:t>
            </a:r>
            <a:r>
              <a:rPr lang="en-US" altLang="zh-TW" dirty="0"/>
              <a:t>R </a:t>
            </a:r>
            <a:r>
              <a:rPr lang="zh-TW" altLang="en-US" dirty="0"/>
              <a:t>則代表 </a:t>
            </a:r>
            <a:r>
              <a:rPr lang="en-US" altLang="zh-TW" dirty="0"/>
              <a:t>A </a:t>
            </a:r>
            <a:r>
              <a:rPr lang="zh-TW" altLang="en-US" dirty="0"/>
              <a:t>可以向簽名者提問的次數。</a:t>
            </a:r>
          </a:p>
          <a:p>
            <a:endParaRPr lang="zh-TW" altLang="en-US" dirty="0"/>
          </a:p>
          <a:p>
            <a:r>
              <a:rPr lang="zh-TW" altLang="en-US" dirty="0"/>
              <a:t>有效簽名的機率</a:t>
            </a:r>
            <a:r>
              <a:rPr lang="en-US" altLang="zh-TW" dirty="0"/>
              <a:t>:</a:t>
            </a:r>
          </a:p>
          <a:p>
            <a:r>
              <a:rPr lang="zh-TW" altLang="en-US" dirty="0"/>
              <a:t>在時間 </a:t>
            </a:r>
            <a:r>
              <a:rPr lang="en-US" altLang="zh-TW" dirty="0"/>
              <a:t>T </a:t>
            </a:r>
            <a:r>
              <a:rPr lang="zh-TW" altLang="en-US" dirty="0"/>
              <a:t>內，</a:t>
            </a:r>
            <a:r>
              <a:rPr lang="en-US" altLang="zh-TW" dirty="0"/>
              <a:t>A </a:t>
            </a:r>
            <a:r>
              <a:rPr lang="zh-TW" altLang="en-US" dirty="0"/>
              <a:t>以 </a:t>
            </a:r>
            <a:r>
              <a:rPr lang="en-US" altLang="zh-TW" dirty="0"/>
              <a:t>ε </a:t>
            </a:r>
            <a:r>
              <a:rPr lang="zh-TW" altLang="en-US" dirty="0"/>
              <a:t>的概率（概率不小於 </a:t>
            </a:r>
            <a:r>
              <a:rPr lang="en-US" altLang="zh-TW" dirty="0"/>
              <a:t>10(R + 1)(R + Q)/2k</a:t>
            </a:r>
            <a:r>
              <a:rPr lang="zh-TW" altLang="en-US" dirty="0"/>
              <a:t>）生成一個有效簽名 </a:t>
            </a:r>
            <a:r>
              <a:rPr lang="en-US" altLang="zh-TW" dirty="0"/>
              <a:t>(m, σ1, h, σ2)</a:t>
            </a:r>
            <a:r>
              <a:rPr lang="zh-TW" altLang="en-US" dirty="0"/>
              <a:t>。</a:t>
            </a:r>
          </a:p>
          <a:p>
            <a:endParaRPr lang="zh-TW" altLang="en-US" dirty="0"/>
          </a:p>
          <a:p>
            <a:r>
              <a:rPr lang="zh-TW" altLang="en-US" dirty="0"/>
              <a:t>可模擬性要求</a:t>
            </a:r>
            <a:r>
              <a:rPr lang="en-US" altLang="zh-TW" dirty="0"/>
              <a:t>:</a:t>
            </a:r>
          </a:p>
          <a:p>
            <a:r>
              <a:rPr lang="zh-TW" altLang="en-US" dirty="0"/>
              <a:t>如果 </a:t>
            </a:r>
            <a:r>
              <a:rPr lang="en-US" altLang="zh-TW" dirty="0"/>
              <a:t>(σ1, h, σ2) </a:t>
            </a:r>
            <a:r>
              <a:rPr lang="zh-TW" altLang="en-US" dirty="0"/>
              <a:t>可以在不知道秘密鑰的情況下以不可區分的分布概率進行模擬，那麼存在另一臺機器，該機器取代了 </a:t>
            </a:r>
            <a:r>
              <a:rPr lang="en-US" altLang="zh-TW" dirty="0"/>
              <a:t>A </a:t>
            </a:r>
            <a:r>
              <a:rPr lang="zh-TW" altLang="en-US" dirty="0"/>
              <a:t>與簽名者的交互，並在預期時間 </a:t>
            </a:r>
            <a:r>
              <a:rPr lang="en-US" altLang="zh-TW" dirty="0"/>
              <a:t>T' ≥ 120686QT / ε </a:t>
            </a:r>
            <a:r>
              <a:rPr lang="zh-TW" altLang="en-US" dirty="0"/>
              <a:t>內生成兩個有效簽名 </a:t>
            </a:r>
            <a:r>
              <a:rPr lang="en-US" altLang="zh-TW" dirty="0"/>
              <a:t>(m, σ1, h, σ2) </a:t>
            </a:r>
            <a:r>
              <a:rPr lang="zh-TW" altLang="en-US" dirty="0"/>
              <a:t>和 </a:t>
            </a:r>
            <a:r>
              <a:rPr lang="en-US" altLang="zh-TW" dirty="0"/>
              <a:t>(m, σ1, h′, σ2′)</a:t>
            </a:r>
            <a:r>
              <a:rPr lang="zh-TW" altLang="en-US" dirty="0"/>
              <a:t>，其中 </a:t>
            </a:r>
            <a:r>
              <a:rPr lang="en-US" altLang="zh-TW" dirty="0"/>
              <a:t>h ≠ h′</a:t>
            </a:r>
            <a:r>
              <a:rPr lang="zh-TW" altLang="en-US" dirty="0"/>
              <a:t>。</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26</a:t>
            </a:fld>
            <a:endParaRPr lang="zh-TW" altLang="en-US"/>
          </a:p>
        </p:txBody>
      </p:sp>
    </p:spTree>
    <p:extLst>
      <p:ext uri="{BB962C8B-B14F-4D97-AF65-F5344CB8AC3E}">
        <p14:creationId xmlns:p14="http://schemas.microsoft.com/office/powerpoint/2010/main" val="120519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algn="l">
              <a:buFont typeface="+mj-lt"/>
              <a:buNone/>
            </a:pPr>
            <a:r>
              <a:rPr lang="zh-TW" altLang="en-US" b="0" i="0" dirty="0">
                <a:solidFill>
                  <a:srgbClr val="374151"/>
                </a:solidFill>
                <a:effectLst/>
                <a:latin typeface="Söhne"/>
              </a:rPr>
              <a:t>基於 </a:t>
            </a:r>
            <a:r>
              <a:rPr lang="en-US" altLang="zh-TW" b="0" i="0" dirty="0">
                <a:solidFill>
                  <a:srgbClr val="374151"/>
                </a:solidFill>
                <a:effectLst/>
                <a:latin typeface="Söhne"/>
              </a:rPr>
              <a:t>Forking Lemma</a:t>
            </a:r>
            <a:r>
              <a:rPr lang="zh-TW" altLang="en-US" b="0" i="0" dirty="0">
                <a:solidFill>
                  <a:srgbClr val="374151"/>
                </a:solidFill>
                <a:effectLst/>
                <a:latin typeface="Söhne"/>
              </a:rPr>
              <a:t>，本文提出的 </a:t>
            </a:r>
            <a:r>
              <a:rPr lang="en-US" altLang="zh-TW" b="0" i="0" dirty="0">
                <a:solidFill>
                  <a:srgbClr val="374151"/>
                </a:solidFill>
                <a:effectLst/>
                <a:latin typeface="Söhne"/>
              </a:rPr>
              <a:t>eCLAS </a:t>
            </a:r>
            <a:r>
              <a:rPr lang="zh-TW" altLang="en-US" b="0" i="0" dirty="0">
                <a:solidFill>
                  <a:srgbClr val="374151"/>
                </a:solidFill>
                <a:effectLst/>
                <a:latin typeface="Söhne"/>
              </a:rPr>
              <a:t>方案對於適應性選擇消息的偽造是不可行的。</a:t>
            </a:r>
            <a:endParaRPr lang="en-US" altLang="zh-TW" b="0" i="0" dirty="0">
              <a:solidFill>
                <a:srgbClr val="374151"/>
              </a:solidFill>
              <a:effectLst/>
              <a:latin typeface="Söhne"/>
            </a:endParaRPr>
          </a:p>
          <a:p>
            <a:pPr algn="l">
              <a:buFont typeface="+mj-lt"/>
              <a:buNone/>
            </a:pPr>
            <a:r>
              <a:rPr lang="zh-TW" altLang="en-US" b="0" i="0" dirty="0">
                <a:solidFill>
                  <a:srgbClr val="374151"/>
                </a:solidFill>
                <a:effectLst/>
                <a:latin typeface="Söhne"/>
              </a:rPr>
              <a:t>一個概率多項式時間的對手 </a:t>
            </a:r>
            <a:r>
              <a:rPr lang="en-US" altLang="zh-TW" b="0" i="0" dirty="0">
                <a:solidFill>
                  <a:srgbClr val="374151"/>
                </a:solidFill>
                <a:effectLst/>
                <a:latin typeface="Söhne"/>
              </a:rPr>
              <a:t>A1 </a:t>
            </a:r>
            <a:r>
              <a:rPr lang="zh-TW" altLang="en-US" b="0" i="0" dirty="0">
                <a:solidFill>
                  <a:srgbClr val="374151"/>
                </a:solidFill>
                <a:effectLst/>
                <a:latin typeface="Söhne"/>
              </a:rPr>
              <a:t>在使用 </a:t>
            </a:r>
            <a:r>
              <a:rPr lang="en-US" altLang="zh-TW" b="0" i="0" dirty="0">
                <a:solidFill>
                  <a:srgbClr val="374151"/>
                </a:solidFill>
                <a:effectLst/>
                <a:latin typeface="Söhne"/>
              </a:rPr>
              <a:t>Forking Lemma </a:t>
            </a:r>
            <a:r>
              <a:rPr lang="zh-TW" altLang="en-US" b="0" i="0" dirty="0">
                <a:solidFill>
                  <a:srgbClr val="374151"/>
                </a:solidFill>
                <a:effectLst/>
                <a:latin typeface="Söhne"/>
              </a:rPr>
              <a:t>模型的攻擊中可以伪造一個無證書簽名。</a:t>
            </a:r>
            <a:endParaRPr lang="en-US" altLang="zh-TW" b="0" i="0" dirty="0">
              <a:solidFill>
                <a:srgbClr val="374151"/>
              </a:solidFill>
              <a:effectLst/>
              <a:latin typeface="Söhne"/>
            </a:endParaRPr>
          </a:p>
          <a:p>
            <a:pPr algn="l">
              <a:buFont typeface="+mj-lt"/>
              <a:buNone/>
            </a:pPr>
            <a:r>
              <a:rPr lang="zh-TW" altLang="en-US" b="0" i="0" dirty="0">
                <a:solidFill>
                  <a:srgbClr val="374151"/>
                </a:solidFill>
                <a:effectLst/>
                <a:latin typeface="Söhne"/>
              </a:rPr>
              <a:t>該引理描述了對手 </a:t>
            </a:r>
            <a:r>
              <a:rPr lang="en-US" altLang="zh-TW" b="0" i="0" dirty="0">
                <a:solidFill>
                  <a:srgbClr val="374151"/>
                </a:solidFill>
                <a:effectLst/>
                <a:latin typeface="Söhne"/>
              </a:rPr>
              <a:t>A1 </a:t>
            </a:r>
            <a:r>
              <a:rPr lang="zh-TW" altLang="en-US" b="0" i="0" dirty="0">
                <a:solidFill>
                  <a:srgbClr val="374151"/>
                </a:solidFill>
                <a:effectLst/>
                <a:latin typeface="Söhne"/>
              </a:rPr>
              <a:t>進行了多次不同類型的查詢，例如對哈希函數 </a:t>
            </a:r>
            <a:r>
              <a:rPr lang="en-US" altLang="zh-TW" b="0" i="0" dirty="0">
                <a:solidFill>
                  <a:srgbClr val="374151"/>
                </a:solidFill>
                <a:effectLst/>
                <a:latin typeface="Söhne"/>
              </a:rPr>
              <a:t>h2 </a:t>
            </a:r>
            <a:r>
              <a:rPr lang="zh-TW" altLang="en-US" b="0" i="0" dirty="0">
                <a:solidFill>
                  <a:srgbClr val="374151"/>
                </a:solidFill>
                <a:effectLst/>
                <a:latin typeface="Söhne"/>
              </a:rPr>
              <a:t>和 </a:t>
            </a:r>
            <a:r>
              <a:rPr lang="en-US" altLang="zh-TW" b="0" i="0" dirty="0">
                <a:solidFill>
                  <a:srgbClr val="374151"/>
                </a:solidFill>
                <a:effectLst/>
                <a:latin typeface="Söhne"/>
              </a:rPr>
              <a:t>h3 </a:t>
            </a:r>
            <a:r>
              <a:rPr lang="zh-TW" altLang="en-US" b="0" i="0" dirty="0">
                <a:solidFill>
                  <a:srgbClr val="374151"/>
                </a:solidFill>
                <a:effectLst/>
                <a:latin typeface="Söhne"/>
              </a:rPr>
              <a:t>的查詢，創建車輛的查詢，部分私鑰的查詢，秘密鑰的查詢以及簽名的查詢。</a:t>
            </a:r>
            <a:endParaRPr lang="en-US" altLang="zh-TW" b="1" i="0" dirty="0">
              <a:solidFill>
                <a:srgbClr val="374151"/>
              </a:solidFill>
              <a:effectLst/>
              <a:latin typeface="Söhne"/>
            </a:endParaRPr>
          </a:p>
          <a:p>
            <a:pPr algn="l">
              <a:buFont typeface="+mj-lt"/>
              <a:buAutoNum type="arabicPeriod"/>
            </a:pPr>
            <a:endParaRPr lang="en-US" altLang="zh-TW" b="1" i="0" dirty="0">
              <a:solidFill>
                <a:srgbClr val="374151"/>
              </a:solidFill>
              <a:effectLst/>
              <a:latin typeface="Söhne"/>
            </a:endParaRPr>
          </a:p>
          <a:p>
            <a:pPr algn="l"/>
            <a:r>
              <a:rPr lang="zh-TW" altLang="en-US" b="0" i="0" dirty="0">
                <a:effectLst/>
                <a:latin typeface="Söhne"/>
              </a:rPr>
              <a:t>在上下文中，</a:t>
            </a:r>
            <a:r>
              <a:rPr lang="en-US" altLang="zh-TW" b="0" i="0" dirty="0">
                <a:effectLst/>
                <a:latin typeface="Söhne"/>
              </a:rPr>
              <a:t>Forking Lemma </a:t>
            </a:r>
            <a:r>
              <a:rPr lang="zh-TW" altLang="en-US" b="0" i="0" dirty="0">
                <a:effectLst/>
                <a:latin typeface="Söhne"/>
              </a:rPr>
              <a:t>被用來說明如果對手能夠在多項式時間內生成有效簽名，那麼存在另一臺機器可以控制對手，以更有效地生成兩個有效簽名。</a:t>
            </a:r>
            <a:endParaRPr lang="en-US" altLang="zh-TW" b="0" i="0" dirty="0">
              <a:effectLst/>
              <a:latin typeface="Söhne"/>
            </a:endParaRPr>
          </a:p>
          <a:p>
            <a:pPr algn="l"/>
            <a:r>
              <a:rPr lang="zh-TW" altLang="en-US" b="0" i="0" dirty="0">
                <a:effectLst/>
                <a:latin typeface="Söhne"/>
              </a:rPr>
              <a:t>這個結果與椭圓曲線離散對數問題（</a:t>
            </a:r>
            <a:r>
              <a:rPr lang="en-US" altLang="zh-TW" b="0" i="0" dirty="0">
                <a:effectLst/>
                <a:latin typeface="Söhne"/>
              </a:rPr>
              <a:t>ECDLP</a:t>
            </a:r>
            <a:r>
              <a:rPr lang="zh-TW" altLang="en-US" b="0" i="0" dirty="0">
                <a:effectLst/>
                <a:latin typeface="Söhne"/>
              </a:rPr>
              <a:t>）的難度相矛盾，從而強化了無憑證簽名方案的安全性。總的來說，</a:t>
            </a:r>
            <a:r>
              <a:rPr lang="en-US" altLang="zh-TW" b="0" i="0" dirty="0">
                <a:effectLst/>
                <a:latin typeface="Söhne"/>
              </a:rPr>
              <a:t>Forking Lemma </a:t>
            </a:r>
            <a:r>
              <a:rPr lang="zh-TW" altLang="en-US" b="0" i="0" dirty="0">
                <a:effectLst/>
                <a:latin typeface="Söhne"/>
              </a:rPr>
              <a:t>提供了一種方法，使我們可以通過模擬而非實際了解某事件的細節，從而進行安全性分析。</a:t>
            </a:r>
            <a:endParaRPr lang="en-US" altLang="zh-TW" b="1" i="0" dirty="0">
              <a:solidFill>
                <a:srgbClr val="374151"/>
              </a:solidFill>
              <a:effectLst/>
              <a:latin typeface="Söhne"/>
            </a:endParaRPr>
          </a:p>
          <a:p>
            <a:pPr algn="l">
              <a:buFont typeface="+mj-lt"/>
              <a:buAutoNum type="arabicPeriod"/>
            </a:pPr>
            <a:endParaRPr lang="en-US" altLang="zh-TW" b="1" i="0" dirty="0">
              <a:solidFill>
                <a:srgbClr val="374151"/>
              </a:solidFill>
              <a:effectLst/>
              <a:latin typeface="Söhne"/>
            </a:endParaRPr>
          </a:p>
          <a:p>
            <a:pPr algn="l">
              <a:buFont typeface="+mj-lt"/>
              <a:buAutoNum type="arabicPeriod"/>
            </a:pPr>
            <a:r>
              <a:rPr lang="en-US" altLang="zh-TW" b="1" i="0" dirty="0">
                <a:solidFill>
                  <a:srgbClr val="374151"/>
                </a:solidFill>
                <a:effectLst/>
                <a:latin typeface="Söhne"/>
              </a:rPr>
              <a:t>Theorem 1: </a:t>
            </a:r>
            <a:r>
              <a:rPr lang="zh-TW" altLang="en-US" b="1" i="0" dirty="0">
                <a:solidFill>
                  <a:srgbClr val="374151"/>
                </a:solidFill>
                <a:effectLst/>
                <a:latin typeface="Söhne"/>
              </a:rPr>
              <a:t>安全性定理</a:t>
            </a:r>
            <a:r>
              <a:rPr lang="en-US" altLang="zh-TW" b="1" i="0" dirty="0">
                <a:solidFill>
                  <a:srgbClr val="374151"/>
                </a:solidFill>
                <a:effectLst/>
                <a:latin typeface="Söhne"/>
              </a:rPr>
              <a:t>:</a:t>
            </a:r>
            <a:endParaRPr lang="zh-TW" altLang="en-US" b="0" i="0" dirty="0">
              <a:solidFill>
                <a:srgbClr val="374151"/>
              </a:solidFill>
              <a:effectLst/>
              <a:latin typeface="Söhne"/>
            </a:endParaRPr>
          </a:p>
          <a:p>
            <a:pPr marL="742950" lvl="1" indent="-285750" algn="l">
              <a:buFont typeface="+mj-lt"/>
              <a:buAutoNum type="arabicPeriod"/>
            </a:pPr>
            <a:r>
              <a:rPr lang="zh-TW" altLang="en-US" b="0" i="0" dirty="0">
                <a:solidFill>
                  <a:srgbClr val="374151"/>
                </a:solidFill>
                <a:effectLst/>
                <a:latin typeface="Söhne"/>
              </a:rPr>
              <a:t>定理 </a:t>
            </a:r>
            <a:r>
              <a:rPr lang="en-US" altLang="zh-TW" b="0" i="0" dirty="0">
                <a:solidFill>
                  <a:srgbClr val="374151"/>
                </a:solidFill>
                <a:effectLst/>
                <a:latin typeface="Söhne"/>
              </a:rPr>
              <a:t>1 </a:t>
            </a:r>
            <a:r>
              <a:rPr lang="zh-TW" altLang="en-US" b="0" i="0" dirty="0">
                <a:solidFill>
                  <a:srgbClr val="374151"/>
                </a:solidFill>
                <a:effectLst/>
                <a:latin typeface="Söhne"/>
              </a:rPr>
              <a:t>聲明，在隨機預言者模型下，所提出的 </a:t>
            </a:r>
            <a:r>
              <a:rPr lang="en-US" altLang="zh-TW" b="0" i="0" dirty="0">
                <a:solidFill>
                  <a:srgbClr val="374151"/>
                </a:solidFill>
                <a:effectLst/>
                <a:latin typeface="Söhne"/>
              </a:rPr>
              <a:t>eCLAS </a:t>
            </a:r>
            <a:r>
              <a:rPr lang="zh-TW" altLang="en-US" b="0" i="0" dirty="0">
                <a:solidFill>
                  <a:srgbClr val="374151"/>
                </a:solidFill>
                <a:effectLst/>
                <a:latin typeface="Söhne"/>
              </a:rPr>
              <a:t>方案對於適應性選擇消息的伪造是不可行的。這個定理是基於 </a:t>
            </a:r>
            <a:r>
              <a:rPr lang="en-US" altLang="zh-TW" b="0" i="0" dirty="0">
                <a:solidFill>
                  <a:srgbClr val="374151"/>
                </a:solidFill>
                <a:effectLst/>
                <a:latin typeface="Söhne"/>
              </a:rPr>
              <a:t>Forking Lemma [33] </a:t>
            </a:r>
            <a:r>
              <a:rPr lang="zh-TW" altLang="en-US" b="0" i="0" dirty="0">
                <a:solidFill>
                  <a:srgbClr val="374151"/>
                </a:solidFill>
                <a:effectLst/>
                <a:latin typeface="Söhne"/>
              </a:rPr>
              <a:t>的。</a:t>
            </a:r>
          </a:p>
          <a:p>
            <a:pPr algn="l">
              <a:buFont typeface="+mj-lt"/>
              <a:buAutoNum type="arabicPeriod"/>
            </a:pPr>
            <a:r>
              <a:rPr lang="en-US" altLang="zh-TW" b="1" i="0" dirty="0">
                <a:solidFill>
                  <a:srgbClr val="374151"/>
                </a:solidFill>
                <a:effectLst/>
                <a:latin typeface="Söhne"/>
              </a:rPr>
              <a:t>Lemma 1: </a:t>
            </a:r>
            <a:r>
              <a:rPr lang="zh-TW" altLang="en-US" b="1" i="0" dirty="0">
                <a:solidFill>
                  <a:srgbClr val="374151"/>
                </a:solidFill>
                <a:effectLst/>
                <a:latin typeface="Söhne"/>
              </a:rPr>
              <a:t>引理</a:t>
            </a:r>
            <a:r>
              <a:rPr lang="en-US" altLang="zh-TW" b="1" i="0" dirty="0">
                <a:solidFill>
                  <a:srgbClr val="374151"/>
                </a:solidFill>
                <a:effectLst/>
                <a:latin typeface="Söhne"/>
              </a:rPr>
              <a:t>:</a:t>
            </a:r>
            <a:endParaRPr lang="zh-TW" altLang="en-US" b="0" i="0" dirty="0">
              <a:solidFill>
                <a:srgbClr val="374151"/>
              </a:solidFill>
              <a:effectLst/>
              <a:latin typeface="Söhne"/>
            </a:endParaRPr>
          </a:p>
          <a:p>
            <a:pPr marL="742950" lvl="1" indent="-285750" algn="l">
              <a:buFont typeface="+mj-lt"/>
              <a:buAutoNum type="arabicPeriod"/>
            </a:pPr>
            <a:r>
              <a:rPr lang="zh-TW" altLang="en-US" b="0" i="0" dirty="0">
                <a:solidFill>
                  <a:srgbClr val="374151"/>
                </a:solidFill>
                <a:effectLst/>
                <a:latin typeface="Söhne"/>
              </a:rPr>
              <a:t>引理 </a:t>
            </a:r>
            <a:r>
              <a:rPr lang="en-US" altLang="zh-TW" b="0" i="0" dirty="0">
                <a:solidFill>
                  <a:srgbClr val="374151"/>
                </a:solidFill>
                <a:effectLst/>
                <a:latin typeface="Söhne"/>
              </a:rPr>
              <a:t>1 </a:t>
            </a:r>
            <a:r>
              <a:rPr lang="zh-TW" altLang="en-US" b="0" i="0" dirty="0">
                <a:solidFill>
                  <a:srgbClr val="374151"/>
                </a:solidFill>
                <a:effectLst/>
                <a:latin typeface="Söhne"/>
              </a:rPr>
              <a:t>提供了更詳細的信息，指出在隨機預言者模型下，一個概率多項式時間的對手 </a:t>
            </a:r>
            <a:r>
              <a:rPr lang="en-US" altLang="zh-TW" b="0" i="0" dirty="0">
                <a:solidFill>
                  <a:srgbClr val="374151"/>
                </a:solidFill>
                <a:effectLst/>
                <a:latin typeface="Söhne"/>
              </a:rPr>
              <a:t>A1 </a:t>
            </a:r>
            <a:r>
              <a:rPr lang="zh-TW" altLang="en-US" b="0" i="0" dirty="0">
                <a:solidFill>
                  <a:srgbClr val="374151"/>
                </a:solidFill>
                <a:effectLst/>
                <a:latin typeface="Söhne"/>
              </a:rPr>
              <a:t>在使用 </a:t>
            </a:r>
            <a:r>
              <a:rPr lang="en-US" altLang="zh-TW" b="0" i="0" dirty="0">
                <a:solidFill>
                  <a:srgbClr val="374151"/>
                </a:solidFill>
                <a:effectLst/>
                <a:latin typeface="Söhne"/>
              </a:rPr>
              <a:t>Forking Lemma </a:t>
            </a:r>
            <a:r>
              <a:rPr lang="zh-TW" altLang="en-US" b="0" i="0" dirty="0">
                <a:solidFill>
                  <a:srgbClr val="374151"/>
                </a:solidFill>
                <a:effectLst/>
                <a:latin typeface="Söhne"/>
              </a:rPr>
              <a:t>模型的攻擊中可以伪造一個無證書簽名。該引理描述了對手 </a:t>
            </a:r>
            <a:r>
              <a:rPr lang="en-US" altLang="zh-TW" b="0" i="0" dirty="0">
                <a:solidFill>
                  <a:srgbClr val="374151"/>
                </a:solidFill>
                <a:effectLst/>
                <a:latin typeface="Söhne"/>
              </a:rPr>
              <a:t>A1 </a:t>
            </a:r>
            <a:r>
              <a:rPr lang="zh-TW" altLang="en-US" b="0" i="0" dirty="0">
                <a:solidFill>
                  <a:srgbClr val="374151"/>
                </a:solidFill>
                <a:effectLst/>
                <a:latin typeface="Söhne"/>
              </a:rPr>
              <a:t>進行了多次不同類型的查詢，例如對哈希函數 </a:t>
            </a:r>
            <a:r>
              <a:rPr lang="en-US" altLang="zh-TW" b="0" i="0" dirty="0">
                <a:solidFill>
                  <a:srgbClr val="374151"/>
                </a:solidFill>
                <a:effectLst/>
                <a:latin typeface="Söhne"/>
              </a:rPr>
              <a:t>h2 </a:t>
            </a:r>
            <a:r>
              <a:rPr lang="zh-TW" altLang="en-US" b="0" i="0" dirty="0">
                <a:solidFill>
                  <a:srgbClr val="374151"/>
                </a:solidFill>
                <a:effectLst/>
                <a:latin typeface="Söhne"/>
              </a:rPr>
              <a:t>和 </a:t>
            </a:r>
            <a:r>
              <a:rPr lang="en-US" altLang="zh-TW" b="0" i="0" dirty="0">
                <a:solidFill>
                  <a:srgbClr val="374151"/>
                </a:solidFill>
                <a:effectLst/>
                <a:latin typeface="Söhne"/>
              </a:rPr>
              <a:t>h3 </a:t>
            </a:r>
            <a:r>
              <a:rPr lang="zh-TW" altLang="en-US" b="0" i="0" dirty="0">
                <a:solidFill>
                  <a:srgbClr val="374151"/>
                </a:solidFill>
                <a:effectLst/>
                <a:latin typeface="Söhne"/>
              </a:rPr>
              <a:t>的查詢，創建車輛的查詢，部分私鑰的查詢，秘密鑰的查詢以及簽名的查詢。</a:t>
            </a:r>
            <a:endParaRPr lang="en-US" altLang="zh-TW" b="0" i="0" dirty="0">
              <a:solidFill>
                <a:srgbClr val="374151"/>
              </a:solidFill>
              <a:effectLst/>
              <a:latin typeface="Söhne"/>
            </a:endParaRPr>
          </a:p>
          <a:p>
            <a:pPr algn="l"/>
            <a:r>
              <a:rPr lang="en-US" altLang="zh-TW" b="1" i="0" dirty="0">
                <a:solidFill>
                  <a:srgbClr val="374151"/>
                </a:solidFill>
                <a:effectLst/>
                <a:latin typeface="Söhne"/>
              </a:rPr>
              <a:t>ECDLP</a:t>
            </a:r>
            <a:r>
              <a:rPr lang="zh-TW" altLang="en-US" b="1" i="0" dirty="0">
                <a:solidFill>
                  <a:srgbClr val="374151"/>
                </a:solidFill>
                <a:effectLst/>
                <a:latin typeface="Söhne"/>
              </a:rPr>
              <a:t>和時間複雜度</a:t>
            </a:r>
            <a:r>
              <a:rPr lang="en-US" altLang="zh-TW" b="1" i="0" dirty="0">
                <a:solidFill>
                  <a:srgbClr val="374151"/>
                </a:solidFill>
                <a:effectLst/>
                <a:latin typeface="Söhne"/>
              </a:rPr>
              <a:t>:</a:t>
            </a:r>
            <a:endParaRPr lang="zh-TW" altLang="en-US" b="0" i="0" dirty="0">
              <a:solidFill>
                <a:srgbClr val="374151"/>
              </a:solidFill>
              <a:effectLst/>
              <a:latin typeface="Söhne"/>
            </a:endParaRPr>
          </a:p>
          <a:p>
            <a:pPr algn="l">
              <a:buFont typeface="Arial" panose="020B0604020202020204" pitchFamily="34" charset="0"/>
              <a:buChar char="•"/>
            </a:pPr>
            <a:r>
              <a:rPr lang="zh-TW" altLang="en-US" b="0" i="0" dirty="0">
                <a:solidFill>
                  <a:srgbClr val="374151"/>
                </a:solidFill>
                <a:effectLst/>
                <a:latin typeface="Söhne"/>
              </a:rPr>
              <a:t>這部分提到，如果對手 </a:t>
            </a:r>
            <a:r>
              <a:rPr lang="en-US" altLang="zh-TW" b="0" i="0" dirty="0">
                <a:solidFill>
                  <a:srgbClr val="374151"/>
                </a:solidFill>
                <a:effectLst/>
                <a:latin typeface="Söhne"/>
              </a:rPr>
              <a:t>A1 </a:t>
            </a:r>
            <a:r>
              <a:rPr lang="zh-TW" altLang="en-US" b="0" i="0" dirty="0">
                <a:solidFill>
                  <a:srgbClr val="374151"/>
                </a:solidFill>
                <a:effectLst/>
                <a:latin typeface="Söhne"/>
              </a:rPr>
              <a:t>能夠在多項式時間內伪造有效簽名，則存在一個挑戰者 </a:t>
            </a:r>
            <a:r>
              <a:rPr lang="en-US" altLang="zh-TW" b="0" i="0" dirty="0">
                <a:solidFill>
                  <a:srgbClr val="374151"/>
                </a:solidFill>
                <a:effectLst/>
                <a:latin typeface="Söhne"/>
              </a:rPr>
              <a:t>C1</a:t>
            </a:r>
            <a:r>
              <a:rPr lang="zh-TW" altLang="en-US" b="0" i="0" dirty="0">
                <a:solidFill>
                  <a:srgbClr val="374151"/>
                </a:solidFill>
                <a:effectLst/>
                <a:latin typeface="Söhne"/>
              </a:rPr>
              <a:t>，它可以在預期時間 </a:t>
            </a:r>
            <a:r>
              <a:rPr lang="en-US" altLang="zh-TW" b="0" i="0" dirty="0">
                <a:solidFill>
                  <a:srgbClr val="374151"/>
                </a:solidFill>
                <a:effectLst/>
                <a:latin typeface="Söhne"/>
              </a:rPr>
              <a:t>T </a:t>
            </a:r>
            <a:r>
              <a:rPr lang="zh-TW" altLang="en-US" b="0" i="0" dirty="0">
                <a:solidFill>
                  <a:srgbClr val="374151"/>
                </a:solidFill>
                <a:effectLst/>
                <a:latin typeface="Söhne"/>
              </a:rPr>
              <a:t>內解決椭圓曲線離散對數問題（</a:t>
            </a:r>
            <a:r>
              <a:rPr lang="en-US" altLang="zh-TW" b="0" i="0" dirty="0">
                <a:solidFill>
                  <a:srgbClr val="374151"/>
                </a:solidFill>
                <a:effectLst/>
                <a:latin typeface="Söhne"/>
              </a:rPr>
              <a:t>ECDLP</a:t>
            </a:r>
            <a:r>
              <a:rPr lang="zh-TW" altLang="en-US" b="0" i="0" dirty="0">
                <a:solidFill>
                  <a:srgbClr val="374151"/>
                </a:solidFill>
                <a:effectLst/>
                <a:latin typeface="Söhne"/>
              </a:rPr>
              <a:t>），而該時間 </a:t>
            </a:r>
            <a:r>
              <a:rPr lang="en-US" altLang="zh-TW" b="0" i="0" dirty="0">
                <a:solidFill>
                  <a:srgbClr val="374151"/>
                </a:solidFill>
                <a:effectLst/>
                <a:latin typeface="Söhne"/>
              </a:rPr>
              <a:t>T </a:t>
            </a:r>
            <a:r>
              <a:rPr lang="zh-TW" altLang="en-US" b="0" i="0" dirty="0">
                <a:solidFill>
                  <a:srgbClr val="374151"/>
                </a:solidFill>
                <a:effectLst/>
                <a:latin typeface="Söhne"/>
              </a:rPr>
              <a:t>期望值應小於 </a:t>
            </a:r>
            <a:r>
              <a:rPr lang="en-US" altLang="zh-TW" b="0" i="0" dirty="0">
                <a:solidFill>
                  <a:srgbClr val="374151"/>
                </a:solidFill>
                <a:effectLst/>
                <a:latin typeface="Söhne"/>
              </a:rPr>
              <a:t>120686QT / ε</a:t>
            </a:r>
            <a:r>
              <a:rPr lang="zh-TW" altLang="en-US" b="0" i="0" dirty="0">
                <a:solidFill>
                  <a:srgbClr val="374151"/>
                </a:solidFill>
                <a:effectLst/>
                <a:latin typeface="Söhne"/>
              </a:rPr>
              <a:t>。這裡的 </a:t>
            </a:r>
            <a:r>
              <a:rPr lang="en-US" altLang="zh-TW" b="0" i="0" dirty="0">
                <a:solidFill>
                  <a:srgbClr val="374151"/>
                </a:solidFill>
                <a:effectLst/>
                <a:latin typeface="Söhne"/>
              </a:rPr>
              <a:t>ε </a:t>
            </a:r>
            <a:r>
              <a:rPr lang="zh-TW" altLang="en-US" b="0" i="0" dirty="0">
                <a:solidFill>
                  <a:srgbClr val="374151"/>
                </a:solidFill>
                <a:effectLst/>
                <a:latin typeface="Söhne"/>
              </a:rPr>
              <a:t>是對手 </a:t>
            </a:r>
            <a:r>
              <a:rPr lang="en-US" altLang="zh-TW" b="0" i="0" dirty="0">
                <a:solidFill>
                  <a:srgbClr val="374151"/>
                </a:solidFill>
                <a:effectLst/>
                <a:latin typeface="Söhne"/>
              </a:rPr>
              <a:t>A1 </a:t>
            </a:r>
            <a:r>
              <a:rPr lang="zh-TW" altLang="en-US" b="0" i="0" dirty="0">
                <a:solidFill>
                  <a:srgbClr val="374151"/>
                </a:solidFill>
                <a:effectLst/>
                <a:latin typeface="Söhne"/>
              </a:rPr>
              <a:t>的成功概率。</a:t>
            </a:r>
          </a:p>
          <a:p>
            <a:pPr marL="742950" lvl="1" indent="-285750" algn="l">
              <a:buFont typeface="+mj-lt"/>
              <a:buAutoNum type="arabicPeriod"/>
            </a:pPr>
            <a:endParaRPr lang="zh-TW" altLang="en-US" b="0" i="0" dirty="0">
              <a:solidFill>
                <a:srgbClr val="374151"/>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27</a:t>
            </a:fld>
            <a:endParaRPr lang="zh-TW" altLang="en-US"/>
          </a:p>
        </p:txBody>
      </p:sp>
    </p:spTree>
    <p:extLst>
      <p:ext uri="{BB962C8B-B14F-4D97-AF65-F5344CB8AC3E}">
        <p14:creationId xmlns:p14="http://schemas.microsoft.com/office/powerpoint/2010/main" val="3238943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algn="l"/>
            <a:r>
              <a:rPr lang="zh-TW" altLang="en-US" b="0" i="0" dirty="0">
                <a:effectLst/>
                <a:latin typeface="Söhne"/>
              </a:rPr>
              <a:t>在上下文中，</a:t>
            </a:r>
            <a:r>
              <a:rPr lang="en-US" altLang="zh-TW" b="0" i="0" dirty="0">
                <a:effectLst/>
                <a:latin typeface="Söhne"/>
              </a:rPr>
              <a:t>Forking Lemma </a:t>
            </a:r>
            <a:r>
              <a:rPr lang="zh-TW" altLang="en-US" b="0" i="0" dirty="0">
                <a:effectLst/>
                <a:latin typeface="Söhne"/>
              </a:rPr>
              <a:t>被用來說明如果對手能夠在多項式時間內生成有效簽名，那麼存在另一臺機器可以控制對手，以更有效地生成兩個有效簽名。</a:t>
            </a:r>
            <a:endParaRPr lang="en-US" altLang="zh-TW" b="0" i="0" dirty="0">
              <a:effectLst/>
              <a:latin typeface="Söhne"/>
            </a:endParaRPr>
          </a:p>
          <a:p>
            <a:pPr algn="l"/>
            <a:r>
              <a:rPr lang="zh-TW" altLang="en-US" b="0" i="0" dirty="0">
                <a:effectLst/>
                <a:latin typeface="Söhne"/>
              </a:rPr>
              <a:t>這個結果與椭圓曲線離散對數問題（</a:t>
            </a:r>
            <a:r>
              <a:rPr lang="en-US" altLang="zh-TW" b="0" i="0" dirty="0">
                <a:effectLst/>
                <a:latin typeface="Söhne"/>
              </a:rPr>
              <a:t>ECDLP</a:t>
            </a:r>
            <a:r>
              <a:rPr lang="zh-TW" altLang="en-US" b="0" i="0" dirty="0">
                <a:effectLst/>
                <a:latin typeface="Söhne"/>
              </a:rPr>
              <a:t>）的難度相矛盾，從而強化了無憑證簽名方案的安全性。總的來說，</a:t>
            </a:r>
            <a:r>
              <a:rPr lang="en-US" altLang="zh-TW" b="0" i="0" dirty="0">
                <a:effectLst/>
                <a:latin typeface="Söhne"/>
              </a:rPr>
              <a:t>Forking Lemma </a:t>
            </a:r>
            <a:r>
              <a:rPr lang="zh-TW" altLang="en-US" b="0" i="0" dirty="0">
                <a:effectLst/>
                <a:latin typeface="Söhne"/>
              </a:rPr>
              <a:t>提供了一種方法，使我們可以通過模擬而非實際了解某事件的細節，從而進行安全性分析。</a:t>
            </a:r>
            <a:endParaRPr lang="en-US" altLang="zh-TW" b="1" i="0" dirty="0">
              <a:solidFill>
                <a:srgbClr val="374151"/>
              </a:solidFill>
              <a:effectLst/>
              <a:latin typeface="Söhne"/>
            </a:endParaRPr>
          </a:p>
          <a:p>
            <a:pPr algn="l">
              <a:buFont typeface="+mj-lt"/>
              <a:buAutoNum type="arabicPeriod"/>
            </a:pPr>
            <a:endParaRPr lang="en-US" altLang="zh-TW" b="1" i="0" dirty="0">
              <a:solidFill>
                <a:srgbClr val="374151"/>
              </a:solidFill>
              <a:effectLst/>
              <a:latin typeface="Söhne"/>
            </a:endParaRPr>
          </a:p>
          <a:p>
            <a:pPr algn="l">
              <a:buFont typeface="+mj-lt"/>
              <a:buAutoNum type="arabicPeriod"/>
            </a:pPr>
            <a:endParaRPr lang="en-US" altLang="zh-TW" b="1" i="0" dirty="0">
              <a:solidFill>
                <a:srgbClr val="374151"/>
              </a:solidFill>
              <a:effectLst/>
              <a:latin typeface="Söhne"/>
            </a:endParaRPr>
          </a:p>
          <a:p>
            <a:pPr algn="l">
              <a:buFont typeface="+mj-lt"/>
              <a:buAutoNum type="arabicPeriod"/>
            </a:pPr>
            <a:r>
              <a:rPr lang="zh-TW" altLang="en-US" b="1" i="0" dirty="0">
                <a:solidFill>
                  <a:srgbClr val="374151"/>
                </a:solidFill>
                <a:effectLst/>
                <a:latin typeface="Söhne"/>
              </a:rPr>
              <a:t>證明的開始</a:t>
            </a:r>
            <a:r>
              <a:rPr lang="en-US" altLang="zh-TW" b="1" i="0" dirty="0">
                <a:solidFill>
                  <a:srgbClr val="374151"/>
                </a:solidFill>
                <a:effectLst/>
                <a:latin typeface="Söhne"/>
              </a:rPr>
              <a:t>:</a:t>
            </a:r>
            <a:endParaRPr lang="zh-TW" altLang="en-US" b="0" i="0" dirty="0">
              <a:solidFill>
                <a:srgbClr val="374151"/>
              </a:solidFill>
              <a:effectLst/>
              <a:latin typeface="Söhne"/>
            </a:endParaRPr>
          </a:p>
          <a:p>
            <a:pPr marL="742950" lvl="1" indent="-285750" algn="l">
              <a:buFont typeface="+mj-lt"/>
              <a:buAutoNum type="arabicPeriod"/>
            </a:pPr>
            <a:r>
              <a:rPr lang="zh-TW" altLang="en-US" b="0" i="0" dirty="0">
                <a:solidFill>
                  <a:srgbClr val="374151"/>
                </a:solidFill>
                <a:effectLst/>
                <a:latin typeface="Söhne"/>
              </a:rPr>
              <a:t>在這個部分，作者開始證明。首先，假設給定兩點 </a:t>
            </a:r>
            <a:r>
              <a:rPr lang="en-US" altLang="zh-TW" b="0" i="0" dirty="0">
                <a:solidFill>
                  <a:srgbClr val="374151"/>
                </a:solidFill>
                <a:effectLst/>
                <a:latin typeface="Söhne"/>
              </a:rPr>
              <a:t>P </a:t>
            </a:r>
            <a:r>
              <a:rPr lang="zh-TW" altLang="en-US" b="0" i="0" dirty="0">
                <a:solidFill>
                  <a:srgbClr val="374151"/>
                </a:solidFill>
                <a:effectLst/>
                <a:latin typeface="Söhne"/>
              </a:rPr>
              <a:t>和 </a:t>
            </a:r>
            <a:r>
              <a:rPr lang="en-US" altLang="zh-TW" b="0" i="0" dirty="0">
                <a:solidFill>
                  <a:srgbClr val="374151"/>
                </a:solidFill>
                <a:effectLst/>
                <a:latin typeface="Söhne"/>
              </a:rPr>
              <a:t>Q</a:t>
            </a:r>
            <a:r>
              <a:rPr lang="zh-TW" altLang="en-US" b="0" i="0" dirty="0">
                <a:solidFill>
                  <a:srgbClr val="374151"/>
                </a:solidFill>
                <a:effectLst/>
                <a:latin typeface="Söhne"/>
              </a:rPr>
              <a:t>，其中 </a:t>
            </a:r>
            <a:r>
              <a:rPr lang="en-US" altLang="zh-TW" b="0" i="0" dirty="0">
                <a:solidFill>
                  <a:srgbClr val="374151"/>
                </a:solidFill>
                <a:effectLst/>
                <a:latin typeface="Söhne"/>
              </a:rPr>
              <a:t>Q = </a:t>
            </a:r>
            <a:r>
              <a:rPr lang="en-US" altLang="zh-TW" b="0" i="0" dirty="0" err="1">
                <a:solidFill>
                  <a:srgbClr val="374151"/>
                </a:solidFill>
                <a:effectLst/>
                <a:latin typeface="Söhne"/>
              </a:rPr>
              <a:t>xP</a:t>
            </a:r>
            <a:r>
              <a:rPr lang="zh-TW" altLang="en-US" b="0" i="0" dirty="0">
                <a:solidFill>
                  <a:srgbClr val="374151"/>
                </a:solidFill>
                <a:effectLst/>
                <a:latin typeface="Söhne"/>
              </a:rPr>
              <a:t>，這兩點是橢圓曲線 </a:t>
            </a:r>
            <a:r>
              <a:rPr lang="en-US" altLang="zh-TW" b="0" i="0" dirty="0">
                <a:solidFill>
                  <a:srgbClr val="374151"/>
                </a:solidFill>
                <a:effectLst/>
                <a:latin typeface="Söhne"/>
              </a:rPr>
              <a:t>E </a:t>
            </a:r>
            <a:r>
              <a:rPr lang="zh-TW" altLang="en-US" b="0" i="0" dirty="0">
                <a:solidFill>
                  <a:srgbClr val="374151"/>
                </a:solidFill>
                <a:effectLst/>
                <a:latin typeface="Söhne"/>
              </a:rPr>
              <a:t>上的點。這裡的 </a:t>
            </a:r>
            <a:r>
              <a:rPr lang="en-US" altLang="zh-TW" b="0" i="0" dirty="0">
                <a:solidFill>
                  <a:srgbClr val="374151"/>
                </a:solidFill>
                <a:effectLst/>
                <a:latin typeface="Söhne"/>
              </a:rPr>
              <a:t>x </a:t>
            </a:r>
            <a:r>
              <a:rPr lang="zh-TW" altLang="en-US" b="0" i="0" dirty="0">
                <a:solidFill>
                  <a:srgbClr val="374151"/>
                </a:solidFill>
                <a:effectLst/>
                <a:latin typeface="Söhne"/>
              </a:rPr>
              <a:t>是私鑰，</a:t>
            </a:r>
            <a:r>
              <a:rPr lang="en-US" altLang="zh-TW" b="0" i="0" dirty="0">
                <a:solidFill>
                  <a:srgbClr val="374151"/>
                </a:solidFill>
                <a:effectLst/>
                <a:latin typeface="Söhne"/>
              </a:rPr>
              <a:t>P </a:t>
            </a:r>
            <a:r>
              <a:rPr lang="zh-TW" altLang="en-US" b="0" i="0" dirty="0">
                <a:solidFill>
                  <a:srgbClr val="374151"/>
                </a:solidFill>
                <a:effectLst/>
                <a:latin typeface="Söhne"/>
              </a:rPr>
              <a:t>是公開的基點，</a:t>
            </a:r>
            <a:r>
              <a:rPr lang="en-US" altLang="zh-TW" b="0" i="0" dirty="0">
                <a:solidFill>
                  <a:srgbClr val="374151"/>
                </a:solidFill>
                <a:effectLst/>
                <a:latin typeface="Söhne"/>
              </a:rPr>
              <a:t>Q </a:t>
            </a:r>
            <a:r>
              <a:rPr lang="zh-TW" altLang="en-US" b="0" i="0" dirty="0">
                <a:solidFill>
                  <a:srgbClr val="374151"/>
                </a:solidFill>
                <a:effectLst/>
                <a:latin typeface="Söhne"/>
              </a:rPr>
              <a:t>是基點 </a:t>
            </a:r>
            <a:r>
              <a:rPr lang="en-US" altLang="zh-TW" b="0" i="0" dirty="0">
                <a:solidFill>
                  <a:srgbClr val="374151"/>
                </a:solidFill>
                <a:effectLst/>
                <a:latin typeface="Söhne"/>
              </a:rPr>
              <a:t>P </a:t>
            </a:r>
            <a:r>
              <a:rPr lang="zh-TW" altLang="en-US" b="0" i="0" dirty="0">
                <a:solidFill>
                  <a:srgbClr val="374151"/>
                </a:solidFill>
                <a:effectLst/>
                <a:latin typeface="Söhne"/>
              </a:rPr>
              <a:t>的 </a:t>
            </a:r>
            <a:r>
              <a:rPr lang="en-US" altLang="zh-TW" b="0" i="0" dirty="0">
                <a:solidFill>
                  <a:srgbClr val="374151"/>
                </a:solidFill>
                <a:effectLst/>
                <a:latin typeface="Söhne"/>
              </a:rPr>
              <a:t>x </a:t>
            </a:r>
            <a:r>
              <a:rPr lang="zh-TW" altLang="en-US" b="0" i="0" dirty="0">
                <a:solidFill>
                  <a:srgbClr val="374151"/>
                </a:solidFill>
                <a:effectLst/>
                <a:latin typeface="Söhne"/>
              </a:rPr>
              <a:t>倍。</a:t>
            </a:r>
          </a:p>
          <a:p>
            <a:pPr algn="l">
              <a:buFont typeface="+mj-lt"/>
              <a:buAutoNum type="arabicPeriod"/>
            </a:pPr>
            <a:r>
              <a:rPr lang="zh-TW" altLang="en-US" b="1" i="0" dirty="0">
                <a:solidFill>
                  <a:srgbClr val="374151"/>
                </a:solidFill>
                <a:effectLst/>
                <a:latin typeface="Söhne"/>
              </a:rPr>
              <a:t>伪造者 </a:t>
            </a:r>
            <a:r>
              <a:rPr lang="en-US" altLang="zh-TW" b="1" i="0" dirty="0">
                <a:solidFill>
                  <a:srgbClr val="374151"/>
                </a:solidFill>
                <a:effectLst/>
                <a:latin typeface="Söhne"/>
              </a:rPr>
              <a:t>A1 </a:t>
            </a:r>
            <a:r>
              <a:rPr lang="zh-TW" altLang="en-US" b="1" i="0" dirty="0">
                <a:solidFill>
                  <a:srgbClr val="374151"/>
                </a:solidFill>
                <a:effectLst/>
                <a:latin typeface="Söhne"/>
              </a:rPr>
              <a:t>的行動</a:t>
            </a:r>
            <a:r>
              <a:rPr lang="en-US" altLang="zh-TW" b="1" i="0" dirty="0">
                <a:solidFill>
                  <a:srgbClr val="374151"/>
                </a:solidFill>
                <a:effectLst/>
                <a:latin typeface="Söhne"/>
              </a:rPr>
              <a:t>:</a:t>
            </a:r>
            <a:endParaRPr lang="zh-TW" altLang="en-US" b="0" i="0" dirty="0">
              <a:solidFill>
                <a:srgbClr val="374151"/>
              </a:solidFill>
              <a:effectLst/>
              <a:latin typeface="Söhne"/>
            </a:endParaRPr>
          </a:p>
          <a:p>
            <a:pPr marL="742950" lvl="1" indent="-285750" algn="l">
              <a:buFont typeface="+mj-lt"/>
              <a:buAutoNum type="arabicPeriod"/>
            </a:pPr>
            <a:r>
              <a:rPr lang="zh-TW" altLang="en-US" b="0" i="0" dirty="0">
                <a:solidFill>
                  <a:srgbClr val="374151"/>
                </a:solidFill>
                <a:effectLst/>
                <a:latin typeface="Söhne"/>
              </a:rPr>
              <a:t>提到伪造者 </a:t>
            </a:r>
            <a:r>
              <a:rPr lang="en-US" altLang="zh-TW" b="0" i="0" dirty="0">
                <a:solidFill>
                  <a:srgbClr val="374151"/>
                </a:solidFill>
                <a:effectLst/>
                <a:latin typeface="Söhne"/>
              </a:rPr>
              <a:t>A1 </a:t>
            </a:r>
            <a:r>
              <a:rPr lang="zh-TW" altLang="en-US" b="0" i="0" dirty="0">
                <a:solidFill>
                  <a:srgbClr val="374151"/>
                </a:solidFill>
                <a:effectLst/>
                <a:latin typeface="Söhne"/>
              </a:rPr>
              <a:t>能夠伪造消息 </a:t>
            </a:r>
            <a:r>
              <a:rPr lang="en-US" altLang="zh-TW" b="0" i="0" dirty="0">
                <a:solidFill>
                  <a:srgbClr val="374151"/>
                </a:solidFill>
                <a:effectLst/>
                <a:latin typeface="Söhne"/>
              </a:rPr>
              <a:t>{PIDi, vpkPIDi, Mi, Ti, σi}</a:t>
            </a:r>
            <a:r>
              <a:rPr lang="zh-TW" altLang="en-US" b="0" i="0" dirty="0">
                <a:solidFill>
                  <a:srgbClr val="374151"/>
                </a:solidFill>
                <a:effectLst/>
                <a:latin typeface="Söhne"/>
              </a:rPr>
              <a:t>。這些可能是某種形式的證書或簽名。</a:t>
            </a:r>
          </a:p>
          <a:p>
            <a:pPr algn="l">
              <a:buFont typeface="+mj-lt"/>
              <a:buAutoNum type="arabicPeriod"/>
            </a:pPr>
            <a:r>
              <a:rPr lang="zh-TW" altLang="en-US" b="1" i="0" dirty="0">
                <a:solidFill>
                  <a:srgbClr val="374151"/>
                </a:solidFill>
                <a:effectLst/>
                <a:latin typeface="Söhne"/>
              </a:rPr>
              <a:t>建立遊戲</a:t>
            </a:r>
            <a:r>
              <a:rPr lang="en-US" altLang="zh-TW" b="1" i="0" dirty="0">
                <a:solidFill>
                  <a:srgbClr val="374151"/>
                </a:solidFill>
                <a:effectLst/>
                <a:latin typeface="Söhne"/>
              </a:rPr>
              <a:t>:</a:t>
            </a:r>
            <a:endParaRPr lang="zh-TW" altLang="en-US" b="0" i="0" dirty="0">
              <a:solidFill>
                <a:srgbClr val="374151"/>
              </a:solidFill>
              <a:effectLst/>
              <a:latin typeface="Söhne"/>
            </a:endParaRPr>
          </a:p>
          <a:p>
            <a:pPr marL="742950" lvl="1" indent="-285750" algn="l">
              <a:buFont typeface="+mj-lt"/>
              <a:buAutoNum type="arabicPeriod"/>
            </a:pPr>
            <a:r>
              <a:rPr lang="zh-TW" altLang="en-US" b="0" i="0" dirty="0">
                <a:solidFill>
                  <a:srgbClr val="374151"/>
                </a:solidFill>
                <a:effectLst/>
                <a:latin typeface="Söhne"/>
              </a:rPr>
              <a:t>作者建立了一個遊戲，涉及對手 </a:t>
            </a:r>
            <a:r>
              <a:rPr lang="en-US" altLang="zh-TW" b="0" i="0" dirty="0">
                <a:solidFill>
                  <a:srgbClr val="374151"/>
                </a:solidFill>
                <a:effectLst/>
                <a:latin typeface="Söhne"/>
              </a:rPr>
              <a:t>A1 </a:t>
            </a:r>
            <a:r>
              <a:rPr lang="zh-TW" altLang="en-US" b="0" i="0" dirty="0">
                <a:solidFill>
                  <a:srgbClr val="374151"/>
                </a:solidFill>
                <a:effectLst/>
                <a:latin typeface="Söhne"/>
              </a:rPr>
              <a:t>和挑戰者 </a:t>
            </a:r>
            <a:r>
              <a:rPr lang="en-US" altLang="zh-TW" b="0" i="0" dirty="0">
                <a:solidFill>
                  <a:srgbClr val="374151"/>
                </a:solidFill>
                <a:effectLst/>
                <a:latin typeface="Söhne"/>
              </a:rPr>
              <a:t>C1</a:t>
            </a:r>
            <a:r>
              <a:rPr lang="zh-TW" altLang="en-US" b="0" i="0" dirty="0">
                <a:solidFill>
                  <a:srgbClr val="374151"/>
                </a:solidFill>
                <a:effectLst/>
                <a:latin typeface="Söhne"/>
              </a:rPr>
              <a:t>。挑戰者 </a:t>
            </a:r>
            <a:r>
              <a:rPr lang="en-US" altLang="zh-TW" b="0" i="0" dirty="0">
                <a:solidFill>
                  <a:srgbClr val="374151"/>
                </a:solidFill>
                <a:effectLst/>
                <a:latin typeface="Söhne"/>
              </a:rPr>
              <a:t>C1 </a:t>
            </a:r>
            <a:r>
              <a:rPr lang="zh-TW" altLang="en-US" b="0" i="0" dirty="0">
                <a:solidFill>
                  <a:srgbClr val="374151"/>
                </a:solidFill>
                <a:effectLst/>
                <a:latin typeface="Söhne"/>
              </a:rPr>
              <a:t>具有運行 </a:t>
            </a:r>
            <a:r>
              <a:rPr lang="en-US" altLang="zh-TW" b="0" i="0" dirty="0">
                <a:solidFill>
                  <a:srgbClr val="374151"/>
                </a:solidFill>
                <a:effectLst/>
                <a:latin typeface="Söhne"/>
              </a:rPr>
              <a:t>A1 </a:t>
            </a:r>
            <a:r>
              <a:rPr lang="zh-TW" altLang="en-US" b="0" i="0" dirty="0">
                <a:solidFill>
                  <a:srgbClr val="374151"/>
                </a:solidFill>
                <a:effectLst/>
                <a:latin typeface="Söhne"/>
              </a:rPr>
              <a:t>的能力，並有著以非常小概率運行 </a:t>
            </a:r>
            <a:r>
              <a:rPr lang="en-US" altLang="zh-TW" b="0" i="0" dirty="0">
                <a:solidFill>
                  <a:srgbClr val="374151"/>
                </a:solidFill>
                <a:effectLst/>
                <a:latin typeface="Söhne"/>
              </a:rPr>
              <a:t>A1 </a:t>
            </a:r>
            <a:r>
              <a:rPr lang="zh-TW" altLang="en-US" b="0" i="0" dirty="0">
                <a:solidFill>
                  <a:srgbClr val="374151"/>
                </a:solidFill>
                <a:effectLst/>
                <a:latin typeface="Söhne"/>
              </a:rPr>
              <a:t>作為解決椭圓曲線離散對數問題（</a:t>
            </a:r>
            <a:r>
              <a:rPr lang="en-US" altLang="zh-TW" b="0" i="0" dirty="0">
                <a:solidFill>
                  <a:srgbClr val="374151"/>
                </a:solidFill>
                <a:effectLst/>
                <a:latin typeface="Söhne"/>
              </a:rPr>
              <a:t>ECDLP</a:t>
            </a:r>
            <a:r>
              <a:rPr lang="zh-TW" altLang="en-US" b="0" i="0" dirty="0">
                <a:solidFill>
                  <a:srgbClr val="374151"/>
                </a:solidFill>
                <a:effectLst/>
                <a:latin typeface="Söhne"/>
              </a:rPr>
              <a:t>）的子程序的能力。</a:t>
            </a:r>
          </a:p>
          <a:p>
            <a:pPr algn="l"/>
            <a:r>
              <a:rPr lang="zh-TW" altLang="en-US" b="0" i="0" dirty="0">
                <a:solidFill>
                  <a:srgbClr val="374151"/>
                </a:solidFill>
                <a:effectLst/>
                <a:latin typeface="Söhne"/>
              </a:rPr>
              <a:t>整體而言，這部分提供了一個起點，表明在證明中將建立一個遊戲來探討對手 </a:t>
            </a:r>
            <a:r>
              <a:rPr lang="en-US" altLang="zh-TW" b="0" i="0" dirty="0">
                <a:solidFill>
                  <a:srgbClr val="374151"/>
                </a:solidFill>
                <a:effectLst/>
                <a:latin typeface="Söhne"/>
              </a:rPr>
              <a:t>A1 </a:t>
            </a:r>
            <a:r>
              <a:rPr lang="zh-TW" altLang="en-US" b="0" i="0" dirty="0">
                <a:solidFill>
                  <a:srgbClr val="374151"/>
                </a:solidFill>
                <a:effectLst/>
                <a:latin typeface="Söhne"/>
              </a:rPr>
              <a:t>能否成功伪造消息，以及挑戰者 </a:t>
            </a:r>
            <a:r>
              <a:rPr lang="en-US" altLang="zh-TW" b="0" i="0" dirty="0">
                <a:solidFill>
                  <a:srgbClr val="374151"/>
                </a:solidFill>
                <a:effectLst/>
                <a:latin typeface="Söhne"/>
              </a:rPr>
              <a:t>C1 </a:t>
            </a:r>
            <a:r>
              <a:rPr lang="zh-TW" altLang="en-US" b="0" i="0" dirty="0">
                <a:solidFill>
                  <a:srgbClr val="374151"/>
                </a:solidFill>
                <a:effectLst/>
                <a:latin typeface="Söhne"/>
              </a:rPr>
              <a:t>是否能夠以非常小的概率解決 </a:t>
            </a:r>
            <a:r>
              <a:rPr lang="en-US" altLang="zh-TW" b="0" i="0" dirty="0">
                <a:solidFill>
                  <a:srgbClr val="374151"/>
                </a:solidFill>
                <a:effectLst/>
                <a:latin typeface="Söhne"/>
              </a:rPr>
              <a:t>ECDLP </a:t>
            </a:r>
            <a:r>
              <a:rPr lang="zh-TW" altLang="en-US" b="0" i="0" dirty="0">
                <a:solidFill>
                  <a:srgbClr val="374151"/>
                </a:solidFill>
                <a:effectLst/>
                <a:latin typeface="Söhne"/>
              </a:rPr>
              <a:t>以阻止伪造。</a:t>
            </a:r>
            <a:endParaRPr lang="en-US" altLang="zh-TW" b="0" i="0" dirty="0">
              <a:solidFill>
                <a:srgbClr val="374151"/>
              </a:solidFill>
              <a:effectLst/>
              <a:latin typeface="Söhne"/>
            </a:endParaRPr>
          </a:p>
          <a:p>
            <a:pPr algn="l"/>
            <a:endParaRPr lang="en-US" altLang="zh-TW" b="0" i="0" dirty="0">
              <a:solidFill>
                <a:srgbClr val="374151"/>
              </a:solidFill>
              <a:effectLst/>
              <a:latin typeface="Söhne"/>
            </a:endParaRPr>
          </a:p>
          <a:p>
            <a:pPr algn="l"/>
            <a:endParaRPr lang="en-US" altLang="zh-TW" b="0" i="0" dirty="0">
              <a:solidFill>
                <a:srgbClr val="374151"/>
              </a:solidFill>
              <a:effectLst/>
              <a:latin typeface="Söhne"/>
            </a:endParaRPr>
          </a:p>
          <a:p>
            <a:pPr algn="l"/>
            <a:r>
              <a:rPr lang="zh-TW" altLang="en-US" b="0" i="0" dirty="0">
                <a:solidFill>
                  <a:srgbClr val="374151"/>
                </a:solidFill>
                <a:effectLst/>
                <a:latin typeface="Söhne"/>
              </a:rPr>
              <a:t>證明：假設給定</a:t>
            </a:r>
            <a:r>
              <a:rPr lang="en-US" altLang="zh-TW" b="0" i="0" dirty="0">
                <a:solidFill>
                  <a:srgbClr val="374151"/>
                </a:solidFill>
                <a:effectLst/>
                <a:latin typeface="Söhne"/>
              </a:rPr>
              <a:t>P</a:t>
            </a:r>
            <a:r>
              <a:rPr lang="zh-TW" altLang="en-US" b="0" i="0" dirty="0">
                <a:solidFill>
                  <a:srgbClr val="374151"/>
                </a:solidFill>
                <a:effectLst/>
                <a:latin typeface="Söhne"/>
              </a:rPr>
              <a:t>，</a:t>
            </a:r>
            <a:r>
              <a:rPr lang="en-US" altLang="zh-TW" b="0" i="0" dirty="0">
                <a:solidFill>
                  <a:srgbClr val="374151"/>
                </a:solidFill>
                <a:effectLst/>
                <a:latin typeface="Söhne"/>
              </a:rPr>
              <a:t>Q = </a:t>
            </a:r>
            <a:r>
              <a:rPr lang="en-US" altLang="zh-TW" b="0" i="0" dirty="0" err="1">
                <a:solidFill>
                  <a:srgbClr val="374151"/>
                </a:solidFill>
                <a:effectLst/>
                <a:latin typeface="Söhne"/>
              </a:rPr>
              <a:t>xP</a:t>
            </a:r>
            <a:r>
              <a:rPr lang="zh-TW" altLang="en-US" b="0" i="0" dirty="0">
                <a:solidFill>
                  <a:srgbClr val="374151"/>
                </a:solidFill>
                <a:effectLst/>
                <a:latin typeface="Söhne"/>
              </a:rPr>
              <a:t>，其中</a:t>
            </a:r>
            <a:r>
              <a:rPr lang="en-US" altLang="zh-TW" b="0" i="0" dirty="0">
                <a:solidFill>
                  <a:srgbClr val="374151"/>
                </a:solidFill>
                <a:effectLst/>
                <a:latin typeface="Söhne"/>
              </a:rPr>
              <a:t>P</a:t>
            </a:r>
            <a:r>
              <a:rPr lang="zh-TW" altLang="en-US" b="0" i="0" dirty="0">
                <a:solidFill>
                  <a:srgbClr val="374151"/>
                </a:solidFill>
                <a:effectLst/>
                <a:latin typeface="Söhne"/>
              </a:rPr>
              <a:t>和</a:t>
            </a:r>
            <a:r>
              <a:rPr lang="en-US" altLang="zh-TW" b="0" i="0" dirty="0">
                <a:solidFill>
                  <a:srgbClr val="374151"/>
                </a:solidFill>
                <a:effectLst/>
                <a:latin typeface="Söhne"/>
              </a:rPr>
              <a:t>Q</a:t>
            </a:r>
            <a:r>
              <a:rPr lang="zh-TW" altLang="en-US" b="0" i="0" dirty="0">
                <a:solidFill>
                  <a:srgbClr val="374151"/>
                </a:solidFill>
                <a:effectLst/>
                <a:latin typeface="Söhne"/>
              </a:rPr>
              <a:t>是橢圓曲線</a:t>
            </a:r>
            <a:r>
              <a:rPr lang="en-US" altLang="zh-TW" b="0" i="0" dirty="0">
                <a:solidFill>
                  <a:srgbClr val="374151"/>
                </a:solidFill>
                <a:effectLst/>
                <a:latin typeface="Söhne"/>
              </a:rPr>
              <a:t>E</a:t>
            </a:r>
            <a:r>
              <a:rPr lang="zh-TW" altLang="en-US" b="0" i="0" dirty="0">
                <a:solidFill>
                  <a:srgbClr val="374151"/>
                </a:solidFill>
                <a:effectLst/>
                <a:latin typeface="Söhne"/>
              </a:rPr>
              <a:t>上的兩點，偽造者</a:t>
            </a:r>
            <a:r>
              <a:rPr lang="en-US" altLang="zh-TW" b="0" i="0" dirty="0">
                <a:solidFill>
                  <a:srgbClr val="374151"/>
                </a:solidFill>
                <a:effectLst/>
                <a:latin typeface="Söhne"/>
              </a:rPr>
              <a:t>A1</a:t>
            </a:r>
            <a:r>
              <a:rPr lang="zh-TW" altLang="en-US" b="0" i="0" dirty="0">
                <a:solidFill>
                  <a:srgbClr val="374151"/>
                </a:solidFill>
                <a:effectLst/>
                <a:latin typeface="Söhne"/>
              </a:rPr>
              <a:t>可以偽造訊息</a:t>
            </a:r>
            <a:r>
              <a:rPr lang="en-US" altLang="zh-TW" b="0" i="0" dirty="0">
                <a:solidFill>
                  <a:srgbClr val="374151"/>
                </a:solidFill>
                <a:effectLst/>
                <a:latin typeface="Söhne"/>
              </a:rPr>
              <a:t>{PIDi</a:t>
            </a:r>
            <a:r>
              <a:rPr lang="zh-TW" altLang="en-US" b="0" i="0" dirty="0">
                <a:solidFill>
                  <a:srgbClr val="374151"/>
                </a:solidFill>
                <a:effectLst/>
                <a:latin typeface="Söhne"/>
              </a:rPr>
              <a:t>，</a:t>
            </a:r>
            <a:r>
              <a:rPr lang="en-US" altLang="zh-TW" b="0" i="0" dirty="0">
                <a:solidFill>
                  <a:srgbClr val="374151"/>
                </a:solidFill>
                <a:effectLst/>
                <a:latin typeface="Söhne"/>
              </a:rPr>
              <a:t>vpkPIDi</a:t>
            </a:r>
            <a:r>
              <a:rPr lang="zh-TW" altLang="en-US" b="0" i="0" dirty="0">
                <a:solidFill>
                  <a:srgbClr val="374151"/>
                </a:solidFill>
                <a:effectLst/>
                <a:latin typeface="Söhne"/>
              </a:rPr>
              <a:t>，</a:t>
            </a:r>
            <a:r>
              <a:rPr lang="en-US" altLang="zh-TW" b="0" i="0" dirty="0">
                <a:solidFill>
                  <a:srgbClr val="374151"/>
                </a:solidFill>
                <a:effectLst/>
                <a:latin typeface="Söhne"/>
              </a:rPr>
              <a:t>Mi</a:t>
            </a:r>
            <a:r>
              <a:rPr lang="zh-TW" altLang="en-US" b="0" i="0" dirty="0">
                <a:solidFill>
                  <a:srgbClr val="374151"/>
                </a:solidFill>
                <a:effectLst/>
                <a:latin typeface="Söhne"/>
              </a:rPr>
              <a:t>，</a:t>
            </a:r>
            <a:r>
              <a:rPr lang="en-US" altLang="zh-TW" b="0" i="0" dirty="0">
                <a:solidFill>
                  <a:srgbClr val="374151"/>
                </a:solidFill>
                <a:effectLst/>
                <a:latin typeface="Söhne"/>
              </a:rPr>
              <a:t>Ti</a:t>
            </a:r>
            <a:r>
              <a:rPr lang="zh-TW" altLang="en-US" b="0" i="0" dirty="0">
                <a:solidFill>
                  <a:srgbClr val="374151"/>
                </a:solidFill>
                <a:effectLst/>
                <a:latin typeface="Söhne"/>
              </a:rPr>
              <a:t>，</a:t>
            </a:r>
            <a:r>
              <a:rPr lang="en-US" altLang="zh-TW" b="0" i="0" dirty="0">
                <a:solidFill>
                  <a:srgbClr val="374151"/>
                </a:solidFill>
                <a:effectLst/>
                <a:latin typeface="Söhne"/>
              </a:rPr>
              <a:t>σi}</a:t>
            </a:r>
            <a:r>
              <a:rPr lang="zh-TW" altLang="en-US" b="0" i="0" dirty="0">
                <a:solidFill>
                  <a:srgbClr val="374151"/>
                </a:solidFill>
                <a:effectLst/>
                <a:latin typeface="Söhne"/>
              </a:rPr>
              <a:t>。 我們在 </a:t>
            </a:r>
            <a:r>
              <a:rPr lang="en-US" altLang="zh-TW" b="0" i="0" dirty="0">
                <a:solidFill>
                  <a:srgbClr val="374151"/>
                </a:solidFill>
                <a:effectLst/>
                <a:latin typeface="Söhne"/>
              </a:rPr>
              <a:t>A1 </a:t>
            </a:r>
            <a:r>
              <a:rPr lang="zh-TW" altLang="en-US" b="0" i="0" dirty="0">
                <a:solidFill>
                  <a:srgbClr val="374151"/>
                </a:solidFill>
                <a:effectLst/>
                <a:latin typeface="Söhne"/>
              </a:rPr>
              <a:t>和挑戰者 </a:t>
            </a:r>
            <a:r>
              <a:rPr lang="en-US" altLang="zh-TW" b="0" i="0" dirty="0">
                <a:solidFill>
                  <a:srgbClr val="374151"/>
                </a:solidFill>
                <a:effectLst/>
                <a:latin typeface="Söhne"/>
              </a:rPr>
              <a:t>C1 </a:t>
            </a:r>
            <a:r>
              <a:rPr lang="zh-TW" altLang="en-US" b="0" i="0" dirty="0">
                <a:solidFill>
                  <a:srgbClr val="374151"/>
                </a:solidFill>
                <a:effectLst/>
                <a:latin typeface="Söhne"/>
              </a:rPr>
              <a:t>之間建立了一個博弈，</a:t>
            </a:r>
            <a:r>
              <a:rPr lang="en-US" altLang="zh-TW" b="0" i="0" dirty="0">
                <a:solidFill>
                  <a:srgbClr val="374151"/>
                </a:solidFill>
                <a:effectLst/>
                <a:latin typeface="Söhne"/>
              </a:rPr>
              <a:t>C1 </a:t>
            </a:r>
            <a:r>
              <a:rPr lang="zh-TW" altLang="en-US" b="0" i="0" dirty="0">
                <a:solidFill>
                  <a:srgbClr val="374151"/>
                </a:solidFill>
                <a:effectLst/>
                <a:latin typeface="Söhne"/>
              </a:rPr>
              <a:t>有能力以不可忽略的機率運行 </a:t>
            </a:r>
            <a:r>
              <a:rPr lang="en-US" altLang="zh-TW" b="0" i="0" dirty="0">
                <a:solidFill>
                  <a:srgbClr val="374151"/>
                </a:solidFill>
                <a:effectLst/>
                <a:latin typeface="Söhne"/>
              </a:rPr>
              <a:t>A1 </a:t>
            </a:r>
            <a:r>
              <a:rPr lang="zh-TW" altLang="en-US" b="0" i="0" dirty="0">
                <a:solidFill>
                  <a:srgbClr val="374151"/>
                </a:solidFill>
                <a:effectLst/>
                <a:latin typeface="Söhne"/>
              </a:rPr>
              <a:t>作為解決 </a:t>
            </a:r>
            <a:r>
              <a:rPr lang="en-US" altLang="zh-TW" b="0" i="0" dirty="0">
                <a:solidFill>
                  <a:srgbClr val="374151"/>
                </a:solidFill>
                <a:effectLst/>
                <a:latin typeface="Söhne"/>
              </a:rPr>
              <a:t>ECDLP </a:t>
            </a:r>
            <a:r>
              <a:rPr lang="zh-TW" altLang="en-US" b="0" i="0" dirty="0">
                <a:solidFill>
                  <a:srgbClr val="374151"/>
                </a:solidFill>
                <a:effectLst/>
                <a:latin typeface="Söhne"/>
              </a:rPr>
              <a:t>的子程式。</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28</a:t>
            </a:fld>
            <a:endParaRPr lang="zh-TW" altLang="en-US"/>
          </a:p>
        </p:txBody>
      </p:sp>
    </p:spTree>
    <p:extLst>
      <p:ext uri="{BB962C8B-B14F-4D97-AF65-F5344CB8AC3E}">
        <p14:creationId xmlns:p14="http://schemas.microsoft.com/office/powerpoint/2010/main" val="235451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algn="l">
              <a:buFont typeface="+mj-lt"/>
              <a:buAutoNum type="arabicPeriod"/>
            </a:pPr>
            <a:r>
              <a:rPr lang="en-US" altLang="zh-TW" b="0" i="0" dirty="0">
                <a:solidFill>
                  <a:srgbClr val="374151"/>
                </a:solidFill>
                <a:effectLst/>
                <a:latin typeface="Söhne"/>
              </a:rPr>
              <a:t>Setup</a:t>
            </a:r>
            <a:r>
              <a:rPr lang="zh-TW" altLang="en-US" b="0" i="0" dirty="0">
                <a:solidFill>
                  <a:srgbClr val="374151"/>
                </a:solidFill>
                <a:effectLst/>
                <a:latin typeface="Söhne"/>
              </a:rPr>
              <a:t>：</a:t>
            </a:r>
            <a:endParaRPr lang="en-US" altLang="zh-TW" b="0" i="0" dirty="0">
              <a:solidFill>
                <a:srgbClr val="374151"/>
              </a:solidFill>
              <a:effectLst/>
              <a:latin typeface="Söhne"/>
            </a:endParaRPr>
          </a:p>
          <a:p>
            <a:pPr algn="l">
              <a:buFont typeface="+mj-lt"/>
              <a:buNone/>
            </a:pPr>
            <a:r>
              <a:rPr lang="zh-TW" altLang="en-US" b="1" i="0" dirty="0">
                <a:effectLst/>
                <a:latin typeface="Söhne"/>
              </a:rPr>
              <a:t>主鍵生成</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在這個設置階段，挑戰者 </a:t>
            </a:r>
            <a:r>
              <a:rPr lang="en-US" altLang="zh-TW" b="0" i="0" dirty="0">
                <a:effectLst/>
                <a:latin typeface="Söhne"/>
              </a:rPr>
              <a:t>C1 </a:t>
            </a:r>
            <a:r>
              <a:rPr lang="zh-TW" altLang="en-US" b="0" i="0" dirty="0">
                <a:effectLst/>
                <a:latin typeface="Söhne"/>
              </a:rPr>
              <a:t>隨機選擇主鍵 </a:t>
            </a:r>
            <a:r>
              <a:rPr lang="zh-TW" altLang="en-US" b="0" i="0" dirty="0">
                <a:effectLst/>
                <a:latin typeface="KaTeX_Main"/>
              </a:rPr>
              <a:t>�</a:t>
            </a:r>
            <a:r>
              <a:rPr lang="en-US" altLang="zh-TW" b="0" i="1" dirty="0">
                <a:effectLst/>
                <a:latin typeface="KaTeX_Math"/>
              </a:rPr>
              <a:t>a</a:t>
            </a:r>
            <a:r>
              <a:rPr lang="zh-TW" altLang="en-US" b="0" i="0" dirty="0">
                <a:effectLst/>
                <a:latin typeface="Söhne"/>
              </a:rPr>
              <a:t>。主鍵 </a:t>
            </a:r>
            <a:r>
              <a:rPr lang="zh-TW" altLang="en-US" b="0" i="0" dirty="0">
                <a:effectLst/>
                <a:latin typeface="KaTeX_Main"/>
              </a:rPr>
              <a:t>�</a:t>
            </a:r>
            <a:r>
              <a:rPr lang="en-US" altLang="zh-TW" b="0" i="1" dirty="0">
                <a:effectLst/>
                <a:latin typeface="KaTeX_Math"/>
              </a:rPr>
              <a:t>a</a:t>
            </a:r>
            <a:r>
              <a:rPr lang="zh-TW" altLang="en-US" b="0" i="0" dirty="0">
                <a:effectLst/>
                <a:latin typeface="Söhne"/>
              </a:rPr>
              <a:t> 是一個隨機生成的數字。</a:t>
            </a:r>
          </a:p>
          <a:p>
            <a:pPr algn="l">
              <a:buFont typeface="+mj-lt"/>
              <a:buNone/>
            </a:pPr>
            <a:r>
              <a:rPr lang="zh-TW" altLang="en-US" b="1" i="0" dirty="0">
                <a:effectLst/>
                <a:latin typeface="Söhne"/>
              </a:rPr>
              <a:t>公鑰計算</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挑戰者 </a:t>
            </a:r>
            <a:r>
              <a:rPr lang="en-US" altLang="zh-TW" b="0" i="0" dirty="0">
                <a:effectLst/>
                <a:latin typeface="Söhne"/>
              </a:rPr>
              <a:t>C1 </a:t>
            </a:r>
            <a:r>
              <a:rPr lang="zh-TW" altLang="en-US" b="0" i="0" dirty="0">
                <a:effectLst/>
                <a:latin typeface="Söhne"/>
              </a:rPr>
              <a:t>接著計算相應的公鑰 </a:t>
            </a:r>
            <a:r>
              <a:rPr lang="zh-TW" altLang="en-US" b="0" i="0" dirty="0">
                <a:effectLst/>
                <a:latin typeface="KaTeX_Main"/>
              </a:rPr>
              <a:t>�</a:t>
            </a:r>
            <a:r>
              <a:rPr lang="en-US" altLang="zh-TW" b="0" i="0" dirty="0">
                <a:effectLst/>
                <a:latin typeface="KaTeX_Main"/>
              </a:rPr>
              <a:t>pub=��</a:t>
            </a:r>
            <a:r>
              <a:rPr lang="en-US" altLang="zh-TW" b="0" i="1" dirty="0">
                <a:effectLst/>
                <a:latin typeface="KaTeX_Math"/>
              </a:rPr>
              <a:t>K</a:t>
            </a:r>
            <a:r>
              <a:rPr lang="en-US" altLang="zh-TW" b="0" i="0" dirty="0">
                <a:effectLst/>
                <a:latin typeface="KaTeX_Main"/>
              </a:rPr>
              <a:t>pub​=</a:t>
            </a:r>
            <a:r>
              <a:rPr lang="en-US" altLang="zh-TW" b="0" i="1" err="1">
                <a:effectLst/>
                <a:latin typeface="KaTeX_Math"/>
              </a:rPr>
              <a:t>aP</a:t>
            </a:r>
            <a:r>
              <a:rPr lang="zh-TW" altLang="en-US" b="0" i="0" dirty="0">
                <a:effectLst/>
                <a:latin typeface="Söhne"/>
              </a:rPr>
              <a:t>，其中 </a:t>
            </a:r>
            <a:r>
              <a:rPr lang="zh-TW" altLang="en-US" b="0" i="0" dirty="0">
                <a:effectLst/>
                <a:latin typeface="KaTeX_Main"/>
              </a:rPr>
              <a:t>�</a:t>
            </a:r>
            <a:r>
              <a:rPr lang="en-US" altLang="zh-TW" b="0" i="1" dirty="0">
                <a:effectLst/>
                <a:latin typeface="KaTeX_Math"/>
              </a:rPr>
              <a:t>P</a:t>
            </a:r>
            <a:r>
              <a:rPr lang="zh-TW" altLang="en-US" b="0" i="0" dirty="0">
                <a:effectLst/>
                <a:latin typeface="Söhne"/>
              </a:rPr>
              <a:t> 是公開的基點。</a:t>
            </a:r>
          </a:p>
          <a:p>
            <a:pPr algn="l">
              <a:buFont typeface="+mj-lt"/>
              <a:buNone/>
            </a:pPr>
            <a:r>
              <a:rPr lang="zh-TW" altLang="en-US" b="1" i="0" dirty="0">
                <a:effectLst/>
                <a:latin typeface="Söhne"/>
              </a:rPr>
              <a:t>參數發送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接下來，</a:t>
            </a:r>
            <a:r>
              <a:rPr lang="en-US" altLang="zh-TW" b="0" i="0" dirty="0">
                <a:effectLst/>
                <a:latin typeface="Söhne"/>
              </a:rPr>
              <a:t>C1 </a:t>
            </a:r>
            <a:r>
              <a:rPr lang="zh-TW" altLang="en-US" b="0" i="0" dirty="0">
                <a:effectLst/>
                <a:latin typeface="Söhne"/>
              </a:rPr>
              <a:t>將系統參數 </a:t>
            </a:r>
            <a:r>
              <a:rPr lang="en-US" altLang="zh-TW" b="0" i="1" dirty="0">
                <a:effectLst/>
                <a:latin typeface="KaTeX_Math"/>
              </a:rPr>
              <a:t>params</a:t>
            </a:r>
            <a:r>
              <a:rPr lang="en-US" altLang="zh-TW" b="0" i="0" dirty="0">
                <a:effectLst/>
                <a:latin typeface="KaTeX_Main"/>
              </a:rPr>
              <a:t>={</a:t>
            </a:r>
            <a:r>
              <a:rPr lang="en-US" altLang="zh-TW" b="0" i="1" dirty="0">
                <a:effectLst/>
                <a:latin typeface="KaTeX_Math"/>
              </a:rPr>
              <a:t>P</a:t>
            </a:r>
            <a:r>
              <a:rPr lang="en-US" altLang="zh-TW" b="0" i="0" dirty="0">
                <a:effectLst/>
                <a:latin typeface="KaTeX_Main"/>
              </a:rPr>
              <a:t>,</a:t>
            </a:r>
            <a:r>
              <a:rPr lang="en-US" altLang="zh-TW" b="0" i="1" dirty="0">
                <a:effectLst/>
                <a:latin typeface="KaTeX_Math"/>
              </a:rPr>
              <a:t>p</a:t>
            </a:r>
            <a:r>
              <a:rPr lang="en-US" altLang="zh-TW" b="0" i="0" dirty="0">
                <a:effectLst/>
                <a:latin typeface="KaTeX_Main"/>
              </a:rPr>
              <a:t>,</a:t>
            </a:r>
            <a:r>
              <a:rPr lang="en-US" altLang="zh-TW" b="0" i="1" dirty="0">
                <a:effectLst/>
                <a:latin typeface="KaTeX_Math"/>
              </a:rPr>
              <a:t>q</a:t>
            </a:r>
            <a:r>
              <a:rPr lang="en-US" altLang="zh-TW" b="0" i="0" dirty="0">
                <a:effectLst/>
                <a:latin typeface="KaTeX_Main"/>
              </a:rPr>
              <a:t>,</a:t>
            </a:r>
            <a:r>
              <a:rPr lang="en-US" altLang="zh-TW" b="0" i="1" dirty="0">
                <a:effectLst/>
                <a:latin typeface="KaTeX_Math"/>
              </a:rPr>
              <a:t>E</a:t>
            </a:r>
            <a:r>
              <a:rPr lang="en-US" altLang="zh-TW" b="0" i="0" dirty="0">
                <a:effectLst/>
                <a:latin typeface="KaTeX_Main"/>
              </a:rPr>
              <a:t>,</a:t>
            </a:r>
            <a:r>
              <a:rPr lang="en-US" altLang="zh-TW" b="0" i="1" dirty="0">
                <a:effectLst/>
                <a:latin typeface="KaTeX_Math"/>
              </a:rPr>
              <a:t>G</a:t>
            </a:r>
            <a:r>
              <a:rPr lang="en-US" altLang="zh-TW" b="0" i="0" dirty="0">
                <a:effectLst/>
                <a:latin typeface="KaTeX_Main"/>
              </a:rPr>
              <a:t>,</a:t>
            </a:r>
            <a:r>
              <a:rPr lang="en-US" altLang="zh-TW" b="0" i="1" dirty="0">
                <a:effectLst/>
                <a:latin typeface="KaTeX_Math"/>
              </a:rPr>
              <a:t>h</a:t>
            </a:r>
            <a:r>
              <a:rPr lang="en-US" altLang="zh-TW" b="0" i="0" dirty="0">
                <a:effectLst/>
                <a:latin typeface="KaTeX_Main"/>
              </a:rPr>
              <a:t>1​,</a:t>
            </a:r>
            <a:r>
              <a:rPr lang="en-US" altLang="zh-TW" b="0" i="1" dirty="0">
                <a:effectLst/>
                <a:latin typeface="KaTeX_Math"/>
              </a:rPr>
              <a:t>h</a:t>
            </a:r>
            <a:r>
              <a:rPr lang="en-US" altLang="zh-TW" b="0" i="0" dirty="0">
                <a:effectLst/>
                <a:latin typeface="KaTeX_Main"/>
              </a:rPr>
              <a:t>2​,</a:t>
            </a:r>
            <a:r>
              <a:rPr lang="en-US" altLang="zh-TW" b="0" i="1" dirty="0">
                <a:effectLst/>
                <a:latin typeface="KaTeX_Math"/>
              </a:rPr>
              <a:t>h</a:t>
            </a:r>
            <a:r>
              <a:rPr lang="en-US" altLang="zh-TW" b="0" i="0" dirty="0">
                <a:effectLst/>
                <a:latin typeface="KaTeX_Main"/>
              </a:rPr>
              <a:t>3​,</a:t>
            </a:r>
            <a:r>
              <a:rPr lang="en-US" altLang="zh-TW" b="0" i="1" dirty="0">
                <a:effectLst/>
                <a:latin typeface="KaTeX_Math"/>
              </a:rPr>
              <a:t>K</a:t>
            </a:r>
            <a:r>
              <a:rPr lang="en-US" altLang="zh-TW" b="0" i="0" dirty="0">
                <a:effectLst/>
                <a:latin typeface="KaTeX_Main"/>
              </a:rPr>
              <a:t>pub​,</a:t>
            </a:r>
            <a:r>
              <a:rPr lang="en-US" altLang="zh-TW" b="0" i="1" dirty="0">
                <a:effectLst/>
                <a:latin typeface="KaTeX_Math"/>
              </a:rPr>
              <a:t>T</a:t>
            </a:r>
            <a:r>
              <a:rPr lang="en-US" altLang="zh-TW" b="0" i="0" dirty="0">
                <a:effectLst/>
                <a:latin typeface="KaTeX_Main"/>
              </a:rPr>
              <a:t>pub​}</a:t>
            </a:r>
            <a:r>
              <a:rPr lang="zh-TW" altLang="en-US" b="0" i="0" dirty="0">
                <a:effectLst/>
                <a:latin typeface="Söhne"/>
              </a:rPr>
              <a:t> 發送給對手 </a:t>
            </a:r>
            <a:r>
              <a:rPr lang="en-US" altLang="zh-TW" b="0" i="0" dirty="0">
                <a:effectLst/>
                <a:latin typeface="Söhne"/>
              </a:rPr>
              <a:t>A1</a:t>
            </a:r>
            <a:r>
              <a:rPr lang="zh-TW" altLang="en-US" b="0" i="0" dirty="0">
                <a:effectLst/>
                <a:latin typeface="Söhne"/>
              </a:rPr>
              <a:t>。這裡包括了橢圓曲線的相關參數，基點 </a:t>
            </a:r>
            <a:r>
              <a:rPr lang="en-US" altLang="zh-TW" b="0" i="1" dirty="0">
                <a:effectLst/>
                <a:latin typeface="KaTeX_Math"/>
              </a:rPr>
              <a:t>P</a:t>
            </a:r>
            <a:r>
              <a:rPr lang="zh-TW" altLang="en-US" b="0" i="0" dirty="0">
                <a:effectLst/>
                <a:latin typeface="Söhne"/>
              </a:rPr>
              <a:t>，素數 </a:t>
            </a:r>
            <a:r>
              <a:rPr lang="en-US" altLang="zh-TW" b="0" i="1" dirty="0">
                <a:effectLst/>
                <a:latin typeface="KaTeX_Math"/>
              </a:rPr>
              <a:t>p</a:t>
            </a:r>
            <a:r>
              <a:rPr lang="zh-TW" altLang="en-US" b="0" i="0" dirty="0">
                <a:effectLst/>
                <a:latin typeface="Söhne"/>
              </a:rPr>
              <a:t> 和 </a:t>
            </a:r>
            <a:r>
              <a:rPr lang="en-US" altLang="zh-TW" b="0" i="1" dirty="0">
                <a:effectLst/>
                <a:latin typeface="KaTeX_Math"/>
              </a:rPr>
              <a:t>q</a:t>
            </a:r>
            <a:r>
              <a:rPr lang="zh-TW" altLang="en-US" b="0" i="0" dirty="0">
                <a:effectLst/>
                <a:latin typeface="Söhne"/>
              </a:rPr>
              <a:t>，橢圓曲線 </a:t>
            </a:r>
            <a:r>
              <a:rPr lang="en-US" altLang="zh-TW" b="0" i="1" dirty="0">
                <a:effectLst/>
                <a:latin typeface="KaTeX_Math"/>
              </a:rPr>
              <a:t>E</a:t>
            </a:r>
            <a:r>
              <a:rPr lang="zh-TW" altLang="en-US" b="0" i="0" dirty="0">
                <a:effectLst/>
                <a:latin typeface="Söhne"/>
              </a:rPr>
              <a:t>，生成元 </a:t>
            </a:r>
            <a:r>
              <a:rPr lang="en-US" altLang="zh-TW" b="0" i="1" dirty="0">
                <a:effectLst/>
                <a:latin typeface="KaTeX_Math"/>
              </a:rPr>
              <a:t>G</a:t>
            </a:r>
            <a:r>
              <a:rPr lang="zh-TW" altLang="en-US" b="0" i="0" dirty="0">
                <a:effectLst/>
                <a:latin typeface="Söhne"/>
              </a:rPr>
              <a:t>，以及其他相關參數。</a:t>
            </a:r>
          </a:p>
          <a:p>
            <a:pPr algn="l"/>
            <a:r>
              <a:rPr lang="zh-TW" altLang="en-US" b="0" i="0" dirty="0">
                <a:effectLst/>
                <a:latin typeface="Söhne"/>
              </a:rPr>
              <a:t>整體而言，這個階段確保了系統的初始化，主鍵的安全生成，並向對手提供必要的參數以進行後續的協議和操作。</a:t>
            </a:r>
            <a:endParaRPr lang="en-US" altLang="zh-TW" b="0" i="0" dirty="0">
              <a:effectLst/>
              <a:latin typeface="Söhne"/>
            </a:endParaRPr>
          </a:p>
          <a:p>
            <a:pPr algn="l"/>
            <a:endParaRPr lang="en-US" altLang="zh-TW" b="0" i="0" dirty="0">
              <a:effectLst/>
              <a:latin typeface="Söhne"/>
            </a:endParaRPr>
          </a:p>
          <a:p>
            <a:pPr algn="l"/>
            <a:endParaRPr lang="en-US" altLang="zh-TW" b="0" i="0" dirty="0">
              <a:effectLst/>
              <a:latin typeface="Söhne"/>
            </a:endParaRPr>
          </a:p>
          <a:p>
            <a:pPr algn="l"/>
            <a:r>
              <a:rPr lang="en-US" altLang="zh-TW" b="0" i="0" dirty="0">
                <a:effectLst/>
                <a:latin typeface="Söhne"/>
              </a:rPr>
              <a:t>2.</a:t>
            </a:r>
            <a:r>
              <a:rPr lang="zh-TW" altLang="en-US" b="0" i="0" dirty="0">
                <a:effectLst/>
                <a:latin typeface="Söhne"/>
              </a:rPr>
              <a:t> </a:t>
            </a:r>
            <a:r>
              <a:rPr lang="en-US" altLang="zh-TW" b="0" i="0" dirty="0">
                <a:effectLst/>
                <a:latin typeface="Söhne"/>
              </a:rPr>
              <a:t>h2 query</a:t>
            </a:r>
            <a:r>
              <a:rPr lang="zh-TW" altLang="en-US" b="0" i="0" dirty="0">
                <a:effectLst/>
                <a:latin typeface="Söhne"/>
              </a:rPr>
              <a:t>：</a:t>
            </a:r>
            <a:endParaRPr lang="en-US" altLang="zh-TW" b="0" i="0" dirty="0">
              <a:effectLst/>
              <a:latin typeface="Söhne"/>
            </a:endParaRPr>
          </a:p>
          <a:p>
            <a:pPr algn="l"/>
            <a:r>
              <a:rPr lang="en-US" altLang="zh-TW" b="1" i="1" dirty="0">
                <a:effectLst/>
                <a:latin typeface="KaTeX_Math"/>
              </a:rPr>
              <a:t>h</a:t>
            </a:r>
            <a:r>
              <a:rPr lang="en-US" altLang="zh-TW" b="1" i="0" dirty="0">
                <a:effectLst/>
                <a:latin typeface="KaTeX_Main"/>
              </a:rPr>
              <a:t>2​</a:t>
            </a:r>
            <a:r>
              <a:rPr lang="en-US" altLang="zh-TW" b="1" i="0" dirty="0">
                <a:effectLst/>
                <a:latin typeface="Söhne"/>
              </a:rPr>
              <a:t> </a:t>
            </a:r>
            <a:r>
              <a:rPr lang="zh-TW" altLang="en-US" b="1" i="0" dirty="0">
                <a:effectLst/>
                <a:latin typeface="Söhne"/>
              </a:rPr>
              <a:t>查詢</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當對手 </a:t>
            </a:r>
            <a:r>
              <a:rPr lang="en-US" altLang="zh-TW" b="0" i="0" dirty="0">
                <a:effectLst/>
                <a:latin typeface="Söhne"/>
              </a:rPr>
              <a:t>A1 </a:t>
            </a:r>
            <a:r>
              <a:rPr lang="zh-TW" altLang="en-US" b="0" i="0" dirty="0">
                <a:effectLst/>
                <a:latin typeface="Söhne"/>
              </a:rPr>
              <a:t>使用某對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0" dirty="0">
                <a:effectLst/>
                <a:latin typeface="Söhne"/>
              </a:rPr>
              <a:t> </a:t>
            </a:r>
            <a:r>
              <a:rPr lang="zh-TW" altLang="en-US" b="0" i="0" dirty="0">
                <a:effectLst/>
                <a:latin typeface="Söhne"/>
              </a:rPr>
              <a:t>進行 </a:t>
            </a:r>
            <a:r>
              <a:rPr lang="en-US" altLang="zh-TW" b="0" i="1" dirty="0">
                <a:effectLst/>
                <a:latin typeface="KaTeX_Math"/>
              </a:rPr>
              <a:t>h</a:t>
            </a:r>
            <a:r>
              <a:rPr lang="en-US" altLang="zh-TW" b="0" i="0" dirty="0">
                <a:effectLst/>
                <a:latin typeface="KaTeX_Main"/>
              </a:rPr>
              <a:t>2​</a:t>
            </a:r>
            <a:r>
              <a:rPr lang="en-US" altLang="zh-TW" b="0" i="0" dirty="0">
                <a:effectLst/>
                <a:latin typeface="Söhne"/>
              </a:rPr>
              <a:t> </a:t>
            </a:r>
            <a:r>
              <a:rPr lang="zh-TW" altLang="en-US" b="0" i="0" dirty="0">
                <a:effectLst/>
                <a:latin typeface="Söhne"/>
              </a:rPr>
              <a:t>查詢時，挑戰者 </a:t>
            </a:r>
            <a:r>
              <a:rPr lang="en-US" altLang="zh-TW" b="0" i="0" dirty="0">
                <a:effectLst/>
                <a:latin typeface="Söhne"/>
              </a:rPr>
              <a:t>C1</a:t>
            </a:r>
            <a:r>
              <a:rPr lang="zh-TW" altLang="en-US" b="0" i="0" dirty="0">
                <a:effectLst/>
                <a:latin typeface="Söhne"/>
              </a:rPr>
              <a:t>進行相應的檢查。</a:t>
            </a:r>
          </a:p>
          <a:p>
            <a:pPr algn="l">
              <a:buFont typeface="+mj-lt"/>
              <a:buNone/>
            </a:pPr>
            <a:r>
              <a:rPr lang="zh-TW" altLang="en-US" b="1" i="0" dirty="0">
                <a:effectLst/>
                <a:latin typeface="Söhne"/>
              </a:rPr>
              <a:t>檢查</a:t>
            </a:r>
            <a:r>
              <a:rPr lang="en-US" altLang="zh-TW" b="1" i="1" dirty="0">
                <a:effectLst/>
                <a:latin typeface="KaTeX_Math"/>
              </a:rPr>
              <a:t>Lh</a:t>
            </a:r>
            <a:r>
              <a:rPr lang="en-US" altLang="zh-TW" b="1" i="0" dirty="0">
                <a:effectLst/>
                <a:latin typeface="KaTeX_Main"/>
              </a:rPr>
              <a:t>2​​</a:t>
            </a:r>
            <a:r>
              <a:rPr lang="en-US" altLang="zh-TW" b="1" i="0" dirty="0">
                <a:effectLst/>
                <a:latin typeface="Söhne"/>
              </a:rPr>
              <a:t>:</a:t>
            </a:r>
            <a:endParaRPr lang="en-US" altLang="zh-TW" b="0" i="0" dirty="0">
              <a:effectLst/>
              <a:latin typeface="Söhne"/>
            </a:endParaRPr>
          </a:p>
          <a:p>
            <a:pPr marL="742950" lvl="1" indent="-285750" algn="l">
              <a:buFont typeface="+mj-lt"/>
              <a:buAutoNum type="arabicPeriod"/>
            </a:pPr>
            <a:r>
              <a:rPr lang="en-US" altLang="zh-TW" b="0" i="0" dirty="0">
                <a:effectLst/>
                <a:latin typeface="Söhne"/>
              </a:rPr>
              <a:t>C1</a:t>
            </a:r>
            <a:r>
              <a:rPr lang="zh-TW" altLang="en-US" b="0" i="0" dirty="0">
                <a:effectLst/>
                <a:latin typeface="Söhne"/>
              </a:rPr>
              <a:t>檢查是否元組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en-US" altLang="zh-TW" b="0" i="0" dirty="0">
                <a:effectLst/>
                <a:latin typeface="Söhne"/>
              </a:rPr>
              <a:t> </a:t>
            </a:r>
            <a:r>
              <a:rPr lang="zh-TW" altLang="en-US" b="0" i="0" dirty="0">
                <a:effectLst/>
                <a:latin typeface="Söhne"/>
              </a:rPr>
              <a:t>已經存在於哈希列表 </a:t>
            </a:r>
            <a:r>
              <a:rPr lang="en-US" altLang="zh-TW" b="0" i="1" dirty="0">
                <a:effectLst/>
                <a:latin typeface="KaTeX_Math"/>
              </a:rPr>
              <a:t>Lh</a:t>
            </a:r>
            <a:r>
              <a:rPr lang="en-US" altLang="zh-TW" b="0" i="0" dirty="0">
                <a:effectLst/>
                <a:latin typeface="KaTeX_Main"/>
              </a:rPr>
              <a:t>2​​</a:t>
            </a:r>
            <a:r>
              <a:rPr lang="en-US" altLang="zh-TW" b="0" i="0" dirty="0">
                <a:effectLst/>
                <a:latin typeface="Söhne"/>
              </a:rPr>
              <a:t> </a:t>
            </a:r>
            <a:r>
              <a:rPr lang="zh-TW" altLang="en-US" b="0" i="0" dirty="0">
                <a:effectLst/>
                <a:latin typeface="Söhne"/>
              </a:rPr>
              <a:t>中。</a:t>
            </a:r>
          </a:p>
          <a:p>
            <a:pPr algn="l">
              <a:buFont typeface="+mj-lt"/>
              <a:buNone/>
            </a:pPr>
            <a:r>
              <a:rPr lang="zh-TW" altLang="en-US" b="1" i="0" dirty="0">
                <a:effectLst/>
                <a:latin typeface="Söhne"/>
              </a:rPr>
              <a:t>已存在的情況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如果存在，</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發送已存在的 </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en-US" altLang="zh-TW" b="0" i="1" dirty="0">
                <a:effectLst/>
                <a:latin typeface="KaTeX_Math"/>
              </a:rPr>
              <a:t>h</a:t>
            </a:r>
            <a:r>
              <a:rPr lang="en-US" altLang="zh-TW" b="0" i="0" dirty="0">
                <a:effectLst/>
                <a:latin typeface="KaTeX_Main"/>
              </a:rPr>
              <a:t>2​(</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zh-TW" altLang="en-US" b="0" i="0" dirty="0">
                <a:effectLst/>
                <a:latin typeface="Söhne"/>
              </a:rPr>
              <a:t>。</a:t>
            </a:r>
          </a:p>
          <a:p>
            <a:pPr algn="l">
              <a:buFont typeface="+mj-lt"/>
              <a:buNone/>
            </a:pPr>
            <a:r>
              <a:rPr lang="zh-TW" altLang="en-US" b="1" i="0" dirty="0">
                <a:effectLst/>
                <a:latin typeface="Söhne"/>
              </a:rPr>
              <a:t>不存在的情況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如果不存在，</a:t>
            </a:r>
            <a:r>
              <a:rPr lang="en-US" altLang="zh-TW" b="0" i="0" dirty="0">
                <a:effectLst/>
                <a:latin typeface="Söhne"/>
              </a:rPr>
              <a:t>C1</a:t>
            </a:r>
            <a:r>
              <a:rPr lang="zh-TW" altLang="en-US" b="0" i="0" dirty="0">
                <a:effectLst/>
                <a:latin typeface="Söhne"/>
              </a:rPr>
              <a:t>隨機選擇 </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en-US" altLang="zh-TW" b="0" i="1" dirty="0" err="1">
                <a:effectLst/>
                <a:latin typeface="KaTeX_Math"/>
              </a:rPr>
              <a:t>Zq</a:t>
            </a:r>
            <a:r>
              <a:rPr lang="en-US" altLang="zh-TW" b="0" i="0" dirty="0">
                <a:effectLst/>
                <a:latin typeface="KaTeX_Main"/>
              </a:rPr>
              <a:t>∗​</a:t>
            </a:r>
            <a:r>
              <a:rPr lang="zh-TW" altLang="en-US" b="0" i="0" dirty="0">
                <a:effectLst/>
                <a:latin typeface="Söhne"/>
              </a:rPr>
              <a:t>，並將元素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en-US" altLang="zh-TW" b="0" i="0" dirty="0">
                <a:effectLst/>
                <a:latin typeface="Söhne"/>
              </a:rPr>
              <a:t> </a:t>
            </a:r>
            <a:r>
              <a:rPr lang="zh-TW" altLang="en-US" b="0" i="0" dirty="0">
                <a:effectLst/>
                <a:latin typeface="Söhne"/>
              </a:rPr>
              <a:t>添加到哈希列表 </a:t>
            </a:r>
            <a:r>
              <a:rPr lang="en-US" altLang="zh-TW" b="0" i="1" dirty="0">
                <a:effectLst/>
                <a:latin typeface="KaTeX_Math"/>
              </a:rPr>
              <a:t>Lh</a:t>
            </a:r>
            <a:r>
              <a:rPr lang="en-US" altLang="zh-TW" b="0" i="0" dirty="0">
                <a:effectLst/>
                <a:latin typeface="KaTeX_Main"/>
              </a:rPr>
              <a:t>2​​</a:t>
            </a:r>
            <a:r>
              <a:rPr lang="en-US" altLang="zh-TW" b="0" i="0" dirty="0">
                <a:effectLst/>
                <a:latin typeface="Söhne"/>
              </a:rPr>
              <a:t> </a:t>
            </a:r>
            <a:r>
              <a:rPr lang="zh-TW" altLang="en-US" b="0" i="0" dirty="0">
                <a:effectLst/>
                <a:latin typeface="Söhne"/>
              </a:rPr>
              <a:t>中。然後，</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 </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en-US" altLang="zh-TW" b="0" i="1" dirty="0">
                <a:effectLst/>
                <a:latin typeface="KaTeX_Math"/>
              </a:rPr>
              <a:t>h</a:t>
            </a:r>
            <a:r>
              <a:rPr lang="en-US" altLang="zh-TW" b="0" i="0" dirty="0">
                <a:effectLst/>
                <a:latin typeface="KaTeX_Main"/>
              </a:rPr>
              <a:t>2​(</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endParaRPr lang="en-US" altLang="zh-TW" b="0" i="0" dirty="0">
              <a:effectLst/>
              <a:latin typeface="Söhne"/>
            </a:endParaRPr>
          </a:p>
          <a:p>
            <a:pPr algn="l"/>
            <a:endParaRPr lang="zh-TW" altLang="en-US" b="0" i="0" dirty="0">
              <a:effectLst/>
              <a:latin typeface="Söhne"/>
            </a:endParaRPr>
          </a:p>
          <a:p>
            <a:pPr algn="l">
              <a:buFont typeface="+mj-lt"/>
              <a:buNone/>
            </a:pPr>
            <a:r>
              <a:rPr lang="en-US" altLang="zh-TW" b="0" i="0" dirty="0">
                <a:solidFill>
                  <a:srgbClr val="374151"/>
                </a:solidFill>
                <a:effectLst/>
                <a:latin typeface="Söhne"/>
              </a:rPr>
              <a:t>3. h3 query</a:t>
            </a:r>
          </a:p>
          <a:p>
            <a:pPr algn="l">
              <a:buFont typeface="+mj-lt"/>
              <a:buNone/>
            </a:pPr>
            <a:r>
              <a:rPr lang="en-US" altLang="zh-TW" b="1" i="1" dirty="0">
                <a:effectLst/>
                <a:latin typeface="KaTeX_Math"/>
              </a:rPr>
              <a:t>h</a:t>
            </a:r>
            <a:r>
              <a:rPr lang="en-US" altLang="zh-TW" b="1" i="0" dirty="0">
                <a:effectLst/>
                <a:latin typeface="KaTeX_Main"/>
              </a:rPr>
              <a:t>3​</a:t>
            </a:r>
            <a:r>
              <a:rPr lang="en-US" altLang="zh-TW" b="1" i="0" dirty="0">
                <a:effectLst/>
                <a:latin typeface="Söhne"/>
              </a:rPr>
              <a:t> </a:t>
            </a:r>
            <a:r>
              <a:rPr lang="zh-TW" altLang="en-US" b="1" i="0" dirty="0">
                <a:effectLst/>
                <a:latin typeface="Söhne"/>
              </a:rPr>
              <a:t>查詢</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當對手 </a:t>
            </a:r>
            <a:r>
              <a:rPr lang="en-US" altLang="zh-TW" b="0" i="0" dirty="0">
                <a:effectLst/>
                <a:latin typeface="Söhne"/>
              </a:rPr>
              <a:t>A1 </a:t>
            </a:r>
            <a:r>
              <a:rPr lang="zh-TW" altLang="en-US" b="0" i="0" dirty="0">
                <a:effectLst/>
                <a:latin typeface="Söhne"/>
              </a:rPr>
              <a:t>使用參數 </a:t>
            </a:r>
            <a:r>
              <a:rPr lang="en-US" altLang="zh-TW" b="0" i="0" dirty="0">
                <a:effectLst/>
                <a:latin typeface="KaTeX_Main"/>
              </a:rPr>
              <a:t>(</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Ti</a:t>
            </a:r>
            <a:r>
              <a:rPr lang="en-US" altLang="zh-TW" b="0" i="0" dirty="0">
                <a:effectLst/>
                <a:latin typeface="KaTeX_Main"/>
              </a:rPr>
              <a:t>​)</a:t>
            </a:r>
            <a:r>
              <a:rPr lang="en-US" altLang="zh-TW" b="0" i="0" dirty="0">
                <a:effectLst/>
                <a:latin typeface="Söhne"/>
              </a:rPr>
              <a:t> </a:t>
            </a:r>
            <a:r>
              <a:rPr lang="zh-TW" altLang="en-US" b="0" i="0" dirty="0">
                <a:effectLst/>
                <a:latin typeface="Söhne"/>
              </a:rPr>
              <a:t>進行 </a:t>
            </a:r>
            <a:r>
              <a:rPr lang="en-US" altLang="zh-TW" b="0" i="0" dirty="0">
                <a:effectLst/>
                <a:latin typeface="KaTeX_Main"/>
              </a:rPr>
              <a:t>ℎ3</a:t>
            </a:r>
            <a:r>
              <a:rPr lang="en-US" altLang="zh-TW" b="0" i="1" dirty="0">
                <a:effectLst/>
                <a:latin typeface="KaTeX_Math"/>
              </a:rPr>
              <a:t>h</a:t>
            </a:r>
            <a:r>
              <a:rPr lang="en-US" altLang="zh-TW" b="0" i="0" dirty="0">
                <a:effectLst/>
                <a:latin typeface="KaTeX_Main"/>
              </a:rPr>
              <a:t>3​</a:t>
            </a:r>
            <a:r>
              <a:rPr lang="en-US" altLang="zh-TW" b="0" i="0" dirty="0">
                <a:effectLst/>
                <a:latin typeface="Söhne"/>
              </a:rPr>
              <a:t> </a:t>
            </a:r>
            <a:r>
              <a:rPr lang="zh-TW" altLang="en-US" b="0" i="0" dirty="0">
                <a:effectLst/>
                <a:latin typeface="Söhne"/>
              </a:rPr>
              <a:t>查詢時，挑戰者 </a:t>
            </a:r>
            <a:r>
              <a:rPr lang="en-US" altLang="zh-TW" b="0" i="0" dirty="0">
                <a:effectLst/>
                <a:latin typeface="Söhne"/>
              </a:rPr>
              <a:t>C1 </a:t>
            </a:r>
            <a:r>
              <a:rPr lang="zh-TW" altLang="en-US" b="0" i="0" dirty="0">
                <a:effectLst/>
                <a:latin typeface="Söhne"/>
              </a:rPr>
              <a:t>進行相應的操作。</a:t>
            </a:r>
          </a:p>
          <a:p>
            <a:pPr algn="l">
              <a:buFont typeface="+mj-lt"/>
              <a:buNone/>
            </a:pPr>
            <a:r>
              <a:rPr lang="zh-TW" altLang="en-US" b="1" i="0" dirty="0">
                <a:effectLst/>
                <a:latin typeface="Söhne"/>
              </a:rPr>
              <a:t>檢查 </a:t>
            </a:r>
            <a:r>
              <a:rPr lang="en-US" altLang="zh-TW" b="1" i="1" dirty="0">
                <a:effectLst/>
                <a:latin typeface="KaTeX_Math"/>
              </a:rPr>
              <a:t>Lh</a:t>
            </a:r>
            <a:r>
              <a:rPr lang="en-US" altLang="zh-TW" b="1" i="0" dirty="0">
                <a:effectLst/>
                <a:latin typeface="KaTeX_Main"/>
              </a:rPr>
              <a:t>3​​</a:t>
            </a:r>
            <a:r>
              <a:rPr lang="en-US" altLang="zh-TW" b="1" i="0" dirty="0">
                <a:effectLst/>
                <a:latin typeface="Söhne"/>
              </a:rPr>
              <a:t>:</a:t>
            </a:r>
            <a:endParaRPr lang="en-US" altLang="zh-TW" b="0" i="0" dirty="0">
              <a:effectLst/>
              <a:latin typeface="Söhne"/>
            </a:endParaRPr>
          </a:p>
          <a:p>
            <a:pPr marL="742950" lvl="1" indent="-285750" algn="l">
              <a:buFont typeface="+mj-lt"/>
              <a:buAutoNum type="arabicPeriod"/>
            </a:pPr>
            <a:r>
              <a:rPr lang="en-US" altLang="zh-TW" b="0" i="0" dirty="0">
                <a:effectLst/>
                <a:latin typeface="Söhne"/>
              </a:rPr>
              <a:t>C1 </a:t>
            </a:r>
            <a:r>
              <a:rPr lang="zh-TW" altLang="en-US" b="0" i="0" dirty="0">
                <a:effectLst/>
                <a:latin typeface="Söhne"/>
              </a:rPr>
              <a:t>判斷是否元組 </a:t>
            </a:r>
            <a:r>
              <a:rPr lang="en-US" altLang="zh-TW" b="0" i="0" dirty="0">
                <a:effectLst/>
                <a:latin typeface="KaTeX_Main"/>
              </a:rPr>
              <a:t>(</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Ti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0" dirty="0">
                <a:effectLst/>
                <a:latin typeface="Söhne"/>
              </a:rPr>
              <a:t> </a:t>
            </a:r>
            <a:r>
              <a:rPr lang="zh-TW" altLang="en-US" b="0" i="0" dirty="0">
                <a:effectLst/>
                <a:latin typeface="Söhne"/>
              </a:rPr>
              <a:t>已經存在於哈希列表 </a:t>
            </a:r>
            <a:r>
              <a:rPr lang="en-US" altLang="zh-TW" b="0" i="1" dirty="0">
                <a:effectLst/>
                <a:latin typeface="KaTeX_Math"/>
              </a:rPr>
              <a:t>Lh</a:t>
            </a:r>
            <a:r>
              <a:rPr lang="en-US" altLang="zh-TW" b="0" i="0" dirty="0">
                <a:effectLst/>
                <a:latin typeface="KaTeX_Main"/>
              </a:rPr>
              <a:t>3​​</a:t>
            </a:r>
            <a:r>
              <a:rPr lang="en-US" altLang="zh-TW" b="0" i="0" dirty="0">
                <a:effectLst/>
                <a:latin typeface="Söhne"/>
              </a:rPr>
              <a:t> </a:t>
            </a:r>
            <a:r>
              <a:rPr lang="zh-TW" altLang="en-US" b="0" i="0" dirty="0">
                <a:effectLst/>
                <a:latin typeface="Söhne"/>
              </a:rPr>
              <a:t>中。</a:t>
            </a:r>
          </a:p>
          <a:p>
            <a:pPr algn="l">
              <a:buFont typeface="+mj-lt"/>
              <a:buNone/>
            </a:pPr>
            <a:r>
              <a:rPr lang="zh-TW" altLang="en-US" b="1" i="0" dirty="0">
                <a:effectLst/>
                <a:latin typeface="Söhne"/>
              </a:rPr>
              <a:t>已存在的情況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如果存在，</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發送已存在的</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1" dirty="0">
                <a:effectLst/>
                <a:latin typeface="KaTeX_Math"/>
              </a:rPr>
              <a:t>h</a:t>
            </a:r>
            <a:r>
              <a:rPr lang="en-US" altLang="zh-TW" b="0" i="0" dirty="0">
                <a:effectLst/>
                <a:latin typeface="KaTeX_Main"/>
              </a:rPr>
              <a:t>3​(</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Ti</a:t>
            </a:r>
            <a:r>
              <a:rPr lang="en-US" altLang="zh-TW" b="0" i="0" dirty="0">
                <a:effectLst/>
                <a:latin typeface="KaTeX_Main"/>
              </a:rPr>
              <a:t>​)</a:t>
            </a:r>
            <a:r>
              <a:rPr lang="zh-TW" altLang="en-US" b="0" i="0" dirty="0">
                <a:effectLst/>
                <a:latin typeface="Söhne"/>
              </a:rPr>
              <a:t>。</a:t>
            </a:r>
          </a:p>
          <a:p>
            <a:pPr algn="l">
              <a:buFont typeface="+mj-lt"/>
              <a:buNone/>
            </a:pPr>
            <a:r>
              <a:rPr lang="zh-TW" altLang="en-US" b="1" i="0" dirty="0">
                <a:effectLst/>
                <a:latin typeface="Söhne"/>
              </a:rPr>
              <a:t>不存在的情況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如果不存在，</a:t>
            </a:r>
            <a:r>
              <a:rPr lang="en-US" altLang="zh-TW" b="0" i="0" dirty="0">
                <a:effectLst/>
                <a:latin typeface="Söhne"/>
              </a:rPr>
              <a:t>C1</a:t>
            </a:r>
            <a:r>
              <a:rPr lang="zh-TW" altLang="en-US" b="0" i="0" dirty="0">
                <a:effectLst/>
                <a:latin typeface="Söhne"/>
              </a:rPr>
              <a:t>隨機選擇 </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1" dirty="0" err="1">
                <a:effectLst/>
                <a:latin typeface="KaTeX_Math"/>
              </a:rPr>
              <a:t>Zq</a:t>
            </a:r>
            <a:r>
              <a:rPr lang="en-US" altLang="zh-TW" b="0" i="0" dirty="0">
                <a:effectLst/>
                <a:latin typeface="KaTeX_Main"/>
              </a:rPr>
              <a:t>∗​</a:t>
            </a:r>
            <a:r>
              <a:rPr lang="zh-TW" altLang="en-US" b="0" i="0" dirty="0">
                <a:effectLst/>
                <a:latin typeface="Söhne"/>
              </a:rPr>
              <a:t>，並將元組</a:t>
            </a:r>
            <a:r>
              <a:rPr lang="en-US" altLang="zh-TW" b="0" i="0" dirty="0">
                <a:effectLst/>
                <a:latin typeface="KaTeX_Main"/>
              </a:rPr>
              <a:t>(</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Ti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0" dirty="0">
                <a:effectLst/>
                <a:latin typeface="Söhne"/>
              </a:rPr>
              <a:t> </a:t>
            </a:r>
            <a:r>
              <a:rPr lang="zh-TW" altLang="en-US" b="0" i="0" dirty="0">
                <a:effectLst/>
                <a:latin typeface="Söhne"/>
              </a:rPr>
              <a:t>添加到哈希列表 </a:t>
            </a:r>
            <a:r>
              <a:rPr lang="en-US" altLang="zh-TW" b="0" i="1" dirty="0">
                <a:effectLst/>
                <a:latin typeface="KaTeX_Math"/>
              </a:rPr>
              <a:t>Lh</a:t>
            </a:r>
            <a:r>
              <a:rPr lang="en-US" altLang="zh-TW" b="0" i="0" dirty="0">
                <a:effectLst/>
                <a:latin typeface="KaTeX_Main"/>
              </a:rPr>
              <a:t>3​​</a:t>
            </a:r>
            <a:r>
              <a:rPr lang="en-US" altLang="zh-TW" b="0" i="0" dirty="0">
                <a:effectLst/>
                <a:latin typeface="Söhne"/>
              </a:rPr>
              <a:t> </a:t>
            </a:r>
            <a:r>
              <a:rPr lang="zh-TW" altLang="en-US" b="0" i="0" dirty="0">
                <a:effectLst/>
                <a:latin typeface="Söhne"/>
              </a:rPr>
              <a:t>中。然後，</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1" dirty="0">
                <a:effectLst/>
                <a:latin typeface="KaTeX_Math"/>
              </a:rPr>
              <a:t>h</a:t>
            </a:r>
            <a:r>
              <a:rPr lang="en-US" altLang="zh-TW" b="0" i="0" dirty="0">
                <a:effectLst/>
                <a:latin typeface="KaTeX_Main"/>
              </a:rPr>
              <a:t>3​(</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Ti</a:t>
            </a:r>
            <a:r>
              <a:rPr lang="en-US" altLang="zh-TW" b="0" i="0" dirty="0">
                <a:effectLst/>
                <a:latin typeface="KaTeX_Main"/>
              </a:rPr>
              <a:t>​)</a:t>
            </a:r>
            <a:r>
              <a:rPr lang="zh-TW" altLang="en-US" b="0" i="0" dirty="0">
                <a:effectLst/>
                <a:latin typeface="Söhne"/>
              </a:rPr>
              <a:t>。</a:t>
            </a:r>
          </a:p>
          <a:p>
            <a:pPr algn="l">
              <a:buFont typeface="+mj-lt"/>
              <a:buNone/>
            </a:pPr>
            <a:endParaRPr lang="en-US" altLang="zh-TW" b="0" i="0" dirty="0">
              <a:solidFill>
                <a:srgbClr val="374151"/>
              </a:solidFill>
              <a:effectLst/>
              <a:latin typeface="Söhne"/>
            </a:endParaRPr>
          </a:p>
          <a:p>
            <a:pPr algn="l">
              <a:buFont typeface="+mj-lt"/>
              <a:buNone/>
            </a:pPr>
            <a:endParaRPr lang="en-US" altLang="zh-TW" b="0" i="0" dirty="0">
              <a:solidFill>
                <a:srgbClr val="374151"/>
              </a:solidFill>
              <a:effectLst/>
              <a:latin typeface="Söhne"/>
            </a:endParaRPr>
          </a:p>
          <a:p>
            <a:pPr algn="l">
              <a:buFont typeface="+mj-lt"/>
              <a:buNone/>
            </a:pPr>
            <a:r>
              <a:rPr lang="en-US" altLang="zh-TW" b="0" i="0" dirty="0">
                <a:solidFill>
                  <a:srgbClr val="374151"/>
                </a:solidFill>
                <a:effectLst/>
                <a:latin typeface="Söhne"/>
              </a:rPr>
              <a:t>4. </a:t>
            </a:r>
            <a:r>
              <a:rPr lang="en-US" altLang="zh-TW" b="0" i="0" dirty="0">
                <a:solidFill>
                  <a:srgbClr val="0F0F0F"/>
                </a:solidFill>
                <a:effectLst/>
                <a:latin typeface="Söhne"/>
              </a:rPr>
              <a:t>Partial private key queries</a:t>
            </a:r>
            <a:endParaRPr lang="en-US" altLang="zh-TW" b="0" i="0" dirty="0">
              <a:solidFill>
                <a:srgbClr val="374151"/>
              </a:solidFill>
              <a:effectLst/>
              <a:latin typeface="Söhne"/>
            </a:endParaRPr>
          </a:p>
          <a:p>
            <a:pPr algn="l">
              <a:buFont typeface="+mj-lt"/>
              <a:buNone/>
            </a:pPr>
            <a:r>
              <a:rPr lang="zh-TW" altLang="en-US" b="1" i="0" dirty="0">
                <a:effectLst/>
                <a:latin typeface="Söhne"/>
              </a:rPr>
              <a:t>部分私鑰查詢</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當對手 </a:t>
            </a:r>
            <a:r>
              <a:rPr lang="en-US" altLang="zh-TW" b="0" i="0" dirty="0">
                <a:effectLst/>
                <a:latin typeface="Söhne"/>
              </a:rPr>
              <a:t>A1 </a:t>
            </a:r>
            <a:r>
              <a:rPr lang="zh-TW" altLang="en-US" b="0" i="0" dirty="0">
                <a:effectLst/>
                <a:latin typeface="Söhne"/>
              </a:rPr>
              <a:t>對偽名身份進行部分私鑰查詢時，挑戰者 </a:t>
            </a:r>
            <a:r>
              <a:rPr lang="en-US" altLang="zh-TW" b="0" i="0" dirty="0">
                <a:effectLst/>
                <a:latin typeface="Söhne"/>
              </a:rPr>
              <a:t>C1 </a:t>
            </a:r>
            <a:r>
              <a:rPr lang="zh-TW" altLang="en-US" b="0" i="0" dirty="0">
                <a:effectLst/>
                <a:latin typeface="Söhne"/>
              </a:rPr>
              <a:t>進行相應的操作。</a:t>
            </a:r>
          </a:p>
          <a:p>
            <a:pPr algn="l">
              <a:buFont typeface="+mj-lt"/>
              <a:buNone/>
            </a:pPr>
            <a:r>
              <a:rPr lang="zh-TW" altLang="en-US" b="1" i="0" dirty="0">
                <a:effectLst/>
                <a:latin typeface="Söhne"/>
              </a:rPr>
              <a:t>計算 </a:t>
            </a:r>
            <a:r>
              <a:rPr lang="en-US" altLang="zh-TW" b="1" i="1" dirty="0">
                <a:effectLst/>
                <a:latin typeface="KaTeX_Math"/>
              </a:rPr>
              <a:t>QIDi</a:t>
            </a:r>
            <a:r>
              <a:rPr lang="zh-TW" altLang="en-US" b="1" i="0" dirty="0">
                <a:effectLst/>
                <a:latin typeface="Söhne"/>
              </a:rPr>
              <a:t> 和 </a:t>
            </a:r>
            <a:r>
              <a:rPr lang="en-US" altLang="zh-TW" b="1" i="1" dirty="0">
                <a:effectLst/>
                <a:latin typeface="KaTeX_Math"/>
              </a:rPr>
              <a:t>Wi</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en-US" altLang="zh-TW" b="0" i="0" dirty="0">
                <a:effectLst/>
                <a:latin typeface="Söhne"/>
              </a:rPr>
              <a:t>C1</a:t>
            </a:r>
            <a:r>
              <a:rPr lang="zh-TW" altLang="en-US" b="0" i="0" dirty="0">
                <a:effectLst/>
                <a:latin typeface="Söhne"/>
              </a:rPr>
              <a:t>計算</a:t>
            </a:r>
            <a:r>
              <a:rPr lang="en-US" altLang="zh-TW" b="0" i="1" dirty="0">
                <a:effectLst/>
                <a:latin typeface="KaTeX_Math"/>
              </a:rPr>
              <a:t>QIDi</a:t>
            </a:r>
            <a:r>
              <a:rPr lang="zh-TW" altLang="en-US" b="0" i="0" dirty="0">
                <a:effectLst/>
                <a:latin typeface="KaTeX_Main"/>
              </a:rPr>
              <a:t>​</a:t>
            </a:r>
            <a:r>
              <a:rPr lang="en-US" altLang="zh-TW" b="0" i="0" dirty="0">
                <a:effectLst/>
                <a:latin typeface="KaTeX_Main"/>
              </a:rPr>
              <a:t>=</a:t>
            </a:r>
            <a:r>
              <a:rPr lang="en-US" altLang="zh-TW" b="0" i="1" dirty="0">
                <a:effectLst/>
                <a:latin typeface="KaTeX_Math"/>
              </a:rPr>
              <a:t>h</a:t>
            </a:r>
            <a:r>
              <a:rPr lang="en-US" altLang="zh-TW" b="0" i="0" dirty="0">
                <a:effectLst/>
                <a:latin typeface="KaTeX_Main"/>
              </a:rPr>
              <a:t>2(</a:t>
            </a:r>
            <a:r>
              <a:rPr lang="en-US" altLang="zh-TW" b="0" i="1" dirty="0">
                <a:effectLst/>
                <a:latin typeface="KaTeX_Math"/>
              </a:rPr>
              <a:t>PIDi</a:t>
            </a:r>
            <a:r>
              <a:rPr lang="zh-TW" altLang="en-US" b="0" i="0" dirty="0">
                <a:effectLst/>
                <a:latin typeface="KaTeX_Main"/>
              </a:rPr>
              <a:t>​</a:t>
            </a:r>
            <a:r>
              <a:rPr lang="en-US" altLang="zh-TW" b="0" i="0" dirty="0">
                <a:effectLst/>
                <a:latin typeface="KaTeX_Main"/>
              </a:rPr>
              <a:t>,</a:t>
            </a:r>
            <a:r>
              <a:rPr lang="en-US" altLang="zh-TW" b="0" i="1" dirty="0">
                <a:effectLst/>
                <a:latin typeface="KaTeX_Math"/>
              </a:rPr>
              <a:t>vpkPIDi</a:t>
            </a:r>
            <a:r>
              <a:rPr lang="zh-TW" altLang="en-US" b="0" i="0" dirty="0">
                <a:effectLst/>
                <a:latin typeface="KaTeX_Main"/>
              </a:rPr>
              <a:t>​​</a:t>
            </a:r>
            <a:r>
              <a:rPr lang="en-US" altLang="zh-TW" b="0" i="0" dirty="0">
                <a:effectLst/>
                <a:latin typeface="KaTeX_Main"/>
              </a:rPr>
              <a:t>)</a:t>
            </a:r>
            <a:r>
              <a:rPr lang="zh-TW" altLang="en-US" b="0" i="0" dirty="0">
                <a:effectLst/>
                <a:latin typeface="Söhne"/>
              </a:rPr>
              <a:t> 和 </a:t>
            </a:r>
            <a:r>
              <a:rPr lang="en-US" altLang="zh-TW" b="0" i="0" dirty="0" err="1">
                <a:effectLst/>
                <a:latin typeface="KaTeX_Main"/>
              </a:rPr>
              <a:t>pub</a:t>
            </a:r>
            <a:r>
              <a:rPr lang="en-US" altLang="zh-TW" b="0" i="1" dirty="0" err="1">
                <a:effectLst/>
                <a:latin typeface="KaTeX_Math"/>
              </a:rPr>
              <a:t>Wi</a:t>
            </a:r>
            <a:r>
              <a:rPr lang="en-US" altLang="zh-TW" b="0" i="0" dirty="0">
                <a:effectLst/>
                <a:latin typeface="KaTeX_Main"/>
              </a:rPr>
              <a:t>=</a:t>
            </a:r>
            <a:r>
              <a:rPr lang="en-US" altLang="zh-TW" b="0" i="1" dirty="0">
                <a:effectLst/>
                <a:latin typeface="KaTeX_Math"/>
              </a:rPr>
              <a:t>QIDi</a:t>
            </a:r>
            <a:r>
              <a:rPr lang="zh-TW" altLang="en-US" b="0" i="0" dirty="0">
                <a:effectLst/>
                <a:latin typeface="KaTeX_Main"/>
              </a:rPr>
              <a:t>​⋅</a:t>
            </a:r>
            <a:r>
              <a:rPr lang="en-US" altLang="zh-TW" b="0" i="1" dirty="0">
                <a:effectLst/>
                <a:latin typeface="KaTeX_Math"/>
              </a:rPr>
              <a:t>K</a:t>
            </a:r>
            <a:r>
              <a:rPr lang="en-US" altLang="zh-TW" b="0" i="0" dirty="0">
                <a:effectLst/>
                <a:latin typeface="KaTeX_Main"/>
              </a:rPr>
              <a:t>pub​</a:t>
            </a:r>
            <a:r>
              <a:rPr lang="zh-TW" altLang="en-US" b="0" i="0" dirty="0">
                <a:effectLst/>
                <a:latin typeface="Söhne"/>
              </a:rPr>
              <a:t>。這裡的 </a:t>
            </a:r>
            <a:r>
              <a:rPr lang="en-US" altLang="zh-TW" b="0" i="1" dirty="0">
                <a:effectLst/>
                <a:latin typeface="KaTeX_Math"/>
              </a:rPr>
              <a:t>K</a:t>
            </a:r>
            <a:r>
              <a:rPr lang="en-US" altLang="zh-TW" b="0" i="0" dirty="0">
                <a:effectLst/>
                <a:latin typeface="KaTeX_Main"/>
              </a:rPr>
              <a:t>pub​</a:t>
            </a:r>
            <a:r>
              <a:rPr lang="zh-TW" altLang="en-US" b="0" i="0" dirty="0">
                <a:effectLst/>
                <a:latin typeface="Söhne"/>
              </a:rPr>
              <a:t> 是前面設置階段生成的公鑰。</a:t>
            </a:r>
          </a:p>
          <a:p>
            <a:pPr algn="l">
              <a:buFont typeface="+mj-lt"/>
              <a:buNone/>
            </a:pPr>
            <a:r>
              <a:rPr lang="zh-TW" altLang="en-US" b="1" i="0" dirty="0">
                <a:effectLst/>
                <a:latin typeface="Söhne"/>
              </a:rPr>
              <a:t>檢查 </a:t>
            </a:r>
            <a:r>
              <a:rPr lang="en-US" altLang="zh-TW" b="1" i="1" dirty="0">
                <a:effectLst/>
                <a:latin typeface="KaTeX_Math"/>
              </a:rPr>
              <a:t>Lh</a:t>
            </a:r>
            <a:r>
              <a:rPr lang="en-US" altLang="zh-TW" b="1" i="0" dirty="0">
                <a:effectLst/>
                <a:latin typeface="KaTeX_Main"/>
              </a:rPr>
              <a:t>2​​</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en-US" altLang="zh-TW" b="0" i="0" dirty="0">
                <a:effectLst/>
                <a:latin typeface="Söhne"/>
              </a:rPr>
              <a:t>C1</a:t>
            </a:r>
            <a:r>
              <a:rPr lang="zh-TW" altLang="en-US" b="0" i="0" dirty="0">
                <a:effectLst/>
                <a:latin typeface="Söhne"/>
              </a:rPr>
              <a:t>判斷元組 </a:t>
            </a:r>
            <a:r>
              <a:rPr lang="en-US" altLang="zh-TW" b="0" i="0" dirty="0">
                <a:effectLst/>
                <a:latin typeface="KaTeX_Main"/>
              </a:rPr>
              <a:t>(</a:t>
            </a:r>
            <a:r>
              <a:rPr lang="en-US" altLang="zh-TW" b="0" i="1" dirty="0">
                <a:effectLst/>
                <a:latin typeface="KaTeX_Math"/>
              </a:rPr>
              <a:t>PIDi</a:t>
            </a:r>
            <a:r>
              <a:rPr lang="zh-TW" altLang="en-US" b="0" i="0" dirty="0">
                <a:effectLst/>
                <a:latin typeface="KaTeX_Main"/>
              </a:rPr>
              <a:t>​</a:t>
            </a:r>
            <a:r>
              <a:rPr lang="en-US" altLang="zh-TW" b="0" i="0" dirty="0">
                <a:effectLst/>
                <a:latin typeface="KaTeX_Main"/>
              </a:rPr>
              <a:t>,</a:t>
            </a:r>
            <a:r>
              <a:rPr lang="en-US" altLang="zh-TW" b="0" i="1" dirty="0">
                <a:effectLst/>
                <a:latin typeface="KaTeX_Math"/>
              </a:rPr>
              <a:t>vpkPIDi</a:t>
            </a:r>
            <a:r>
              <a:rPr lang="zh-TW" altLang="en-US" b="0" i="0" dirty="0">
                <a:effectLst/>
                <a:latin typeface="KaTeX_Main"/>
              </a:rPr>
              <a:t>​​</a:t>
            </a:r>
            <a:r>
              <a:rPr lang="en-US" altLang="zh-TW" b="0" i="0" dirty="0">
                <a:effectLst/>
                <a:latin typeface="KaTeX_Main"/>
              </a:rPr>
              <a:t>,</a:t>
            </a:r>
            <a:r>
              <a:rPr lang="en-US" altLang="zh-TW" b="0" i="1" dirty="0">
                <a:effectLst/>
                <a:latin typeface="KaTeX_Math"/>
              </a:rPr>
              <a:t>τh</a:t>
            </a:r>
            <a:r>
              <a:rPr lang="en-US" altLang="zh-TW" b="0" i="0" dirty="0">
                <a:effectLst/>
                <a:latin typeface="KaTeX_Main"/>
              </a:rPr>
              <a:t>2​​)</a:t>
            </a:r>
            <a:r>
              <a:rPr lang="zh-TW" altLang="en-US" b="0" i="0" dirty="0">
                <a:effectLst/>
                <a:latin typeface="Söhne"/>
              </a:rPr>
              <a:t> 是否已經存在於哈希列表 </a:t>
            </a:r>
            <a:r>
              <a:rPr lang="en-US" altLang="zh-TW" b="0" i="1" dirty="0">
                <a:effectLst/>
                <a:latin typeface="KaTeX_Math"/>
              </a:rPr>
              <a:t>Lh</a:t>
            </a:r>
            <a:r>
              <a:rPr lang="en-US" altLang="zh-TW" b="0" i="0" dirty="0">
                <a:effectLst/>
                <a:latin typeface="KaTeX_Main"/>
              </a:rPr>
              <a:t>2​​</a:t>
            </a:r>
            <a:r>
              <a:rPr lang="zh-TW" altLang="en-US" b="0" i="0" dirty="0">
                <a:effectLst/>
                <a:latin typeface="Söhne"/>
              </a:rPr>
              <a:t> 中。</a:t>
            </a:r>
          </a:p>
          <a:p>
            <a:pPr algn="l">
              <a:buFont typeface="+mj-lt"/>
              <a:buNone/>
            </a:pPr>
            <a:r>
              <a:rPr lang="zh-TW" altLang="en-US" b="1" i="0" dirty="0">
                <a:effectLst/>
                <a:latin typeface="Söhne"/>
              </a:rPr>
              <a:t>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如果存在，</a:t>
            </a:r>
            <a:r>
              <a:rPr lang="en-US" altLang="zh-TW" b="0" i="0" dirty="0">
                <a:effectLst/>
                <a:latin typeface="Söhne"/>
              </a:rPr>
              <a:t>C1</a:t>
            </a:r>
            <a:r>
              <a:rPr lang="zh-TW" altLang="en-US" b="0" i="0" dirty="0">
                <a:effectLst/>
                <a:latin typeface="Söhne"/>
              </a:rPr>
              <a:t>計算 </a:t>
            </a:r>
            <a:r>
              <a:rPr lang="en-US" altLang="zh-TW" b="0" i="1" dirty="0">
                <a:effectLst/>
                <a:latin typeface="KaTeX_Math"/>
              </a:rPr>
              <a:t>pskPIDi</a:t>
            </a:r>
            <a:r>
              <a:rPr lang="zh-TW" altLang="en-US" b="0" i="0" dirty="0">
                <a:effectLst/>
                <a:latin typeface="KaTeX_Main"/>
              </a:rPr>
              <a:t>​​</a:t>
            </a:r>
            <a:r>
              <a:rPr lang="en-US" altLang="zh-TW" b="0" i="0" dirty="0">
                <a:effectLst/>
                <a:latin typeface="KaTeX_Main"/>
              </a:rPr>
              <a:t>=</a:t>
            </a:r>
            <a:r>
              <a:rPr lang="en-US" altLang="zh-TW" b="0" i="1" dirty="0">
                <a:effectLst/>
                <a:latin typeface="KaTeX_Math"/>
              </a:rPr>
              <a:t>aQIDi</a:t>
            </a:r>
            <a:r>
              <a:rPr lang="zh-TW" altLang="en-US" b="0" i="0" dirty="0">
                <a:effectLst/>
                <a:latin typeface="KaTeX_Main"/>
              </a:rPr>
              <a:t>​</a:t>
            </a:r>
            <a:r>
              <a:rPr lang="zh-TW" altLang="en-US" b="0" i="0" dirty="0">
                <a:effectLst/>
                <a:latin typeface="Söhne"/>
              </a:rPr>
              <a:t>，並將 </a:t>
            </a:r>
            <a:r>
              <a:rPr lang="en-US" altLang="zh-TW" b="0" i="1" dirty="0">
                <a:effectLst/>
                <a:latin typeface="KaTeX_Math"/>
              </a:rPr>
              <a:t>pskPIDi</a:t>
            </a:r>
            <a:r>
              <a:rPr lang="zh-TW" altLang="en-US" b="0" i="0" dirty="0">
                <a:effectLst/>
                <a:latin typeface="KaTeX_Main"/>
              </a:rPr>
              <a:t>​​</a:t>
            </a:r>
            <a:r>
              <a:rPr lang="zh-TW" altLang="en-US" b="0" i="0" dirty="0">
                <a:effectLst/>
                <a:latin typeface="Söhne"/>
              </a:rPr>
              <a:t> 發送給 </a:t>
            </a:r>
            <a:r>
              <a:rPr lang="en-US" altLang="zh-TW" b="0" i="0" dirty="0">
                <a:effectLst/>
                <a:latin typeface="Söhne"/>
              </a:rPr>
              <a:t>A1</a:t>
            </a:r>
            <a:r>
              <a:rPr lang="zh-TW" altLang="en-US" b="0" i="0" dirty="0">
                <a:effectLst/>
                <a:latin typeface="Söhne"/>
              </a:rPr>
              <a:t>。</a:t>
            </a:r>
          </a:p>
          <a:p>
            <a:pPr algn="l">
              <a:buFont typeface="+mj-lt"/>
              <a:buNone/>
            </a:pPr>
            <a:r>
              <a:rPr lang="zh-TW" altLang="en-US" b="1" i="0" dirty="0">
                <a:effectLst/>
                <a:latin typeface="Söhne"/>
              </a:rPr>
              <a:t>不存在的情況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如果不存在，</a:t>
            </a:r>
            <a:r>
              <a:rPr lang="en-US" altLang="zh-TW" b="0" i="0" dirty="0">
                <a:effectLst/>
                <a:latin typeface="Söhne"/>
              </a:rPr>
              <a:t>C1</a:t>
            </a:r>
            <a:r>
              <a:rPr lang="zh-TW" altLang="en-US" b="0" i="0" dirty="0">
                <a:effectLst/>
                <a:latin typeface="Söhne"/>
              </a:rPr>
              <a:t>輸出失敗（</a:t>
            </a:r>
            <a:r>
              <a:rPr lang="en-US" altLang="zh-TW" b="0" i="0" dirty="0">
                <a:effectLst/>
                <a:latin typeface="Söhne"/>
              </a:rPr>
              <a:t>fails</a:t>
            </a:r>
            <a:r>
              <a:rPr lang="zh-TW" altLang="en-US" b="0" i="0" dirty="0">
                <a:effectLst/>
                <a:latin typeface="Söhne"/>
              </a:rPr>
              <a:t>）並停止，因為它無法一致地回答該查詢。</a:t>
            </a:r>
          </a:p>
          <a:p>
            <a:pPr algn="l">
              <a:buFont typeface="+mj-lt"/>
              <a:buNone/>
            </a:pPr>
            <a:endParaRPr lang="en-US" altLang="zh-TW" b="0" i="0" dirty="0">
              <a:solidFill>
                <a:srgbClr val="374151"/>
              </a:solidFill>
              <a:effectLst/>
              <a:latin typeface="Söhne"/>
            </a:endParaRPr>
          </a:p>
          <a:p>
            <a:pPr algn="l">
              <a:buFont typeface="+mj-lt"/>
              <a:buNone/>
            </a:pPr>
            <a:r>
              <a:rPr lang="en-US" altLang="zh-TW" b="0" i="0" dirty="0">
                <a:solidFill>
                  <a:srgbClr val="374151"/>
                </a:solidFill>
                <a:effectLst/>
                <a:latin typeface="Söhne"/>
              </a:rPr>
              <a:t>5.</a:t>
            </a:r>
            <a:r>
              <a:rPr lang="en-US" altLang="zh-TW" b="0" i="0" dirty="0">
                <a:solidFill>
                  <a:srgbClr val="0F0F0F"/>
                </a:solidFill>
                <a:effectLst/>
                <a:latin typeface="Söhne"/>
              </a:rPr>
              <a:t> Create vehicle queries</a:t>
            </a:r>
            <a:endParaRPr lang="en-US" altLang="zh-TW" b="0" i="0" dirty="0">
              <a:solidFill>
                <a:srgbClr val="374151"/>
              </a:solidFill>
              <a:effectLst/>
              <a:latin typeface="Söhne"/>
            </a:endParaRPr>
          </a:p>
          <a:p>
            <a:pPr algn="l">
              <a:buFont typeface="+mj-lt"/>
              <a:buAutoNum type="arabicPeriod"/>
            </a:pPr>
            <a:r>
              <a:rPr lang="zh-TW" altLang="en-US" b="1" i="0" dirty="0">
                <a:effectLst/>
                <a:latin typeface="Söhne"/>
              </a:rPr>
              <a:t>車輛查詢中 </a:t>
            </a:r>
            <a:r>
              <a:rPr lang="en-US" altLang="zh-TW" b="1" i="1" dirty="0">
                <a:effectLst/>
                <a:latin typeface="KaTeX_Math"/>
              </a:rPr>
              <a:t>L</a:t>
            </a:r>
            <a:r>
              <a:rPr lang="en-US" altLang="zh-TW" b="1" i="0" dirty="0">
                <a:effectLst/>
                <a:latin typeface="Söhne"/>
              </a:rPr>
              <a:t> </a:t>
            </a:r>
            <a:r>
              <a:rPr lang="zh-TW" altLang="en-US" b="1" i="0" dirty="0">
                <a:effectLst/>
                <a:latin typeface="Söhne"/>
              </a:rPr>
              <a:t>包含相應元組的情況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如果哈希列表 </a:t>
            </a:r>
            <a:r>
              <a:rPr lang="en-US" altLang="zh-TW" b="0" i="1" dirty="0">
                <a:effectLst/>
                <a:latin typeface="KaTeX_Math"/>
              </a:rPr>
              <a:t>L</a:t>
            </a:r>
            <a:r>
              <a:rPr lang="en-US" altLang="zh-TW" b="0" i="0" dirty="0">
                <a:effectLst/>
                <a:latin typeface="Söhne"/>
              </a:rPr>
              <a:t> </a:t>
            </a:r>
            <a:r>
              <a:rPr lang="zh-TW" altLang="en-US" b="0" i="0" dirty="0">
                <a:effectLst/>
                <a:latin typeface="Söhne"/>
              </a:rPr>
              <a:t>包含元組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zh-TW" altLang="en-US" b="0" i="0" dirty="0">
                <a:effectLst/>
                <a:latin typeface="Söhne"/>
              </a:rPr>
              <a:t>，</a:t>
            </a:r>
            <a:r>
              <a:rPr lang="en-US" altLang="zh-TW" b="0" i="0" dirty="0">
                <a:effectLst/>
                <a:latin typeface="Söhne"/>
              </a:rPr>
              <a:t>C1 </a:t>
            </a:r>
            <a:r>
              <a:rPr lang="zh-TW" altLang="en-US" b="0" i="0" dirty="0">
                <a:effectLst/>
                <a:latin typeface="Söhne"/>
              </a:rPr>
              <a:t>檢查是否 </a:t>
            </a:r>
            <a:r>
              <a:rPr lang="en-US" altLang="zh-TW" b="0" i="1" dirty="0">
                <a:effectLst/>
                <a:latin typeface="KaTeX_Math"/>
              </a:rPr>
              <a:t>vpkPIDi</a:t>
            </a:r>
            <a:r>
              <a:rPr lang="en-US" altLang="zh-TW" b="0" i="0" dirty="0">
                <a:effectLst/>
                <a:latin typeface="KaTeX_Main"/>
              </a:rPr>
              <a:t>​​=⊥</a:t>
            </a:r>
            <a:r>
              <a:rPr lang="zh-TW" altLang="en-US" b="0" i="0" dirty="0">
                <a:effectLst/>
                <a:latin typeface="Söhne"/>
              </a:rPr>
              <a:t>。如果 </a:t>
            </a:r>
            <a:r>
              <a:rPr lang="en-US" altLang="zh-TW" b="0" i="1" dirty="0">
                <a:effectLst/>
                <a:latin typeface="KaTeX_Math"/>
              </a:rPr>
              <a:t>vpkPIDi</a:t>
            </a:r>
            <a:r>
              <a:rPr lang="en-US" altLang="zh-TW" b="0" i="0" dirty="0">
                <a:effectLst/>
                <a:latin typeface="KaTeX_Main"/>
              </a:rPr>
              <a:t>​​=⊥</a:t>
            </a:r>
            <a:r>
              <a:rPr lang="zh-TW" altLang="en-US" b="0" i="0" dirty="0">
                <a:effectLst/>
                <a:latin typeface="Söhne"/>
              </a:rPr>
              <a:t>，表示公開金鑰尚未生成，</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a:t>
            </a:r>
            <a:r>
              <a:rPr lang="en-US" altLang="zh-TW" b="0" i="1" dirty="0">
                <a:effectLst/>
                <a:latin typeface="KaTeX_Math"/>
              </a:rPr>
              <a:t>vpkPIDi</a:t>
            </a:r>
            <a:r>
              <a:rPr lang="en-US" altLang="zh-TW" b="0" i="0" dirty="0">
                <a:effectLst/>
                <a:latin typeface="KaTeX_Main"/>
              </a:rPr>
              <a:t>​​</a:t>
            </a:r>
            <a:r>
              <a:rPr lang="zh-TW" altLang="en-US" b="0" i="0" dirty="0">
                <a:effectLst/>
                <a:latin typeface="Söhne"/>
              </a:rPr>
              <a:t>。否則，</a:t>
            </a:r>
            <a:r>
              <a:rPr lang="en-US" altLang="zh-TW" b="0" i="0" dirty="0">
                <a:effectLst/>
                <a:latin typeface="Söhne"/>
              </a:rPr>
              <a:t>C1</a:t>
            </a:r>
            <a:r>
              <a:rPr lang="zh-TW" altLang="en-US" b="0" i="0" dirty="0">
                <a:effectLst/>
                <a:latin typeface="Söhne"/>
              </a:rPr>
              <a:t>選擇一個隨機數作為私鑰</a:t>
            </a:r>
            <a:r>
              <a:rPr lang="en-US" altLang="zh-TW" b="0" i="1" dirty="0">
                <a:effectLst/>
                <a:latin typeface="KaTeX_Math"/>
              </a:rPr>
              <a:t>vskPIDi</a:t>
            </a:r>
            <a:r>
              <a:rPr lang="en-US" altLang="zh-TW" b="0" i="0" dirty="0">
                <a:effectLst/>
                <a:latin typeface="KaTeX_Main"/>
              </a:rPr>
              <a:t>​​∈</a:t>
            </a:r>
            <a:r>
              <a:rPr lang="en-US" altLang="zh-TW" b="0" i="1" dirty="0" err="1">
                <a:effectLst/>
                <a:latin typeface="KaTeX_Math"/>
              </a:rPr>
              <a:t>Zq</a:t>
            </a:r>
            <a:r>
              <a:rPr lang="en-US" altLang="zh-TW" b="0" i="0" dirty="0">
                <a:effectLst/>
                <a:latin typeface="KaTeX_Main"/>
              </a:rPr>
              <a:t>∗​</a:t>
            </a:r>
            <a:r>
              <a:rPr lang="zh-TW" altLang="en-US" b="0" i="0" dirty="0">
                <a:effectLst/>
                <a:latin typeface="Söhne"/>
              </a:rPr>
              <a:t>，計算 </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1" dirty="0">
                <a:effectLst/>
                <a:latin typeface="KaTeX_Math"/>
              </a:rPr>
              <a:t>P</a:t>
            </a:r>
            <a:r>
              <a:rPr lang="zh-TW" altLang="en-US" b="0" i="0" dirty="0">
                <a:effectLst/>
                <a:latin typeface="Söhne"/>
              </a:rPr>
              <a:t>，同時將 </a:t>
            </a:r>
            <a:r>
              <a:rPr lang="en-US" altLang="zh-TW" b="0" i="1" dirty="0">
                <a:effectLst/>
                <a:latin typeface="KaTeX_Math"/>
              </a:rPr>
              <a:t>vpkPIDi</a:t>
            </a:r>
            <a:r>
              <a:rPr lang="en-US" altLang="zh-TW" b="0" i="0" dirty="0">
                <a:effectLst/>
                <a:latin typeface="KaTeX_Main"/>
              </a:rPr>
              <a:t>​​</a:t>
            </a:r>
            <a:r>
              <a:rPr lang="en-US" altLang="zh-TW" b="0" i="0" dirty="0">
                <a:effectLst/>
                <a:latin typeface="Söhne"/>
              </a:rPr>
              <a:t> </a:t>
            </a:r>
            <a:r>
              <a:rPr lang="zh-TW" altLang="en-US" b="0" i="0" dirty="0">
                <a:effectLst/>
                <a:latin typeface="Söhne"/>
              </a:rPr>
              <a:t>發送給 </a:t>
            </a:r>
            <a:r>
              <a:rPr lang="en-US" altLang="zh-TW" b="0" i="0" dirty="0">
                <a:effectLst/>
                <a:latin typeface="Söhne"/>
              </a:rPr>
              <a:t>A1</a:t>
            </a:r>
            <a:r>
              <a:rPr lang="zh-TW" altLang="en-US" b="0" i="0" dirty="0">
                <a:effectLst/>
                <a:latin typeface="Söhne"/>
              </a:rPr>
              <a:t>，並更新 </a:t>
            </a:r>
            <a:r>
              <a:rPr lang="en-US" altLang="zh-TW" b="0" i="1" dirty="0">
                <a:effectLst/>
                <a:latin typeface="KaTeX_Math"/>
              </a:rPr>
              <a:t>L</a:t>
            </a:r>
            <a:r>
              <a:rPr lang="en-US" altLang="zh-TW" b="0" i="0" dirty="0">
                <a:effectLst/>
                <a:latin typeface="Söhne"/>
              </a:rPr>
              <a:t> </a:t>
            </a:r>
            <a:r>
              <a:rPr lang="zh-TW" altLang="en-US" b="0" i="0" dirty="0">
                <a:effectLst/>
                <a:latin typeface="Söhne"/>
              </a:rPr>
              <a:t>中的元組為 </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zh-TW" altLang="en-US" b="0" i="0" dirty="0">
                <a:effectLst/>
                <a:latin typeface="Söhne"/>
              </a:rPr>
              <a:t>。</a:t>
            </a:r>
          </a:p>
          <a:p>
            <a:pPr algn="l">
              <a:buFont typeface="+mj-lt"/>
              <a:buAutoNum type="arabicPeriod"/>
            </a:pPr>
            <a:r>
              <a:rPr lang="zh-TW" altLang="en-US" b="1" i="0" dirty="0">
                <a:effectLst/>
                <a:latin typeface="Söhne"/>
              </a:rPr>
              <a:t>車輛查詢中 </a:t>
            </a:r>
            <a:r>
              <a:rPr lang="en-US" altLang="zh-TW" b="1" i="1" dirty="0">
                <a:effectLst/>
                <a:latin typeface="KaTeX_Math"/>
              </a:rPr>
              <a:t>L</a:t>
            </a:r>
            <a:r>
              <a:rPr lang="en-US" altLang="zh-TW" b="1" i="0" dirty="0">
                <a:effectLst/>
                <a:latin typeface="Söhne"/>
              </a:rPr>
              <a:t> </a:t>
            </a:r>
            <a:r>
              <a:rPr lang="zh-TW" altLang="en-US" b="1" i="0" dirty="0">
                <a:effectLst/>
                <a:latin typeface="Söhne"/>
              </a:rPr>
              <a:t>不包含相應元組的情況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如果哈希列表 </a:t>
            </a:r>
            <a:r>
              <a:rPr lang="en-US" altLang="zh-TW" b="0" i="1" dirty="0">
                <a:effectLst/>
                <a:latin typeface="KaTeX_Math"/>
              </a:rPr>
              <a:t>L</a:t>
            </a:r>
            <a:r>
              <a:rPr lang="en-US" altLang="zh-TW" b="0" i="0" dirty="0">
                <a:effectLst/>
                <a:latin typeface="Söhne"/>
              </a:rPr>
              <a:t> </a:t>
            </a:r>
            <a:r>
              <a:rPr lang="zh-TW" altLang="en-US" b="0" i="0" dirty="0">
                <a:effectLst/>
                <a:latin typeface="Söhne"/>
              </a:rPr>
              <a:t>不包含元組</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zh-TW" altLang="en-US" b="0" i="0" dirty="0">
                <a:effectLst/>
                <a:latin typeface="Söhne"/>
              </a:rPr>
              <a:t>，</a:t>
            </a:r>
            <a:r>
              <a:rPr lang="en-US" altLang="zh-TW" b="0" i="0" dirty="0">
                <a:effectLst/>
                <a:latin typeface="Söhne"/>
              </a:rPr>
              <a:t>C1 </a:t>
            </a:r>
            <a:r>
              <a:rPr lang="zh-TW" altLang="en-US" b="0" i="0" dirty="0">
                <a:effectLst/>
                <a:latin typeface="Söhne"/>
              </a:rPr>
              <a:t>設置 </a:t>
            </a:r>
            <a:r>
              <a:rPr lang="en-US" altLang="zh-TW" b="0" i="1" dirty="0">
                <a:effectLst/>
                <a:latin typeface="KaTeX_Math"/>
              </a:rPr>
              <a:t>vpkPIDi</a:t>
            </a:r>
            <a:r>
              <a:rPr lang="en-US" altLang="zh-TW" b="0" i="0" dirty="0">
                <a:effectLst/>
                <a:latin typeface="KaTeX_Main"/>
              </a:rPr>
              <a:t>​​=⊥</a:t>
            </a:r>
            <a:r>
              <a:rPr lang="zh-TW" altLang="en-US" b="0" i="0" dirty="0">
                <a:effectLst/>
                <a:latin typeface="Söhne"/>
              </a:rPr>
              <a:t>，選擇一個隨機數作為私鑰 </a:t>
            </a:r>
            <a:r>
              <a:rPr lang="en-US" altLang="zh-TW" b="0" i="1" dirty="0">
                <a:effectLst/>
                <a:latin typeface="KaTeX_Math"/>
              </a:rPr>
              <a:t>vskPIDi</a:t>
            </a:r>
            <a:r>
              <a:rPr lang="en-US" altLang="zh-TW" b="0" i="0" dirty="0">
                <a:effectLst/>
                <a:latin typeface="KaTeX_Main"/>
              </a:rPr>
              <a:t>​​∈</a:t>
            </a:r>
            <a:r>
              <a:rPr lang="en-US" altLang="zh-TW" b="0" i="1" dirty="0" err="1">
                <a:effectLst/>
                <a:latin typeface="KaTeX_Math"/>
              </a:rPr>
              <a:t>Zq</a:t>
            </a:r>
            <a:r>
              <a:rPr lang="en-US" altLang="zh-TW" b="0" i="0" dirty="0">
                <a:effectLst/>
                <a:latin typeface="KaTeX_Main"/>
              </a:rPr>
              <a:t>∗​</a:t>
            </a:r>
            <a:r>
              <a:rPr lang="zh-TW" altLang="en-US" b="0" i="0" dirty="0">
                <a:effectLst/>
                <a:latin typeface="Söhne"/>
              </a:rPr>
              <a:t>，計算 </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1" dirty="0">
                <a:effectLst/>
                <a:latin typeface="KaTeX_Math"/>
              </a:rPr>
              <a:t>P</a:t>
            </a:r>
            <a:r>
              <a:rPr lang="zh-TW" altLang="en-US" b="0" i="0" dirty="0">
                <a:effectLst/>
                <a:latin typeface="Söhne"/>
              </a:rPr>
              <a:t>，接著 </a:t>
            </a:r>
            <a:r>
              <a:rPr lang="en-US" altLang="zh-TW" b="0" i="0" dirty="0">
                <a:effectLst/>
                <a:latin typeface="Söhne"/>
              </a:rPr>
              <a:t>C1 </a:t>
            </a:r>
            <a:r>
              <a:rPr lang="zh-TW" altLang="en-US" b="0" i="0" dirty="0">
                <a:effectLst/>
                <a:latin typeface="Söhne"/>
              </a:rPr>
              <a:t>將 </a:t>
            </a:r>
            <a:r>
              <a:rPr lang="en-US" altLang="zh-TW" b="0" i="1" dirty="0">
                <a:effectLst/>
                <a:latin typeface="KaTeX_Math"/>
              </a:rPr>
              <a:t>vpkPIDi</a:t>
            </a:r>
            <a:r>
              <a:rPr lang="en-US" altLang="zh-TW" b="0" i="0" dirty="0">
                <a:effectLst/>
                <a:latin typeface="KaTeX_Main"/>
              </a:rPr>
              <a:t>​​</a:t>
            </a:r>
            <a:r>
              <a:rPr lang="en-US" altLang="zh-TW" b="0" i="0" dirty="0">
                <a:effectLst/>
                <a:latin typeface="Söhne"/>
              </a:rPr>
              <a:t> </a:t>
            </a:r>
            <a:r>
              <a:rPr lang="zh-TW" altLang="en-US" b="0" i="0" dirty="0">
                <a:effectLst/>
                <a:latin typeface="Söhne"/>
              </a:rPr>
              <a:t>發送給 </a:t>
            </a:r>
            <a:r>
              <a:rPr lang="en-US" altLang="zh-TW" b="0" i="0" dirty="0">
                <a:effectLst/>
                <a:latin typeface="Söhne"/>
              </a:rPr>
              <a:t>A1</a:t>
            </a:r>
            <a:r>
              <a:rPr lang="zh-TW" altLang="en-US" b="0" i="0" dirty="0">
                <a:effectLst/>
                <a:latin typeface="Söhne"/>
              </a:rPr>
              <a:t>，並將元組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0" dirty="0">
                <a:effectLst/>
                <a:latin typeface="Söhne"/>
              </a:rPr>
              <a:t> </a:t>
            </a:r>
            <a:r>
              <a:rPr lang="zh-TW" altLang="en-US" b="0" i="0" dirty="0">
                <a:effectLst/>
                <a:latin typeface="Söhne"/>
              </a:rPr>
              <a:t>更新到哈希列表 </a:t>
            </a:r>
            <a:r>
              <a:rPr lang="en-US" altLang="zh-TW" b="0" i="1" dirty="0">
                <a:effectLst/>
                <a:latin typeface="KaTeX_Math"/>
              </a:rPr>
              <a:t>L</a:t>
            </a:r>
            <a:r>
              <a:rPr lang="zh-TW" altLang="en-US" b="0" i="0" dirty="0">
                <a:effectLst/>
                <a:latin typeface="Söhne"/>
              </a:rPr>
              <a:t>。</a:t>
            </a:r>
          </a:p>
          <a:p>
            <a:pPr algn="l">
              <a:buFont typeface="+mj-lt"/>
              <a:buNone/>
            </a:pPr>
            <a:r>
              <a:rPr lang="en-US" altLang="zh-TW" b="0" i="0" dirty="0">
                <a:solidFill>
                  <a:srgbClr val="374151"/>
                </a:solidFill>
                <a:effectLst/>
                <a:latin typeface="Söhne"/>
              </a:rPr>
              <a:t>6. </a:t>
            </a:r>
            <a:r>
              <a:rPr lang="en-US" altLang="zh-TW" b="0" i="0" dirty="0">
                <a:solidFill>
                  <a:srgbClr val="0F0F0F"/>
                </a:solidFill>
                <a:effectLst/>
                <a:latin typeface="Söhne"/>
              </a:rPr>
              <a:t>Secret key queries</a:t>
            </a:r>
          </a:p>
          <a:p>
            <a:pPr algn="l">
              <a:buFont typeface="+mj-lt"/>
              <a:buAutoNum type="arabicPeriod"/>
            </a:pPr>
            <a:r>
              <a:rPr lang="zh-TW" altLang="en-US" b="1" i="0" dirty="0">
                <a:effectLst/>
                <a:latin typeface="Söhne"/>
              </a:rPr>
              <a:t>秘密鑰查詢中 </a:t>
            </a:r>
            <a:r>
              <a:rPr lang="en-US" altLang="zh-TW" b="1" i="1" dirty="0">
                <a:effectLst/>
                <a:latin typeface="KaTeX_Math"/>
              </a:rPr>
              <a:t>L</a:t>
            </a:r>
            <a:r>
              <a:rPr lang="en-US" altLang="zh-TW" b="1" i="0" dirty="0">
                <a:effectLst/>
                <a:latin typeface="Söhne"/>
              </a:rPr>
              <a:t> </a:t>
            </a:r>
            <a:r>
              <a:rPr lang="zh-TW" altLang="en-US" b="1" i="0" dirty="0">
                <a:effectLst/>
                <a:latin typeface="Söhne"/>
              </a:rPr>
              <a:t>包含相應元組的情況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如果哈希列表 </a:t>
            </a:r>
            <a:r>
              <a:rPr lang="en-US" altLang="zh-TW" b="0" i="1" dirty="0">
                <a:effectLst/>
                <a:latin typeface="KaTeX_Math"/>
              </a:rPr>
              <a:t>L</a:t>
            </a:r>
            <a:r>
              <a:rPr lang="en-US" altLang="zh-TW" b="0" i="0" dirty="0">
                <a:effectLst/>
                <a:latin typeface="Söhne"/>
              </a:rPr>
              <a:t> </a:t>
            </a:r>
            <a:r>
              <a:rPr lang="zh-TW" altLang="en-US" b="0" i="0" dirty="0">
                <a:effectLst/>
                <a:latin typeface="Söhne"/>
              </a:rPr>
              <a:t>包含元組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zh-TW" altLang="en-US" b="0" i="0" dirty="0">
                <a:effectLst/>
                <a:latin typeface="Söhne"/>
              </a:rPr>
              <a:t>，</a:t>
            </a:r>
            <a:r>
              <a:rPr lang="en-US" altLang="zh-TW" b="0" i="0" dirty="0">
                <a:effectLst/>
                <a:latin typeface="Söhne"/>
              </a:rPr>
              <a:t>C1 </a:t>
            </a:r>
            <a:r>
              <a:rPr lang="zh-TW" altLang="en-US" b="0" i="0" dirty="0">
                <a:effectLst/>
                <a:latin typeface="Söhne"/>
              </a:rPr>
              <a:t>檢查是否 </a:t>
            </a:r>
            <a:r>
              <a:rPr lang="en-US" altLang="zh-TW" b="0" i="1" dirty="0">
                <a:effectLst/>
                <a:latin typeface="KaTeX_Math"/>
              </a:rPr>
              <a:t>vskPIDi</a:t>
            </a:r>
            <a:r>
              <a:rPr lang="en-US" altLang="zh-TW" b="0" i="0" dirty="0">
                <a:effectLst/>
                <a:latin typeface="KaTeX_Main"/>
              </a:rPr>
              <a:t>​​=⊥</a:t>
            </a:r>
            <a:r>
              <a:rPr lang="zh-TW" altLang="en-US" b="0" i="0" dirty="0">
                <a:effectLst/>
                <a:latin typeface="Söhne"/>
              </a:rPr>
              <a:t>。如果 </a:t>
            </a:r>
            <a:r>
              <a:rPr lang="en-US" altLang="zh-TW" b="0" i="1" dirty="0">
                <a:effectLst/>
                <a:latin typeface="KaTeX_Math"/>
              </a:rPr>
              <a:t>vskPIDi</a:t>
            </a:r>
            <a:r>
              <a:rPr lang="en-US" altLang="zh-TW" b="0" i="0" dirty="0">
                <a:effectLst/>
                <a:latin typeface="KaTeX_Main"/>
              </a:rPr>
              <a:t>​​=⊥</a:t>
            </a:r>
            <a:r>
              <a:rPr lang="zh-TW" altLang="en-US" b="0" i="0" dirty="0">
                <a:effectLst/>
                <a:latin typeface="Söhne"/>
              </a:rPr>
              <a:t>，表示私鑰尚未生成，</a:t>
            </a:r>
            <a:r>
              <a:rPr lang="en-US" altLang="zh-TW" b="0" i="0" dirty="0">
                <a:effectLst/>
                <a:latin typeface="Söhne"/>
              </a:rPr>
              <a:t>C1</a:t>
            </a:r>
            <a:r>
              <a:rPr lang="zh-TW" altLang="en-US" b="0" i="0" dirty="0">
                <a:effectLst/>
                <a:latin typeface="Söhne"/>
              </a:rPr>
              <a:t>向 </a:t>
            </a:r>
            <a:r>
              <a:rPr lang="en-US" altLang="zh-TW" b="0" i="0" dirty="0">
                <a:effectLst/>
                <a:latin typeface="Söhne"/>
              </a:rPr>
              <a:t>A1 </a:t>
            </a:r>
            <a:r>
              <a:rPr lang="zh-TW" altLang="en-US" b="0" i="0" dirty="0">
                <a:effectLst/>
                <a:latin typeface="Söhne"/>
              </a:rPr>
              <a:t>發送 </a:t>
            </a:r>
            <a:r>
              <a:rPr lang="en-US" altLang="zh-TW" b="0" i="1" dirty="0">
                <a:effectLst/>
                <a:latin typeface="KaTeX_Math"/>
              </a:rPr>
              <a:t>vskPIDi</a:t>
            </a:r>
            <a:r>
              <a:rPr lang="en-US" altLang="zh-TW" b="0" i="0" dirty="0">
                <a:effectLst/>
                <a:latin typeface="KaTeX_Main"/>
              </a:rPr>
              <a:t>​​</a:t>
            </a:r>
            <a:r>
              <a:rPr lang="zh-TW" altLang="en-US" b="0" i="0" dirty="0">
                <a:effectLst/>
                <a:latin typeface="Söhne"/>
              </a:rPr>
              <a:t>。否則，</a:t>
            </a:r>
            <a:r>
              <a:rPr lang="en-US" altLang="zh-TW" b="0" i="0" dirty="0">
                <a:effectLst/>
                <a:latin typeface="Söhne"/>
              </a:rPr>
              <a:t>C1</a:t>
            </a:r>
            <a:r>
              <a:rPr lang="zh-TW" altLang="en-US" b="0" i="0" dirty="0">
                <a:effectLst/>
                <a:latin typeface="Söhne"/>
              </a:rPr>
              <a:t>執行創建車輛查詢（</a:t>
            </a:r>
            <a:r>
              <a:rPr lang="en-US" altLang="zh-TW" b="0" i="0" dirty="0">
                <a:effectLst/>
                <a:latin typeface="Söhne"/>
              </a:rPr>
              <a:t>create vehicle queries</a:t>
            </a:r>
            <a:r>
              <a:rPr lang="zh-TW" altLang="en-US" b="0" i="0" dirty="0">
                <a:effectLst/>
                <a:latin typeface="Söhne"/>
              </a:rPr>
              <a:t>）以生成 </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1" dirty="0">
                <a:effectLst/>
                <a:latin typeface="KaTeX_Math"/>
              </a:rPr>
              <a:t>P</a:t>
            </a:r>
            <a:r>
              <a:rPr lang="zh-TW" altLang="en-US" b="0" i="0" dirty="0">
                <a:effectLst/>
                <a:latin typeface="Söhne"/>
              </a:rPr>
              <a:t>。之後，</a:t>
            </a:r>
            <a:r>
              <a:rPr lang="en-US" altLang="zh-TW" b="0" i="0" dirty="0">
                <a:effectLst/>
                <a:latin typeface="Söhne"/>
              </a:rPr>
              <a:t>C1</a:t>
            </a:r>
            <a:r>
              <a:rPr lang="zh-TW" altLang="en-US" b="0" i="0" dirty="0">
                <a:effectLst/>
                <a:latin typeface="Söhne"/>
              </a:rPr>
              <a:t>將 </a:t>
            </a:r>
            <a:r>
              <a:rPr lang="en-US" altLang="zh-TW" b="0" i="1" dirty="0">
                <a:effectLst/>
                <a:latin typeface="KaTeX_Math"/>
              </a:rPr>
              <a:t>vskPIDi</a:t>
            </a:r>
            <a:r>
              <a:rPr lang="en-US" altLang="zh-TW" b="0" i="0" dirty="0">
                <a:effectLst/>
                <a:latin typeface="KaTeX_Main"/>
              </a:rPr>
              <a:t>​​</a:t>
            </a:r>
            <a:r>
              <a:rPr lang="en-US" altLang="zh-TW" b="0" i="0" dirty="0">
                <a:effectLst/>
                <a:latin typeface="Söhne"/>
              </a:rPr>
              <a:t> </a:t>
            </a:r>
            <a:r>
              <a:rPr lang="zh-TW" altLang="en-US" b="0" i="0" dirty="0">
                <a:effectLst/>
                <a:latin typeface="Söhne"/>
              </a:rPr>
              <a:t>發送給 </a:t>
            </a:r>
            <a:r>
              <a:rPr lang="en-US" altLang="zh-TW" b="0" i="0" dirty="0">
                <a:effectLst/>
                <a:latin typeface="Söhne"/>
              </a:rPr>
              <a:t>A1</a:t>
            </a:r>
            <a:r>
              <a:rPr lang="zh-TW" altLang="en-US" b="0" i="0" dirty="0">
                <a:effectLst/>
                <a:latin typeface="Söhne"/>
              </a:rPr>
              <a:t>，並將元組 </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0" dirty="0">
                <a:effectLst/>
                <a:latin typeface="Söhne"/>
              </a:rPr>
              <a:t> </a:t>
            </a:r>
            <a:r>
              <a:rPr lang="zh-TW" altLang="en-US" b="0" i="0" dirty="0">
                <a:effectLst/>
                <a:latin typeface="Söhne"/>
              </a:rPr>
              <a:t>更新到哈希列表 </a:t>
            </a:r>
            <a:r>
              <a:rPr lang="en-US" altLang="zh-TW" b="0" i="1" dirty="0">
                <a:effectLst/>
                <a:latin typeface="KaTeX_Math"/>
              </a:rPr>
              <a:t>L</a:t>
            </a:r>
            <a:r>
              <a:rPr lang="zh-TW" altLang="en-US" b="0" i="0" dirty="0">
                <a:effectLst/>
                <a:latin typeface="Söhne"/>
              </a:rPr>
              <a:t>。</a:t>
            </a:r>
          </a:p>
          <a:p>
            <a:pPr algn="l">
              <a:buFont typeface="+mj-lt"/>
              <a:buAutoNum type="arabicPeriod"/>
            </a:pPr>
            <a:r>
              <a:rPr lang="zh-TW" altLang="en-US" b="1" i="0" dirty="0">
                <a:effectLst/>
                <a:latin typeface="Söhne"/>
              </a:rPr>
              <a:t>秘密鑰查詢中 </a:t>
            </a:r>
            <a:r>
              <a:rPr lang="en-US" altLang="zh-TW" b="1" i="1" dirty="0">
                <a:effectLst/>
                <a:latin typeface="KaTeX_Math"/>
              </a:rPr>
              <a:t>L</a:t>
            </a:r>
            <a:r>
              <a:rPr lang="en-US" altLang="zh-TW" b="1" i="0" dirty="0">
                <a:effectLst/>
                <a:latin typeface="Söhne"/>
              </a:rPr>
              <a:t> </a:t>
            </a:r>
            <a:r>
              <a:rPr lang="zh-TW" altLang="en-US" b="1" i="0" dirty="0">
                <a:effectLst/>
                <a:latin typeface="Söhne"/>
              </a:rPr>
              <a:t>不包含相應元組的情況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如果哈希列表 </a:t>
            </a:r>
            <a:r>
              <a:rPr lang="en-US" altLang="zh-TW" b="0" i="1" dirty="0">
                <a:effectLst/>
                <a:latin typeface="KaTeX_Math"/>
              </a:rPr>
              <a:t>L</a:t>
            </a:r>
            <a:r>
              <a:rPr lang="en-US" altLang="zh-TW" b="0" i="0" dirty="0">
                <a:effectLst/>
                <a:latin typeface="Söhne"/>
              </a:rPr>
              <a:t> </a:t>
            </a:r>
            <a:r>
              <a:rPr lang="zh-TW" altLang="en-US" b="0" i="0" dirty="0">
                <a:effectLst/>
                <a:latin typeface="Söhne"/>
              </a:rPr>
              <a:t>不包含元組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zh-TW" altLang="en-US" b="0" i="0" dirty="0">
                <a:effectLst/>
                <a:latin typeface="Söhne"/>
              </a:rPr>
              <a:t>，</a:t>
            </a:r>
            <a:r>
              <a:rPr lang="en-US" altLang="zh-TW" b="0" i="0" dirty="0">
                <a:effectLst/>
                <a:latin typeface="Söhne"/>
              </a:rPr>
              <a:t>C1</a:t>
            </a:r>
            <a:r>
              <a:rPr lang="zh-TW" altLang="en-US" b="0" i="0" dirty="0">
                <a:effectLst/>
                <a:latin typeface="Söhne"/>
              </a:rPr>
              <a:t>執行創建車輛查詢（</a:t>
            </a:r>
            <a:r>
              <a:rPr lang="en-US" altLang="zh-TW" b="0" i="0" dirty="0">
                <a:effectLst/>
                <a:latin typeface="Söhne"/>
              </a:rPr>
              <a:t>create vehicle queries</a:t>
            </a:r>
            <a:r>
              <a:rPr lang="zh-TW" altLang="en-US" b="0" i="0" dirty="0">
                <a:effectLst/>
                <a:latin typeface="Söhne"/>
              </a:rPr>
              <a:t>）以生成 </a:t>
            </a:r>
            <a:r>
              <a:rPr lang="en-US" altLang="zh-TW" b="0" i="1" dirty="0">
                <a:effectLst/>
                <a:latin typeface="KaTeX_Math"/>
              </a:rPr>
              <a:t>vskPIDi</a:t>
            </a:r>
            <a:r>
              <a:rPr lang="en-US" altLang="zh-TW" b="0" i="0" dirty="0">
                <a:effectLst/>
                <a:latin typeface="KaTeX_Main"/>
              </a:rPr>
              <a:t>​​</a:t>
            </a:r>
            <a:r>
              <a:rPr lang="zh-TW" altLang="en-US" b="0" i="0" dirty="0">
                <a:effectLst/>
                <a:latin typeface="Söhne"/>
              </a:rPr>
              <a:t>，然後將</a:t>
            </a:r>
            <a:r>
              <a:rPr lang="en-US" altLang="zh-TW" b="0" i="1" dirty="0">
                <a:effectLst/>
                <a:latin typeface="KaTeX_Math"/>
              </a:rPr>
              <a:t>vskPIDi</a:t>
            </a:r>
            <a:r>
              <a:rPr lang="en-US" altLang="zh-TW" b="0" i="0" dirty="0">
                <a:effectLst/>
                <a:latin typeface="KaTeX_Main"/>
              </a:rPr>
              <a:t>​​</a:t>
            </a:r>
            <a:r>
              <a:rPr lang="en-US" altLang="zh-TW" b="0" i="0" dirty="0">
                <a:effectLst/>
                <a:latin typeface="Söhne"/>
              </a:rPr>
              <a:t> </a:t>
            </a:r>
            <a:r>
              <a:rPr lang="zh-TW" altLang="en-US" b="0" i="0" dirty="0">
                <a:effectLst/>
                <a:latin typeface="Söhne"/>
              </a:rPr>
              <a:t>發送給 </a:t>
            </a:r>
            <a:r>
              <a:rPr lang="en-US" altLang="zh-TW" b="0" i="0" dirty="0">
                <a:effectLst/>
                <a:latin typeface="Söhne"/>
              </a:rPr>
              <a:t>A1</a:t>
            </a:r>
            <a:r>
              <a:rPr lang="zh-TW" altLang="en-US" b="0" i="0" dirty="0">
                <a:effectLst/>
                <a:latin typeface="Söhne"/>
              </a:rPr>
              <a:t>，並將元組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a:effectLst/>
                <a:latin typeface="KaTeX_Math"/>
              </a:rPr>
              <a:t>vskPIDi</a:t>
            </a:r>
            <a:r>
              <a:rPr lang="en-US" altLang="zh-TW" b="0" i="0" dirty="0">
                <a:effectLst/>
                <a:latin typeface="KaTeX_Main"/>
              </a:rPr>
              <a:t>​​)</a:t>
            </a:r>
            <a:r>
              <a:rPr lang="en-US" altLang="zh-TW" b="0" i="0" dirty="0">
                <a:effectLst/>
                <a:latin typeface="Söhne"/>
              </a:rPr>
              <a:t> </a:t>
            </a:r>
            <a:r>
              <a:rPr lang="zh-TW" altLang="en-US" b="0" i="0" dirty="0">
                <a:effectLst/>
                <a:latin typeface="Söhne"/>
              </a:rPr>
              <a:t>更新到哈希列表 </a:t>
            </a:r>
            <a:r>
              <a:rPr lang="en-US" altLang="zh-TW" b="0" i="1" dirty="0">
                <a:effectLst/>
                <a:latin typeface="KaTeX_Math"/>
              </a:rPr>
              <a:t>L</a:t>
            </a:r>
            <a:r>
              <a:rPr lang="zh-TW" altLang="en-US" b="0" i="0" dirty="0">
                <a:effectLst/>
                <a:latin typeface="Söhne"/>
              </a:rPr>
              <a:t>。</a:t>
            </a:r>
          </a:p>
          <a:p>
            <a:pPr algn="l">
              <a:buFont typeface="+mj-lt"/>
              <a:buNone/>
            </a:pPr>
            <a:endParaRPr lang="en-US" altLang="zh-TW" b="0" i="0" dirty="0">
              <a:solidFill>
                <a:srgbClr val="374151"/>
              </a:solidFill>
              <a:effectLst/>
              <a:latin typeface="Söhne"/>
            </a:endParaRPr>
          </a:p>
          <a:p>
            <a:pPr algn="l">
              <a:buFont typeface="+mj-lt"/>
              <a:buNone/>
            </a:pPr>
            <a:r>
              <a:rPr lang="en-US" altLang="zh-TW" b="0" i="0" dirty="0">
                <a:solidFill>
                  <a:srgbClr val="374151"/>
                </a:solidFill>
                <a:effectLst/>
                <a:latin typeface="Söhne"/>
              </a:rPr>
              <a:t>7. Sign query</a:t>
            </a:r>
          </a:p>
          <a:p>
            <a:pPr algn="l">
              <a:buFont typeface="+mj-lt"/>
              <a:buAutoNum type="arabicPeriod"/>
            </a:pPr>
            <a:r>
              <a:rPr lang="zh-TW" altLang="en-US" b="1" i="0" dirty="0">
                <a:effectLst/>
                <a:latin typeface="Söhne"/>
              </a:rPr>
              <a:t>簽名查詢中 </a:t>
            </a:r>
            <a:r>
              <a:rPr lang="en-US" altLang="zh-TW" b="1" i="1" dirty="0">
                <a:effectLst/>
                <a:latin typeface="KaTeX_Math"/>
              </a:rPr>
              <a:t>Lh</a:t>
            </a:r>
            <a:r>
              <a:rPr lang="en-US" altLang="zh-TW" b="1" i="0" dirty="0">
                <a:effectLst/>
                <a:latin typeface="KaTeX_Main"/>
              </a:rPr>
              <a:t>2​​</a:t>
            </a:r>
            <a:r>
              <a:rPr lang="en-US" altLang="zh-TW" b="1" i="0" dirty="0">
                <a:effectLst/>
                <a:latin typeface="Söhne"/>
              </a:rPr>
              <a:t> </a:t>
            </a:r>
            <a:r>
              <a:rPr lang="zh-TW" altLang="en-US" b="1" i="0" dirty="0">
                <a:effectLst/>
                <a:latin typeface="Söhne"/>
              </a:rPr>
              <a:t>不包含相應元素的情況</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0" i="0" dirty="0">
                <a:effectLst/>
                <a:latin typeface="Söhne"/>
              </a:rPr>
              <a:t>如果哈希列表 </a:t>
            </a:r>
            <a:r>
              <a:rPr lang="en-US" altLang="zh-TW" b="0" i="1" dirty="0">
                <a:effectLst/>
                <a:latin typeface="KaTeX_Math"/>
              </a:rPr>
              <a:t>Lh</a:t>
            </a:r>
            <a:r>
              <a:rPr lang="en-US" altLang="zh-TW" b="0" i="0" dirty="0">
                <a:effectLst/>
                <a:latin typeface="KaTeX_Main"/>
              </a:rPr>
              <a:t>2​​</a:t>
            </a:r>
            <a:r>
              <a:rPr lang="en-US" altLang="zh-TW" b="0" i="0" dirty="0">
                <a:effectLst/>
                <a:latin typeface="Söhne"/>
              </a:rPr>
              <a:t> </a:t>
            </a:r>
            <a:r>
              <a:rPr lang="zh-TW" altLang="en-US" b="0" i="0" dirty="0">
                <a:effectLst/>
                <a:latin typeface="Söhne"/>
              </a:rPr>
              <a:t>中不存在元組 </a:t>
            </a:r>
            <a:r>
              <a:rPr lang="en-US" altLang="zh-TW" b="0" i="0" dirty="0">
                <a:effectLst/>
                <a:latin typeface="KaTeX_Main"/>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zh-TW" altLang="en-US" b="0" i="0" dirty="0">
                <a:effectLst/>
                <a:latin typeface="Söhne"/>
              </a:rPr>
              <a:t>，</a:t>
            </a:r>
            <a:r>
              <a:rPr lang="en-US" altLang="zh-TW" b="0" i="0" dirty="0">
                <a:effectLst/>
                <a:latin typeface="Söhne"/>
              </a:rPr>
              <a:t>C1 </a:t>
            </a:r>
            <a:r>
              <a:rPr lang="zh-TW" altLang="en-US" b="0" i="0" dirty="0">
                <a:effectLst/>
                <a:latin typeface="Söhne"/>
              </a:rPr>
              <a:t>從相應的元組中獲取 </a:t>
            </a:r>
            <a:r>
              <a:rPr lang="el-GR" altLang="zh-TW" b="0" i="1" dirty="0">
                <a:effectLst/>
                <a:latin typeface="KaTeX_Math"/>
              </a:rPr>
              <a:t>τ</a:t>
            </a:r>
            <a:r>
              <a:rPr lang="en-US" altLang="zh-TW" b="0" i="1" dirty="0">
                <a:effectLst/>
                <a:latin typeface="KaTeX_Math"/>
              </a:rPr>
              <a:t>h</a:t>
            </a:r>
            <a:r>
              <a:rPr lang="en-US" altLang="zh-TW" b="0" i="0" dirty="0">
                <a:effectLst/>
                <a:latin typeface="KaTeX_Main"/>
              </a:rPr>
              <a:t>2​​</a:t>
            </a:r>
            <a:r>
              <a:rPr lang="zh-TW" altLang="en-US" b="0" i="0" dirty="0">
                <a:effectLst/>
                <a:latin typeface="Söhne"/>
              </a:rPr>
              <a:t>，然後選擇兩個隨機數 </a:t>
            </a:r>
            <a:r>
              <a:rPr lang="en-US" altLang="zh-TW" b="0" i="1" dirty="0">
                <a:effectLst/>
                <a:latin typeface="KaTeX_Math"/>
              </a:rPr>
              <a:t>ri</a:t>
            </a:r>
            <a:r>
              <a:rPr lang="en-US" altLang="zh-TW" b="0" i="0" dirty="0">
                <a:effectLst/>
                <a:latin typeface="KaTeX_Main"/>
              </a:rPr>
              <a:t>​</a:t>
            </a:r>
            <a:r>
              <a:rPr lang="en-US" altLang="zh-TW" b="0" i="0" dirty="0">
                <a:effectLst/>
                <a:latin typeface="Söhne"/>
              </a:rPr>
              <a:t> </a:t>
            </a:r>
            <a:r>
              <a:rPr lang="zh-TW" altLang="en-US" b="0" i="0" dirty="0">
                <a:effectLst/>
                <a:latin typeface="Söhne"/>
              </a:rPr>
              <a:t>和 </a:t>
            </a:r>
            <a:r>
              <a:rPr lang="en-US" altLang="zh-TW" b="0" i="1" dirty="0">
                <a:effectLst/>
                <a:latin typeface="KaTeX_Math"/>
              </a:rPr>
              <a:t>hi</a:t>
            </a:r>
            <a:r>
              <a:rPr lang="en-US" altLang="zh-TW" b="0" i="0" dirty="0">
                <a:effectLst/>
                <a:latin typeface="KaTeX_Main"/>
              </a:rPr>
              <a:t>​</a:t>
            </a:r>
            <a:r>
              <a:rPr lang="zh-TW" altLang="en-US" b="0" i="0" dirty="0">
                <a:effectLst/>
                <a:latin typeface="Söhne"/>
              </a:rPr>
              <a:t>。</a:t>
            </a:r>
          </a:p>
          <a:p>
            <a:pPr algn="l">
              <a:buFont typeface="+mj-lt"/>
              <a:buAutoNum type="arabicPeriod"/>
            </a:pPr>
            <a:r>
              <a:rPr lang="zh-TW" altLang="en-US" b="1" i="0" dirty="0">
                <a:effectLst/>
                <a:latin typeface="Söhne"/>
              </a:rPr>
              <a:t>計算 </a:t>
            </a:r>
            <a:r>
              <a:rPr lang="en-US" altLang="zh-TW" b="1" i="1" dirty="0">
                <a:effectLst/>
                <a:latin typeface="KaTeX_Math"/>
              </a:rPr>
              <a:t>Ui</a:t>
            </a:r>
            <a:r>
              <a:rPr lang="en-US" altLang="zh-TW" b="1" i="0" dirty="0">
                <a:effectLst/>
                <a:latin typeface="KaTeX_Main"/>
              </a:rPr>
              <a:t>​</a:t>
            </a:r>
            <a:r>
              <a:rPr lang="en-US" altLang="zh-TW" b="1" i="0" dirty="0">
                <a:effectLst/>
                <a:latin typeface="Söhne"/>
              </a:rPr>
              <a:t> </a:t>
            </a:r>
            <a:r>
              <a:rPr lang="zh-TW" altLang="en-US" b="1" i="0" dirty="0">
                <a:effectLst/>
                <a:latin typeface="Söhne"/>
              </a:rPr>
              <a:t>和</a:t>
            </a:r>
            <a:r>
              <a:rPr lang="en-US" altLang="zh-TW" b="1" i="1" dirty="0">
                <a:effectLst/>
                <a:latin typeface="KaTeX_Math"/>
              </a:rPr>
              <a:t>Si</a:t>
            </a:r>
            <a:r>
              <a:rPr lang="en-US" altLang="zh-TW" b="1" i="0" dirty="0">
                <a:effectLst/>
                <a:latin typeface="KaTeX_Main"/>
              </a:rPr>
              <a:t>​</a:t>
            </a:r>
            <a:r>
              <a:rPr lang="en-US" altLang="zh-TW" b="1" i="0" dirty="0">
                <a:effectLst/>
                <a:latin typeface="Söhne"/>
              </a:rPr>
              <a:t>:</a:t>
            </a:r>
            <a:endParaRPr lang="en-US" altLang="zh-TW" b="0" i="0" dirty="0">
              <a:effectLst/>
              <a:latin typeface="Söhne"/>
            </a:endParaRPr>
          </a:p>
          <a:p>
            <a:pPr marL="742950" lvl="1" indent="-285750" algn="l">
              <a:buFont typeface="+mj-lt"/>
              <a:buAutoNum type="arabicPeriod"/>
            </a:pPr>
            <a:r>
              <a:rPr lang="zh-TW" altLang="en-US" b="0" i="0" dirty="0">
                <a:effectLst/>
                <a:latin typeface="Söhne"/>
              </a:rPr>
              <a:t>接著，</a:t>
            </a:r>
            <a:r>
              <a:rPr lang="en-US" altLang="zh-TW" b="0" i="0" dirty="0">
                <a:effectLst/>
                <a:latin typeface="Söhne"/>
              </a:rPr>
              <a:t>C1 </a:t>
            </a:r>
            <a:r>
              <a:rPr lang="zh-TW" altLang="en-US" b="0" i="0" dirty="0">
                <a:effectLst/>
                <a:latin typeface="Söhne"/>
              </a:rPr>
              <a:t>計算</a:t>
            </a:r>
            <a:r>
              <a:rPr lang="en-US" altLang="zh-TW" b="0" i="1" dirty="0">
                <a:effectLst/>
                <a:latin typeface="KaTeX_Math"/>
              </a:rPr>
              <a:t>Ui</a:t>
            </a:r>
            <a:r>
              <a:rPr lang="en-US" altLang="zh-TW" b="0" i="0" dirty="0">
                <a:effectLst/>
                <a:latin typeface="KaTeX_Main"/>
              </a:rPr>
              <a:t>​=</a:t>
            </a:r>
            <a:r>
              <a:rPr lang="en-US" altLang="zh-TW" b="0" i="1" dirty="0">
                <a:effectLst/>
                <a:latin typeface="KaTeX_Math"/>
              </a:rPr>
              <a:t>ri</a:t>
            </a:r>
            <a:r>
              <a:rPr lang="en-US" altLang="zh-TW" b="0" i="0" dirty="0">
                <a:effectLst/>
                <a:latin typeface="KaTeX_Main"/>
              </a:rPr>
              <a:t>​</a:t>
            </a:r>
            <a:r>
              <a:rPr lang="en-US" altLang="zh-TW" b="0" i="1" dirty="0">
                <a:effectLst/>
                <a:latin typeface="KaTeX_Math"/>
              </a:rPr>
              <a:t>P</a:t>
            </a:r>
            <a:r>
              <a:rPr lang="en-US" altLang="zh-TW" b="0" i="0" dirty="0">
                <a:effectLst/>
                <a:latin typeface="Söhne"/>
              </a:rPr>
              <a:t> </a:t>
            </a:r>
            <a:r>
              <a:rPr lang="zh-TW" altLang="en-US" b="0" i="0" dirty="0">
                <a:effectLst/>
                <a:latin typeface="Söhne"/>
              </a:rPr>
              <a:t>和 </a:t>
            </a:r>
            <a:r>
              <a:rPr lang="en-US" altLang="zh-TW" b="0" i="1" dirty="0">
                <a:effectLst/>
                <a:latin typeface="KaTeX_Math"/>
              </a:rPr>
              <a:t>Si</a:t>
            </a:r>
            <a:r>
              <a:rPr lang="en-US" altLang="zh-TW" b="0" i="0" dirty="0">
                <a:effectLst/>
                <a:latin typeface="KaTeX_Main"/>
              </a:rPr>
              <a:t>​=</a:t>
            </a:r>
            <a:r>
              <a:rPr lang="en-US" altLang="zh-TW" b="0" i="1" dirty="0">
                <a:effectLst/>
                <a:latin typeface="KaTeX_Math"/>
              </a:rPr>
              <a:t>hi</a:t>
            </a:r>
            <a:r>
              <a:rPr lang="en-US" altLang="zh-TW" b="0" i="0" dirty="0">
                <a:effectLst/>
                <a:latin typeface="KaTeX_Main"/>
              </a:rPr>
              <a:t>​</a:t>
            </a:r>
            <a:r>
              <a:rPr lang="en-US" altLang="zh-TW" b="0" i="1" dirty="0">
                <a:effectLst/>
                <a:latin typeface="KaTeX_Math"/>
              </a:rPr>
              <a:t>P</a:t>
            </a:r>
            <a:r>
              <a:rPr lang="zh-TW" altLang="en-US" b="0" i="0" dirty="0">
                <a:effectLst/>
                <a:latin typeface="Söhne"/>
              </a:rPr>
              <a:t>。</a:t>
            </a:r>
          </a:p>
          <a:p>
            <a:pPr algn="l">
              <a:buFont typeface="+mj-lt"/>
              <a:buAutoNum type="arabicPeriod"/>
            </a:pPr>
            <a:r>
              <a:rPr lang="zh-TW" altLang="en-US" b="1" i="0" dirty="0">
                <a:effectLst/>
                <a:latin typeface="Söhne"/>
              </a:rPr>
              <a:t>發送簽名給 </a:t>
            </a:r>
            <a:r>
              <a:rPr lang="en-US" altLang="zh-TW" b="1" i="0" dirty="0">
                <a:effectLst/>
                <a:latin typeface="Söhne"/>
              </a:rPr>
              <a:t>A1:</a:t>
            </a:r>
            <a:endParaRPr lang="en-US" altLang="zh-TW" b="0" i="0" dirty="0">
              <a:effectLst/>
              <a:latin typeface="Söhne"/>
            </a:endParaRPr>
          </a:p>
          <a:p>
            <a:pPr marL="742950" lvl="1" indent="-285750" algn="l">
              <a:buFont typeface="+mj-lt"/>
              <a:buAutoNum type="arabicPeriod"/>
            </a:pPr>
            <a:r>
              <a:rPr lang="en-US" altLang="zh-TW" b="0" i="0" dirty="0">
                <a:effectLst/>
                <a:latin typeface="Söhne"/>
              </a:rPr>
              <a:t>C1 </a:t>
            </a:r>
            <a:r>
              <a:rPr lang="zh-TW" altLang="en-US" b="0" i="0" dirty="0">
                <a:effectLst/>
                <a:latin typeface="Söhne"/>
              </a:rPr>
              <a:t>向 </a:t>
            </a:r>
            <a:r>
              <a:rPr lang="en-US" altLang="zh-TW" b="0" i="0" dirty="0">
                <a:effectLst/>
                <a:latin typeface="Söhne"/>
              </a:rPr>
              <a:t>A1 </a:t>
            </a:r>
            <a:r>
              <a:rPr lang="zh-TW" altLang="en-US" b="0" i="0" dirty="0">
                <a:effectLst/>
                <a:latin typeface="Söhne"/>
              </a:rPr>
              <a:t>發送簽名 </a:t>
            </a:r>
            <a:r>
              <a:rPr lang="el-GR" altLang="zh-TW" b="0" i="1" dirty="0">
                <a:effectLst/>
                <a:latin typeface="KaTeX_Math"/>
              </a:rPr>
              <a:t>σ</a:t>
            </a:r>
            <a:r>
              <a:rPr lang="en-US" altLang="zh-TW" b="0" i="1" dirty="0">
                <a:effectLst/>
                <a:latin typeface="KaTeX_Math"/>
              </a:rPr>
              <a:t>i</a:t>
            </a:r>
            <a:r>
              <a:rPr lang="en-US" altLang="zh-TW" b="0" i="0" dirty="0">
                <a:effectLst/>
                <a:latin typeface="KaTeX_Main"/>
              </a:rPr>
              <a:t>​=(</a:t>
            </a:r>
            <a:r>
              <a:rPr lang="en-US" altLang="zh-TW" b="0" i="1" dirty="0">
                <a:effectLst/>
                <a:latin typeface="KaTeX_Math"/>
              </a:rPr>
              <a:t>Ui</a:t>
            </a:r>
            <a:r>
              <a:rPr lang="en-US" altLang="zh-TW" b="0" i="0" dirty="0">
                <a:effectLst/>
                <a:latin typeface="KaTeX_Main"/>
              </a:rPr>
              <a:t>​,</a:t>
            </a:r>
            <a:r>
              <a:rPr lang="en-US" altLang="zh-TW" b="0" i="1" dirty="0">
                <a:effectLst/>
                <a:latin typeface="KaTeX_Math"/>
              </a:rPr>
              <a:t>Si</a:t>
            </a:r>
            <a:r>
              <a:rPr lang="en-US" altLang="zh-TW" b="0" i="0" dirty="0">
                <a:effectLst/>
                <a:latin typeface="KaTeX_Main"/>
              </a:rPr>
              <a:t>​)</a:t>
            </a:r>
            <a:r>
              <a:rPr lang="zh-TW" altLang="en-US" b="0" i="0" dirty="0">
                <a:effectLst/>
                <a:latin typeface="Söhne"/>
              </a:rPr>
              <a:t>。</a:t>
            </a:r>
          </a:p>
          <a:p>
            <a:pPr algn="l">
              <a:buFont typeface="+mj-lt"/>
              <a:buAutoNum type="arabicPeriod"/>
            </a:pPr>
            <a:r>
              <a:rPr lang="zh-TW" altLang="en-US" b="1" i="0" dirty="0">
                <a:effectLst/>
                <a:latin typeface="Söhne"/>
              </a:rPr>
              <a:t>更新列表 </a:t>
            </a:r>
            <a:r>
              <a:rPr lang="en-US" altLang="zh-TW" b="1" i="1" dirty="0">
                <a:effectLst/>
                <a:latin typeface="KaTeX_Math"/>
              </a:rPr>
              <a:t>Lh</a:t>
            </a:r>
            <a:r>
              <a:rPr lang="en-US" altLang="zh-TW" b="1" i="0" dirty="0">
                <a:effectLst/>
                <a:latin typeface="KaTeX_Main"/>
              </a:rPr>
              <a:t>3​​</a:t>
            </a:r>
            <a:r>
              <a:rPr lang="en-US" altLang="zh-TW" b="1" i="0" dirty="0">
                <a:effectLst/>
                <a:latin typeface="Söhne"/>
              </a:rPr>
              <a:t>:</a:t>
            </a:r>
            <a:endParaRPr lang="en-US" altLang="zh-TW" b="0" i="0" dirty="0">
              <a:effectLst/>
              <a:latin typeface="Söhne"/>
            </a:endParaRPr>
          </a:p>
          <a:p>
            <a:pPr marL="742950" lvl="1" indent="-285750" algn="l">
              <a:buFont typeface="+mj-lt"/>
              <a:buAutoNum type="arabicPeriod"/>
            </a:pPr>
            <a:r>
              <a:rPr lang="zh-TW" altLang="en-US" b="0" i="0" dirty="0">
                <a:effectLst/>
                <a:latin typeface="Söhne"/>
              </a:rPr>
              <a:t>同時，</a:t>
            </a:r>
            <a:r>
              <a:rPr lang="en-US" altLang="zh-TW" b="0" i="0" dirty="0">
                <a:effectLst/>
                <a:latin typeface="Söhne"/>
              </a:rPr>
              <a:t>C1</a:t>
            </a:r>
            <a:r>
              <a:rPr lang="zh-TW" altLang="en-US" b="0" i="0" dirty="0">
                <a:effectLst/>
                <a:latin typeface="Söhne"/>
              </a:rPr>
              <a:t>將元組 </a:t>
            </a:r>
            <a:r>
              <a:rPr lang="en-US" altLang="zh-TW" b="0" i="0" dirty="0">
                <a:effectLst/>
                <a:latin typeface="Söhne"/>
              </a:rPr>
              <a:t>(</a:t>
            </a:r>
            <a:r>
              <a:rPr lang="en-US" altLang="zh-TW" b="0" i="1" dirty="0">
                <a:effectLst/>
                <a:latin typeface="KaTeX_Math"/>
              </a:rPr>
              <a:t>PIDi</a:t>
            </a:r>
            <a:r>
              <a:rPr lang="en-US" altLang="zh-TW" b="0" i="0" dirty="0">
                <a:effectLst/>
                <a:latin typeface="KaTeX_Main"/>
              </a:rPr>
              <a:t>​,</a:t>
            </a:r>
            <a:r>
              <a:rPr lang="en-US" altLang="zh-TW" b="0" i="1" dirty="0">
                <a:effectLst/>
                <a:latin typeface="KaTeX_Math"/>
              </a:rPr>
              <a:t>vpkPIDi</a:t>
            </a:r>
            <a:r>
              <a:rPr lang="en-US" altLang="zh-TW" b="0" i="0" dirty="0">
                <a:effectLst/>
                <a:latin typeface="KaTeX_Main"/>
              </a:rPr>
              <a:t>​​,</a:t>
            </a:r>
            <a:r>
              <a:rPr lang="en-US" altLang="zh-TW" b="0" i="1" dirty="0" err="1">
                <a:effectLst/>
                <a:latin typeface="KaTeX_Math"/>
              </a:rPr>
              <a:t>Mi</a:t>
            </a:r>
            <a:r>
              <a:rPr lang="en-US" altLang="zh-TW" b="0" i="0" dirty="0" err="1">
                <a:effectLst/>
                <a:latin typeface="KaTeX_Main"/>
              </a:rPr>
              <a:t>,</a:t>
            </a:r>
            <a:r>
              <a:rPr lang="en-US" altLang="zh-TW" b="0" i="1" dirty="0" err="1">
                <a:effectLst/>
                <a:latin typeface="KaTeX_Math"/>
              </a:rPr>
              <a:t>Ti</a:t>
            </a:r>
            <a:r>
              <a:rPr lang="en-US" altLang="zh-TW" b="0" i="0" dirty="0">
                <a:effectLst/>
                <a:latin typeface="KaTeX_Main"/>
              </a:rPr>
              <a:t>,</a:t>
            </a:r>
            <a:r>
              <a:rPr lang="el-GR" altLang="zh-TW" b="0" i="1" dirty="0">
                <a:effectLst/>
                <a:latin typeface="KaTeX_Math"/>
              </a:rPr>
              <a:t>σ</a:t>
            </a:r>
            <a:r>
              <a:rPr lang="en-US" altLang="zh-TW" b="0" i="1" dirty="0">
                <a:effectLst/>
                <a:latin typeface="KaTeX_Math"/>
              </a:rPr>
              <a:t>i</a:t>
            </a:r>
            <a:r>
              <a:rPr lang="en-US" altLang="zh-TW" b="0" i="0" dirty="0">
                <a:effectLst/>
                <a:latin typeface="KaTeX_Main"/>
              </a:rPr>
              <a:t>​,</a:t>
            </a:r>
            <a:r>
              <a:rPr lang="el-GR" altLang="zh-TW" b="0" i="1" dirty="0">
                <a:effectLst/>
                <a:latin typeface="KaTeX_Math"/>
              </a:rPr>
              <a:t>τ</a:t>
            </a:r>
            <a:r>
              <a:rPr lang="en-US" altLang="zh-TW" b="0" i="1" dirty="0">
                <a:effectLst/>
                <a:latin typeface="KaTeX_Math"/>
              </a:rPr>
              <a:t>h</a:t>
            </a:r>
            <a:r>
              <a:rPr lang="en-US" altLang="zh-TW" b="0" i="0" dirty="0">
                <a:effectLst/>
                <a:latin typeface="KaTeX_Main"/>
              </a:rPr>
              <a:t>3​​)</a:t>
            </a:r>
            <a:r>
              <a:rPr lang="en-US" altLang="zh-TW" b="0" i="0" dirty="0">
                <a:effectLst/>
                <a:latin typeface="Söhne"/>
              </a:rPr>
              <a:t> </a:t>
            </a:r>
            <a:r>
              <a:rPr lang="zh-TW" altLang="en-US" b="0" i="0" dirty="0">
                <a:effectLst/>
                <a:latin typeface="Söhne"/>
              </a:rPr>
              <a:t>添加到哈希列表 </a:t>
            </a:r>
            <a:r>
              <a:rPr lang="en-US" altLang="zh-TW" b="0" i="1" dirty="0">
                <a:effectLst/>
                <a:latin typeface="KaTeX_Math"/>
              </a:rPr>
              <a:t>Lh</a:t>
            </a:r>
            <a:r>
              <a:rPr lang="en-US" altLang="zh-TW" b="0" i="0" dirty="0">
                <a:effectLst/>
                <a:latin typeface="KaTeX_Main"/>
              </a:rPr>
              <a:t>3​​</a:t>
            </a:r>
            <a:r>
              <a:rPr lang="en-US" altLang="zh-TW" b="0" i="0" dirty="0">
                <a:effectLst/>
                <a:latin typeface="Söhne"/>
              </a:rPr>
              <a:t> </a:t>
            </a:r>
            <a:r>
              <a:rPr lang="zh-TW" altLang="en-US" b="0" i="0" dirty="0">
                <a:effectLst/>
                <a:latin typeface="Söhne"/>
              </a:rPr>
              <a:t>中。</a:t>
            </a:r>
          </a:p>
          <a:p>
            <a:pPr algn="l">
              <a:buFont typeface="+mj-lt"/>
              <a:buNone/>
            </a:pPr>
            <a:endParaRPr lang="en-US" altLang="zh-TW" b="0" i="0" dirty="0">
              <a:solidFill>
                <a:srgbClr val="374151"/>
              </a:solidFill>
              <a:effectLst/>
              <a:latin typeface="Söhne"/>
            </a:endParaRPr>
          </a:p>
          <a:p>
            <a:pPr algn="l">
              <a:buFont typeface="+mj-lt"/>
              <a:buNone/>
            </a:pPr>
            <a:endParaRPr lang="en-US" altLang="zh-TW" b="0" i="0" dirty="0">
              <a:solidFill>
                <a:srgbClr val="374151"/>
              </a:solidFill>
              <a:effectLst/>
              <a:latin typeface="Söhne"/>
            </a:endParaRPr>
          </a:p>
          <a:p>
            <a:pPr algn="l">
              <a:buFont typeface="+mj-lt"/>
              <a:buNone/>
            </a:pPr>
            <a:endParaRPr lang="en-US" altLang="zh-TW" b="0" i="0" dirty="0">
              <a:solidFill>
                <a:srgbClr val="374151"/>
              </a:solidFill>
              <a:effectLst/>
              <a:latin typeface="Söhne"/>
            </a:endParaRPr>
          </a:p>
          <a:p>
            <a:pPr algn="l"/>
            <a:r>
              <a:rPr lang="en-US" altLang="zh-TW" b="0" i="0" dirty="0">
                <a:effectLst/>
                <a:latin typeface="Söhne"/>
              </a:rPr>
              <a:t>Forking Lemma</a:t>
            </a:r>
            <a:r>
              <a:rPr lang="zh-TW" altLang="en-US" b="0" i="0" dirty="0">
                <a:effectLst/>
                <a:latin typeface="Söhne"/>
              </a:rPr>
              <a:t>（分叉引理）是密碼學中一個有用的引理，通常用於證明某些加密協議的安全性。這個引理的基本概念是，如果對手能夠在一定時間內生成某個事件的一個實例，那麼就存在另一個算法，能夠控制對手，以更高的概率生成兩個實例，這樣的結果將對該事件的難度提出挑戰。</a:t>
            </a:r>
          </a:p>
          <a:p>
            <a:pPr algn="l"/>
            <a:r>
              <a:rPr lang="zh-TW" altLang="en-US" b="0" i="0" dirty="0">
                <a:effectLst/>
                <a:latin typeface="Söhne"/>
              </a:rPr>
              <a:t>在一個典型的 </a:t>
            </a:r>
            <a:r>
              <a:rPr lang="en-US" altLang="zh-TW" b="0" i="0" dirty="0">
                <a:effectLst/>
                <a:latin typeface="Söhne"/>
              </a:rPr>
              <a:t>Forking Lemma </a:t>
            </a:r>
            <a:r>
              <a:rPr lang="zh-TW" altLang="en-US" b="0" i="0" dirty="0">
                <a:effectLst/>
                <a:latin typeface="Söhne"/>
              </a:rPr>
              <a:t>語境中，引理陳述了以下的情況：</a:t>
            </a:r>
          </a:p>
          <a:p>
            <a:pPr algn="l">
              <a:buFont typeface="+mj-lt"/>
              <a:buAutoNum type="arabicPeriod"/>
            </a:pPr>
            <a:r>
              <a:rPr lang="zh-TW" altLang="en-US" b="0" i="0" dirty="0">
                <a:effectLst/>
                <a:latin typeface="Söhne"/>
              </a:rPr>
              <a:t>假設對手能夠以概率 </a:t>
            </a:r>
            <a:r>
              <a:rPr lang="en-US" altLang="zh-TW" b="0" i="0" dirty="0">
                <a:effectLst/>
                <a:latin typeface="Söhne"/>
              </a:rPr>
              <a:t>ε </a:t>
            </a:r>
            <a:r>
              <a:rPr lang="zh-TW" altLang="en-US" b="0" i="0" dirty="0">
                <a:effectLst/>
                <a:latin typeface="Söhne"/>
              </a:rPr>
              <a:t>在多項式時間內生成某一事件的一個實例。</a:t>
            </a:r>
          </a:p>
          <a:p>
            <a:pPr algn="l">
              <a:buFont typeface="+mj-lt"/>
              <a:buAutoNum type="arabicPeriod"/>
            </a:pPr>
            <a:r>
              <a:rPr lang="en-US" altLang="zh-TW" b="0" i="0" dirty="0">
                <a:effectLst/>
                <a:latin typeface="Söhne"/>
              </a:rPr>
              <a:t>Forking Lemma </a:t>
            </a:r>
            <a:r>
              <a:rPr lang="zh-TW" altLang="en-US" b="0" i="0" dirty="0">
                <a:effectLst/>
                <a:latin typeface="Söhne"/>
              </a:rPr>
              <a:t>斷言存在另一個算法，該算法能夠控制對手，以更高的概率生成兩個實例，而不需要實際了解事件的秘密細節。</a:t>
            </a:r>
          </a:p>
          <a:p>
            <a:pPr algn="l"/>
            <a:r>
              <a:rPr lang="zh-TW" altLang="en-US" b="0" i="0" dirty="0">
                <a:effectLst/>
                <a:latin typeface="Söhne"/>
              </a:rPr>
              <a:t>在上下文中，</a:t>
            </a:r>
            <a:r>
              <a:rPr lang="en-US" altLang="zh-TW" b="0" i="0" dirty="0">
                <a:effectLst/>
                <a:latin typeface="Söhne"/>
              </a:rPr>
              <a:t>Forking Lemma </a:t>
            </a:r>
            <a:r>
              <a:rPr lang="zh-TW" altLang="en-US" b="0" i="0" dirty="0">
                <a:effectLst/>
                <a:latin typeface="Söhne"/>
              </a:rPr>
              <a:t>被用來說明如果對手能夠在多項式時間內生成有效簽名，那麼存在另一臺機器可以控制對手，以更有效地生成兩個有效簽名。這個結果與椭圓曲線離散對數問題（</a:t>
            </a:r>
            <a:r>
              <a:rPr lang="en-US" altLang="zh-TW" b="0" i="0" dirty="0">
                <a:effectLst/>
                <a:latin typeface="Söhne"/>
              </a:rPr>
              <a:t>ECDLP</a:t>
            </a:r>
            <a:r>
              <a:rPr lang="zh-TW" altLang="en-US" b="0" i="0" dirty="0">
                <a:effectLst/>
                <a:latin typeface="Söhne"/>
              </a:rPr>
              <a:t>）的難度相矛盾，從而強化了無憑證簽名方案的安全性。總的來說，</a:t>
            </a:r>
            <a:r>
              <a:rPr lang="en-US" altLang="zh-TW" b="0" i="0" dirty="0">
                <a:effectLst/>
                <a:latin typeface="Söhne"/>
              </a:rPr>
              <a:t>Forking Lemma </a:t>
            </a:r>
            <a:r>
              <a:rPr lang="zh-TW" altLang="en-US" b="0" i="0" dirty="0">
                <a:effectLst/>
                <a:latin typeface="Söhne"/>
              </a:rPr>
              <a:t>提供了一種方法，使我們可以通過模擬而非實際了解某事件的細節，從而進行安全性分析。</a:t>
            </a:r>
          </a:p>
          <a:p>
            <a:pPr algn="l">
              <a:buFont typeface="+mj-lt"/>
              <a:buNone/>
            </a:pPr>
            <a:endParaRPr lang="zh-TW" altLang="en-US" b="0" i="0" dirty="0">
              <a:solidFill>
                <a:srgbClr val="374151"/>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29</a:t>
            </a:fld>
            <a:endParaRPr lang="zh-TW" altLang="en-US"/>
          </a:p>
        </p:txBody>
      </p:sp>
    </p:spTree>
    <p:extLst>
      <p:ext uri="{BB962C8B-B14F-4D97-AF65-F5344CB8AC3E}">
        <p14:creationId xmlns:p14="http://schemas.microsoft.com/office/powerpoint/2010/main" val="3520826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pPr algn="l">
              <a:buFont typeface="+mj-lt"/>
              <a:buAutoNum type="arabicPeriod"/>
            </a:pPr>
            <a:r>
              <a:rPr lang="en-US" altLang="zh-TW" b="1" i="0" dirty="0">
                <a:effectLst/>
                <a:latin typeface="Söhne"/>
              </a:rPr>
              <a:t>Theorem </a:t>
            </a:r>
            <a:r>
              <a:rPr lang="zh-TW" altLang="en-US" b="1" i="0" dirty="0">
                <a:effectLst/>
                <a:latin typeface="Söhne"/>
              </a:rPr>
              <a:t>定義及 </a:t>
            </a:r>
            <a:r>
              <a:rPr lang="en-US" altLang="zh-TW" b="1" i="0" dirty="0">
                <a:effectLst/>
                <a:latin typeface="Söhne"/>
              </a:rPr>
              <a:t>Proof</a:t>
            </a:r>
            <a:r>
              <a:rPr lang="zh-TW" altLang="en-US" b="1" i="0" dirty="0">
                <a:effectLst/>
                <a:latin typeface="Söhne"/>
              </a:rPr>
              <a:t>：</a:t>
            </a:r>
            <a:endParaRPr lang="zh-TW" altLang="en-US" b="0" i="0" dirty="0">
              <a:effectLst/>
              <a:latin typeface="Söhne"/>
            </a:endParaRPr>
          </a:p>
          <a:p>
            <a:pPr marL="742950" lvl="1" indent="-285750" algn="l">
              <a:buFont typeface="+mj-lt"/>
              <a:buAutoNum type="arabicPeriod"/>
            </a:pPr>
            <a:r>
              <a:rPr lang="en-US" altLang="zh-TW" b="1" i="0" dirty="0">
                <a:effectLst/>
                <a:latin typeface="Söhne"/>
              </a:rPr>
              <a:t>Theorem 2</a:t>
            </a:r>
            <a:r>
              <a:rPr lang="zh-TW" altLang="en-US" b="1" i="0" dirty="0">
                <a:effectLst/>
                <a:latin typeface="Söhne"/>
              </a:rPr>
              <a:t>：</a:t>
            </a:r>
            <a:r>
              <a:rPr lang="zh-TW" altLang="en-US" b="0" i="0" dirty="0">
                <a:effectLst/>
                <a:latin typeface="Söhne"/>
              </a:rPr>
              <a:t> 如果提出的 </a:t>
            </a:r>
            <a:r>
              <a:rPr lang="en-US" altLang="zh-TW" b="0" i="0" dirty="0">
                <a:effectLst/>
                <a:latin typeface="Söhne"/>
              </a:rPr>
              <a:t>certificateless signature algorithm </a:t>
            </a:r>
            <a:r>
              <a:rPr lang="zh-TW" altLang="en-US" b="0" i="0" dirty="0">
                <a:effectLst/>
                <a:latin typeface="Söhne"/>
              </a:rPr>
              <a:t>對於適應性選擇消息攻擊是安全的，那麼提出的 </a:t>
            </a:r>
            <a:r>
              <a:rPr lang="en-US" altLang="zh-TW" b="0" i="0" dirty="0">
                <a:effectLst/>
                <a:latin typeface="Söhne"/>
              </a:rPr>
              <a:t>CLAS algorithm </a:t>
            </a:r>
            <a:r>
              <a:rPr lang="zh-TW" altLang="en-US" b="0" i="0" dirty="0">
                <a:effectLst/>
                <a:latin typeface="Söhne"/>
              </a:rPr>
              <a:t>對於選擇性匯總模型中的存在性偽造同樣是安全的。</a:t>
            </a:r>
          </a:p>
          <a:p>
            <a:pPr marL="742950" lvl="1" indent="-285750" algn="l">
              <a:buFont typeface="+mj-lt"/>
              <a:buAutoNum type="arabicPeriod"/>
            </a:pPr>
            <a:r>
              <a:rPr lang="en-US" altLang="zh-TW" b="1" i="0" dirty="0">
                <a:effectLst/>
                <a:latin typeface="Söhne"/>
              </a:rPr>
              <a:t>Proof</a:t>
            </a:r>
            <a:r>
              <a:rPr lang="zh-TW" altLang="en-US" b="1" i="0" dirty="0">
                <a:effectLst/>
                <a:latin typeface="Söhne"/>
              </a:rPr>
              <a:t>：</a:t>
            </a:r>
            <a:r>
              <a:rPr lang="zh-TW" altLang="en-US" b="0" i="0" dirty="0">
                <a:effectLst/>
                <a:latin typeface="Söhne"/>
              </a:rPr>
              <a:t> 假設存在能夠破壞 </a:t>
            </a:r>
            <a:r>
              <a:rPr lang="en-US" altLang="zh-TW" b="0" i="0" dirty="0">
                <a:effectLst/>
                <a:latin typeface="Söhne"/>
              </a:rPr>
              <a:t>CLAS algorithm </a:t>
            </a:r>
            <a:r>
              <a:rPr lang="zh-TW" altLang="en-US" b="0" i="0" dirty="0">
                <a:effectLst/>
                <a:latin typeface="Söhne"/>
              </a:rPr>
              <a:t>的偽造者 </a:t>
            </a:r>
            <a:r>
              <a:rPr lang="en-US" altLang="zh-TW" b="0" i="0" dirty="0">
                <a:effectLst/>
                <a:latin typeface="Söhne"/>
              </a:rPr>
              <a:t>A2</a:t>
            </a:r>
            <a:r>
              <a:rPr lang="zh-TW" altLang="en-US" b="0" i="0" dirty="0">
                <a:effectLst/>
                <a:latin typeface="Söhne"/>
              </a:rPr>
              <a:t>，然後展示挑戰者 </a:t>
            </a:r>
            <a:r>
              <a:rPr lang="en-US" altLang="zh-TW" b="0" i="0" dirty="0">
                <a:effectLst/>
                <a:latin typeface="Söhne"/>
              </a:rPr>
              <a:t>C2 </a:t>
            </a:r>
            <a:r>
              <a:rPr lang="zh-TW" altLang="en-US" b="0" i="0" dirty="0">
                <a:effectLst/>
                <a:latin typeface="Söhne"/>
              </a:rPr>
              <a:t>如何利用 </a:t>
            </a:r>
            <a:r>
              <a:rPr lang="en-US" altLang="zh-TW" b="0" i="0" dirty="0">
                <a:effectLst/>
                <a:latin typeface="Söhne"/>
              </a:rPr>
              <a:t>A2 </a:t>
            </a:r>
            <a:r>
              <a:rPr lang="zh-TW" altLang="en-US" b="0" i="0" dirty="0">
                <a:effectLst/>
                <a:latin typeface="Söhne"/>
              </a:rPr>
              <a:t>解離散對數問題 </a:t>
            </a:r>
            <a:r>
              <a:rPr lang="en-US" altLang="zh-TW" b="0" i="0" dirty="0">
                <a:effectLst/>
                <a:latin typeface="Söhne"/>
              </a:rPr>
              <a:t>ECDLP</a:t>
            </a:r>
            <a:r>
              <a:rPr lang="zh-TW" altLang="en-US" b="0" i="0" dirty="0">
                <a:effectLst/>
                <a:latin typeface="Söhne"/>
              </a:rPr>
              <a:t>，最終導致矛盾。由此可知，如果 </a:t>
            </a:r>
            <a:r>
              <a:rPr lang="en-US" altLang="zh-TW" b="0" i="0" dirty="0">
                <a:effectLst/>
                <a:latin typeface="Söhne"/>
              </a:rPr>
              <a:t>CLAS algorithm </a:t>
            </a:r>
            <a:r>
              <a:rPr lang="zh-TW" altLang="en-US" b="0" i="0" dirty="0">
                <a:effectLst/>
                <a:latin typeface="Söhne"/>
              </a:rPr>
              <a:t>能夠被破壞，則 </a:t>
            </a:r>
            <a:r>
              <a:rPr lang="en-US" altLang="zh-TW" b="0" i="0" dirty="0">
                <a:effectLst/>
                <a:latin typeface="Söhne"/>
              </a:rPr>
              <a:t>ECDLP </a:t>
            </a:r>
            <a:r>
              <a:rPr lang="zh-TW" altLang="en-US" b="0" i="0" dirty="0">
                <a:effectLst/>
                <a:latin typeface="Söhne"/>
              </a:rPr>
              <a:t>也能夠被解決，與 </a:t>
            </a:r>
            <a:r>
              <a:rPr lang="en-US" altLang="zh-TW" b="0" i="0" dirty="0">
                <a:effectLst/>
                <a:latin typeface="Söhne"/>
              </a:rPr>
              <a:t>ECDLP </a:t>
            </a:r>
            <a:r>
              <a:rPr lang="zh-TW" altLang="en-US" b="0" i="0" dirty="0">
                <a:effectLst/>
                <a:latin typeface="Söhne"/>
              </a:rPr>
              <a:t>的難解性相矛盾。</a:t>
            </a:r>
            <a:endParaRPr lang="en-US" altLang="zh-TW" b="0" i="0" dirty="0">
              <a:effectLst/>
              <a:latin typeface="Söhne"/>
            </a:endParaRPr>
          </a:p>
          <a:p>
            <a:pPr marL="742950" lvl="1" indent="-285750" algn="l">
              <a:buFont typeface="+mj-lt"/>
              <a:buAutoNum type="arabicPeriod"/>
            </a:pPr>
            <a:endParaRPr lang="zh-TW" altLang="en-US" b="0" i="0" dirty="0">
              <a:effectLst/>
              <a:latin typeface="Söhne"/>
            </a:endParaRPr>
          </a:p>
          <a:p>
            <a:pPr algn="l">
              <a:buFont typeface="+mj-lt"/>
              <a:buAutoNum type="arabicPeriod"/>
            </a:pPr>
            <a:r>
              <a:rPr lang="en-US" altLang="zh-TW" b="1" i="0" dirty="0">
                <a:effectLst/>
                <a:latin typeface="Söhne"/>
              </a:rPr>
              <a:t>Setup</a:t>
            </a:r>
            <a:r>
              <a:rPr lang="zh-TW" altLang="en-US" b="1" i="0" dirty="0">
                <a:effectLst/>
                <a:latin typeface="Söhne"/>
              </a:rPr>
              <a:t>：</a:t>
            </a:r>
            <a:endParaRPr lang="zh-TW" altLang="en-US" b="0" i="0" dirty="0">
              <a:effectLst/>
              <a:latin typeface="Söhne"/>
            </a:endParaRPr>
          </a:p>
          <a:p>
            <a:pPr marL="742950" lvl="1" indent="-285750" algn="l">
              <a:buFont typeface="+mj-lt"/>
              <a:buAutoNum type="arabicPeriod"/>
            </a:pPr>
            <a:r>
              <a:rPr lang="en-US" altLang="zh-TW" b="1" i="0" dirty="0">
                <a:effectLst/>
                <a:latin typeface="Söhne"/>
              </a:rPr>
              <a:t>Master Key </a:t>
            </a:r>
            <a:r>
              <a:rPr lang="zh-TW" altLang="en-US" b="1" i="0" dirty="0">
                <a:effectLst/>
                <a:latin typeface="Söhne"/>
              </a:rPr>
              <a:t>選擇：</a:t>
            </a:r>
            <a:r>
              <a:rPr lang="zh-TW" altLang="en-US" b="0" i="0" dirty="0">
                <a:effectLst/>
                <a:latin typeface="Söhne"/>
              </a:rPr>
              <a:t> 挑戰者 </a:t>
            </a:r>
            <a:r>
              <a:rPr lang="en-US" altLang="zh-TW" b="0" i="0" dirty="0">
                <a:effectLst/>
                <a:latin typeface="Söhne"/>
              </a:rPr>
              <a:t>C2 </a:t>
            </a:r>
            <a:r>
              <a:rPr lang="zh-TW" altLang="en-US" b="0" i="0" dirty="0">
                <a:effectLst/>
                <a:latin typeface="Söhne"/>
              </a:rPr>
              <a:t>隨機選擇主密鑰 </a:t>
            </a:r>
            <a:r>
              <a:rPr lang="en-US" altLang="zh-TW" b="0" i="1" dirty="0">
                <a:effectLst/>
                <a:latin typeface="KaTeX_Math"/>
              </a:rPr>
              <a:t>a</a:t>
            </a:r>
            <a:r>
              <a:rPr lang="zh-TW" altLang="en-US" b="0" i="0" dirty="0">
                <a:effectLst/>
                <a:latin typeface="Söhne"/>
              </a:rPr>
              <a:t>，其中 </a:t>
            </a:r>
            <a:r>
              <a:rPr lang="en-US" altLang="zh-TW" b="0" i="1" dirty="0">
                <a:effectLst/>
                <a:latin typeface="KaTeX_Math"/>
              </a:rPr>
              <a:t>a </a:t>
            </a:r>
            <a:r>
              <a:rPr lang="zh-TW" altLang="en-US" b="0" i="0" dirty="0">
                <a:effectLst/>
                <a:latin typeface="KaTeX_Main"/>
              </a:rPr>
              <a:t>∈</a:t>
            </a:r>
            <a:r>
              <a:rPr lang="en-US" altLang="zh-TW" b="0" i="0" dirty="0" err="1">
                <a:effectLst/>
                <a:latin typeface="KaTeX_AMS"/>
              </a:rPr>
              <a:t>Z</a:t>
            </a:r>
            <a:r>
              <a:rPr lang="en-US" altLang="zh-TW" b="0" i="1" dirty="0" err="1">
                <a:effectLst/>
                <a:latin typeface="KaTeX_Math"/>
              </a:rPr>
              <a:t>q</a:t>
            </a:r>
            <a:r>
              <a:rPr lang="zh-TW" altLang="en-US" b="0" i="0" dirty="0">
                <a:effectLst/>
                <a:latin typeface="KaTeX_Main"/>
              </a:rPr>
              <a:t>∗​</a:t>
            </a:r>
            <a:r>
              <a:rPr lang="zh-TW" altLang="en-US" b="0" i="0" dirty="0">
                <a:effectLst/>
                <a:latin typeface="Söhne"/>
              </a:rPr>
              <a:t>。</a:t>
            </a:r>
          </a:p>
          <a:p>
            <a:pPr marL="742950" lvl="1" indent="-285750" algn="l">
              <a:buFont typeface="+mj-lt"/>
              <a:buAutoNum type="arabicPeriod"/>
            </a:pPr>
            <a:r>
              <a:rPr lang="zh-TW" altLang="en-US" b="1" i="0" dirty="0">
                <a:effectLst/>
                <a:latin typeface="Söhne"/>
              </a:rPr>
              <a:t>計算公鑰 </a:t>
            </a:r>
            <a:r>
              <a:rPr lang="en-US" altLang="zh-TW" b="1" i="1" dirty="0">
                <a:effectLst/>
                <a:latin typeface="KaTeX_Math"/>
              </a:rPr>
              <a:t>K</a:t>
            </a:r>
            <a:r>
              <a:rPr lang="en-US" altLang="zh-TW" b="1" i="0" dirty="0">
                <a:effectLst/>
                <a:latin typeface="KaTeX_Main"/>
              </a:rPr>
              <a:t>pub​</a:t>
            </a:r>
            <a:r>
              <a:rPr lang="zh-TW" altLang="en-US" b="1" i="0" dirty="0">
                <a:effectLst/>
                <a:latin typeface="Söhne"/>
              </a:rPr>
              <a:t>：</a:t>
            </a:r>
            <a:r>
              <a:rPr lang="zh-TW" altLang="en-US" b="0" i="0" dirty="0">
                <a:effectLst/>
                <a:latin typeface="Söhne"/>
              </a:rPr>
              <a:t> 計算對應的公鑰 </a:t>
            </a:r>
            <a:r>
              <a:rPr lang="en-US" altLang="zh-TW" b="0" i="1" dirty="0">
                <a:effectLst/>
                <a:latin typeface="KaTeX_Math"/>
              </a:rPr>
              <a:t>K</a:t>
            </a:r>
            <a:r>
              <a:rPr lang="en-US" altLang="zh-TW" b="0" i="0" dirty="0">
                <a:effectLst/>
                <a:latin typeface="KaTeX_Main"/>
              </a:rPr>
              <a:t>pub​=</a:t>
            </a:r>
            <a:r>
              <a:rPr lang="en-US" altLang="zh-TW" b="0" i="1" err="1">
                <a:effectLst/>
                <a:latin typeface="KaTeX_Math"/>
              </a:rPr>
              <a:t>aP</a:t>
            </a:r>
            <a:r>
              <a:rPr lang="zh-TW" altLang="en-US" b="0" i="0" dirty="0">
                <a:effectLst/>
                <a:latin typeface="Söhne"/>
              </a:rPr>
              <a:t>，其中 </a:t>
            </a:r>
            <a:r>
              <a:rPr lang="en-US" altLang="zh-TW" b="0" i="1" dirty="0">
                <a:effectLst/>
                <a:latin typeface="KaTeX_Math"/>
              </a:rPr>
              <a:t>P</a:t>
            </a:r>
            <a:r>
              <a:rPr lang="zh-TW" altLang="en-US" b="0" i="0" dirty="0">
                <a:effectLst/>
                <a:latin typeface="Söhne"/>
              </a:rPr>
              <a:t> 是橢圓曲線上的基點。</a:t>
            </a:r>
          </a:p>
          <a:p>
            <a:pPr marL="742950" lvl="1" indent="-285750" algn="l">
              <a:buFont typeface="+mj-lt"/>
              <a:buAutoNum type="arabicPeriod"/>
            </a:pPr>
            <a:r>
              <a:rPr lang="en-US" altLang="zh-TW" b="1" i="0" dirty="0">
                <a:effectLst/>
                <a:latin typeface="Söhne"/>
              </a:rPr>
              <a:t>Oracle </a:t>
            </a:r>
            <a:r>
              <a:rPr lang="zh-TW" altLang="en-US" b="1" i="0" dirty="0">
                <a:effectLst/>
                <a:latin typeface="Söhne"/>
              </a:rPr>
              <a:t>模擬：</a:t>
            </a:r>
            <a:r>
              <a:rPr lang="zh-TW" altLang="en-US" b="0" i="0" dirty="0">
                <a:effectLst/>
                <a:latin typeface="Söhne"/>
              </a:rPr>
              <a:t> 執行 </a:t>
            </a:r>
            <a:r>
              <a:rPr lang="en-US" altLang="zh-TW" b="0" i="0" dirty="0">
                <a:effectLst/>
                <a:latin typeface="Söhne"/>
              </a:rPr>
              <a:t>Oracle </a:t>
            </a:r>
            <a:r>
              <a:rPr lang="zh-TW" altLang="en-US" b="0" i="0" dirty="0">
                <a:effectLst/>
                <a:latin typeface="Söhne"/>
              </a:rPr>
              <a:t>模擬以模擬與真實系統的互動，提供虛構的回應。</a:t>
            </a:r>
            <a:endParaRPr lang="en-US" altLang="zh-TW" b="0" i="0" dirty="0">
              <a:effectLst/>
              <a:latin typeface="Söhne"/>
            </a:endParaRPr>
          </a:p>
          <a:p>
            <a:pPr marL="742950" lvl="1" indent="-285750" algn="l">
              <a:buFont typeface="+mj-lt"/>
              <a:buAutoNum type="arabicPeriod"/>
            </a:pPr>
            <a:endParaRPr lang="zh-TW" altLang="en-US" b="0" i="0" dirty="0">
              <a:effectLst/>
              <a:latin typeface="Söhne"/>
            </a:endParaRPr>
          </a:p>
          <a:p>
            <a:pPr algn="l">
              <a:buFont typeface="+mj-lt"/>
              <a:buAutoNum type="arabicPeriod"/>
            </a:pPr>
            <a:r>
              <a:rPr lang="zh-TW" altLang="en-US" b="1" i="0" dirty="0">
                <a:effectLst/>
                <a:latin typeface="Söhne"/>
              </a:rPr>
              <a:t>執行過程：</a:t>
            </a:r>
            <a:endParaRPr lang="zh-TW" altLang="en-US" b="0" i="0" dirty="0">
              <a:effectLst/>
              <a:latin typeface="Söhne"/>
            </a:endParaRPr>
          </a:p>
          <a:p>
            <a:pPr marL="742950" lvl="1" indent="-285750" algn="l">
              <a:buFont typeface="+mj-lt"/>
              <a:buAutoNum type="arabicPeriod"/>
            </a:pPr>
            <a:r>
              <a:rPr lang="en-US" altLang="zh-TW" b="1" i="0" dirty="0">
                <a:effectLst/>
                <a:latin typeface="Söhne"/>
              </a:rPr>
              <a:t>h2 Oracle </a:t>
            </a:r>
            <a:r>
              <a:rPr lang="zh-TW" altLang="en-US" b="1" i="0" dirty="0">
                <a:effectLst/>
                <a:latin typeface="Söhne"/>
              </a:rPr>
              <a:t>查詢：</a:t>
            </a:r>
            <a:r>
              <a:rPr lang="zh-TW" altLang="en-US" b="0" i="0" dirty="0">
                <a:effectLst/>
                <a:latin typeface="Söhne"/>
              </a:rPr>
              <a:t> 當 </a:t>
            </a:r>
            <a:r>
              <a:rPr lang="en-US" altLang="zh-TW" b="0" i="0" dirty="0">
                <a:effectLst/>
                <a:latin typeface="Söhne"/>
              </a:rPr>
              <a:t>pseudonym identity </a:t>
            </a:r>
            <a:r>
              <a:rPr lang="en-US" altLang="zh-TW" b="0" i="1" dirty="0">
                <a:effectLst/>
                <a:latin typeface="KaTeX_Math"/>
              </a:rPr>
              <a:t>PIDi</a:t>
            </a:r>
            <a:r>
              <a:rPr lang="zh-TW" altLang="en-US" b="0" i="0" dirty="0">
                <a:effectLst/>
                <a:latin typeface="KaTeX_Main"/>
              </a:rPr>
              <a:t>​</a:t>
            </a:r>
            <a:r>
              <a:rPr lang="zh-TW" altLang="en-US" b="0" i="0" dirty="0">
                <a:effectLst/>
                <a:latin typeface="Söhne"/>
              </a:rPr>
              <a:t> 提交給 </a:t>
            </a:r>
            <a:r>
              <a:rPr lang="en-US" altLang="zh-TW" b="0" i="0" dirty="0">
                <a:effectLst/>
                <a:latin typeface="Söhne"/>
              </a:rPr>
              <a:t>h2 Oracle </a:t>
            </a:r>
            <a:r>
              <a:rPr lang="zh-TW" altLang="en-US" b="0" i="0" dirty="0">
                <a:effectLst/>
                <a:latin typeface="Söhne"/>
              </a:rPr>
              <a:t>時，</a:t>
            </a:r>
            <a:r>
              <a:rPr lang="en-US" altLang="zh-TW" b="0" i="0" dirty="0">
                <a:effectLst/>
                <a:latin typeface="Söhne"/>
              </a:rPr>
              <a:t>C2 </a:t>
            </a:r>
            <a:r>
              <a:rPr lang="zh-TW" altLang="en-US" b="0" i="0" dirty="0">
                <a:effectLst/>
                <a:latin typeface="Söhne"/>
              </a:rPr>
              <a:t>進行硬幣投擲，生成概率，並根據投擲結果執行不同的操作，記錄相關信息在列表 </a:t>
            </a:r>
            <a:r>
              <a:rPr lang="en-US" altLang="zh-TW" b="0" i="0" dirty="0">
                <a:effectLst/>
                <a:latin typeface="Söhne"/>
              </a:rPr>
              <a:t>Lh2 </a:t>
            </a:r>
            <a:r>
              <a:rPr lang="zh-TW" altLang="en-US" b="0" i="0" dirty="0">
                <a:effectLst/>
                <a:latin typeface="Söhne"/>
              </a:rPr>
              <a:t>中。</a:t>
            </a:r>
          </a:p>
          <a:p>
            <a:pPr marL="742950" lvl="1" indent="-285750" algn="l">
              <a:buFont typeface="+mj-lt"/>
              <a:buAutoNum type="arabicPeriod"/>
            </a:pPr>
            <a:r>
              <a:rPr lang="en-US" altLang="zh-TW" b="1" i="0" dirty="0">
                <a:effectLst/>
                <a:latin typeface="Söhne"/>
              </a:rPr>
              <a:t>CLAS </a:t>
            </a:r>
            <a:r>
              <a:rPr lang="zh-TW" altLang="en-US" b="1" i="0" dirty="0">
                <a:effectLst/>
                <a:latin typeface="Söhne"/>
              </a:rPr>
              <a:t>簽署製作：</a:t>
            </a:r>
            <a:r>
              <a:rPr lang="zh-TW" altLang="en-US" b="0" i="0" dirty="0">
                <a:effectLst/>
                <a:latin typeface="Söhne"/>
              </a:rPr>
              <a:t> </a:t>
            </a:r>
            <a:r>
              <a:rPr lang="en-US" altLang="zh-TW" b="0" i="0" dirty="0">
                <a:effectLst/>
                <a:latin typeface="Söhne"/>
              </a:rPr>
              <a:t>C2 </a:t>
            </a:r>
            <a:r>
              <a:rPr lang="zh-TW" altLang="en-US" b="0" i="0" dirty="0">
                <a:effectLst/>
                <a:latin typeface="Söhne"/>
              </a:rPr>
              <a:t>利用 </a:t>
            </a:r>
            <a:r>
              <a:rPr lang="en-US" altLang="zh-TW" b="0" i="0" dirty="0">
                <a:effectLst/>
                <a:latin typeface="Söhne"/>
              </a:rPr>
              <a:t>A2 </a:t>
            </a:r>
            <a:r>
              <a:rPr lang="zh-TW" altLang="en-US" b="0" i="0" dirty="0">
                <a:effectLst/>
                <a:latin typeface="Söhne"/>
              </a:rPr>
              <a:t>提供的偽身份進行 </a:t>
            </a:r>
            <a:r>
              <a:rPr lang="en-US" altLang="zh-TW" b="0" i="0" dirty="0">
                <a:effectLst/>
                <a:latin typeface="Söhne"/>
              </a:rPr>
              <a:t>CLAS </a:t>
            </a:r>
            <a:r>
              <a:rPr lang="zh-TW" altLang="en-US" b="0" i="0" dirty="0">
                <a:effectLst/>
                <a:latin typeface="Söhne"/>
              </a:rPr>
              <a:t>簽署的製作，計算相應的元組和簽署值。</a:t>
            </a:r>
          </a:p>
          <a:p>
            <a:pPr marL="742950" lvl="1" indent="-285750" algn="l">
              <a:buFont typeface="+mj-lt"/>
              <a:buAutoNum type="arabicPeriod"/>
            </a:pPr>
            <a:r>
              <a:rPr lang="zh-TW" altLang="en-US" b="1" i="0" dirty="0">
                <a:effectLst/>
                <a:latin typeface="Söhne"/>
              </a:rPr>
              <a:t>檢查與驗證：</a:t>
            </a:r>
            <a:r>
              <a:rPr lang="zh-TW" altLang="en-US" b="0" i="0" dirty="0">
                <a:effectLst/>
                <a:latin typeface="Söhne"/>
              </a:rPr>
              <a:t> </a:t>
            </a:r>
            <a:r>
              <a:rPr lang="en-US" altLang="zh-TW" b="0" i="0" dirty="0">
                <a:effectLst/>
                <a:latin typeface="Söhne"/>
              </a:rPr>
              <a:t>C2 </a:t>
            </a:r>
            <a:r>
              <a:rPr lang="zh-TW" altLang="en-US" b="0" i="0" dirty="0">
                <a:effectLst/>
                <a:latin typeface="Söhne"/>
              </a:rPr>
              <a:t>檢查生成的簽署是否滿足驗證方程，確保偽造過程符合 </a:t>
            </a:r>
            <a:r>
              <a:rPr lang="en-US" altLang="zh-TW" b="0" i="0" dirty="0">
                <a:effectLst/>
                <a:latin typeface="Söhne"/>
              </a:rPr>
              <a:t>ECDLP </a:t>
            </a:r>
            <a:r>
              <a:rPr lang="zh-TW" altLang="en-US" b="0" i="0" dirty="0">
                <a:effectLst/>
                <a:latin typeface="Söhne"/>
              </a:rPr>
              <a:t>的難解性，否則終止。</a:t>
            </a:r>
            <a:endParaRPr lang="en-US" altLang="zh-TW" b="0" i="0" dirty="0">
              <a:effectLst/>
              <a:latin typeface="Söhne"/>
            </a:endParaRPr>
          </a:p>
          <a:p>
            <a:pPr marL="742950" lvl="1" indent="-285750" algn="l">
              <a:buFont typeface="+mj-lt"/>
              <a:buAutoNum type="arabicPeriod"/>
            </a:pPr>
            <a:endParaRPr lang="en-US" altLang="zh-TW" b="0" i="0" dirty="0">
              <a:effectLst/>
              <a:latin typeface="Söhne"/>
            </a:endParaRPr>
          </a:p>
          <a:p>
            <a:pPr algn="l"/>
            <a:r>
              <a:rPr lang="en-US" altLang="zh-TW" b="1" i="0" dirty="0">
                <a:effectLst/>
                <a:latin typeface="Söhne"/>
              </a:rPr>
              <a:t>4. </a:t>
            </a:r>
            <a:r>
              <a:rPr lang="zh-TW" altLang="en-US" b="1" i="0" dirty="0">
                <a:effectLst/>
                <a:latin typeface="Söhne"/>
              </a:rPr>
              <a:t>結論：</a:t>
            </a:r>
          </a:p>
          <a:p>
            <a:pPr algn="l">
              <a:buFont typeface="Arial" panose="020B0604020202020204" pitchFamily="34" charset="0"/>
              <a:buChar char="•"/>
            </a:pPr>
            <a:r>
              <a:rPr lang="zh-TW" altLang="en-US" b="0" i="0" dirty="0">
                <a:effectLst/>
                <a:latin typeface="Söhne"/>
              </a:rPr>
              <a:t>透過以上過程，論文主張提出的 </a:t>
            </a:r>
            <a:r>
              <a:rPr lang="en-US" altLang="zh-TW" b="0" i="0" dirty="0">
                <a:effectLst/>
                <a:latin typeface="Söhne"/>
              </a:rPr>
              <a:t>CLAS algorithm </a:t>
            </a:r>
            <a:r>
              <a:rPr lang="zh-TW" altLang="en-US" b="0" i="0" dirty="0">
                <a:effectLst/>
                <a:latin typeface="Söhne"/>
              </a:rPr>
              <a:t>能夠抵抗特定的攻擊，並且基於 </a:t>
            </a:r>
            <a:r>
              <a:rPr lang="en-US" altLang="zh-TW" b="0" i="0" dirty="0">
                <a:effectLst/>
                <a:latin typeface="Söhne"/>
              </a:rPr>
              <a:t>ECDLP </a:t>
            </a:r>
            <a:r>
              <a:rPr lang="zh-TW" altLang="en-US" b="0" i="0" dirty="0">
                <a:effectLst/>
                <a:latin typeface="Söhne"/>
              </a:rPr>
              <a:t>的難解性，提供一定程度的安全性。</a:t>
            </a:r>
          </a:p>
          <a:p>
            <a:pPr algn="l"/>
            <a:r>
              <a:rPr lang="zh-TW" altLang="en-US" b="0" i="0" dirty="0">
                <a:effectLst/>
                <a:latin typeface="Söhne"/>
              </a:rPr>
              <a:t>簡而言之，論文從定義定理、系統初始化、到攻擊模擬和最後的安全性論證，一步一步地展示了 </a:t>
            </a:r>
            <a:r>
              <a:rPr lang="en-US" altLang="zh-TW" b="0" i="0" dirty="0">
                <a:effectLst/>
                <a:latin typeface="Söhne"/>
              </a:rPr>
              <a:t>CLAS algorithm </a:t>
            </a:r>
            <a:r>
              <a:rPr lang="zh-TW" altLang="en-US" b="0" i="0" dirty="0">
                <a:effectLst/>
                <a:latin typeface="Söhne"/>
              </a:rPr>
              <a:t>的設計和安全性論點。</a:t>
            </a:r>
          </a:p>
          <a:p>
            <a:pPr marL="742950" lvl="1" indent="-285750" algn="l">
              <a:buFont typeface="+mj-lt"/>
              <a:buAutoNum type="arabicPeriod"/>
            </a:pPr>
            <a:endParaRPr lang="en-US" altLang="zh-TW"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30</a:t>
            </a:fld>
            <a:endParaRPr lang="zh-TW" altLang="en-US"/>
          </a:p>
        </p:txBody>
      </p:sp>
    </p:spTree>
    <p:extLst>
      <p:ext uri="{BB962C8B-B14F-4D97-AF65-F5344CB8AC3E}">
        <p14:creationId xmlns:p14="http://schemas.microsoft.com/office/powerpoint/2010/main" val="17955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en-US" altLang="zh-TW" sz="1200" dirty="0">
                <a:solidFill>
                  <a:schemeClr val="tx1"/>
                </a:solidFill>
              </a:rPr>
              <a:t> Anonymity (</a:t>
            </a:r>
            <a:r>
              <a:rPr lang="zh-TW" altLang="en-US" b="1" i="0" dirty="0">
                <a:effectLst/>
                <a:latin typeface="Söhne"/>
              </a:rPr>
              <a:t>匿名性</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在</a:t>
            </a:r>
            <a:r>
              <a:rPr lang="en-US" altLang="zh-TW" b="0" i="0" dirty="0">
                <a:effectLst/>
                <a:latin typeface="Söhne"/>
              </a:rPr>
              <a:t>VANETs</a:t>
            </a:r>
            <a:r>
              <a:rPr lang="zh-TW" altLang="en-US" b="0" i="0" dirty="0">
                <a:effectLst/>
                <a:latin typeface="Söhne"/>
              </a:rPr>
              <a:t>中，所有車輛使用偽名，形式為</a:t>
            </a:r>
            <a:r>
              <a:rPr lang="en-US" altLang="zh-TW" b="0" i="0" dirty="0">
                <a:effectLst/>
                <a:latin typeface="Söhne"/>
              </a:rPr>
              <a:t>PIDi = {PIDi,1, PIDi,2, </a:t>
            </a:r>
            <a:r>
              <a:rPr lang="en-US" altLang="zh-TW" b="0" i="0" dirty="0" err="1">
                <a:effectLst/>
                <a:latin typeface="Söhne"/>
              </a:rPr>
              <a:t>ΔTi</a:t>
            </a:r>
            <a:r>
              <a:rPr lang="en-US" altLang="zh-TW" b="0" i="0" dirty="0">
                <a:effectLst/>
                <a:latin typeface="Söhne"/>
              </a:rPr>
              <a:t>}</a:t>
            </a:r>
            <a:r>
              <a:rPr lang="zh-TW" altLang="en-US" b="0" i="0" dirty="0">
                <a:effectLst/>
                <a:latin typeface="Söhne"/>
              </a:rPr>
              <a:t>。</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通過使攻擊者難以通過偽名獲取車輛的真實身份，保護用戶的匿名性。攻擊者無法解決計算</a:t>
            </a:r>
            <a:r>
              <a:rPr lang="en-US" altLang="zh-TW" b="0" i="0" dirty="0">
                <a:effectLst/>
                <a:latin typeface="Söhne"/>
              </a:rPr>
              <a:t>RIDi</a:t>
            </a:r>
            <a:r>
              <a:rPr lang="zh-TW" altLang="en-US" b="0" i="0" dirty="0">
                <a:effectLst/>
                <a:latin typeface="Söhne"/>
              </a:rPr>
              <a:t>所涉及的</a:t>
            </a:r>
            <a:r>
              <a:rPr lang="en-US" altLang="zh-TW" b="0" i="0" dirty="0">
                <a:effectLst/>
                <a:latin typeface="Söhne"/>
              </a:rPr>
              <a:t>ECDLP</a:t>
            </a:r>
            <a:r>
              <a:rPr lang="zh-TW" altLang="en-US" b="0" i="0" dirty="0">
                <a:effectLst/>
                <a:latin typeface="Söhne"/>
              </a:rPr>
              <a:t>。</a:t>
            </a:r>
          </a:p>
          <a:p>
            <a:pPr algn="l">
              <a:buFont typeface="+mj-lt"/>
              <a:buAutoNum type="arabicPeriod"/>
            </a:pPr>
            <a:r>
              <a:rPr lang="en-US" altLang="zh-TW" sz="1200" dirty="0">
                <a:solidFill>
                  <a:schemeClr val="tx1"/>
                </a:solidFill>
              </a:rPr>
              <a:t> Traceability (</a:t>
            </a:r>
            <a:r>
              <a:rPr lang="zh-TW" altLang="en-US" b="1" i="0" dirty="0">
                <a:effectLst/>
                <a:latin typeface="Söhne"/>
              </a:rPr>
              <a:t>可追蹤性</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a:t>
            </a:r>
            <a:r>
              <a:rPr lang="en-US" altLang="zh-TW" b="0" i="0" dirty="0">
                <a:effectLst/>
                <a:latin typeface="Söhne"/>
              </a:rPr>
              <a:t>TRA</a:t>
            </a:r>
            <a:r>
              <a:rPr lang="zh-TW" altLang="en-US" b="0" i="0" dirty="0">
                <a:effectLst/>
                <a:latin typeface="Söhne"/>
              </a:rPr>
              <a:t>使用主私鑰</a:t>
            </a:r>
            <a:r>
              <a:rPr lang="en-US" altLang="zh-TW" b="0" i="0" dirty="0">
                <a:effectLst/>
                <a:latin typeface="Söhne"/>
              </a:rPr>
              <a:t>b</a:t>
            </a:r>
            <a:r>
              <a:rPr lang="zh-TW" altLang="en-US" b="0" i="0" dirty="0">
                <a:effectLst/>
                <a:latin typeface="Söhne"/>
              </a:rPr>
              <a:t>計算從</a:t>
            </a:r>
            <a:r>
              <a:rPr lang="en-US" altLang="zh-TW" b="0" i="0" dirty="0">
                <a:effectLst/>
                <a:latin typeface="Söhne"/>
              </a:rPr>
              <a:t>PIDi = {PIDi,1, PIDi,2, </a:t>
            </a:r>
            <a:r>
              <a:rPr lang="en-US" altLang="zh-TW" b="0" i="0" dirty="0" err="1">
                <a:effectLst/>
                <a:latin typeface="Söhne"/>
              </a:rPr>
              <a:t>ΔTi</a:t>
            </a:r>
            <a:r>
              <a:rPr lang="en-US" altLang="zh-TW" b="0" i="0" dirty="0">
                <a:effectLst/>
                <a:latin typeface="Söhne"/>
              </a:rPr>
              <a:t>}</a:t>
            </a:r>
            <a:r>
              <a:rPr lang="zh-TW" altLang="en-US" b="0" i="0" dirty="0">
                <a:effectLst/>
                <a:latin typeface="Söhne"/>
              </a:rPr>
              <a:t>中獲得的</a:t>
            </a:r>
            <a:r>
              <a:rPr lang="en-US" altLang="zh-TW" b="0" i="0" dirty="0">
                <a:effectLst/>
                <a:latin typeface="Söhne"/>
              </a:rPr>
              <a:t>RIDi</a:t>
            </a:r>
            <a:r>
              <a:rPr lang="zh-TW" altLang="en-US" b="0" i="0" dirty="0">
                <a:effectLst/>
                <a:latin typeface="Söhne"/>
              </a:rPr>
              <a:t>。</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在爭議發生時，允許</a:t>
            </a:r>
            <a:r>
              <a:rPr lang="en-US" altLang="zh-TW" b="0" i="0" dirty="0">
                <a:effectLst/>
                <a:latin typeface="Söhne"/>
              </a:rPr>
              <a:t>TRA</a:t>
            </a:r>
            <a:r>
              <a:rPr lang="zh-TW" altLang="en-US" b="0" i="0" dirty="0">
                <a:effectLst/>
                <a:latin typeface="Söhne"/>
              </a:rPr>
              <a:t>追蹤車輛，確保問責制度。其他實體缺乏追蹤所需的主私鑰。 </a:t>
            </a:r>
          </a:p>
          <a:p>
            <a:pPr algn="l">
              <a:buFont typeface="+mj-lt"/>
              <a:buAutoNum type="arabicPeriod"/>
            </a:pPr>
            <a:r>
              <a:rPr lang="en-US" altLang="zh-TW" sz="1200" dirty="0">
                <a:solidFill>
                  <a:schemeClr val="tx1"/>
                </a:solidFill>
              </a:rPr>
              <a:t> Unlinkability (</a:t>
            </a:r>
            <a:r>
              <a:rPr lang="zh-TW" altLang="en-US" b="1" i="0" dirty="0">
                <a:effectLst/>
                <a:latin typeface="Söhne"/>
              </a:rPr>
              <a:t>不可連結性</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由於簽名</a:t>
            </a:r>
            <a:r>
              <a:rPr lang="en-US" altLang="zh-TW" b="0" i="0" dirty="0">
                <a:effectLst/>
                <a:latin typeface="Söhne"/>
              </a:rPr>
              <a:t>σi</a:t>
            </a:r>
            <a:r>
              <a:rPr lang="zh-TW" altLang="en-US" b="0" i="0" dirty="0">
                <a:effectLst/>
                <a:latin typeface="Söhne"/>
              </a:rPr>
              <a:t>中</a:t>
            </a:r>
            <a:r>
              <a:rPr lang="en-US" altLang="zh-TW" b="0" i="0" dirty="0">
                <a:effectLst/>
                <a:latin typeface="Söhne"/>
              </a:rPr>
              <a:t>ri</a:t>
            </a:r>
            <a:r>
              <a:rPr lang="zh-TW" altLang="en-US" b="0" i="0" dirty="0">
                <a:effectLst/>
                <a:latin typeface="Söhne"/>
              </a:rPr>
              <a:t>的隨機性，攻擊者無法將來自同一輛車的兩個消息聯繫起來。</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防止攻擊者將來自同一輛車的兩個消息之間的關係聯繫在一起，確保不可連結性。</a:t>
            </a:r>
          </a:p>
          <a:p>
            <a:pPr algn="l">
              <a:buFont typeface="+mj-lt"/>
              <a:buAutoNum type="arabicPeriod"/>
            </a:pPr>
            <a:r>
              <a:rPr lang="en-US" altLang="zh-TW" sz="1200" dirty="0">
                <a:solidFill>
                  <a:schemeClr val="tx1"/>
                </a:solidFill>
              </a:rPr>
              <a:t> Message authentication and integrity (</a:t>
            </a:r>
            <a:r>
              <a:rPr lang="zh-TW" altLang="en-US" b="1" i="0" dirty="0">
                <a:effectLst/>
                <a:latin typeface="Söhne"/>
              </a:rPr>
              <a:t>消息驗證和完整性</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該方案被證明是無法偽造的，並通過檢查</a:t>
            </a:r>
            <a:r>
              <a:rPr lang="en-US" altLang="zh-TW" b="0" i="0" dirty="0" err="1">
                <a:effectLst/>
                <a:latin typeface="Söhne"/>
              </a:rPr>
              <a:t>SiP</a:t>
            </a:r>
            <a:r>
              <a:rPr lang="en-US" altLang="zh-TW" b="0" i="0" dirty="0">
                <a:effectLst/>
                <a:latin typeface="Söhne"/>
              </a:rPr>
              <a:t> = Wi + </a:t>
            </a:r>
            <a:r>
              <a:rPr lang="en-US" altLang="zh-TW" b="0" i="0" dirty="0" err="1">
                <a:effectLst/>
                <a:latin typeface="Söhne"/>
              </a:rPr>
              <a:t>hivpkPIDi</a:t>
            </a:r>
            <a:r>
              <a:rPr lang="zh-TW" altLang="en-US" b="0" i="0" dirty="0">
                <a:effectLst/>
                <a:latin typeface="Söhne"/>
              </a:rPr>
              <a:t>條件驗證消息的完整性。</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確保消息</a:t>
            </a:r>
            <a:r>
              <a:rPr lang="en-US" altLang="zh-TW" b="0" i="0" dirty="0">
                <a:effectLst/>
                <a:latin typeface="Söhne"/>
              </a:rPr>
              <a:t>{PIDi, vpkPIDi, Mi, Ti, σi}</a:t>
            </a:r>
            <a:r>
              <a:rPr lang="zh-TW" altLang="en-US" b="0" i="0" dirty="0">
                <a:effectLst/>
                <a:latin typeface="Söhne"/>
              </a:rPr>
              <a:t>的真實性和完整性。</a:t>
            </a:r>
          </a:p>
          <a:p>
            <a:pPr algn="l">
              <a:buFont typeface="+mj-lt"/>
              <a:buAutoNum type="arabicPeriod"/>
            </a:pPr>
            <a:r>
              <a:rPr lang="zh-TW" altLang="en-US" b="1" i="0" dirty="0">
                <a:effectLst/>
                <a:latin typeface="Söhne"/>
              </a:rPr>
              <a:t> </a:t>
            </a:r>
            <a:r>
              <a:rPr lang="en-US" altLang="zh-TW" sz="1200" dirty="0">
                <a:solidFill>
                  <a:schemeClr val="tx1"/>
                </a:solidFill>
              </a:rPr>
              <a:t>Replay attack (</a:t>
            </a:r>
            <a:r>
              <a:rPr lang="zh-TW" altLang="en-US" b="1" i="0" dirty="0">
                <a:effectLst/>
                <a:latin typeface="Söhne"/>
              </a:rPr>
              <a:t>重放攻擊</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在驗證消息</a:t>
            </a:r>
            <a:r>
              <a:rPr lang="en-US" altLang="zh-TW" b="0" i="0" dirty="0">
                <a:effectLst/>
                <a:latin typeface="Söhne"/>
              </a:rPr>
              <a:t>{</a:t>
            </a:r>
            <a:r>
              <a:rPr lang="en-US" altLang="zh-TW" b="0" i="0" dirty="0" err="1">
                <a:effectLst/>
                <a:latin typeface="Söhne"/>
              </a:rPr>
              <a:t>PIDi,vpkPIDi</a:t>
            </a:r>
            <a:r>
              <a:rPr lang="en-US" altLang="zh-TW" b="0" i="0" dirty="0">
                <a:effectLst/>
                <a:latin typeface="Söhne"/>
              </a:rPr>
              <a:t>, Mi, Ti, σi}</a:t>
            </a:r>
            <a:r>
              <a:rPr lang="zh-TW" altLang="en-US" b="0" i="0" dirty="0">
                <a:effectLst/>
                <a:latin typeface="Söhne"/>
              </a:rPr>
              <a:t>時，將時間戳</a:t>
            </a:r>
            <a:r>
              <a:rPr lang="en-US" altLang="zh-TW" b="0" i="0" dirty="0">
                <a:effectLst/>
                <a:latin typeface="Söhne"/>
              </a:rPr>
              <a:t>Ti</a:t>
            </a:r>
            <a:r>
              <a:rPr lang="zh-TW" altLang="en-US" b="0" i="0" dirty="0">
                <a:effectLst/>
                <a:latin typeface="Söhne"/>
              </a:rPr>
              <a:t>添加到認證消息中以確保新鮮度。</a:t>
            </a:r>
            <a:r>
              <a:rPr lang="en-US" altLang="zh-TW" b="0" i="0" dirty="0" err="1">
                <a:effectLst/>
                <a:latin typeface="Söhne"/>
              </a:rPr>
              <a:t>RSUi</a:t>
            </a:r>
            <a:r>
              <a:rPr lang="zh-TW" altLang="en-US" b="0" i="0" dirty="0">
                <a:effectLst/>
                <a:latin typeface="Söhne"/>
              </a:rPr>
              <a:t>能夠通過時間戳檢測重放攻擊。</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通過確保消息的新鮮度，抵抗重放攻擊。</a:t>
            </a:r>
          </a:p>
          <a:p>
            <a:pPr algn="l">
              <a:buFont typeface="+mj-lt"/>
              <a:buAutoNum type="arabicPeriod"/>
            </a:pPr>
            <a:r>
              <a:rPr lang="zh-TW" altLang="en-US" b="1" i="0" dirty="0">
                <a:effectLst/>
                <a:latin typeface="Söhne"/>
              </a:rPr>
              <a:t> </a:t>
            </a:r>
            <a:r>
              <a:rPr lang="en-US" altLang="zh-TW" sz="1200" dirty="0">
                <a:solidFill>
                  <a:schemeClr val="tx1"/>
                </a:solidFill>
              </a:rPr>
              <a:t>Impersonation attack (</a:t>
            </a:r>
            <a:r>
              <a:rPr lang="zh-TW" altLang="en-US" b="1" i="0" dirty="0">
                <a:effectLst/>
                <a:latin typeface="Söhne"/>
              </a:rPr>
              <a:t>冒充攻擊</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在</a:t>
            </a:r>
            <a:r>
              <a:rPr lang="en-US" altLang="zh-TW" b="0" i="0" dirty="0">
                <a:effectLst/>
                <a:latin typeface="Söhne"/>
              </a:rPr>
              <a:t>ECDLP</a:t>
            </a:r>
            <a:r>
              <a:rPr lang="zh-TW" altLang="en-US" b="0" i="0" dirty="0">
                <a:effectLst/>
                <a:latin typeface="Söhne"/>
              </a:rPr>
              <a:t>困難假設下，對適應性選擇消息攻擊證明方案是無法偽造的。</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通過確保攻擊者無法偽造消息</a:t>
            </a:r>
            <a:r>
              <a:rPr lang="en-US" altLang="zh-TW" b="0" i="0" dirty="0">
                <a:effectLst/>
                <a:latin typeface="Söhne"/>
              </a:rPr>
              <a:t>{PIDi, vpkPIDi, Mi, Ti, σi}</a:t>
            </a:r>
            <a:r>
              <a:rPr lang="zh-TW" altLang="en-US" b="0" i="0" dirty="0">
                <a:effectLst/>
                <a:latin typeface="Söhne"/>
              </a:rPr>
              <a:t>，抵抗冒充攻擊。</a:t>
            </a:r>
          </a:p>
          <a:p>
            <a:pPr algn="l">
              <a:buFont typeface="+mj-lt"/>
              <a:buAutoNum type="arabicPeriod"/>
            </a:pPr>
            <a:r>
              <a:rPr lang="zh-TW" altLang="en-US" b="1" i="0" dirty="0">
                <a:effectLst/>
                <a:latin typeface="Söhne"/>
              </a:rPr>
              <a:t> </a:t>
            </a:r>
            <a:r>
              <a:rPr lang="en-US" altLang="zh-TW" sz="1200" dirty="0">
                <a:solidFill>
                  <a:schemeClr val="tx1"/>
                </a:solidFill>
              </a:rPr>
              <a:t>Modification attack (</a:t>
            </a:r>
            <a:r>
              <a:rPr lang="zh-TW" altLang="en-US" b="1" i="0" dirty="0">
                <a:effectLst/>
                <a:latin typeface="Söhne"/>
              </a:rPr>
              <a:t>修改攻擊</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檢測器通過檢查</a:t>
            </a:r>
            <a:r>
              <a:rPr lang="en-US" altLang="zh-TW" b="0" i="0" dirty="0" err="1">
                <a:effectLst/>
                <a:latin typeface="Söhne"/>
              </a:rPr>
              <a:t>SiP</a:t>
            </a:r>
            <a:r>
              <a:rPr lang="en-US" altLang="zh-TW" b="0" i="0" dirty="0">
                <a:effectLst/>
                <a:latin typeface="Söhne"/>
              </a:rPr>
              <a:t> = Wi + </a:t>
            </a:r>
            <a:r>
              <a:rPr lang="en-US" altLang="zh-TW" b="0" i="0" dirty="0" err="1">
                <a:effectLst/>
                <a:latin typeface="Söhne"/>
              </a:rPr>
              <a:t>hivpkPIDi</a:t>
            </a:r>
            <a:r>
              <a:rPr lang="zh-TW" altLang="en-US" b="0" i="0" dirty="0">
                <a:effectLst/>
                <a:latin typeface="Söhne"/>
              </a:rPr>
              <a:t>等式是否成立，確定消息是否被修改。</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通過檢查等式是否成立，檢測器確定消息是否被修改，抵抗修改攻擊。</a:t>
            </a:r>
          </a:p>
          <a:p>
            <a:pPr algn="l">
              <a:buFont typeface="+mj-lt"/>
              <a:buAutoNum type="arabicPeriod"/>
            </a:pPr>
            <a:r>
              <a:rPr lang="zh-TW" altLang="en-US" b="1" i="0" dirty="0">
                <a:effectLst/>
                <a:latin typeface="Söhne"/>
              </a:rPr>
              <a:t> </a:t>
            </a:r>
            <a:r>
              <a:rPr lang="en-US" altLang="zh-TW" sz="1200" dirty="0">
                <a:solidFill>
                  <a:schemeClr val="tx1"/>
                </a:solidFill>
              </a:rPr>
              <a:t>Message spoofing attack (</a:t>
            </a:r>
            <a:r>
              <a:rPr lang="zh-TW" altLang="en-US" b="1" i="0" dirty="0">
                <a:effectLst/>
                <a:latin typeface="Söhne"/>
              </a:rPr>
              <a:t>消息偽造攻擊</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車輛發送的消息是</a:t>
            </a:r>
            <a:r>
              <a:rPr lang="en-US" altLang="zh-TW" b="0" i="0" dirty="0">
                <a:effectLst/>
                <a:latin typeface="Söhne"/>
              </a:rPr>
              <a:t>{PIDi, vpkPIDi, Mi, Ti, σi}</a:t>
            </a:r>
            <a:r>
              <a:rPr lang="zh-TW" altLang="en-US" b="0" i="0" dirty="0">
                <a:effectLst/>
                <a:latin typeface="Söhne"/>
              </a:rPr>
              <a:t>，其中</a:t>
            </a:r>
            <a:r>
              <a:rPr lang="en-US" altLang="zh-TW" b="0" i="0" dirty="0">
                <a:effectLst/>
                <a:latin typeface="Söhne"/>
              </a:rPr>
              <a:t>σi = (Ui, Si)</a:t>
            </a:r>
            <a:r>
              <a:rPr lang="zh-TW" altLang="en-US" b="0" i="0" dirty="0">
                <a:effectLst/>
                <a:latin typeface="Söhne"/>
              </a:rPr>
              <a:t>，</a:t>
            </a:r>
            <a:r>
              <a:rPr lang="en-US" altLang="zh-TW" b="0" i="0" dirty="0">
                <a:effectLst/>
                <a:latin typeface="Söhne"/>
              </a:rPr>
              <a:t>Si = pskPIDi + vskPIDi hi</a:t>
            </a:r>
            <a:r>
              <a:rPr lang="zh-TW" altLang="en-US" b="0" i="0" dirty="0">
                <a:effectLst/>
                <a:latin typeface="Söhne"/>
              </a:rPr>
              <a:t>，且</a:t>
            </a:r>
            <a:r>
              <a:rPr lang="en-US" altLang="zh-TW" b="0" i="0" dirty="0">
                <a:effectLst/>
                <a:latin typeface="Söhne"/>
              </a:rPr>
              <a:t>pskPIDi = aQIDi</a:t>
            </a:r>
            <a:r>
              <a:rPr lang="zh-TW" altLang="en-US" b="0" i="0" dirty="0">
                <a:effectLst/>
                <a:latin typeface="Söhne"/>
              </a:rPr>
              <a:t>。由於攻擊者無法解決</a:t>
            </a:r>
            <a:r>
              <a:rPr lang="en-US" altLang="zh-TW" b="0" i="0" dirty="0">
                <a:effectLst/>
                <a:latin typeface="Söhne"/>
              </a:rPr>
              <a:t>ECDLP</a:t>
            </a:r>
            <a:r>
              <a:rPr lang="zh-TW" altLang="en-US" b="0" i="0" dirty="0">
                <a:effectLst/>
                <a:latin typeface="Söhne"/>
              </a:rPr>
              <a:t>，因此對手無法成功偽造通過驗證的虛假消息。</a:t>
            </a:r>
          </a:p>
          <a:p>
            <a:pPr marL="742950" lvl="1" indent="-285750" algn="l">
              <a:buFont typeface="+mj-lt"/>
              <a:buAutoNum type="arabicPeriod"/>
            </a:pPr>
            <a:r>
              <a:rPr lang="zh-TW" altLang="en-US" b="1" i="0" dirty="0">
                <a:effectLst/>
                <a:latin typeface="Söhne"/>
              </a:rPr>
              <a:t>目的：</a:t>
            </a:r>
            <a:r>
              <a:rPr lang="zh-TW" altLang="en-US" b="0" i="0" dirty="0">
                <a:effectLst/>
                <a:latin typeface="Söhne"/>
              </a:rPr>
              <a:t> 通過抵抗消息偽造攻擊，確保消息的真實性。</a:t>
            </a:r>
          </a:p>
          <a:p>
            <a:pPr algn="l">
              <a:buFont typeface="+mj-lt"/>
              <a:buAutoNum type="arabicPeriod"/>
            </a:pPr>
            <a:r>
              <a:rPr lang="zh-TW" altLang="en-US" b="1" i="0" dirty="0">
                <a:effectLst/>
                <a:latin typeface="Söhne"/>
              </a:rPr>
              <a:t> </a:t>
            </a:r>
            <a:r>
              <a:rPr lang="en-US" altLang="zh-TW" sz="1200" dirty="0">
                <a:solidFill>
                  <a:schemeClr val="tx1"/>
                </a:solidFill>
              </a:rPr>
              <a:t>Man-in-the-middle attack (</a:t>
            </a:r>
            <a:r>
              <a:rPr lang="zh-TW" altLang="en-US" b="1" i="0" dirty="0">
                <a:effectLst/>
                <a:latin typeface="Söhne"/>
              </a:rPr>
              <a:t>中間人攻擊</a:t>
            </a:r>
            <a:r>
              <a:rPr lang="en-US" altLang="zh-TW" b="1" i="0" dirty="0">
                <a:effectLst/>
                <a:latin typeface="Söhne"/>
              </a:rPr>
              <a:t>):</a:t>
            </a:r>
            <a:endParaRPr lang="zh-TW" altLang="en-US" b="0" i="0" dirty="0">
              <a:effectLst/>
              <a:latin typeface="Söhne"/>
            </a:endParaRPr>
          </a:p>
          <a:p>
            <a:pPr marL="742950" lvl="1" indent="-285750" algn="l">
              <a:buFont typeface="+mj-lt"/>
              <a:buAutoNum type="arabicPeriod"/>
            </a:pPr>
            <a:r>
              <a:rPr lang="zh-TW" altLang="en-US" b="1" i="0" dirty="0">
                <a:effectLst/>
                <a:latin typeface="Söhne"/>
              </a:rPr>
              <a:t>方法：</a:t>
            </a:r>
            <a:r>
              <a:rPr lang="zh-TW" altLang="en-US" b="0" i="0" dirty="0">
                <a:effectLst/>
                <a:latin typeface="Söhne"/>
              </a:rPr>
              <a:t> 參與實體將彼此進行身份驗證。由於攻擊者無法冒充合法實體發送經過身份驗證的消息，因此該方案可以抵抗中間人攻擊。</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31</a:t>
            </a:fld>
            <a:endParaRPr lang="zh-TW" altLang="en-US"/>
          </a:p>
        </p:txBody>
      </p:sp>
    </p:spTree>
    <p:extLst>
      <p:ext uri="{BB962C8B-B14F-4D97-AF65-F5344CB8AC3E}">
        <p14:creationId xmlns:p14="http://schemas.microsoft.com/office/powerpoint/2010/main" val="2951779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sz="1200" b="0" i="0" kern="1200" dirty="0">
                <a:solidFill>
                  <a:schemeClr val="tx1"/>
                </a:solidFill>
                <a:effectLst/>
                <a:latin typeface="+mn-lt"/>
                <a:ea typeface="+mn-ea"/>
                <a:cs typeface="+mn-cs"/>
              </a:rPr>
              <a:t>eCLAS</a:t>
            </a:r>
            <a:r>
              <a:rPr lang="zh-TW" altLang="en-US" sz="1200" b="0" i="0" kern="1200" dirty="0">
                <a:solidFill>
                  <a:schemeClr val="tx1"/>
                </a:solidFill>
                <a:effectLst/>
                <a:latin typeface="+mn-lt"/>
                <a:ea typeface="+mn-ea"/>
                <a:cs typeface="+mn-cs"/>
              </a:rPr>
              <a:t>在認證、匿名性、對抗</a:t>
            </a:r>
            <a:r>
              <a:rPr lang="en-US" altLang="zh-TW" sz="1200" b="0" i="0" kern="1200" dirty="0">
                <a:solidFill>
                  <a:schemeClr val="tx1"/>
                </a:solidFill>
                <a:effectLst/>
                <a:latin typeface="+mn-lt"/>
                <a:ea typeface="+mn-ea"/>
                <a:cs typeface="+mn-cs"/>
              </a:rPr>
              <a:t>A1</a:t>
            </a:r>
            <a:r>
              <a:rPr lang="zh-TW" altLang="en-US" sz="1200" b="0" i="0" kern="1200" dirty="0">
                <a:solidFill>
                  <a:schemeClr val="tx1"/>
                </a:solidFill>
                <a:effectLst/>
                <a:latin typeface="+mn-lt"/>
                <a:ea typeface="+mn-ea"/>
                <a:cs typeface="+mn-cs"/>
              </a:rPr>
              <a:t>的安全性、對抗</a:t>
            </a:r>
            <a:r>
              <a:rPr lang="en-US" altLang="zh-TW" sz="1200" b="0" i="0" kern="1200" dirty="0">
                <a:solidFill>
                  <a:schemeClr val="tx1"/>
                </a:solidFill>
                <a:effectLst/>
                <a:latin typeface="+mn-lt"/>
                <a:ea typeface="+mn-ea"/>
                <a:cs typeface="+mn-cs"/>
              </a:rPr>
              <a:t>A2</a:t>
            </a:r>
            <a:r>
              <a:rPr lang="zh-TW" altLang="en-US" sz="1200" b="0" i="0" kern="1200" dirty="0">
                <a:solidFill>
                  <a:schemeClr val="tx1"/>
                </a:solidFill>
                <a:effectLst/>
                <a:latin typeface="+mn-lt"/>
                <a:ea typeface="+mn-ea"/>
                <a:cs typeface="+mn-cs"/>
              </a:rPr>
              <a:t>的安全性、無配對和簽名方案支持方面與其他論文有所不同。比較結果如下。</a:t>
            </a:r>
            <a:endParaRPr lang="zh-TW" altLang="en-US" dirty="0"/>
          </a:p>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33</a:t>
            </a:fld>
            <a:endParaRPr lang="zh-TW" altLang="en-US"/>
          </a:p>
        </p:txBody>
      </p:sp>
    </p:spTree>
    <p:extLst>
      <p:ext uri="{BB962C8B-B14F-4D97-AF65-F5344CB8AC3E}">
        <p14:creationId xmlns:p14="http://schemas.microsoft.com/office/powerpoint/2010/main" val="298525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34</a:t>
            </a:fld>
            <a:endParaRPr lang="zh-TW" altLang="en-US"/>
          </a:p>
        </p:txBody>
      </p:sp>
    </p:spTree>
    <p:extLst>
      <p:ext uri="{BB962C8B-B14F-4D97-AF65-F5344CB8AC3E}">
        <p14:creationId xmlns:p14="http://schemas.microsoft.com/office/powerpoint/2010/main" val="36440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zh-TW" altLang="en-US" sz="1200" b="0" i="0" kern="1200" dirty="0">
                <a:solidFill>
                  <a:schemeClr val="tx1"/>
                </a:solidFill>
                <a:effectLst/>
                <a:latin typeface="+mn-lt"/>
                <a:ea typeface="+mn-ea"/>
                <a:cs typeface="+mn-cs"/>
              </a:rPr>
              <a:t>在本文中，我們採用的計算評估方法類似於方案</a:t>
            </a:r>
            <a:r>
              <a:rPr lang="en-US" altLang="zh-TW" sz="1200" b="0" i="0" kern="1200" dirty="0">
                <a:solidFill>
                  <a:schemeClr val="tx1"/>
                </a:solidFill>
                <a:effectLst/>
                <a:latin typeface="+mn-lt"/>
                <a:ea typeface="+mn-ea"/>
                <a:cs typeface="+mn-cs"/>
              </a:rPr>
              <a:t>[40]</a:t>
            </a:r>
            <a:r>
              <a:rPr lang="zh-TW" altLang="en-US" sz="1200" b="0" i="0" kern="1200" dirty="0">
                <a:solidFill>
                  <a:schemeClr val="tx1"/>
                </a:solidFill>
                <a:effectLst/>
                <a:latin typeface="+mn-lt"/>
                <a:ea typeface="+mn-ea"/>
                <a:cs typeface="+mn-cs"/>
              </a:rPr>
              <a:t>中的方法。雙線性配對的構建如下：雙線性配對</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G1 × G1 → G2</a:t>
            </a:r>
            <a:r>
              <a:rPr lang="zh-TW" altLang="en-US" sz="1200" b="0" i="0" kern="1200" dirty="0">
                <a:solidFill>
                  <a:schemeClr val="tx1"/>
                </a:solidFill>
                <a:effectLst/>
                <a:latin typeface="+mn-lt"/>
                <a:ea typeface="+mn-ea"/>
                <a:cs typeface="+mn-cs"/>
              </a:rPr>
              <a:t>建立在</a:t>
            </a:r>
            <a:r>
              <a:rPr lang="en-US" altLang="zh-TW" sz="1200" b="0" i="0" kern="1200" dirty="0">
                <a:solidFill>
                  <a:schemeClr val="tx1"/>
                </a:solidFill>
                <a:effectLst/>
                <a:latin typeface="+mn-lt"/>
                <a:ea typeface="+mn-ea"/>
                <a:cs typeface="+mn-cs"/>
              </a:rPr>
              <a:t>80</a:t>
            </a:r>
            <a:r>
              <a:rPr lang="zh-TW" altLang="en-US" sz="1200" b="0" i="0" kern="1200" dirty="0">
                <a:solidFill>
                  <a:schemeClr val="tx1"/>
                </a:solidFill>
                <a:effectLst/>
                <a:latin typeface="+mn-lt"/>
                <a:ea typeface="+mn-ea"/>
                <a:cs typeface="+mn-cs"/>
              </a:rPr>
              <a:t>位的安全級別上。</a:t>
            </a:r>
            <a:r>
              <a:rPr lang="en-US" altLang="zh-TW" sz="1200" b="0" i="0" kern="1200" dirty="0">
                <a:solidFill>
                  <a:schemeClr val="tx1"/>
                </a:solidFill>
                <a:effectLst/>
                <a:latin typeface="+mn-lt"/>
                <a:ea typeface="+mn-ea"/>
                <a:cs typeface="+mn-cs"/>
              </a:rPr>
              <a:t>G1</a:t>
            </a:r>
            <a:r>
              <a:rPr lang="zh-TW" altLang="en-US" sz="1200" b="0" i="0" kern="1200" dirty="0">
                <a:solidFill>
                  <a:schemeClr val="tx1"/>
                </a:solidFill>
                <a:effectLst/>
                <a:latin typeface="+mn-lt"/>
                <a:ea typeface="+mn-ea"/>
                <a:cs typeface="+mn-cs"/>
              </a:rPr>
              <a:t>是一個加法群，其階為</a:t>
            </a:r>
            <a:r>
              <a:rPr lang="en-US" altLang="zh-TW" sz="1200" b="0" i="0" kern="1200" dirty="0">
                <a:solidFill>
                  <a:schemeClr val="tx1"/>
                </a:solidFill>
                <a:effectLst/>
                <a:latin typeface="+mn-lt"/>
                <a:ea typeface="+mn-ea"/>
                <a:cs typeface="+mn-cs"/>
              </a:rPr>
              <a:t>qˆ</a:t>
            </a:r>
            <a:r>
              <a:rPr lang="zh-TW" altLang="en-US" sz="1200" b="0" i="0" kern="1200" dirty="0">
                <a:solidFill>
                  <a:schemeClr val="tx1"/>
                </a:solidFill>
                <a:effectLst/>
                <a:latin typeface="+mn-lt"/>
                <a:ea typeface="+mn-ea"/>
                <a:cs typeface="+mn-cs"/>
              </a:rPr>
              <a:t>，生成元為</a:t>
            </a:r>
            <a:r>
              <a:rPr lang="en-US" altLang="zh-TW" sz="1200" b="0" i="0" kern="1200" dirty="0">
                <a:solidFill>
                  <a:schemeClr val="tx1"/>
                </a:solidFill>
                <a:effectLst/>
                <a:latin typeface="+mn-lt"/>
                <a:ea typeface="+mn-ea"/>
                <a:cs typeface="+mn-cs"/>
              </a:rPr>
              <a:t>pˆ</a:t>
            </a:r>
            <a:r>
              <a:rPr lang="zh-TW" altLang="en-US" sz="1200" b="0" i="0" kern="1200" dirty="0">
                <a:solidFill>
                  <a:schemeClr val="tx1"/>
                </a:solidFill>
                <a:effectLst/>
                <a:latin typeface="+mn-lt"/>
                <a:ea typeface="+mn-ea"/>
                <a:cs typeface="+mn-cs"/>
              </a:rPr>
              <a:t>，它是超奇異橢圓曲線</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上的一點：</a:t>
            </a:r>
            <a:r>
              <a:rPr lang="en-US" altLang="zh-TW" sz="1200" b="0" i="0" kern="1200" dirty="0">
                <a:solidFill>
                  <a:schemeClr val="tx1"/>
                </a:solidFill>
                <a:effectLst/>
                <a:latin typeface="+mn-lt"/>
                <a:ea typeface="+mn-ea"/>
                <a:cs typeface="+mn-cs"/>
              </a:rPr>
              <a:t>y2 = x3 + x mod ˆp</a:t>
            </a:r>
            <a:r>
              <a:rPr lang="zh-TW" altLang="en-US" sz="1200" b="0" i="0" kern="1200" dirty="0">
                <a:solidFill>
                  <a:schemeClr val="tx1"/>
                </a:solidFill>
                <a:effectLst/>
                <a:latin typeface="+mn-lt"/>
                <a:ea typeface="+mn-ea"/>
                <a:cs typeface="+mn-cs"/>
              </a:rPr>
              <a:t>，嵌入度為</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pˆ</a:t>
            </a:r>
            <a:r>
              <a:rPr lang="zh-TW" altLang="en-US" sz="1200" b="0" i="0" kern="1200" dirty="0">
                <a:solidFill>
                  <a:schemeClr val="tx1"/>
                </a:solidFill>
                <a:effectLst/>
                <a:latin typeface="+mn-lt"/>
                <a:ea typeface="+mn-ea"/>
                <a:cs typeface="+mn-cs"/>
              </a:rPr>
              <a:t>是一個</a:t>
            </a:r>
            <a:r>
              <a:rPr lang="en-US" altLang="zh-TW" sz="1200" b="0" i="0" kern="1200" dirty="0">
                <a:solidFill>
                  <a:schemeClr val="tx1"/>
                </a:solidFill>
                <a:effectLst/>
                <a:latin typeface="+mn-lt"/>
                <a:ea typeface="+mn-ea"/>
                <a:cs typeface="+mn-cs"/>
              </a:rPr>
              <a:t>512</a:t>
            </a:r>
            <a:r>
              <a:rPr lang="zh-TW" altLang="en-US" sz="1200" b="0" i="0" kern="1200" dirty="0">
                <a:solidFill>
                  <a:schemeClr val="tx1"/>
                </a:solidFill>
                <a:effectLst/>
                <a:latin typeface="+mn-lt"/>
                <a:ea typeface="+mn-ea"/>
                <a:cs typeface="+mn-cs"/>
              </a:rPr>
              <a:t>位的素數，</a:t>
            </a:r>
            <a:r>
              <a:rPr lang="en-US" altLang="zh-TW" sz="1200" b="0" i="0" kern="1200" dirty="0">
                <a:solidFill>
                  <a:schemeClr val="tx1"/>
                </a:solidFill>
                <a:effectLst/>
                <a:latin typeface="+mn-lt"/>
                <a:ea typeface="+mn-ea"/>
                <a:cs typeface="+mn-cs"/>
              </a:rPr>
              <a:t>qˆ = 2159 + 217 + 1</a:t>
            </a:r>
            <a:r>
              <a:rPr lang="zh-TW" altLang="en-US" sz="1200" b="0" i="0" kern="1200" dirty="0">
                <a:solidFill>
                  <a:schemeClr val="tx1"/>
                </a:solidFill>
                <a:effectLst/>
                <a:latin typeface="+mn-lt"/>
                <a:ea typeface="+mn-ea"/>
                <a:cs typeface="+mn-cs"/>
              </a:rPr>
              <a:t>是一個</a:t>
            </a:r>
            <a:r>
              <a:rPr lang="en-US" altLang="zh-TW" sz="1200" b="0" i="0" kern="1200" dirty="0">
                <a:solidFill>
                  <a:schemeClr val="tx1"/>
                </a:solidFill>
                <a:effectLst/>
                <a:latin typeface="+mn-lt"/>
                <a:ea typeface="+mn-ea"/>
                <a:cs typeface="+mn-cs"/>
              </a:rPr>
              <a:t>160</a:t>
            </a:r>
            <a:r>
              <a:rPr lang="zh-TW" altLang="en-US" sz="1200" b="0" i="0" kern="1200" dirty="0">
                <a:solidFill>
                  <a:schemeClr val="tx1"/>
                </a:solidFill>
                <a:effectLst/>
                <a:latin typeface="+mn-lt"/>
                <a:ea typeface="+mn-ea"/>
                <a:cs typeface="+mn-cs"/>
              </a:rPr>
              <a:t>位的素數。橢圓曲線密碼學（</a:t>
            </a:r>
            <a:r>
              <a:rPr lang="en-US" altLang="zh-TW" sz="1200" b="0" i="0" kern="1200" dirty="0">
                <a:solidFill>
                  <a:schemeClr val="tx1"/>
                </a:solidFill>
                <a:effectLst/>
                <a:latin typeface="+mn-lt"/>
                <a:ea typeface="+mn-ea"/>
                <a:cs typeface="+mn-cs"/>
              </a:rPr>
              <a:t>ECC</a:t>
            </a:r>
            <a:r>
              <a:rPr lang="zh-TW" altLang="en-US" sz="1200" b="0" i="0" kern="1200" dirty="0">
                <a:solidFill>
                  <a:schemeClr val="tx1"/>
                </a:solidFill>
                <a:effectLst/>
                <a:latin typeface="+mn-lt"/>
                <a:ea typeface="+mn-ea"/>
                <a:cs typeface="+mn-cs"/>
              </a:rPr>
              <a:t>）建構在</a:t>
            </a:r>
            <a:r>
              <a:rPr lang="en-US" altLang="zh-TW" sz="1200" b="0" i="0" kern="1200" dirty="0">
                <a:solidFill>
                  <a:schemeClr val="tx1"/>
                </a:solidFill>
                <a:effectLst/>
                <a:latin typeface="+mn-lt"/>
                <a:ea typeface="+mn-ea"/>
                <a:cs typeface="+mn-cs"/>
              </a:rPr>
              <a:t>80</a:t>
            </a:r>
            <a:r>
              <a:rPr lang="zh-TW" altLang="en-US" sz="1200" b="0" i="0" kern="1200" dirty="0">
                <a:solidFill>
                  <a:schemeClr val="tx1"/>
                </a:solidFill>
                <a:effectLst/>
                <a:latin typeface="+mn-lt"/>
                <a:ea typeface="+mn-ea"/>
                <a:cs typeface="+mn-cs"/>
              </a:rPr>
              <a:t>位的安全級別上：</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是一個加法群，其階為</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，生成元是一個在非奇異橢圓曲線</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上的點</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y2 = x3 + ax + b mod p</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 ∈ Z∗ 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是一個</a:t>
            </a:r>
            <a:r>
              <a:rPr lang="en-US" altLang="zh-TW" sz="1200" b="0" i="0" kern="1200" dirty="0">
                <a:solidFill>
                  <a:schemeClr val="tx1"/>
                </a:solidFill>
                <a:effectLst/>
                <a:latin typeface="+mn-lt"/>
                <a:ea typeface="+mn-ea"/>
                <a:cs typeface="+mn-cs"/>
              </a:rPr>
              <a:t>160</a:t>
            </a:r>
            <a:r>
              <a:rPr lang="zh-TW" altLang="en-US" sz="1200" b="0" i="0" kern="1200" dirty="0">
                <a:solidFill>
                  <a:schemeClr val="tx1"/>
                </a:solidFill>
                <a:effectLst/>
                <a:latin typeface="+mn-lt"/>
                <a:ea typeface="+mn-ea"/>
                <a:cs typeface="+mn-cs"/>
              </a:rPr>
              <a:t>位的素數。</a:t>
            </a: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35</a:t>
            </a:fld>
            <a:endParaRPr lang="zh-TW" altLang="en-US"/>
          </a:p>
        </p:txBody>
      </p:sp>
    </p:spTree>
    <p:extLst>
      <p:ext uri="{BB962C8B-B14F-4D97-AF65-F5344CB8AC3E}">
        <p14:creationId xmlns:p14="http://schemas.microsoft.com/office/powerpoint/2010/main" val="157117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36</a:t>
            </a:fld>
            <a:endParaRPr lang="zh-TW" altLang="en-US"/>
          </a:p>
        </p:txBody>
      </p:sp>
    </p:spTree>
    <p:extLst>
      <p:ext uri="{BB962C8B-B14F-4D97-AF65-F5344CB8AC3E}">
        <p14:creationId xmlns:p14="http://schemas.microsoft.com/office/powerpoint/2010/main" val="217139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zh-TW" altLang="zh-TW" sz="1200" b="0" i="0" kern="1200" dirty="0">
                <a:solidFill>
                  <a:schemeClr val="tx1"/>
                </a:solidFill>
                <a:effectLst/>
                <a:latin typeface="+mn-lt"/>
                <a:ea typeface="+mn-ea"/>
                <a:cs typeface="+mn-cs"/>
              </a:rPr>
              <a:t>對於</a:t>
            </a:r>
            <a:r>
              <a:rPr lang="en-US" altLang="zh-TW" sz="1200" b="0" i="0" kern="1200" dirty="0">
                <a:solidFill>
                  <a:schemeClr val="tx1"/>
                </a:solidFill>
                <a:effectLst/>
                <a:latin typeface="+mn-lt"/>
                <a:ea typeface="+mn-ea"/>
                <a:cs typeface="+mn-cs"/>
              </a:rPr>
              <a:t>V2I</a:t>
            </a:r>
            <a:r>
              <a:rPr lang="zh-TW" altLang="zh-TW" sz="1200" b="0" i="0" kern="1200" dirty="0">
                <a:solidFill>
                  <a:schemeClr val="tx1"/>
                </a:solidFill>
                <a:effectLst/>
                <a:latin typeface="+mn-lt"/>
                <a:ea typeface="+mn-ea"/>
                <a:cs typeface="+mn-cs"/>
              </a:rPr>
              <a:t>通信，在高密度交通情景下，每個</a:t>
            </a:r>
            <a:r>
              <a:rPr lang="en-US" altLang="zh-TW" sz="1200" b="0" i="0" kern="1200" dirty="0">
                <a:solidFill>
                  <a:schemeClr val="tx1"/>
                </a:solidFill>
                <a:effectLst/>
                <a:latin typeface="+mn-lt"/>
                <a:ea typeface="+mn-ea"/>
                <a:cs typeface="+mn-cs"/>
              </a:rPr>
              <a:t>RSU</a:t>
            </a:r>
            <a:r>
              <a:rPr lang="zh-TW" altLang="zh-TW" sz="1200" b="0" i="0" kern="1200" dirty="0">
                <a:solidFill>
                  <a:schemeClr val="tx1"/>
                </a:solidFill>
                <a:effectLst/>
                <a:latin typeface="+mn-lt"/>
                <a:ea typeface="+mn-ea"/>
                <a:cs typeface="+mn-cs"/>
              </a:rPr>
              <a:t>可能需要驗證太多的已簽名消息，導致相當高的計算開銷</a:t>
            </a:r>
            <a:br>
              <a:rPr lang="en-US" altLang="zh-TW" sz="1200" b="0" i="0" kern="1200" dirty="0">
                <a:solidFill>
                  <a:schemeClr val="tx1"/>
                </a:solidFill>
                <a:effectLst/>
                <a:latin typeface="+mn-lt"/>
                <a:ea typeface="+mn-ea"/>
                <a:cs typeface="+mn-cs"/>
              </a:rPr>
            </a:br>
            <a:br>
              <a:rPr lang="en-US" altLang="zh-TW"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2003</a:t>
            </a:r>
            <a:r>
              <a:rPr lang="zh-TW" altLang="zh-TW" sz="1200" b="0" i="0" kern="1200" dirty="0">
                <a:solidFill>
                  <a:schemeClr val="tx1"/>
                </a:solidFill>
                <a:effectLst/>
                <a:latin typeface="+mn-lt"/>
                <a:ea typeface="+mn-ea"/>
                <a:cs typeface="+mn-cs"/>
              </a:rPr>
              <a:t>年，</a:t>
            </a:r>
            <a:r>
              <a:rPr lang="en-US" altLang="zh-TW" sz="1200" b="0" i="0" kern="1200" dirty="0" err="1">
                <a:solidFill>
                  <a:schemeClr val="tx1"/>
                </a:solidFill>
                <a:effectLst/>
                <a:latin typeface="+mn-lt"/>
                <a:ea typeface="+mn-ea"/>
                <a:cs typeface="+mn-cs"/>
              </a:rPr>
              <a:t>Boneh</a:t>
            </a:r>
            <a:r>
              <a:rPr lang="zh-TW" altLang="zh-TW" sz="1200" b="0" i="0" kern="1200" dirty="0">
                <a:solidFill>
                  <a:schemeClr val="tx1"/>
                </a:solidFill>
                <a:effectLst/>
                <a:latin typeface="+mn-lt"/>
                <a:ea typeface="+mn-ea"/>
                <a:cs typeface="+mn-cs"/>
              </a:rPr>
              <a:t>等人首次提出了集合簽名的概念</a:t>
            </a:r>
            <a:r>
              <a:rPr lang="en-US" altLang="zh-TW" sz="1200" b="0" i="0" kern="1200" dirty="0">
                <a:solidFill>
                  <a:schemeClr val="tx1"/>
                </a:solidFill>
                <a:effectLst/>
                <a:latin typeface="+mn-lt"/>
                <a:ea typeface="+mn-ea"/>
                <a:cs typeface="+mn-cs"/>
              </a:rPr>
              <a:t>[14]</a:t>
            </a:r>
            <a:r>
              <a:rPr lang="zh-TW" altLang="zh-TW" sz="1200" b="0" i="0" kern="1200" dirty="0">
                <a:solidFill>
                  <a:schemeClr val="tx1"/>
                </a:solidFill>
                <a:effectLst/>
                <a:latin typeface="+mn-lt"/>
                <a:ea typeface="+mn-ea"/>
                <a:cs typeface="+mn-cs"/>
              </a:rPr>
              <a:t>。集合簽名允許來自不同車輛的不同消息上的個別簽名被聚合成一個簡短的簽名。由於網絡帶寬的限制，集合簽名是一種非常有用的技術，可以減少通信成本和計算成本。</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（基於公開密鑰基礎的簽名）：</a:t>
            </a:r>
          </a:p>
          <a:p>
            <a:r>
              <a:rPr lang="en-US" altLang="zh-TW" sz="1200" b="0" i="0" kern="1200" dirty="0">
                <a:solidFill>
                  <a:schemeClr val="tx1"/>
                </a:solidFill>
                <a:effectLst/>
                <a:latin typeface="+mn-lt"/>
                <a:ea typeface="+mn-ea"/>
                <a:cs typeface="+mn-cs"/>
              </a:rPr>
              <a:t>PKI</a:t>
            </a:r>
            <a:r>
              <a:rPr lang="zh-TW" altLang="zh-TW"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Public Key Infrastructure</a:t>
            </a:r>
            <a:r>
              <a:rPr lang="zh-TW" altLang="zh-TW" sz="1200" b="0" i="0" kern="1200" dirty="0">
                <a:solidFill>
                  <a:schemeClr val="tx1"/>
                </a:solidFill>
                <a:effectLst/>
                <a:latin typeface="+mn-lt"/>
                <a:ea typeface="+mn-ea"/>
                <a:cs typeface="+mn-cs"/>
              </a:rPr>
              <a:t>，公開密鑰基礎結構）是一種加密系統的基本框架，通過使用公開密鑰和私有密鑰的組合，實現了安全通信和數字簽名等功能。在</a:t>
            </a:r>
            <a:r>
              <a:rPr lang="en-US" altLang="zh-TW" sz="1200" b="0" i="0" kern="1200" dirty="0">
                <a:solidFill>
                  <a:schemeClr val="tx1"/>
                </a:solidFill>
                <a:effectLst/>
                <a:latin typeface="+mn-lt"/>
                <a:ea typeface="+mn-ea"/>
                <a:cs typeface="+mn-cs"/>
              </a:rPr>
              <a:t>PKI</a:t>
            </a:r>
            <a:r>
              <a:rPr lang="zh-TW" altLang="zh-TW" sz="1200" b="0" i="0" kern="1200" dirty="0">
                <a:solidFill>
                  <a:schemeClr val="tx1"/>
                </a:solidFill>
                <a:effectLst/>
                <a:latin typeface="+mn-lt"/>
                <a:ea typeface="+mn-ea"/>
                <a:cs typeface="+mn-cs"/>
              </a:rPr>
              <a:t>中，有一個中央機構，通常是證書授權機構（</a:t>
            </a:r>
            <a:r>
              <a:rPr lang="en-US" altLang="zh-TW" sz="1200" b="0" i="0" kern="1200" dirty="0">
                <a:solidFill>
                  <a:schemeClr val="tx1"/>
                </a:solidFill>
                <a:effectLst/>
                <a:latin typeface="+mn-lt"/>
                <a:ea typeface="+mn-ea"/>
                <a:cs typeface="+mn-cs"/>
              </a:rPr>
              <a:t>CA</a:t>
            </a:r>
            <a:r>
              <a:rPr lang="zh-TW" altLang="zh-TW" sz="1200" b="0" i="0" kern="1200" dirty="0">
                <a:solidFill>
                  <a:schemeClr val="tx1"/>
                </a:solidFill>
                <a:effectLst/>
                <a:latin typeface="+mn-lt"/>
                <a:ea typeface="+mn-ea"/>
                <a:cs typeface="+mn-cs"/>
              </a:rPr>
              <a:t>），負責管理和分發公開密鑰憑證，確保公開密鑰的真實性和合法性。在</a:t>
            </a:r>
            <a:r>
              <a:rPr lang="en-US" altLang="zh-TW" sz="1200" b="0"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中，數字簽名的驗證通常需要使用</a:t>
            </a:r>
            <a:r>
              <a:rPr lang="en-US" altLang="zh-TW" sz="1200" b="0" i="0" kern="1200" dirty="0">
                <a:solidFill>
                  <a:schemeClr val="tx1"/>
                </a:solidFill>
                <a:effectLst/>
                <a:latin typeface="+mn-lt"/>
                <a:ea typeface="+mn-ea"/>
                <a:cs typeface="+mn-cs"/>
              </a:rPr>
              <a:t>CA</a:t>
            </a:r>
            <a:r>
              <a:rPr lang="zh-TW" altLang="zh-TW" sz="1200" b="0" i="0" kern="1200" dirty="0">
                <a:solidFill>
                  <a:schemeClr val="tx1"/>
                </a:solidFill>
                <a:effectLst/>
                <a:latin typeface="+mn-lt"/>
                <a:ea typeface="+mn-ea"/>
                <a:cs typeface="+mn-cs"/>
              </a:rPr>
              <a:t>頒發的憑證，這樣可以確保簽名的真實性和有效性。然而，這種方法需要管理大量的憑證，可能導致存儲和計算開銷的增加。</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（基於身份的簽名）：</a:t>
            </a:r>
          </a:p>
          <a:p>
            <a:r>
              <a:rPr lang="en-US" altLang="zh-TW" sz="1200" b="0"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是一種簽名方案，其中用戶的身份信息直接用於公開密鑰的生成，而不需要像</a:t>
            </a:r>
            <a:r>
              <a:rPr lang="en-US" altLang="zh-TW" sz="1200" b="0" i="0" kern="1200" dirty="0">
                <a:solidFill>
                  <a:schemeClr val="tx1"/>
                </a:solidFill>
                <a:effectLst/>
                <a:latin typeface="+mn-lt"/>
                <a:ea typeface="+mn-ea"/>
                <a:cs typeface="+mn-cs"/>
              </a:rPr>
              <a:t>PKI</a:t>
            </a:r>
            <a:r>
              <a:rPr lang="zh-TW" altLang="zh-TW" sz="1200" b="0" i="0" kern="1200" dirty="0">
                <a:solidFill>
                  <a:schemeClr val="tx1"/>
                </a:solidFill>
                <a:effectLst/>
                <a:latin typeface="+mn-lt"/>
                <a:ea typeface="+mn-ea"/>
                <a:cs typeface="+mn-cs"/>
              </a:rPr>
              <a:t>一樣的傳統憑證架構。這意味著用戶的身份信息（通常是其身份識別信息）可以直接用作公開密鑰，簽名的驗證也更為簡單。然而，</a:t>
            </a:r>
            <a:r>
              <a:rPr lang="en-US" altLang="zh-TW" sz="1200" b="0"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也存在一個問題，即私鑰託管問題，即用戶的私鑰可能由另一方擁有，這可能導致安全性問題。</a:t>
            </a:r>
          </a:p>
          <a:p>
            <a:r>
              <a:rPr lang="zh-TW" altLang="zh-TW" sz="1200" b="0" i="0" kern="1200" dirty="0">
                <a:solidFill>
                  <a:schemeClr val="tx1"/>
                </a:solidFill>
                <a:effectLst/>
                <a:latin typeface="+mn-lt"/>
                <a:ea typeface="+mn-ea"/>
                <a:cs typeface="+mn-cs"/>
              </a:rPr>
              <a:t>比較：</a:t>
            </a:r>
          </a:p>
          <a:p>
            <a:r>
              <a:rPr lang="en-US" altLang="zh-TW" sz="1200" b="1"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需要一個中央機構（</a:t>
            </a:r>
            <a:r>
              <a:rPr lang="en-US" altLang="zh-TW" sz="1200" b="0" i="0" kern="1200" dirty="0">
                <a:solidFill>
                  <a:schemeClr val="tx1"/>
                </a:solidFill>
                <a:effectLst/>
                <a:latin typeface="+mn-lt"/>
                <a:ea typeface="+mn-ea"/>
                <a:cs typeface="+mn-cs"/>
              </a:rPr>
              <a:t>CA</a:t>
            </a:r>
            <a:r>
              <a:rPr lang="zh-TW" altLang="zh-TW" sz="1200" b="0" i="0" kern="1200" dirty="0">
                <a:solidFill>
                  <a:schemeClr val="tx1"/>
                </a:solidFill>
                <a:effectLst/>
                <a:latin typeface="+mn-lt"/>
                <a:ea typeface="+mn-ea"/>
                <a:cs typeface="+mn-cs"/>
              </a:rPr>
              <a:t>）來管理憑證，提供公開密鑰的真實性。相對而言，</a:t>
            </a:r>
            <a:r>
              <a:rPr lang="en-US" altLang="zh-TW" sz="1200" b="1"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省略了這個中央機構，用戶的身份信息直接作為公開密鑰。</a:t>
            </a:r>
          </a:p>
          <a:p>
            <a:r>
              <a:rPr lang="zh-TW" altLang="zh-TW" sz="1200" b="0" i="0" kern="1200" dirty="0">
                <a:solidFill>
                  <a:schemeClr val="tx1"/>
                </a:solidFill>
                <a:effectLst/>
                <a:latin typeface="+mn-lt"/>
                <a:ea typeface="+mn-ea"/>
                <a:cs typeface="+mn-cs"/>
              </a:rPr>
              <a:t>在</a:t>
            </a:r>
            <a:r>
              <a:rPr lang="en-US" altLang="zh-TW" sz="1200" b="1"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中，用戶的公開密鑰是由</a:t>
            </a:r>
            <a:r>
              <a:rPr lang="en-US" altLang="zh-TW" sz="1200" b="0" i="0" kern="1200" dirty="0">
                <a:solidFill>
                  <a:schemeClr val="tx1"/>
                </a:solidFill>
                <a:effectLst/>
                <a:latin typeface="+mn-lt"/>
                <a:ea typeface="+mn-ea"/>
                <a:cs typeface="+mn-cs"/>
              </a:rPr>
              <a:t>CA</a:t>
            </a:r>
            <a:r>
              <a:rPr lang="zh-TW" altLang="zh-TW" sz="1200" b="0" i="0" kern="1200" dirty="0">
                <a:solidFill>
                  <a:schemeClr val="tx1"/>
                </a:solidFill>
                <a:effectLst/>
                <a:latin typeface="+mn-lt"/>
                <a:ea typeface="+mn-ea"/>
                <a:cs typeface="+mn-cs"/>
              </a:rPr>
              <a:t>簽發的憑證確保的。而在</a:t>
            </a:r>
            <a:r>
              <a:rPr lang="en-US" altLang="zh-TW" sz="1200" b="1"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中，公開密鑰可以直接由用戶的身份信息生成。</a:t>
            </a:r>
          </a:p>
          <a:p>
            <a:r>
              <a:rPr lang="en-US" altLang="zh-TW" sz="1200" b="1"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可能存在私鑰託管問題，因為用戶的私鑰可能由第三方擁有。而</a:t>
            </a:r>
            <a:r>
              <a:rPr lang="en-US" altLang="zh-TW" sz="1200" b="1"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中，私鑰通常由用戶自己持有。</a:t>
            </a:r>
          </a:p>
          <a:p>
            <a:r>
              <a:rPr lang="en-US" altLang="zh-TW" sz="1200" b="1" i="0" kern="1200" dirty="0">
                <a:solidFill>
                  <a:schemeClr val="tx1"/>
                </a:solidFill>
                <a:effectLst/>
                <a:latin typeface="+mn-lt"/>
                <a:ea typeface="+mn-ea"/>
                <a:cs typeface="+mn-cs"/>
              </a:rPr>
              <a:t>ID-Based Signature</a:t>
            </a:r>
            <a:r>
              <a:rPr lang="zh-TW" altLang="zh-TW" sz="1200" b="0" i="0" kern="1200" dirty="0">
                <a:solidFill>
                  <a:schemeClr val="tx1"/>
                </a:solidFill>
                <a:effectLst/>
                <a:latin typeface="+mn-lt"/>
                <a:ea typeface="+mn-ea"/>
                <a:cs typeface="+mn-cs"/>
              </a:rPr>
              <a:t>通常更容易實施，並減少了憑證管理的複雜性。相對而言，</a:t>
            </a:r>
            <a:r>
              <a:rPr lang="en-US" altLang="zh-TW" sz="1200" b="1" i="0" kern="1200" dirty="0">
                <a:solidFill>
                  <a:schemeClr val="tx1"/>
                </a:solidFill>
                <a:effectLst/>
                <a:latin typeface="+mn-lt"/>
                <a:ea typeface="+mn-ea"/>
                <a:cs typeface="+mn-cs"/>
              </a:rPr>
              <a:t>PKI-Based Signature</a:t>
            </a:r>
            <a:r>
              <a:rPr lang="zh-TW" altLang="zh-TW" sz="1200" b="0" i="0" kern="1200" dirty="0">
                <a:solidFill>
                  <a:schemeClr val="tx1"/>
                </a:solidFill>
                <a:effectLst/>
                <a:latin typeface="+mn-lt"/>
                <a:ea typeface="+mn-ea"/>
                <a:cs typeface="+mn-cs"/>
              </a:rPr>
              <a:t>需要更多的基礎結構和管理工作。</a:t>
            </a:r>
          </a:p>
          <a:p>
            <a:endParaRPr lang="zh-TW"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a:t>
            </a:fld>
            <a:endParaRPr lang="zh-TW" altLang="en-US"/>
          </a:p>
        </p:txBody>
      </p:sp>
    </p:spTree>
    <p:extLst>
      <p:ext uri="{BB962C8B-B14F-4D97-AF65-F5344CB8AC3E}">
        <p14:creationId xmlns:p14="http://schemas.microsoft.com/office/powerpoint/2010/main" val="427079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dirty="0">
                <a:solidFill>
                  <a:srgbClr val="FF0000"/>
                </a:solidFill>
              </a:rPr>
              <a:t>Message </a:t>
            </a:r>
            <a:r>
              <a:rPr lang="en-US" altLang="zh-TW" dirty="0" err="1">
                <a:solidFill>
                  <a:srgbClr val="FF0000"/>
                </a:solidFill>
              </a:rPr>
              <a:t>signature</a:t>
            </a:r>
            <a:r>
              <a:rPr lang="en-US" altLang="zh-TW" dirty="0" err="1"/>
              <a:t>:Vehicle</a:t>
            </a:r>
            <a:r>
              <a:rPr lang="en-US" altLang="zh-TW" dirty="0"/>
              <a:t> Vi calculates hi = h3(Mi  </a:t>
            </a:r>
            <a:r>
              <a:rPr lang="en-US" altLang="zh-TW" dirty="0" err="1"/>
              <a:t>PIDi</a:t>
            </a:r>
            <a:r>
              <a:rPr lang="en-US" altLang="zh-TW" dirty="0"/>
              <a:t>  </a:t>
            </a:r>
            <a:r>
              <a:rPr lang="en-US" altLang="zh-TW" dirty="0" err="1"/>
              <a:t>vpkPIDi</a:t>
            </a:r>
            <a:r>
              <a:rPr lang="en-US" altLang="zh-TW" dirty="0"/>
              <a:t>  Ui  </a:t>
            </a:r>
            <a:r>
              <a:rPr lang="en-US" altLang="zh-TW" dirty="0" err="1"/>
              <a:t>Ti</a:t>
            </a:r>
            <a:r>
              <a:rPr lang="en-US" altLang="zh-TW" dirty="0"/>
              <a:t>) and Si = </a:t>
            </a:r>
            <a:r>
              <a:rPr lang="en-US" altLang="zh-TW" dirty="0" err="1"/>
              <a:t>pskPIDi</a:t>
            </a:r>
            <a:r>
              <a:rPr lang="en-US" altLang="zh-TW" dirty="0"/>
              <a:t> + </a:t>
            </a:r>
            <a:r>
              <a:rPr lang="en-US" altLang="zh-TW" dirty="0" err="1"/>
              <a:t>vskPIDihi</a:t>
            </a:r>
            <a:r>
              <a:rPr lang="en-US" altLang="zh-TW" dirty="0"/>
              <a:t>, then </a:t>
            </a:r>
            <a:r>
              <a:rPr lang="el-GR" altLang="zh-TW" dirty="0"/>
              <a:t>σ</a:t>
            </a:r>
            <a:r>
              <a:rPr lang="en-US" altLang="zh-TW" dirty="0" err="1"/>
              <a:t>i</a:t>
            </a:r>
            <a:r>
              <a:rPr lang="en-US" altLang="zh-TW" dirty="0"/>
              <a:t> = (Ui, Si) is the certificateless signature corresponding to message Mi</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dirty="0">
                <a:effectLst/>
                <a:latin typeface="Söhne"/>
              </a:rPr>
              <a:t>Aggregation verification</a:t>
            </a:r>
            <a:r>
              <a:rPr lang="en-US" altLang="zh-TW" b="0" i="0" dirty="0">
                <a:effectLst/>
                <a:latin typeface="Söhne"/>
                <a:sym typeface="Wingdings" panose="05000000000000000000" pitchFamily="2" charset="2"/>
              </a:rPr>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dirty="0">
                <a:effectLst/>
                <a:latin typeface="Söhne"/>
                <a:sym typeface="Wingdings" panose="05000000000000000000" pitchFamily="2" charset="2"/>
              </a:rPr>
              <a:t>(3)</a:t>
            </a:r>
            <a:r>
              <a:rPr lang="zh-TW" altLang="en-US" sz="1200" b="0" i="0" kern="1200" dirty="0">
                <a:solidFill>
                  <a:schemeClr val="tx1"/>
                </a:solidFill>
                <a:effectLst/>
                <a:latin typeface="+mn-lt"/>
                <a:ea typeface="+mn-ea"/>
                <a:cs typeface="+mn-cs"/>
              </a:rPr>
              <a:t>當</a:t>
            </a:r>
            <a:r>
              <a:rPr lang="en-US" altLang="zh-TW" sz="1200" b="0" i="0" kern="1200" dirty="0">
                <a:solidFill>
                  <a:schemeClr val="tx1"/>
                </a:solidFill>
                <a:effectLst/>
                <a:latin typeface="+mn-lt"/>
                <a:ea typeface="+mn-ea"/>
                <a:cs typeface="+mn-cs"/>
              </a:rPr>
              <a:t>AS</a:t>
            </a:r>
            <a:r>
              <a:rPr lang="zh-TW" altLang="en-US" sz="1200" b="0" i="0" kern="1200" dirty="0">
                <a:solidFill>
                  <a:schemeClr val="tx1"/>
                </a:solidFill>
                <a:effectLst/>
                <a:latin typeface="+mn-lt"/>
                <a:ea typeface="+mn-ea"/>
                <a:cs typeface="+mn-cs"/>
              </a:rPr>
              <a:t>從</a:t>
            </a:r>
            <a:r>
              <a:rPr lang="en-US" altLang="zh-TW" sz="1200" b="0" i="0" kern="1200" dirty="0" err="1">
                <a:solidFill>
                  <a:schemeClr val="tx1"/>
                </a:solidFill>
                <a:effectLst/>
                <a:latin typeface="+mn-lt"/>
                <a:ea typeface="+mn-ea"/>
                <a:cs typeface="+mn-cs"/>
              </a:rPr>
              <a:t>RSUj</a:t>
            </a:r>
            <a:r>
              <a:rPr lang="zh-TW" altLang="en-US" sz="1200" b="0" i="0" kern="1200" dirty="0">
                <a:solidFill>
                  <a:schemeClr val="tx1"/>
                </a:solidFill>
                <a:effectLst/>
                <a:latin typeface="+mn-lt"/>
                <a:ea typeface="+mn-ea"/>
                <a:cs typeface="+mn-cs"/>
              </a:rPr>
              <a:t>收到由</a:t>
            </a:r>
            <a:r>
              <a:rPr lang="en-US" altLang="zh-TW" sz="1200" b="0" i="0" kern="1200" dirty="0">
                <a:solidFill>
                  <a:schemeClr val="tx1"/>
                </a:solidFill>
                <a:effectLst/>
                <a:latin typeface="+mn-lt"/>
                <a:ea typeface="+mn-ea"/>
                <a:cs typeface="+mn-cs"/>
              </a:rPr>
              <a:t>n</a:t>
            </a:r>
            <a:r>
              <a:rPr lang="zh-TW" altLang="en-US" sz="1200" b="0" i="0" kern="1200" dirty="0">
                <a:solidFill>
                  <a:schemeClr val="tx1"/>
                </a:solidFill>
                <a:effectLst/>
                <a:latin typeface="+mn-lt"/>
                <a:ea typeface="+mn-ea"/>
                <a:cs typeface="+mn-cs"/>
              </a:rPr>
              <a:t>輛車輛（</a:t>
            </a:r>
            <a:r>
              <a:rPr lang="en-US" altLang="zh-TW" sz="1200" b="0" i="0" kern="1200" dirty="0">
                <a:solidFill>
                  <a:schemeClr val="tx1"/>
                </a:solidFill>
                <a:effectLst/>
                <a:latin typeface="+mn-lt"/>
                <a:ea typeface="+mn-ea"/>
                <a:cs typeface="+mn-cs"/>
              </a:rPr>
              <a:t>V1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Vn</a:t>
            </a:r>
            <a:r>
              <a:rPr lang="zh-TW" altLang="en-US" sz="1200" b="0" i="0" kern="1200" dirty="0">
                <a:solidFill>
                  <a:schemeClr val="tx1"/>
                </a:solidFill>
                <a:effectLst/>
                <a:latin typeface="+mn-lt"/>
                <a:ea typeface="+mn-ea"/>
                <a:cs typeface="+mn-cs"/>
              </a:rPr>
              <a:t>）簽署的</a:t>
            </a:r>
            <a:r>
              <a:rPr lang="en-US" altLang="zh-TW" sz="1200" b="0" i="0" kern="1200" dirty="0">
                <a:solidFill>
                  <a:schemeClr val="tx1"/>
                </a:solidFill>
                <a:effectLst/>
                <a:latin typeface="+mn-lt"/>
                <a:ea typeface="+mn-ea"/>
                <a:cs typeface="+mn-cs"/>
              </a:rPr>
              <a:t>CLAS </a:t>
            </a:r>
            <a:r>
              <a:rPr lang="el-GR" altLang="zh-TW" sz="1200" b="0" i="0" kern="1200" dirty="0">
                <a:solidFill>
                  <a:schemeClr val="tx1"/>
                </a:solidFill>
                <a:effectLst/>
                <a:latin typeface="+mn-lt"/>
                <a:ea typeface="+mn-ea"/>
                <a:cs typeface="+mn-cs"/>
              </a:rPr>
              <a:t>σ = (</a:t>
            </a:r>
            <a:r>
              <a:rPr lang="en-US" altLang="zh-TW" sz="1200" b="0" i="0" kern="1200" dirty="0">
                <a:solidFill>
                  <a:schemeClr val="tx1"/>
                </a:solidFill>
                <a:effectLst/>
                <a:latin typeface="+mn-lt"/>
                <a:ea typeface="+mn-ea"/>
                <a:cs typeface="+mn-cs"/>
              </a:rPr>
              <a:t>U1, U2, U3,...,Un, S)</a:t>
            </a:r>
            <a:r>
              <a:rPr lang="zh-TW" altLang="en-US" sz="1200" b="0" i="0" kern="1200" dirty="0">
                <a:solidFill>
                  <a:schemeClr val="tx1"/>
                </a:solidFill>
                <a:effectLst/>
                <a:latin typeface="+mn-lt"/>
                <a:ea typeface="+mn-ea"/>
                <a:cs typeface="+mn-cs"/>
              </a:rPr>
              <a:t>，這些車輛具有偽身份（</a:t>
            </a:r>
            <a:r>
              <a:rPr lang="en-US" altLang="zh-TW" sz="1200" b="0" i="0" kern="1200" dirty="0">
                <a:solidFill>
                  <a:schemeClr val="tx1"/>
                </a:solidFill>
                <a:effectLst/>
                <a:latin typeface="+mn-lt"/>
                <a:ea typeface="+mn-ea"/>
                <a:cs typeface="+mn-cs"/>
              </a:rPr>
              <a:t>PID1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PID2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PID3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PIDn</a:t>
            </a:r>
            <a:r>
              <a:rPr lang="zh-TW" altLang="en-US" sz="1200" b="0" i="0" kern="1200" dirty="0">
                <a:solidFill>
                  <a:schemeClr val="tx1"/>
                </a:solidFill>
                <a:effectLst/>
                <a:latin typeface="+mn-lt"/>
                <a:ea typeface="+mn-ea"/>
                <a:cs typeface="+mn-cs"/>
              </a:rPr>
              <a:t>）和相應的公鑰（</a:t>
            </a:r>
            <a:r>
              <a:rPr lang="en-US" altLang="zh-TW" sz="1200" b="0" i="0" kern="1200" dirty="0">
                <a:solidFill>
                  <a:schemeClr val="tx1"/>
                </a:solidFill>
                <a:effectLst/>
                <a:latin typeface="+mn-lt"/>
                <a:ea typeface="+mn-ea"/>
                <a:cs typeface="+mn-cs"/>
              </a:rPr>
              <a:t>vpkPID1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vpkPID2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vpkPID3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vpkPIDn</a:t>
            </a:r>
            <a:r>
              <a:rPr lang="zh-TW" altLang="en-US" sz="1200" b="0" i="0" kern="1200" dirty="0">
                <a:solidFill>
                  <a:schemeClr val="tx1"/>
                </a:solidFill>
                <a:effectLst/>
                <a:latin typeface="+mn-lt"/>
                <a:ea typeface="+mn-ea"/>
                <a:cs typeface="+mn-cs"/>
              </a:rPr>
              <a:t>），用於消息</a:t>
            </a:r>
            <a:r>
              <a:rPr lang="en-US" altLang="zh-TW" sz="1200" b="0" i="0" kern="1200" dirty="0">
                <a:solidFill>
                  <a:schemeClr val="tx1"/>
                </a:solidFill>
                <a:effectLst/>
                <a:latin typeface="+mn-lt"/>
                <a:ea typeface="+mn-ea"/>
                <a:cs typeface="+mn-cs"/>
              </a:rPr>
              <a:t>{M1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AS</a:t>
            </a:r>
            <a:r>
              <a:rPr lang="zh-TW" altLang="en-US" sz="1200" b="0" i="0" kern="1200" dirty="0">
                <a:solidFill>
                  <a:schemeClr val="tx1"/>
                </a:solidFill>
                <a:effectLst/>
                <a:latin typeface="+mn-lt"/>
                <a:ea typeface="+mn-ea"/>
                <a:cs typeface="+mn-cs"/>
              </a:rPr>
              <a:t>分別計算</a:t>
            </a:r>
            <a:r>
              <a:rPr lang="en-US" altLang="zh-TW" sz="1200" b="0" i="0" kern="1200" dirty="0" err="1">
                <a:solidFill>
                  <a:schemeClr val="tx1"/>
                </a:solidFill>
                <a:effectLst/>
                <a:latin typeface="+mn-lt"/>
                <a:ea typeface="+mn-ea"/>
                <a:cs typeface="+mn-cs"/>
              </a:rPr>
              <a:t>QIDi</a:t>
            </a:r>
            <a:r>
              <a:rPr lang="en-US" altLang="zh-TW" sz="1200" b="0" i="0" kern="1200" dirty="0">
                <a:solidFill>
                  <a:schemeClr val="tx1"/>
                </a:solidFill>
                <a:effectLst/>
                <a:latin typeface="+mn-lt"/>
                <a:ea typeface="+mn-ea"/>
                <a:cs typeface="+mn-cs"/>
              </a:rPr>
              <a:t> = h2(</a:t>
            </a:r>
            <a:r>
              <a:rPr lang="en-US" altLang="zh-TW" sz="1200" b="0" i="0" kern="1200" dirty="0" err="1">
                <a:solidFill>
                  <a:schemeClr val="tx1"/>
                </a:solidFill>
                <a:effectLst/>
                <a:latin typeface="+mn-lt"/>
                <a:ea typeface="+mn-ea"/>
                <a:cs typeface="+mn-cs"/>
              </a:rPr>
              <a:t>PIDi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hi = h3(Mi  </a:t>
            </a:r>
            <a:r>
              <a:rPr lang="en-US" altLang="zh-TW" sz="1200" b="0" i="0" kern="1200" dirty="0" err="1">
                <a:solidFill>
                  <a:schemeClr val="tx1"/>
                </a:solidFill>
                <a:effectLst/>
                <a:latin typeface="+mn-lt"/>
                <a:ea typeface="+mn-ea"/>
                <a:cs typeface="+mn-cs"/>
              </a:rPr>
              <a:t>PIDi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  Ui  </a:t>
            </a:r>
            <a:r>
              <a:rPr lang="en-US" altLang="zh-TW" sz="1200" b="0" i="0" kern="1200" dirty="0" err="1">
                <a:solidFill>
                  <a:schemeClr val="tx1"/>
                </a:solidFill>
                <a:effectLst/>
                <a:latin typeface="+mn-lt"/>
                <a:ea typeface="+mn-ea"/>
                <a:cs typeface="+mn-cs"/>
              </a:rPr>
              <a:t>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，其中</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{1, 2, 3,...,n}</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sz="1200" b="0" i="0" kern="1200" dirty="0">
                <a:solidFill>
                  <a:schemeClr val="tx1"/>
                </a:solidFill>
                <a:effectLst/>
                <a:latin typeface="+mn-lt"/>
                <a:ea typeface="+mn-ea"/>
                <a:cs typeface="+mn-cs"/>
              </a:rPr>
              <a:t>(4) AS</a:t>
            </a:r>
            <a:r>
              <a:rPr lang="zh-TW" altLang="en-US" sz="1200" b="0" i="0" kern="1200" dirty="0">
                <a:solidFill>
                  <a:schemeClr val="tx1"/>
                </a:solidFill>
                <a:effectLst/>
                <a:latin typeface="+mn-lt"/>
                <a:ea typeface="+mn-ea"/>
                <a:cs typeface="+mn-cs"/>
              </a:rPr>
              <a:t>檢查是否建立了</a:t>
            </a:r>
            <a:r>
              <a:rPr lang="en-US" altLang="zh-TW" sz="1200" b="0" i="0" kern="1200" dirty="0">
                <a:solidFill>
                  <a:schemeClr val="tx1"/>
                </a:solidFill>
                <a:effectLst/>
                <a:latin typeface="+mn-lt"/>
                <a:ea typeface="+mn-ea"/>
                <a:cs typeface="+mn-cs"/>
              </a:rPr>
              <a:t>SP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=1Wi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=1vpkPIDihi</a:t>
            </a:r>
            <a:r>
              <a:rPr lang="zh-TW" altLang="en-US" sz="1200" b="0" i="0" kern="1200" dirty="0">
                <a:solidFill>
                  <a:schemeClr val="tx1"/>
                </a:solidFill>
                <a:effectLst/>
                <a:latin typeface="+mn-lt"/>
                <a:ea typeface="+mn-ea"/>
                <a:cs typeface="+mn-cs"/>
              </a:rPr>
              <a:t>。如果是真的，那麼通過了集合簽署驗證，這些消息被接受；否則，執行以下步驟。由於</a:t>
            </a:r>
            <a:r>
              <a:rPr lang="en-US" altLang="zh-TW" sz="1200" b="0" i="0" kern="1200" dirty="0">
                <a:solidFill>
                  <a:schemeClr val="tx1"/>
                </a:solidFill>
                <a:effectLst/>
                <a:latin typeface="+mn-lt"/>
                <a:ea typeface="+mn-ea"/>
                <a:cs typeface="+mn-cs"/>
              </a:rPr>
              <a:t>S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=1Si</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Si = </a:t>
            </a:r>
            <a:r>
              <a:rPr lang="en-US" altLang="zh-TW" sz="1200" b="0" i="0" kern="1200" dirty="0" err="1">
                <a:solidFill>
                  <a:schemeClr val="tx1"/>
                </a:solidFill>
                <a:effectLst/>
                <a:latin typeface="+mn-lt"/>
                <a:ea typeface="+mn-ea"/>
                <a:cs typeface="+mn-cs"/>
              </a:rPr>
              <a:t>pskPIDi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vskPIDihi</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pskPIDi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aQIDi</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QIDi</a:t>
            </a:r>
            <a:r>
              <a:rPr lang="en-US" altLang="zh-TW" sz="1200" b="0" i="0" kern="1200" dirty="0">
                <a:solidFill>
                  <a:schemeClr val="tx1"/>
                </a:solidFill>
                <a:effectLst/>
                <a:latin typeface="+mn-lt"/>
                <a:ea typeface="+mn-ea"/>
                <a:cs typeface="+mn-cs"/>
              </a:rPr>
              <a:t> = h2(</a:t>
            </a:r>
            <a:r>
              <a:rPr lang="en-US" altLang="zh-TW" sz="1200" b="0" i="0" kern="1200" dirty="0" err="1">
                <a:solidFill>
                  <a:schemeClr val="tx1"/>
                </a:solidFill>
                <a:effectLst/>
                <a:latin typeface="+mn-lt"/>
                <a:ea typeface="+mn-ea"/>
                <a:cs typeface="+mn-cs"/>
              </a:rPr>
              <a:t>PIDi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Kpub</a:t>
            </a:r>
            <a:r>
              <a:rPr lang="en-US" altLang="zh-TW" sz="1200" b="0" i="0" kern="1200" dirty="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Wi = </a:t>
            </a:r>
            <a:r>
              <a:rPr lang="en-US" altLang="zh-TW" sz="1200" b="0" i="0" kern="1200" dirty="0" err="1">
                <a:solidFill>
                  <a:schemeClr val="tx1"/>
                </a:solidFill>
                <a:effectLst/>
                <a:latin typeface="+mn-lt"/>
                <a:ea typeface="+mn-ea"/>
                <a:cs typeface="+mn-cs"/>
              </a:rPr>
              <a:t>QIDiKpub</a:t>
            </a:r>
            <a:r>
              <a:rPr lang="zh-TW" altLang="en-US" sz="1200" b="0" i="0" kern="1200" dirty="0">
                <a:solidFill>
                  <a:schemeClr val="tx1"/>
                </a:solidFill>
                <a:effectLst/>
                <a:latin typeface="+mn-lt"/>
                <a:ea typeface="+mn-ea"/>
                <a:cs typeface="+mn-cs"/>
              </a:rPr>
              <a:t>，並且</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vskPIDiP</a:t>
            </a:r>
            <a:r>
              <a:rPr lang="zh-TW" altLang="en-US" sz="1200" b="0" i="0" kern="1200" dirty="0">
                <a:solidFill>
                  <a:schemeClr val="tx1"/>
                </a:solidFill>
                <a:effectLst/>
                <a:latin typeface="+mn-lt"/>
                <a:ea typeface="+mn-ea"/>
                <a:cs typeface="+mn-cs"/>
              </a:rPr>
              <a:t>，我們可以得到</a:t>
            </a:r>
            <a:r>
              <a:rPr lang="en-US" altLang="zh-TW" sz="1200" b="0" i="0" kern="1200" dirty="0">
                <a:solidFill>
                  <a:schemeClr val="tx1"/>
                </a:solidFill>
                <a:effectLst/>
                <a:latin typeface="+mn-lt"/>
                <a:ea typeface="+mn-ea"/>
                <a:cs typeface="+mn-cs"/>
              </a:rPr>
              <a:t>SP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=1SiP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t>
            </a:r>
            <a:r>
              <a:rPr lang="en-US" altLang="zh-TW" sz="1200" b="0" i="0" kern="1200" dirty="0" err="1">
                <a:solidFill>
                  <a:schemeClr val="tx1"/>
                </a:solidFill>
                <a:effectLst/>
                <a:latin typeface="+mn-lt"/>
                <a:ea typeface="+mn-ea"/>
                <a:cs typeface="+mn-cs"/>
              </a:rPr>
              <a:t>pskPIDi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vskPIDihi</a:t>
            </a:r>
            <a:r>
              <a:rPr lang="en-US" altLang="zh-TW" sz="1200" b="0" i="0" kern="1200" dirty="0">
                <a:solidFill>
                  <a:schemeClr val="tx1"/>
                </a:solidFill>
                <a:effectLst/>
                <a:latin typeface="+mn-lt"/>
                <a:ea typeface="+mn-ea"/>
                <a:cs typeface="+mn-cs"/>
              </a:rPr>
              <a:t>)P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=1ah2(</a:t>
            </a:r>
            <a:r>
              <a:rPr lang="en-US" altLang="zh-TW" sz="1200" b="0" i="0" kern="1200" dirty="0" err="1">
                <a:solidFill>
                  <a:schemeClr val="tx1"/>
                </a:solidFill>
                <a:effectLst/>
                <a:latin typeface="+mn-lt"/>
                <a:ea typeface="+mn-ea"/>
                <a:cs typeface="+mn-cs"/>
              </a:rPr>
              <a:t>PIDi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=1vpkPIDihi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=1Wi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=1vpkPIDihi</a:t>
            </a:r>
            <a:r>
              <a:rPr lang="zh-TW" altLang="en-US" sz="1200" b="0" i="0" kern="1200" dirty="0">
                <a:solidFill>
                  <a:schemeClr val="tx1"/>
                </a:solidFill>
                <a:effectLst/>
                <a:latin typeface="+mn-lt"/>
                <a:ea typeface="+mn-ea"/>
                <a:cs typeface="+mn-cs"/>
              </a:rPr>
              <a:t>。</a:t>
            </a: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37</a:t>
            </a:fld>
            <a:endParaRPr lang="zh-TW" altLang="en-US"/>
          </a:p>
        </p:txBody>
      </p:sp>
    </p:spTree>
    <p:extLst>
      <p:ext uri="{BB962C8B-B14F-4D97-AF65-F5344CB8AC3E}">
        <p14:creationId xmlns:p14="http://schemas.microsoft.com/office/powerpoint/2010/main" val="2373479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a:solidFill>
                  <a:srgbClr val="FF0000"/>
                </a:solidFill>
              </a:rPr>
              <a:t>Message </a:t>
            </a:r>
            <a:r>
              <a:rPr lang="en-US" altLang="zh-TW" err="1">
                <a:solidFill>
                  <a:srgbClr val="FF0000"/>
                </a:solidFill>
              </a:rPr>
              <a:t>signature</a:t>
            </a:r>
            <a:r>
              <a:rPr lang="en-US" altLang="zh-TW" err="1"/>
              <a:t>:Vehicle</a:t>
            </a:r>
            <a:r>
              <a:rPr lang="en-US" altLang="zh-TW"/>
              <a:t> Vi calculates hi = h3(Mi  </a:t>
            </a:r>
            <a:r>
              <a:rPr lang="en-US" altLang="zh-TW" err="1"/>
              <a:t>PIDi</a:t>
            </a:r>
            <a:r>
              <a:rPr lang="en-US" altLang="zh-TW"/>
              <a:t>  </a:t>
            </a:r>
            <a:r>
              <a:rPr lang="en-US" altLang="zh-TW" err="1"/>
              <a:t>vpkPIDi</a:t>
            </a:r>
            <a:r>
              <a:rPr lang="en-US" altLang="zh-TW"/>
              <a:t>  Ui  </a:t>
            </a:r>
            <a:r>
              <a:rPr lang="en-US" altLang="zh-TW" err="1"/>
              <a:t>Ti</a:t>
            </a:r>
            <a:r>
              <a:rPr lang="en-US" altLang="zh-TW"/>
              <a:t>) and Si = </a:t>
            </a:r>
            <a:r>
              <a:rPr lang="en-US" altLang="zh-TW" err="1"/>
              <a:t>pskPIDi</a:t>
            </a:r>
            <a:r>
              <a:rPr lang="en-US" altLang="zh-TW"/>
              <a:t> + </a:t>
            </a:r>
            <a:r>
              <a:rPr lang="en-US" altLang="zh-TW" err="1"/>
              <a:t>vskPIDihi</a:t>
            </a:r>
            <a:r>
              <a:rPr lang="en-US" altLang="zh-TW"/>
              <a:t>, then </a:t>
            </a:r>
            <a:r>
              <a:rPr lang="el-GR" altLang="zh-TW"/>
              <a:t>σ</a:t>
            </a:r>
            <a:r>
              <a:rPr lang="en-US" altLang="zh-TW" err="1"/>
              <a:t>i</a:t>
            </a:r>
            <a:r>
              <a:rPr lang="en-US" altLang="zh-TW"/>
              <a:t> = (Ui, Si) is the certificateless signature corresponding to message Mi</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a:effectLst/>
                <a:latin typeface="Söhne"/>
              </a:rPr>
              <a:t>Aggregation verification</a:t>
            </a:r>
            <a:r>
              <a:rPr lang="en-US" altLang="zh-TW" b="0" i="0">
                <a:effectLst/>
                <a:latin typeface="Söhne"/>
                <a:sym typeface="Wingdings" panose="05000000000000000000" pitchFamily="2" charset="2"/>
              </a:rPr>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a:effectLst/>
                <a:latin typeface="Söhne"/>
                <a:sym typeface="Wingdings" panose="05000000000000000000" pitchFamily="2" charset="2"/>
              </a:rPr>
              <a:t>(3)</a:t>
            </a:r>
            <a:r>
              <a:rPr lang="zh-TW" altLang="en-US" sz="1200" b="0" i="0" kern="1200">
                <a:solidFill>
                  <a:schemeClr val="tx1"/>
                </a:solidFill>
                <a:effectLst/>
                <a:latin typeface="+mn-lt"/>
                <a:ea typeface="+mn-ea"/>
                <a:cs typeface="+mn-cs"/>
              </a:rPr>
              <a:t>當</a:t>
            </a:r>
            <a:r>
              <a:rPr lang="en-US" altLang="zh-TW" sz="1200" b="0" i="0" kern="1200">
                <a:solidFill>
                  <a:schemeClr val="tx1"/>
                </a:solidFill>
                <a:effectLst/>
                <a:latin typeface="+mn-lt"/>
                <a:ea typeface="+mn-ea"/>
                <a:cs typeface="+mn-cs"/>
              </a:rPr>
              <a:t>AS</a:t>
            </a:r>
            <a:r>
              <a:rPr lang="zh-TW" altLang="en-US" sz="1200" b="0" i="0" kern="1200">
                <a:solidFill>
                  <a:schemeClr val="tx1"/>
                </a:solidFill>
                <a:effectLst/>
                <a:latin typeface="+mn-lt"/>
                <a:ea typeface="+mn-ea"/>
                <a:cs typeface="+mn-cs"/>
              </a:rPr>
              <a:t>從</a:t>
            </a:r>
            <a:r>
              <a:rPr lang="en-US" altLang="zh-TW" sz="1200" b="0" i="0" kern="1200" err="1">
                <a:solidFill>
                  <a:schemeClr val="tx1"/>
                </a:solidFill>
                <a:effectLst/>
                <a:latin typeface="+mn-lt"/>
                <a:ea typeface="+mn-ea"/>
                <a:cs typeface="+mn-cs"/>
              </a:rPr>
              <a:t>RSUj</a:t>
            </a:r>
            <a:r>
              <a:rPr lang="zh-TW" altLang="en-US" sz="1200" b="0" i="0" kern="1200">
                <a:solidFill>
                  <a:schemeClr val="tx1"/>
                </a:solidFill>
                <a:effectLst/>
                <a:latin typeface="+mn-lt"/>
                <a:ea typeface="+mn-ea"/>
                <a:cs typeface="+mn-cs"/>
              </a:rPr>
              <a:t>收到由</a:t>
            </a:r>
            <a:r>
              <a:rPr lang="en-US" altLang="zh-TW" sz="1200" b="0" i="0" kern="1200">
                <a:solidFill>
                  <a:schemeClr val="tx1"/>
                </a:solidFill>
                <a:effectLst/>
                <a:latin typeface="+mn-lt"/>
                <a:ea typeface="+mn-ea"/>
                <a:cs typeface="+mn-cs"/>
              </a:rPr>
              <a:t>n</a:t>
            </a:r>
            <a:r>
              <a:rPr lang="zh-TW" altLang="en-US" sz="1200" b="0" i="0" kern="1200">
                <a:solidFill>
                  <a:schemeClr val="tx1"/>
                </a:solidFill>
                <a:effectLst/>
                <a:latin typeface="+mn-lt"/>
                <a:ea typeface="+mn-ea"/>
                <a:cs typeface="+mn-cs"/>
              </a:rPr>
              <a:t>輛車輛（</a:t>
            </a:r>
            <a:r>
              <a:rPr lang="en-US" altLang="zh-TW" sz="1200" b="0" i="0" kern="1200">
                <a:solidFill>
                  <a:schemeClr val="tx1"/>
                </a:solidFill>
                <a:effectLst/>
                <a:latin typeface="+mn-lt"/>
                <a:ea typeface="+mn-ea"/>
                <a:cs typeface="+mn-cs"/>
              </a:rPr>
              <a:t>V1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Vn</a:t>
            </a:r>
            <a:r>
              <a:rPr lang="zh-TW" altLang="en-US" sz="1200" b="0" i="0" kern="1200">
                <a:solidFill>
                  <a:schemeClr val="tx1"/>
                </a:solidFill>
                <a:effectLst/>
                <a:latin typeface="+mn-lt"/>
                <a:ea typeface="+mn-ea"/>
                <a:cs typeface="+mn-cs"/>
              </a:rPr>
              <a:t>）簽署的</a:t>
            </a:r>
            <a:r>
              <a:rPr lang="en-US" altLang="zh-TW" sz="1200" b="0" i="0" kern="1200">
                <a:solidFill>
                  <a:schemeClr val="tx1"/>
                </a:solidFill>
                <a:effectLst/>
                <a:latin typeface="+mn-lt"/>
                <a:ea typeface="+mn-ea"/>
                <a:cs typeface="+mn-cs"/>
              </a:rPr>
              <a:t>CLAS </a:t>
            </a:r>
            <a:r>
              <a:rPr lang="el-GR" altLang="zh-TW" sz="1200" b="0" i="0" kern="1200">
                <a:solidFill>
                  <a:schemeClr val="tx1"/>
                </a:solidFill>
                <a:effectLst/>
                <a:latin typeface="+mn-lt"/>
                <a:ea typeface="+mn-ea"/>
                <a:cs typeface="+mn-cs"/>
              </a:rPr>
              <a:t>σ = (</a:t>
            </a:r>
            <a:r>
              <a:rPr lang="en-US" altLang="zh-TW" sz="1200" b="0" i="0" kern="1200">
                <a:solidFill>
                  <a:schemeClr val="tx1"/>
                </a:solidFill>
                <a:effectLst/>
                <a:latin typeface="+mn-lt"/>
                <a:ea typeface="+mn-ea"/>
                <a:cs typeface="+mn-cs"/>
              </a:rPr>
              <a:t>U1, U2, U3,...,Un, S)</a:t>
            </a:r>
            <a:r>
              <a:rPr lang="zh-TW" altLang="en-US" sz="1200" b="0" i="0" kern="1200">
                <a:solidFill>
                  <a:schemeClr val="tx1"/>
                </a:solidFill>
                <a:effectLst/>
                <a:latin typeface="+mn-lt"/>
                <a:ea typeface="+mn-ea"/>
                <a:cs typeface="+mn-cs"/>
              </a:rPr>
              <a:t>，這些車輛具有偽身份（</a:t>
            </a:r>
            <a:r>
              <a:rPr lang="en-US" altLang="zh-TW" sz="1200" b="0" i="0" kern="1200">
                <a:solidFill>
                  <a:schemeClr val="tx1"/>
                </a:solidFill>
                <a:effectLst/>
                <a:latin typeface="+mn-lt"/>
                <a:ea typeface="+mn-ea"/>
                <a:cs typeface="+mn-cs"/>
              </a:rPr>
              <a:t>PID1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PID2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PID3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PIDn</a:t>
            </a:r>
            <a:r>
              <a:rPr lang="zh-TW" altLang="en-US" sz="1200" b="0" i="0" kern="1200">
                <a:solidFill>
                  <a:schemeClr val="tx1"/>
                </a:solidFill>
                <a:effectLst/>
                <a:latin typeface="+mn-lt"/>
                <a:ea typeface="+mn-ea"/>
                <a:cs typeface="+mn-cs"/>
              </a:rPr>
              <a:t>）和相應的公鑰（</a:t>
            </a:r>
            <a:r>
              <a:rPr lang="en-US" altLang="zh-TW" sz="1200" b="0" i="0" kern="1200">
                <a:solidFill>
                  <a:schemeClr val="tx1"/>
                </a:solidFill>
                <a:effectLst/>
                <a:latin typeface="+mn-lt"/>
                <a:ea typeface="+mn-ea"/>
                <a:cs typeface="+mn-cs"/>
              </a:rPr>
              <a:t>vpkPID1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vpkPID2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vpkPID3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vpkPIDn</a:t>
            </a:r>
            <a:r>
              <a:rPr lang="zh-TW" altLang="en-US" sz="1200" b="0" i="0" kern="1200">
                <a:solidFill>
                  <a:schemeClr val="tx1"/>
                </a:solidFill>
                <a:effectLst/>
                <a:latin typeface="+mn-lt"/>
                <a:ea typeface="+mn-ea"/>
                <a:cs typeface="+mn-cs"/>
              </a:rPr>
              <a:t>），用於消息</a:t>
            </a:r>
            <a:r>
              <a:rPr lang="en-US" altLang="zh-TW" sz="1200" b="0" i="0" kern="1200">
                <a:solidFill>
                  <a:schemeClr val="tx1"/>
                </a:solidFill>
                <a:effectLst/>
                <a:latin typeface="+mn-lt"/>
                <a:ea typeface="+mn-ea"/>
                <a:cs typeface="+mn-cs"/>
              </a:rPr>
              <a:t>{M1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Mn}</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AS</a:t>
            </a:r>
            <a:r>
              <a:rPr lang="zh-TW" altLang="en-US" sz="1200" b="0" i="0" kern="1200">
                <a:solidFill>
                  <a:schemeClr val="tx1"/>
                </a:solidFill>
                <a:effectLst/>
                <a:latin typeface="+mn-lt"/>
                <a:ea typeface="+mn-ea"/>
                <a:cs typeface="+mn-cs"/>
              </a:rPr>
              <a:t>分別計算</a:t>
            </a:r>
            <a:r>
              <a:rPr lang="en-US" altLang="zh-TW" sz="1200" b="0" i="0" kern="1200" err="1">
                <a:solidFill>
                  <a:schemeClr val="tx1"/>
                </a:solidFill>
                <a:effectLst/>
                <a:latin typeface="+mn-lt"/>
                <a:ea typeface="+mn-ea"/>
                <a:cs typeface="+mn-cs"/>
              </a:rPr>
              <a:t>QIDi</a:t>
            </a:r>
            <a:r>
              <a:rPr lang="en-US" altLang="zh-TW" sz="1200" b="0" i="0" kern="1200">
                <a:solidFill>
                  <a:schemeClr val="tx1"/>
                </a:solidFill>
                <a:effectLst/>
                <a:latin typeface="+mn-lt"/>
                <a:ea typeface="+mn-ea"/>
                <a:cs typeface="+mn-cs"/>
              </a:rPr>
              <a:t> = 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a:t>
            </a:r>
            <a:r>
              <a:rPr lang="zh-TW" altLang="en-US" sz="1200" b="0" i="0" kern="1200">
                <a:solidFill>
                  <a:schemeClr val="tx1"/>
                </a:solidFill>
                <a:effectLst/>
                <a:latin typeface="+mn-lt"/>
                <a:ea typeface="+mn-ea"/>
                <a:cs typeface="+mn-cs"/>
              </a:rPr>
              <a:t>和</a:t>
            </a:r>
            <a:r>
              <a:rPr lang="en-US" altLang="zh-TW" sz="1200" b="0" i="0" kern="1200">
                <a:solidFill>
                  <a:schemeClr val="tx1"/>
                </a:solidFill>
                <a:effectLst/>
                <a:latin typeface="+mn-lt"/>
                <a:ea typeface="+mn-ea"/>
                <a:cs typeface="+mn-cs"/>
              </a:rPr>
              <a:t>hi = h3(Mi  </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Ui  </a:t>
            </a:r>
            <a:r>
              <a:rPr lang="en-US" altLang="zh-TW" sz="1200" b="0" i="0" kern="1200" err="1">
                <a:solidFill>
                  <a:schemeClr val="tx1"/>
                </a:solidFill>
                <a:effectLst/>
                <a:latin typeface="+mn-lt"/>
                <a:ea typeface="+mn-ea"/>
                <a:cs typeface="+mn-cs"/>
              </a:rPr>
              <a:t>Ti</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，其中</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 ∈ {1, 2, 3,...,n}</a:t>
            </a:r>
            <a:r>
              <a:rPr lang="zh-TW" altLang="en-US" sz="1200" b="0" i="0" kern="1200">
                <a:solidFill>
                  <a:schemeClr val="tx1"/>
                </a:solidFill>
                <a:effectLst/>
                <a:latin typeface="+mn-lt"/>
                <a:ea typeface="+mn-ea"/>
                <a:cs typeface="+mn-cs"/>
              </a:rPr>
              <a:t>。</a:t>
            </a:r>
            <a:endParaRPr lang="en-US" altLang="zh-TW" sz="1200" b="0" i="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sz="1200" b="0" i="0" kern="1200">
                <a:solidFill>
                  <a:schemeClr val="tx1"/>
                </a:solidFill>
                <a:effectLst/>
                <a:latin typeface="+mn-lt"/>
                <a:ea typeface="+mn-ea"/>
                <a:cs typeface="+mn-cs"/>
              </a:rPr>
              <a:t>(4) AS</a:t>
            </a:r>
            <a:r>
              <a:rPr lang="zh-TW" altLang="en-US" sz="1200" b="0" i="0" kern="1200">
                <a:solidFill>
                  <a:schemeClr val="tx1"/>
                </a:solidFill>
                <a:effectLst/>
                <a:latin typeface="+mn-lt"/>
                <a:ea typeface="+mn-ea"/>
                <a:cs typeface="+mn-cs"/>
              </a:rPr>
              <a:t>檢查是否建立了</a:t>
            </a:r>
            <a:r>
              <a:rPr lang="en-US" altLang="zh-TW" sz="1200" b="0" i="0" kern="1200">
                <a:solidFill>
                  <a:schemeClr val="tx1"/>
                </a:solidFill>
                <a:effectLst/>
                <a:latin typeface="+mn-lt"/>
                <a:ea typeface="+mn-ea"/>
                <a:cs typeface="+mn-cs"/>
              </a:rPr>
              <a:t>SP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=1Wi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a:t>
            </a:r>
            <a:r>
              <a:rPr lang="zh-TW" altLang="en-US" sz="1200" b="0" i="0" kern="1200">
                <a:solidFill>
                  <a:schemeClr val="tx1"/>
                </a:solidFill>
                <a:effectLst/>
                <a:latin typeface="+mn-lt"/>
                <a:ea typeface="+mn-ea"/>
                <a:cs typeface="+mn-cs"/>
              </a:rPr>
              <a:t>。如果是真的，那麼通過了集合簽署驗證，這些消息被接受；否則，執行以下步驟。由於</a:t>
            </a:r>
            <a:r>
              <a:rPr lang="en-US" altLang="zh-TW" sz="1200" b="0" i="0" kern="1200">
                <a:solidFill>
                  <a:schemeClr val="tx1"/>
                </a:solidFill>
                <a:effectLst/>
                <a:latin typeface="+mn-lt"/>
                <a:ea typeface="+mn-ea"/>
                <a:cs typeface="+mn-cs"/>
              </a:rPr>
              <a:t>S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=1Si</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Si = </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vskPIDihi</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aQIDi</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QIDi</a:t>
            </a:r>
            <a:r>
              <a:rPr lang="en-US" altLang="zh-TW" sz="1200" b="0" i="0" kern="1200">
                <a:solidFill>
                  <a:schemeClr val="tx1"/>
                </a:solidFill>
                <a:effectLst/>
                <a:latin typeface="+mn-lt"/>
                <a:ea typeface="+mn-ea"/>
                <a:cs typeface="+mn-cs"/>
              </a:rPr>
              <a:t> = 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Kpub</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aP</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Wi = </a:t>
            </a:r>
            <a:r>
              <a:rPr lang="en-US" altLang="zh-TW" sz="1200" b="0" i="0" kern="1200" err="1">
                <a:solidFill>
                  <a:schemeClr val="tx1"/>
                </a:solidFill>
                <a:effectLst/>
                <a:latin typeface="+mn-lt"/>
                <a:ea typeface="+mn-ea"/>
                <a:cs typeface="+mn-cs"/>
              </a:rPr>
              <a:t>QIDiKpub</a:t>
            </a:r>
            <a:r>
              <a:rPr lang="zh-TW" altLang="en-US" sz="1200" b="0" i="0" kern="1200">
                <a:solidFill>
                  <a:schemeClr val="tx1"/>
                </a:solidFill>
                <a:effectLst/>
                <a:latin typeface="+mn-lt"/>
                <a:ea typeface="+mn-ea"/>
                <a:cs typeface="+mn-cs"/>
              </a:rPr>
              <a:t>，並且</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vskPIDiP</a:t>
            </a:r>
            <a:r>
              <a:rPr lang="zh-TW" altLang="en-US" sz="1200" b="0" i="0" kern="1200">
                <a:solidFill>
                  <a:schemeClr val="tx1"/>
                </a:solidFill>
                <a:effectLst/>
                <a:latin typeface="+mn-lt"/>
                <a:ea typeface="+mn-ea"/>
                <a:cs typeface="+mn-cs"/>
              </a:rPr>
              <a:t>，我們可以得到</a:t>
            </a:r>
            <a:r>
              <a:rPr lang="en-US" altLang="zh-TW" sz="1200" b="0" i="0" kern="1200">
                <a:solidFill>
                  <a:schemeClr val="tx1"/>
                </a:solidFill>
                <a:effectLst/>
                <a:latin typeface="+mn-lt"/>
                <a:ea typeface="+mn-ea"/>
                <a:cs typeface="+mn-cs"/>
              </a:rPr>
              <a:t>SP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=1SiP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vskPIDihi</a:t>
            </a:r>
            <a:r>
              <a:rPr lang="en-US" altLang="zh-TW" sz="1200" b="0" i="0" kern="1200">
                <a:solidFill>
                  <a:schemeClr val="tx1"/>
                </a:solidFill>
                <a:effectLst/>
                <a:latin typeface="+mn-lt"/>
                <a:ea typeface="+mn-ea"/>
                <a:cs typeface="+mn-cs"/>
              </a:rPr>
              <a:t>)P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=1ah2(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=1Wi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a:t>
            </a:r>
            <a:r>
              <a:rPr lang="zh-TW" altLang="en-US" sz="1200" b="0" i="0" kern="1200">
                <a:solidFill>
                  <a:schemeClr val="tx1"/>
                </a:solidFill>
                <a:effectLst/>
                <a:latin typeface="+mn-lt"/>
                <a:ea typeface="+mn-ea"/>
                <a:cs typeface="+mn-cs"/>
              </a:rPr>
              <a:t>。</a:t>
            </a:r>
            <a:endParaRPr lang="zh-TW" altLang="en-US" b="0" i="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38</a:t>
            </a:fld>
            <a:endParaRPr lang="zh-TW" altLang="en-US"/>
          </a:p>
        </p:txBody>
      </p:sp>
    </p:spTree>
    <p:extLst>
      <p:ext uri="{BB962C8B-B14F-4D97-AF65-F5344CB8AC3E}">
        <p14:creationId xmlns:p14="http://schemas.microsoft.com/office/powerpoint/2010/main" val="3290030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a:t>個人驗證</a:t>
            </a:r>
            <a:r>
              <a:rPr lang="en-US" altLang="zh-TW" dirty="0"/>
              <a:t>:</a:t>
            </a:r>
            <a:r>
              <a:rPr lang="zh-TW" altLang="en-US" dirty="0"/>
              <a:t>車輛</a:t>
            </a:r>
            <a:r>
              <a:rPr lang="en-US" altLang="zh-TW" dirty="0"/>
              <a:t>Vi</a:t>
            </a:r>
            <a:r>
              <a:rPr lang="zh-TW" altLang="en-US" dirty="0"/>
              <a:t>隨機選擇</a:t>
            </a:r>
            <a:r>
              <a:rPr lang="en-US" altLang="zh-TW" dirty="0" err="1"/>
              <a:t>ri</a:t>
            </a:r>
            <a:r>
              <a:rPr lang="en-US" altLang="zh-TW" dirty="0"/>
              <a:t> ∈ </a:t>
            </a:r>
            <a:r>
              <a:rPr lang="en-US" altLang="zh-TW" dirty="0" err="1"/>
              <a:t>Z∗p</a:t>
            </a:r>
            <a:r>
              <a:rPr lang="zh-TW" altLang="en-US" dirty="0"/>
              <a:t>，並計算</a:t>
            </a:r>
            <a:r>
              <a:rPr lang="en-US" altLang="zh-TW" dirty="0"/>
              <a:t>Ui = </a:t>
            </a:r>
            <a:r>
              <a:rPr lang="en-US" altLang="zh-TW" dirty="0" err="1"/>
              <a:t>riP</a:t>
            </a:r>
            <a:r>
              <a:rPr lang="zh-TW" altLang="en-US" dirty="0"/>
              <a:t>。車輛</a:t>
            </a:r>
            <a:r>
              <a:rPr lang="en-US" altLang="zh-TW" dirty="0"/>
              <a:t>Vi</a:t>
            </a:r>
            <a:r>
              <a:rPr lang="zh-TW" altLang="en-US" dirty="0"/>
              <a:t>計算</a:t>
            </a:r>
            <a:r>
              <a:rPr lang="en-US" altLang="zh-TW" dirty="0"/>
              <a:t>hi = h3(Mi  </a:t>
            </a:r>
            <a:r>
              <a:rPr lang="en-US" altLang="zh-TW" dirty="0" err="1"/>
              <a:t>PIDi</a:t>
            </a:r>
            <a:r>
              <a:rPr lang="en-US" altLang="zh-TW" dirty="0"/>
              <a:t>  </a:t>
            </a:r>
            <a:r>
              <a:rPr lang="en-US" altLang="zh-TW" dirty="0" err="1"/>
              <a:t>vpkPIDi</a:t>
            </a:r>
            <a:r>
              <a:rPr lang="en-US" altLang="zh-TW" dirty="0"/>
              <a:t>  Ui  </a:t>
            </a:r>
            <a:r>
              <a:rPr lang="en-US" altLang="zh-TW" dirty="0" err="1"/>
              <a:t>Ti</a:t>
            </a:r>
            <a:r>
              <a:rPr lang="en-US" altLang="zh-TW" dirty="0"/>
              <a:t>)</a:t>
            </a:r>
            <a:r>
              <a:rPr lang="zh-TW" altLang="en-US" dirty="0"/>
              <a:t>，以及</a:t>
            </a:r>
            <a:r>
              <a:rPr lang="en-US" altLang="zh-TW" dirty="0"/>
              <a:t>Si = </a:t>
            </a:r>
            <a:r>
              <a:rPr lang="en-US" altLang="zh-TW" dirty="0" err="1"/>
              <a:t>pskPIDi</a:t>
            </a:r>
            <a:r>
              <a:rPr lang="en-US" altLang="zh-TW" dirty="0"/>
              <a:t> + </a:t>
            </a:r>
            <a:r>
              <a:rPr lang="en-US" altLang="zh-TW" dirty="0" err="1"/>
              <a:t>vskPIDihi</a:t>
            </a:r>
            <a:r>
              <a:rPr lang="zh-TW" altLang="en-US" dirty="0"/>
              <a:t>，然後</a:t>
            </a:r>
            <a:r>
              <a:rPr lang="el-GR" altLang="zh-TW" dirty="0"/>
              <a:t>σ</a:t>
            </a:r>
            <a:r>
              <a:rPr lang="en-US" altLang="zh-TW" dirty="0" err="1"/>
              <a:t>i</a:t>
            </a:r>
            <a:r>
              <a:rPr lang="en-US" altLang="zh-TW" dirty="0"/>
              <a:t> = (Ui, Si)</a:t>
            </a:r>
            <a:r>
              <a:rPr lang="zh-TW" altLang="en-US" dirty="0"/>
              <a:t>為與消息</a:t>
            </a:r>
            <a:r>
              <a:rPr lang="en-US" altLang="zh-TW" dirty="0"/>
              <a:t>Mi</a:t>
            </a:r>
            <a:r>
              <a:rPr lang="zh-TW" altLang="en-US" dirty="0"/>
              <a:t>相對應的無憑證簽名。車輛</a:t>
            </a:r>
            <a:r>
              <a:rPr lang="en-US" altLang="zh-TW" dirty="0"/>
              <a:t>Vi</a:t>
            </a:r>
            <a:r>
              <a:rPr lang="zh-TW" altLang="en-US" dirty="0"/>
              <a:t>向附近的</a:t>
            </a:r>
            <a:r>
              <a:rPr lang="en-US" altLang="zh-TW" dirty="0" err="1"/>
              <a:t>RSUj</a:t>
            </a:r>
            <a:r>
              <a:rPr lang="zh-TW" altLang="en-US" dirty="0"/>
              <a:t>或</a:t>
            </a:r>
            <a:r>
              <a:rPr lang="en-US" altLang="zh-TW" dirty="0"/>
              <a:t>ASs</a:t>
            </a:r>
            <a:r>
              <a:rPr lang="zh-TW" altLang="en-US" dirty="0"/>
              <a:t>發送消息</a:t>
            </a:r>
            <a:r>
              <a:rPr lang="en-US" altLang="zh-TW" dirty="0"/>
              <a:t>{</a:t>
            </a:r>
            <a:r>
              <a:rPr lang="en-US" altLang="zh-TW" dirty="0" err="1"/>
              <a:t>PIDi</a:t>
            </a:r>
            <a:r>
              <a:rPr lang="en-US" altLang="zh-TW" dirty="0"/>
              <a:t>, </a:t>
            </a:r>
            <a:r>
              <a:rPr lang="en-US" altLang="zh-TW" dirty="0" err="1"/>
              <a:t>vpkPIDi</a:t>
            </a:r>
            <a:r>
              <a:rPr lang="en-US" altLang="zh-TW" dirty="0"/>
              <a:t>, Mi, </a:t>
            </a:r>
            <a:r>
              <a:rPr lang="en-US" altLang="zh-TW" dirty="0" err="1"/>
              <a:t>Ti</a:t>
            </a:r>
            <a:r>
              <a:rPr lang="en-US" altLang="zh-TW" dirty="0"/>
              <a:t>, </a:t>
            </a:r>
            <a:r>
              <a:rPr lang="el-GR" altLang="zh-TW" dirty="0"/>
              <a:t>σ</a:t>
            </a:r>
            <a:r>
              <a:rPr lang="en-US" altLang="zh-TW" dirty="0" err="1"/>
              <a:t>i</a:t>
            </a:r>
            <a:r>
              <a:rPr lang="en-US" altLang="zh-TW" dirty="0"/>
              <a:t>}</a:t>
            </a:r>
            <a:r>
              <a:rPr lang="zh-TW" altLang="en-US" dirty="0"/>
              <a:t>進行驗證。當</a:t>
            </a:r>
            <a:r>
              <a:rPr lang="en-US" altLang="zh-TW" dirty="0" err="1"/>
              <a:t>RSUj</a:t>
            </a:r>
            <a:r>
              <a:rPr lang="zh-TW" altLang="en-US" dirty="0"/>
              <a:t>或</a:t>
            </a:r>
            <a:r>
              <a:rPr lang="en-US" altLang="zh-TW" dirty="0"/>
              <a:t>AS</a:t>
            </a:r>
            <a:r>
              <a:rPr lang="zh-TW" altLang="en-US" dirty="0"/>
              <a:t>收到來自車輛</a:t>
            </a:r>
            <a:r>
              <a:rPr lang="en-US" altLang="zh-TW" dirty="0"/>
              <a:t>Vi</a:t>
            </a:r>
            <a:r>
              <a:rPr lang="zh-TW" altLang="en-US" dirty="0"/>
              <a:t>的消息</a:t>
            </a:r>
            <a:r>
              <a:rPr lang="en-US" altLang="zh-TW" dirty="0"/>
              <a:t>{</a:t>
            </a:r>
            <a:r>
              <a:rPr lang="en-US" altLang="zh-TW" dirty="0" err="1"/>
              <a:t>PIDi</a:t>
            </a:r>
            <a:r>
              <a:rPr lang="en-US" altLang="zh-TW" dirty="0"/>
              <a:t>, </a:t>
            </a:r>
            <a:r>
              <a:rPr lang="en-US" altLang="zh-TW" dirty="0" err="1"/>
              <a:t>vpkPIDi</a:t>
            </a:r>
            <a:r>
              <a:rPr lang="en-US" altLang="zh-TW" dirty="0"/>
              <a:t>, Mi, </a:t>
            </a:r>
            <a:r>
              <a:rPr lang="en-US" altLang="zh-TW" dirty="0" err="1"/>
              <a:t>Ti</a:t>
            </a:r>
            <a:r>
              <a:rPr lang="en-US" altLang="zh-TW" dirty="0"/>
              <a:t>, </a:t>
            </a:r>
            <a:r>
              <a:rPr lang="el-GR" altLang="zh-TW" dirty="0"/>
              <a:t>σ</a:t>
            </a:r>
            <a:r>
              <a:rPr lang="en-US" altLang="zh-TW" dirty="0" err="1"/>
              <a:t>i</a:t>
            </a:r>
            <a:r>
              <a:rPr lang="en-US" altLang="zh-TW" dirty="0"/>
              <a:t>}</a:t>
            </a:r>
            <a:r>
              <a:rPr lang="zh-TW" altLang="en-US" dirty="0"/>
              <a:t>時，如果偽名身份的</a:t>
            </a:r>
            <a:r>
              <a:rPr lang="el-GR" altLang="zh-TW" dirty="0"/>
              <a:t>Δ</a:t>
            </a:r>
            <a:r>
              <a:rPr lang="en-US" altLang="zh-TW" dirty="0" err="1"/>
              <a:t>Ti</a:t>
            </a:r>
            <a:r>
              <a:rPr lang="zh-TW" altLang="en-US" dirty="0"/>
              <a:t>是合法的，且</a:t>
            </a:r>
            <a:r>
              <a:rPr lang="en-US" altLang="zh-TW" dirty="0" err="1"/>
              <a:t>Ti</a:t>
            </a:r>
            <a:r>
              <a:rPr lang="zh-TW" altLang="en-US" dirty="0"/>
              <a:t>在有效時間間隔內，則計算</a:t>
            </a:r>
            <a:r>
              <a:rPr lang="en-US" altLang="zh-TW" dirty="0" err="1"/>
              <a:t>QIDi</a:t>
            </a:r>
            <a:r>
              <a:rPr lang="en-US" altLang="zh-TW" dirty="0"/>
              <a:t> = h2(</a:t>
            </a:r>
            <a:r>
              <a:rPr lang="en-US" altLang="zh-TW" dirty="0" err="1"/>
              <a:t>PIDi</a:t>
            </a:r>
            <a:r>
              <a:rPr lang="en-US" altLang="zh-TW" dirty="0"/>
              <a:t>  </a:t>
            </a:r>
            <a:r>
              <a:rPr lang="en-US" altLang="zh-TW" dirty="0" err="1"/>
              <a:t>vpkPIDi</a:t>
            </a:r>
            <a:r>
              <a:rPr lang="en-US" altLang="zh-TW" dirty="0"/>
              <a:t>)</a:t>
            </a:r>
            <a:r>
              <a:rPr lang="zh-TW" altLang="en-US" dirty="0"/>
              <a:t>和</a:t>
            </a:r>
            <a:r>
              <a:rPr lang="en-US" altLang="zh-TW" dirty="0"/>
              <a:t>hi = h3{Mi  </a:t>
            </a:r>
            <a:r>
              <a:rPr lang="en-US" altLang="zh-TW" dirty="0" err="1"/>
              <a:t>PIDi</a:t>
            </a:r>
            <a:r>
              <a:rPr lang="en-US" altLang="zh-TW" dirty="0"/>
              <a:t>  </a:t>
            </a:r>
            <a:r>
              <a:rPr lang="en-US" altLang="zh-TW" dirty="0" err="1"/>
              <a:t>vpkPIDi</a:t>
            </a:r>
            <a:r>
              <a:rPr lang="en-US" altLang="zh-TW" dirty="0"/>
              <a:t>  Ui  </a:t>
            </a:r>
            <a:r>
              <a:rPr lang="en-US" altLang="zh-TW" dirty="0" err="1"/>
              <a:t>Ti</a:t>
            </a:r>
            <a:r>
              <a:rPr lang="en-US" altLang="zh-TW" dirty="0"/>
              <a:t>}</a:t>
            </a:r>
            <a:r>
              <a:rPr lang="zh-TW" altLang="en-US" dirty="0"/>
              <a:t>。接下來，檢查是否建立了</a:t>
            </a:r>
            <a:r>
              <a:rPr lang="en-US" altLang="zh-TW" dirty="0" err="1"/>
              <a:t>SiP</a:t>
            </a:r>
            <a:r>
              <a:rPr lang="en-US" altLang="zh-TW" dirty="0"/>
              <a:t> = Wi + </a:t>
            </a:r>
            <a:r>
              <a:rPr lang="en-US" altLang="zh-TW" dirty="0" err="1"/>
              <a:t>vpkPIDihi</a:t>
            </a:r>
            <a:r>
              <a:rPr lang="zh-TW" altLang="en-US" dirty="0"/>
              <a:t>。如果確認建立，則通過驗證並接收證書。否則，拒絕該簽名，車輛</a:t>
            </a:r>
            <a:r>
              <a:rPr lang="en-US" altLang="zh-TW" dirty="0"/>
              <a:t>Vi</a:t>
            </a:r>
            <a:r>
              <a:rPr lang="zh-TW" altLang="en-US" dirty="0"/>
              <a:t>的認證失敗。由於</a:t>
            </a:r>
            <a:r>
              <a:rPr lang="en-US" altLang="zh-TW" dirty="0"/>
              <a:t>Si = </a:t>
            </a:r>
            <a:r>
              <a:rPr lang="en-US" altLang="zh-TW" dirty="0" err="1"/>
              <a:t>pskPIDi</a:t>
            </a:r>
            <a:r>
              <a:rPr lang="en-US" altLang="zh-TW" dirty="0"/>
              <a:t> + </a:t>
            </a:r>
            <a:r>
              <a:rPr lang="en-US" altLang="zh-TW" dirty="0" err="1"/>
              <a:t>vskPIDihi</a:t>
            </a:r>
            <a:r>
              <a:rPr lang="zh-TW" altLang="en-US" dirty="0"/>
              <a:t>，</a:t>
            </a:r>
            <a:r>
              <a:rPr lang="en-US" altLang="zh-TW" dirty="0" err="1"/>
              <a:t>pskPIDi</a:t>
            </a:r>
            <a:r>
              <a:rPr lang="en-US" altLang="zh-TW" dirty="0"/>
              <a:t> = </a:t>
            </a:r>
            <a:r>
              <a:rPr lang="en-US" altLang="zh-TW" dirty="0" err="1"/>
              <a:t>aQIDi</a:t>
            </a:r>
            <a:r>
              <a:rPr lang="zh-TW" altLang="en-US" dirty="0"/>
              <a:t>，且</a:t>
            </a:r>
            <a:r>
              <a:rPr lang="en-US" altLang="zh-TW" dirty="0" err="1"/>
              <a:t>QIDi</a:t>
            </a:r>
            <a:r>
              <a:rPr lang="en-US" altLang="zh-TW" dirty="0"/>
              <a:t> = h2(</a:t>
            </a:r>
            <a:r>
              <a:rPr lang="en-US" altLang="zh-TW" dirty="0" err="1"/>
              <a:t>PIDi</a:t>
            </a:r>
            <a:r>
              <a:rPr lang="en-US" altLang="zh-TW" dirty="0"/>
              <a:t>  </a:t>
            </a:r>
            <a:r>
              <a:rPr lang="en-US" altLang="zh-TW" dirty="0" err="1"/>
              <a:t>vpkPIDi</a:t>
            </a:r>
            <a:r>
              <a:rPr lang="en-US" altLang="zh-TW" dirty="0"/>
              <a:t>)</a:t>
            </a:r>
            <a:r>
              <a:rPr lang="zh-TW" altLang="en-US" dirty="0"/>
              <a:t>，我們可以得知</a:t>
            </a:r>
            <a:r>
              <a:rPr lang="en-US" altLang="zh-TW" dirty="0" err="1"/>
              <a:t>SiP</a:t>
            </a:r>
            <a:r>
              <a:rPr lang="en-US" altLang="zh-TW" dirty="0"/>
              <a:t> = (</a:t>
            </a:r>
            <a:r>
              <a:rPr lang="en-US" altLang="zh-TW" dirty="0" err="1"/>
              <a:t>pskPIDi</a:t>
            </a:r>
            <a:r>
              <a:rPr lang="en-US" altLang="zh-TW" dirty="0"/>
              <a:t> + </a:t>
            </a:r>
            <a:r>
              <a:rPr lang="en-US" altLang="zh-TW" dirty="0" err="1"/>
              <a:t>vskPIDihi</a:t>
            </a:r>
            <a:r>
              <a:rPr lang="en-US" altLang="zh-TW" dirty="0"/>
              <a:t>)P = </a:t>
            </a:r>
            <a:r>
              <a:rPr lang="en-US" altLang="zh-TW" dirty="0" err="1"/>
              <a:t>pskPIDiP</a:t>
            </a:r>
            <a:r>
              <a:rPr lang="en-US" altLang="zh-TW" dirty="0"/>
              <a:t> + </a:t>
            </a:r>
            <a:r>
              <a:rPr lang="en-US" altLang="zh-TW" dirty="0" err="1"/>
              <a:t>vskPIDihiP</a:t>
            </a:r>
            <a:r>
              <a:rPr lang="en-US" altLang="zh-TW" dirty="0"/>
              <a:t> = ah2(</a:t>
            </a:r>
            <a:r>
              <a:rPr lang="en-US" altLang="zh-TW" dirty="0" err="1"/>
              <a:t>PIDi</a:t>
            </a:r>
            <a:r>
              <a:rPr lang="en-US" altLang="zh-TW" dirty="0"/>
              <a:t>  </a:t>
            </a:r>
            <a:r>
              <a:rPr lang="en-US" altLang="zh-TW" dirty="0" err="1"/>
              <a:t>vpkPIDi</a:t>
            </a:r>
            <a:r>
              <a:rPr lang="en-US" altLang="zh-TW" dirty="0"/>
              <a:t>)P + </a:t>
            </a:r>
            <a:r>
              <a:rPr lang="en-US" altLang="zh-TW" dirty="0" err="1"/>
              <a:t>vpkPIDihi</a:t>
            </a:r>
            <a:r>
              <a:rPr lang="en-US" altLang="zh-TW" dirty="0"/>
              <a:t> = Wi + </a:t>
            </a:r>
            <a:r>
              <a:rPr lang="en-US" altLang="zh-TW" dirty="0" err="1"/>
              <a:t>vpkPIDihi</a:t>
            </a:r>
            <a:r>
              <a:rPr lang="zh-TW" altLang="en-US" dirty="0"/>
              <a:t>。</a:t>
            </a: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sz="1200" b="0" i="0" kern="1200" dirty="0">
                <a:solidFill>
                  <a:schemeClr val="tx1"/>
                </a:solidFill>
                <a:effectLst/>
                <a:latin typeface="+mn-lt"/>
                <a:ea typeface="+mn-ea"/>
                <a:cs typeface="+mn-cs"/>
              </a:rPr>
              <a:t>批次驗證：在這一節中，我們引入小指數測試技術來確保簽名的不可否認性，即</a:t>
            </a:r>
            <a:r>
              <a:rPr lang="en-US" altLang="zh-TW" sz="1200" b="0" i="0" kern="1200" dirty="0" err="1">
                <a:solidFill>
                  <a:schemeClr val="tx1"/>
                </a:solidFill>
                <a:effectLst/>
                <a:latin typeface="+mn-lt"/>
                <a:ea typeface="+mn-ea"/>
                <a:cs typeface="+mn-cs"/>
              </a:rPr>
              <a:t>RSUj</a:t>
            </a:r>
            <a:r>
              <a:rPr lang="zh-TW" altLang="en-US" sz="1200" b="0" i="0" kern="1200" dirty="0">
                <a:solidFill>
                  <a:schemeClr val="tx1"/>
                </a:solidFill>
                <a:effectLst/>
                <a:latin typeface="+mn-lt"/>
                <a:ea typeface="+mn-ea"/>
                <a:cs typeface="+mn-cs"/>
              </a:rPr>
              <a:t>生成向量</a:t>
            </a:r>
            <a:r>
              <a:rPr lang="en-US" altLang="zh-TW" sz="1200" b="0" i="0" kern="1200" dirty="0">
                <a:solidFill>
                  <a:schemeClr val="tx1"/>
                </a:solidFill>
                <a:effectLst/>
                <a:latin typeface="+mn-lt"/>
                <a:ea typeface="+mn-ea"/>
                <a:cs typeface="+mn-cs"/>
              </a:rPr>
              <a:t>(v1, v2, v3,...,</a:t>
            </a:r>
            <a:r>
              <a:rPr lang="en-US" altLang="zh-TW" sz="1200" b="0" i="0" kern="1200" dirty="0" err="1">
                <a:solidFill>
                  <a:schemeClr val="tx1"/>
                </a:solidFill>
                <a:effectLst/>
                <a:latin typeface="+mn-lt"/>
                <a:ea typeface="+mn-ea"/>
                <a:cs typeface="+mn-cs"/>
              </a:rPr>
              <a:t>vn</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vi ∈ [1, 2t]</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是一個非常小的整數，不會產生計算開銷。接下來，</a:t>
            </a:r>
            <a:r>
              <a:rPr lang="en-US" altLang="zh-TW" sz="1200" b="0" i="0" kern="1200" dirty="0" err="1">
                <a:solidFill>
                  <a:schemeClr val="tx1"/>
                </a:solidFill>
                <a:effectLst/>
                <a:latin typeface="+mn-lt"/>
                <a:ea typeface="+mn-ea"/>
                <a:cs typeface="+mn-cs"/>
              </a:rPr>
              <a:t>RSUj</a:t>
            </a:r>
            <a:r>
              <a:rPr lang="zh-TW" altLang="en-US" sz="1200" b="0" i="0" kern="1200" dirty="0">
                <a:solidFill>
                  <a:schemeClr val="tx1"/>
                </a:solidFill>
                <a:effectLst/>
                <a:latin typeface="+mn-lt"/>
                <a:ea typeface="+mn-ea"/>
                <a:cs typeface="+mn-cs"/>
              </a:rPr>
              <a:t>檢查是否建立了</a:t>
            </a:r>
            <a:r>
              <a:rPr lang="en-US" altLang="zh-TW" sz="1200" b="0" i="0" kern="1200" dirty="0">
                <a:solidFill>
                  <a:schemeClr val="tx1"/>
                </a:solidFill>
                <a:effectLst/>
                <a:latin typeface="+mn-lt"/>
                <a:ea typeface="+mn-ea"/>
                <a:cs typeface="+mn-cs"/>
              </a:rPr>
              <a:t>(</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=1viSi)P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t>
            </a:r>
            <a:r>
              <a:rPr lang="en-US" altLang="zh-TW" sz="1200" b="0" i="0" kern="1200" dirty="0" err="1">
                <a:solidFill>
                  <a:schemeClr val="tx1"/>
                </a:solidFill>
                <a:effectLst/>
                <a:latin typeface="+mn-lt"/>
                <a:ea typeface="+mn-ea"/>
                <a:cs typeface="+mn-cs"/>
              </a:rPr>
              <a:t>viWi</a:t>
            </a:r>
            <a:r>
              <a:rPr lang="en-US" altLang="zh-TW" sz="1200" b="0" i="0" kern="1200" dirty="0">
                <a:solidFill>
                  <a:schemeClr val="tx1"/>
                </a:solidFill>
                <a:effectLst/>
                <a:latin typeface="+mn-lt"/>
                <a:ea typeface="+mn-ea"/>
                <a:cs typeface="+mn-cs"/>
              </a:rPr>
              <a:t>)+</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t>
            </a:r>
            <a:r>
              <a:rPr lang="en-US" altLang="zh-TW" sz="1200" b="0" i="0" kern="1200" dirty="0" err="1">
                <a:solidFill>
                  <a:schemeClr val="tx1"/>
                </a:solidFill>
                <a:effectLst/>
                <a:latin typeface="+mn-lt"/>
                <a:ea typeface="+mn-ea"/>
                <a:cs typeface="+mn-cs"/>
              </a:rPr>
              <a:t>vivpkPIDihi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。如果建立了，則通過驗證並接收證書，</a:t>
            </a:r>
            <a:r>
              <a:rPr lang="en-US" altLang="zh-TW" sz="1200" b="0" i="0" kern="1200" dirty="0" err="1">
                <a:solidFill>
                  <a:schemeClr val="tx1"/>
                </a:solidFill>
                <a:effectLst/>
                <a:latin typeface="+mn-lt"/>
                <a:ea typeface="+mn-ea"/>
                <a:cs typeface="+mn-cs"/>
              </a:rPr>
              <a:t>RSUj</a:t>
            </a:r>
            <a:r>
              <a:rPr lang="zh-TW" altLang="en-US" sz="1200" b="0" i="0" kern="1200" dirty="0">
                <a:solidFill>
                  <a:schemeClr val="tx1"/>
                </a:solidFill>
                <a:effectLst/>
                <a:latin typeface="+mn-lt"/>
                <a:ea typeface="+mn-ea"/>
                <a:cs typeface="+mn-cs"/>
              </a:rPr>
              <a:t>執行以下驗證操作： </a:t>
            </a:r>
            <a:r>
              <a:rPr lang="en-US" altLang="zh-TW" sz="1200" b="0" i="0" kern="1200" dirty="0">
                <a:solidFill>
                  <a:schemeClr val="tx1"/>
                </a:solidFill>
                <a:effectLst/>
                <a:latin typeface="+mn-lt"/>
                <a:ea typeface="+mn-ea"/>
                <a:cs typeface="+mn-cs"/>
              </a:rPr>
              <a:t>(</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=1viSi)P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a:t>
            </a:r>
            <a:r>
              <a:rPr lang="en-US" altLang="zh-TW" sz="1200" b="0" i="0" kern="1200" dirty="0" err="1">
                <a:solidFill>
                  <a:schemeClr val="tx1"/>
                </a:solidFill>
                <a:effectLst/>
                <a:latin typeface="+mn-lt"/>
                <a:ea typeface="+mn-ea"/>
                <a:cs typeface="+mn-cs"/>
              </a:rPr>
              <a:t>pskPIDi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vskPIDihi</a:t>
            </a:r>
            <a:r>
              <a:rPr lang="en-US" altLang="zh-TW" sz="1200" b="0" i="0" kern="1200" dirty="0">
                <a:solidFill>
                  <a:schemeClr val="tx1"/>
                </a:solidFill>
                <a:effectLst/>
                <a:latin typeface="+mn-lt"/>
                <a:ea typeface="+mn-ea"/>
                <a:cs typeface="+mn-cs"/>
              </a:rPr>
              <a:t>))P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=1vipskPIDiP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=1vivskPIDihiP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=1viah2(</a:t>
            </a:r>
            <a:r>
              <a:rPr lang="en-US" altLang="zh-TW" sz="1200" b="0" i="0" kern="1200" dirty="0" err="1">
                <a:solidFill>
                  <a:schemeClr val="tx1"/>
                </a:solidFill>
                <a:effectLst/>
                <a:latin typeface="+mn-lt"/>
                <a:ea typeface="+mn-ea"/>
                <a:cs typeface="+mn-cs"/>
              </a:rPr>
              <a:t>PIDi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vpkPIDi</a:t>
            </a:r>
            <a:r>
              <a:rPr lang="en-US" altLang="zh-TW" sz="1200" b="0" i="0" kern="1200" dirty="0">
                <a:solidFill>
                  <a:schemeClr val="tx1"/>
                </a:solidFill>
                <a:effectLst/>
                <a:latin typeface="+mn-lt"/>
                <a:ea typeface="+mn-ea"/>
                <a:cs typeface="+mn-cs"/>
              </a:rPr>
              <a:t>)P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=1vivpkPIDihi = </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t>
            </a:r>
            <a:r>
              <a:rPr lang="en-US" altLang="zh-TW" sz="1200" b="0" i="0" kern="1200" dirty="0" err="1">
                <a:solidFill>
                  <a:schemeClr val="tx1"/>
                </a:solidFill>
                <a:effectLst/>
                <a:latin typeface="+mn-lt"/>
                <a:ea typeface="+mn-ea"/>
                <a:cs typeface="+mn-cs"/>
              </a:rPr>
              <a:t>viWi</a:t>
            </a:r>
            <a:r>
              <a:rPr lang="en-US" altLang="zh-TW" sz="1200" b="0" i="0" kern="1200" dirty="0">
                <a:solidFill>
                  <a:schemeClr val="tx1"/>
                </a:solidFill>
                <a:effectLst/>
                <a:latin typeface="+mn-lt"/>
                <a:ea typeface="+mn-ea"/>
                <a:cs typeface="+mn-cs"/>
              </a:rPr>
              <a:t>)+</a:t>
            </a:r>
            <a:r>
              <a:rPr lang="el-GR" altLang="zh-TW" sz="1200" b="0" i="0" kern="1200" dirty="0">
                <a:solidFill>
                  <a:schemeClr val="tx1"/>
                </a:solidFill>
                <a:effectLst/>
                <a:latin typeface="+mn-lt"/>
                <a:ea typeface="+mn-ea"/>
                <a:cs typeface="+mn-cs"/>
              </a:rPr>
              <a:t>Σ</a:t>
            </a:r>
            <a:r>
              <a:rPr lang="en-US" altLang="zh-TW" sz="1200" b="0" i="0" kern="1200" dirty="0">
                <a:solidFill>
                  <a:schemeClr val="tx1"/>
                </a:solidFill>
                <a:effectLst/>
                <a:latin typeface="+mn-lt"/>
                <a:ea typeface="+mn-ea"/>
                <a:cs typeface="+mn-cs"/>
              </a:rPr>
              <a:t>n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=1(</a:t>
            </a:r>
            <a:r>
              <a:rPr lang="en-US" altLang="zh-TW" sz="1200" b="0" i="0" kern="1200" dirty="0" err="1">
                <a:solidFill>
                  <a:schemeClr val="tx1"/>
                </a:solidFill>
                <a:effectLst/>
                <a:latin typeface="+mn-lt"/>
                <a:ea typeface="+mn-ea"/>
                <a:cs typeface="+mn-cs"/>
              </a:rPr>
              <a:t>vivpkPIDihi</a:t>
            </a:r>
            <a:r>
              <a:rPr lang="en-US" altLang="zh-TW" sz="1200" b="0" i="0" kern="1200" dirty="0">
                <a:solidFill>
                  <a:schemeClr val="tx1"/>
                </a:solidFill>
                <a:effectLst/>
                <a:latin typeface="+mn-lt"/>
                <a:ea typeface="+mn-ea"/>
                <a:cs typeface="+mn-cs"/>
              </a:rPr>
              <a:t>)</a:t>
            </a: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39</a:t>
            </a:fld>
            <a:endParaRPr lang="zh-TW" altLang="en-US"/>
          </a:p>
        </p:txBody>
      </p:sp>
    </p:spTree>
    <p:extLst>
      <p:ext uri="{BB962C8B-B14F-4D97-AF65-F5344CB8AC3E}">
        <p14:creationId xmlns:p14="http://schemas.microsoft.com/office/powerpoint/2010/main" val="711162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a:solidFill>
                  <a:srgbClr val="FF0000"/>
                </a:solidFill>
              </a:rPr>
              <a:t>Message </a:t>
            </a:r>
            <a:r>
              <a:rPr lang="en-US" altLang="zh-TW" err="1">
                <a:solidFill>
                  <a:srgbClr val="FF0000"/>
                </a:solidFill>
              </a:rPr>
              <a:t>signature</a:t>
            </a:r>
            <a:r>
              <a:rPr lang="en-US" altLang="zh-TW" err="1"/>
              <a:t>:Vehicle</a:t>
            </a:r>
            <a:r>
              <a:rPr lang="en-US" altLang="zh-TW"/>
              <a:t> Vi calculates hi = h3(Mi  </a:t>
            </a:r>
            <a:r>
              <a:rPr lang="en-US" altLang="zh-TW" err="1"/>
              <a:t>PIDi</a:t>
            </a:r>
            <a:r>
              <a:rPr lang="en-US" altLang="zh-TW"/>
              <a:t>  </a:t>
            </a:r>
            <a:r>
              <a:rPr lang="en-US" altLang="zh-TW" err="1"/>
              <a:t>vpkPIDi</a:t>
            </a:r>
            <a:r>
              <a:rPr lang="en-US" altLang="zh-TW"/>
              <a:t>  Ui  </a:t>
            </a:r>
            <a:r>
              <a:rPr lang="en-US" altLang="zh-TW" err="1"/>
              <a:t>Ti</a:t>
            </a:r>
            <a:r>
              <a:rPr lang="en-US" altLang="zh-TW"/>
              <a:t>) and Si = </a:t>
            </a:r>
            <a:r>
              <a:rPr lang="en-US" altLang="zh-TW" err="1"/>
              <a:t>pskPIDi</a:t>
            </a:r>
            <a:r>
              <a:rPr lang="en-US" altLang="zh-TW"/>
              <a:t> + </a:t>
            </a:r>
            <a:r>
              <a:rPr lang="en-US" altLang="zh-TW" err="1"/>
              <a:t>vskPIDihi</a:t>
            </a:r>
            <a:r>
              <a:rPr lang="en-US" altLang="zh-TW"/>
              <a:t>, then </a:t>
            </a:r>
            <a:r>
              <a:rPr lang="el-GR" altLang="zh-TW"/>
              <a:t>σ</a:t>
            </a:r>
            <a:r>
              <a:rPr lang="en-US" altLang="zh-TW" err="1"/>
              <a:t>i</a:t>
            </a:r>
            <a:r>
              <a:rPr lang="en-US" altLang="zh-TW"/>
              <a:t> = (Ui, Si) is the certificateless signature corresponding to message Mi</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a:effectLst/>
                <a:latin typeface="Söhne"/>
              </a:rPr>
              <a:t>Aggregation verification</a:t>
            </a:r>
            <a:r>
              <a:rPr lang="en-US" altLang="zh-TW" b="0" i="0">
                <a:effectLst/>
                <a:latin typeface="Söhne"/>
                <a:sym typeface="Wingdings" panose="05000000000000000000" pitchFamily="2" charset="2"/>
              </a:rPr>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b="0" i="0">
                <a:effectLst/>
                <a:latin typeface="Söhne"/>
                <a:sym typeface="Wingdings" panose="05000000000000000000" pitchFamily="2" charset="2"/>
              </a:rPr>
              <a:t>(3)</a:t>
            </a:r>
            <a:r>
              <a:rPr lang="zh-TW" altLang="en-US" sz="1200" b="0" i="0" kern="1200">
                <a:solidFill>
                  <a:schemeClr val="tx1"/>
                </a:solidFill>
                <a:effectLst/>
                <a:latin typeface="+mn-lt"/>
                <a:ea typeface="+mn-ea"/>
                <a:cs typeface="+mn-cs"/>
              </a:rPr>
              <a:t>當</a:t>
            </a:r>
            <a:r>
              <a:rPr lang="en-US" altLang="zh-TW" sz="1200" b="0" i="0" kern="1200">
                <a:solidFill>
                  <a:schemeClr val="tx1"/>
                </a:solidFill>
                <a:effectLst/>
                <a:latin typeface="+mn-lt"/>
                <a:ea typeface="+mn-ea"/>
                <a:cs typeface="+mn-cs"/>
              </a:rPr>
              <a:t>AS</a:t>
            </a:r>
            <a:r>
              <a:rPr lang="zh-TW" altLang="en-US" sz="1200" b="0" i="0" kern="1200">
                <a:solidFill>
                  <a:schemeClr val="tx1"/>
                </a:solidFill>
                <a:effectLst/>
                <a:latin typeface="+mn-lt"/>
                <a:ea typeface="+mn-ea"/>
                <a:cs typeface="+mn-cs"/>
              </a:rPr>
              <a:t>從</a:t>
            </a:r>
            <a:r>
              <a:rPr lang="en-US" altLang="zh-TW" sz="1200" b="0" i="0" kern="1200" err="1">
                <a:solidFill>
                  <a:schemeClr val="tx1"/>
                </a:solidFill>
                <a:effectLst/>
                <a:latin typeface="+mn-lt"/>
                <a:ea typeface="+mn-ea"/>
                <a:cs typeface="+mn-cs"/>
              </a:rPr>
              <a:t>RSUj</a:t>
            </a:r>
            <a:r>
              <a:rPr lang="zh-TW" altLang="en-US" sz="1200" b="0" i="0" kern="1200">
                <a:solidFill>
                  <a:schemeClr val="tx1"/>
                </a:solidFill>
                <a:effectLst/>
                <a:latin typeface="+mn-lt"/>
                <a:ea typeface="+mn-ea"/>
                <a:cs typeface="+mn-cs"/>
              </a:rPr>
              <a:t>收到由</a:t>
            </a:r>
            <a:r>
              <a:rPr lang="en-US" altLang="zh-TW" sz="1200" b="0" i="0" kern="1200">
                <a:solidFill>
                  <a:schemeClr val="tx1"/>
                </a:solidFill>
                <a:effectLst/>
                <a:latin typeface="+mn-lt"/>
                <a:ea typeface="+mn-ea"/>
                <a:cs typeface="+mn-cs"/>
              </a:rPr>
              <a:t>n</a:t>
            </a:r>
            <a:r>
              <a:rPr lang="zh-TW" altLang="en-US" sz="1200" b="0" i="0" kern="1200">
                <a:solidFill>
                  <a:schemeClr val="tx1"/>
                </a:solidFill>
                <a:effectLst/>
                <a:latin typeface="+mn-lt"/>
                <a:ea typeface="+mn-ea"/>
                <a:cs typeface="+mn-cs"/>
              </a:rPr>
              <a:t>輛車輛（</a:t>
            </a:r>
            <a:r>
              <a:rPr lang="en-US" altLang="zh-TW" sz="1200" b="0" i="0" kern="1200">
                <a:solidFill>
                  <a:schemeClr val="tx1"/>
                </a:solidFill>
                <a:effectLst/>
                <a:latin typeface="+mn-lt"/>
                <a:ea typeface="+mn-ea"/>
                <a:cs typeface="+mn-cs"/>
              </a:rPr>
              <a:t>V1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Vn</a:t>
            </a:r>
            <a:r>
              <a:rPr lang="zh-TW" altLang="en-US" sz="1200" b="0" i="0" kern="1200">
                <a:solidFill>
                  <a:schemeClr val="tx1"/>
                </a:solidFill>
                <a:effectLst/>
                <a:latin typeface="+mn-lt"/>
                <a:ea typeface="+mn-ea"/>
                <a:cs typeface="+mn-cs"/>
              </a:rPr>
              <a:t>）簽署的</a:t>
            </a:r>
            <a:r>
              <a:rPr lang="en-US" altLang="zh-TW" sz="1200" b="0" i="0" kern="1200">
                <a:solidFill>
                  <a:schemeClr val="tx1"/>
                </a:solidFill>
                <a:effectLst/>
                <a:latin typeface="+mn-lt"/>
                <a:ea typeface="+mn-ea"/>
                <a:cs typeface="+mn-cs"/>
              </a:rPr>
              <a:t>CLAS </a:t>
            </a:r>
            <a:r>
              <a:rPr lang="el-GR" altLang="zh-TW" sz="1200" b="0" i="0" kern="1200">
                <a:solidFill>
                  <a:schemeClr val="tx1"/>
                </a:solidFill>
                <a:effectLst/>
                <a:latin typeface="+mn-lt"/>
                <a:ea typeface="+mn-ea"/>
                <a:cs typeface="+mn-cs"/>
              </a:rPr>
              <a:t>σ = (</a:t>
            </a:r>
            <a:r>
              <a:rPr lang="en-US" altLang="zh-TW" sz="1200" b="0" i="0" kern="1200">
                <a:solidFill>
                  <a:schemeClr val="tx1"/>
                </a:solidFill>
                <a:effectLst/>
                <a:latin typeface="+mn-lt"/>
                <a:ea typeface="+mn-ea"/>
                <a:cs typeface="+mn-cs"/>
              </a:rPr>
              <a:t>U1, U2, U3,...,Un, S)</a:t>
            </a:r>
            <a:r>
              <a:rPr lang="zh-TW" altLang="en-US" sz="1200" b="0" i="0" kern="1200">
                <a:solidFill>
                  <a:schemeClr val="tx1"/>
                </a:solidFill>
                <a:effectLst/>
                <a:latin typeface="+mn-lt"/>
                <a:ea typeface="+mn-ea"/>
                <a:cs typeface="+mn-cs"/>
              </a:rPr>
              <a:t>，這些車輛具有偽身份（</a:t>
            </a:r>
            <a:r>
              <a:rPr lang="en-US" altLang="zh-TW" sz="1200" b="0" i="0" kern="1200">
                <a:solidFill>
                  <a:schemeClr val="tx1"/>
                </a:solidFill>
                <a:effectLst/>
                <a:latin typeface="+mn-lt"/>
                <a:ea typeface="+mn-ea"/>
                <a:cs typeface="+mn-cs"/>
              </a:rPr>
              <a:t>PID1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PID2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PID3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PIDn</a:t>
            </a:r>
            <a:r>
              <a:rPr lang="zh-TW" altLang="en-US" sz="1200" b="0" i="0" kern="1200">
                <a:solidFill>
                  <a:schemeClr val="tx1"/>
                </a:solidFill>
                <a:effectLst/>
                <a:latin typeface="+mn-lt"/>
                <a:ea typeface="+mn-ea"/>
                <a:cs typeface="+mn-cs"/>
              </a:rPr>
              <a:t>）和相應的公鑰（</a:t>
            </a:r>
            <a:r>
              <a:rPr lang="en-US" altLang="zh-TW" sz="1200" b="0" i="0" kern="1200">
                <a:solidFill>
                  <a:schemeClr val="tx1"/>
                </a:solidFill>
                <a:effectLst/>
                <a:latin typeface="+mn-lt"/>
                <a:ea typeface="+mn-ea"/>
                <a:cs typeface="+mn-cs"/>
              </a:rPr>
              <a:t>vpkPID1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vpkPID2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vpkPID3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vpkPIDn</a:t>
            </a:r>
            <a:r>
              <a:rPr lang="zh-TW" altLang="en-US" sz="1200" b="0" i="0" kern="1200">
                <a:solidFill>
                  <a:schemeClr val="tx1"/>
                </a:solidFill>
                <a:effectLst/>
                <a:latin typeface="+mn-lt"/>
                <a:ea typeface="+mn-ea"/>
                <a:cs typeface="+mn-cs"/>
              </a:rPr>
              <a:t>），用於消息</a:t>
            </a:r>
            <a:r>
              <a:rPr lang="en-US" altLang="zh-TW" sz="1200" b="0" i="0" kern="1200">
                <a:solidFill>
                  <a:schemeClr val="tx1"/>
                </a:solidFill>
                <a:effectLst/>
                <a:latin typeface="+mn-lt"/>
                <a:ea typeface="+mn-ea"/>
                <a:cs typeface="+mn-cs"/>
              </a:rPr>
              <a:t>{M1</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M2</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M3</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Mn}</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AS</a:t>
            </a:r>
            <a:r>
              <a:rPr lang="zh-TW" altLang="en-US" sz="1200" b="0" i="0" kern="1200">
                <a:solidFill>
                  <a:schemeClr val="tx1"/>
                </a:solidFill>
                <a:effectLst/>
                <a:latin typeface="+mn-lt"/>
                <a:ea typeface="+mn-ea"/>
                <a:cs typeface="+mn-cs"/>
              </a:rPr>
              <a:t>分別計算</a:t>
            </a:r>
            <a:r>
              <a:rPr lang="en-US" altLang="zh-TW" sz="1200" b="0" i="0" kern="1200" err="1">
                <a:solidFill>
                  <a:schemeClr val="tx1"/>
                </a:solidFill>
                <a:effectLst/>
                <a:latin typeface="+mn-lt"/>
                <a:ea typeface="+mn-ea"/>
                <a:cs typeface="+mn-cs"/>
              </a:rPr>
              <a:t>QIDi</a:t>
            </a:r>
            <a:r>
              <a:rPr lang="en-US" altLang="zh-TW" sz="1200" b="0" i="0" kern="1200">
                <a:solidFill>
                  <a:schemeClr val="tx1"/>
                </a:solidFill>
                <a:effectLst/>
                <a:latin typeface="+mn-lt"/>
                <a:ea typeface="+mn-ea"/>
                <a:cs typeface="+mn-cs"/>
              </a:rPr>
              <a:t> = 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a:t>
            </a:r>
            <a:r>
              <a:rPr lang="zh-TW" altLang="en-US" sz="1200" b="0" i="0" kern="1200">
                <a:solidFill>
                  <a:schemeClr val="tx1"/>
                </a:solidFill>
                <a:effectLst/>
                <a:latin typeface="+mn-lt"/>
                <a:ea typeface="+mn-ea"/>
                <a:cs typeface="+mn-cs"/>
              </a:rPr>
              <a:t>和</a:t>
            </a:r>
            <a:r>
              <a:rPr lang="en-US" altLang="zh-TW" sz="1200" b="0" i="0" kern="1200">
                <a:solidFill>
                  <a:schemeClr val="tx1"/>
                </a:solidFill>
                <a:effectLst/>
                <a:latin typeface="+mn-lt"/>
                <a:ea typeface="+mn-ea"/>
                <a:cs typeface="+mn-cs"/>
              </a:rPr>
              <a:t>hi = h3(Mi  </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Ui  </a:t>
            </a:r>
            <a:r>
              <a:rPr lang="en-US" altLang="zh-TW" sz="1200" b="0" i="0" kern="1200" err="1">
                <a:solidFill>
                  <a:schemeClr val="tx1"/>
                </a:solidFill>
                <a:effectLst/>
                <a:latin typeface="+mn-lt"/>
                <a:ea typeface="+mn-ea"/>
                <a:cs typeface="+mn-cs"/>
              </a:rPr>
              <a:t>Ti</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，其中</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 ∈ {1, 2, 3,...,n}</a:t>
            </a:r>
            <a:r>
              <a:rPr lang="zh-TW" altLang="en-US" sz="1200" b="0" i="0" kern="1200">
                <a:solidFill>
                  <a:schemeClr val="tx1"/>
                </a:solidFill>
                <a:effectLst/>
                <a:latin typeface="+mn-lt"/>
                <a:ea typeface="+mn-ea"/>
                <a:cs typeface="+mn-cs"/>
              </a:rPr>
              <a:t>。</a:t>
            </a:r>
            <a:endParaRPr lang="en-US" altLang="zh-TW" sz="1200" b="0" i="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zh-TW" sz="1200" b="0" i="0" kern="1200">
                <a:solidFill>
                  <a:schemeClr val="tx1"/>
                </a:solidFill>
                <a:effectLst/>
                <a:latin typeface="+mn-lt"/>
                <a:ea typeface="+mn-ea"/>
                <a:cs typeface="+mn-cs"/>
              </a:rPr>
              <a:t>(4) AS</a:t>
            </a:r>
            <a:r>
              <a:rPr lang="zh-TW" altLang="en-US" sz="1200" b="0" i="0" kern="1200">
                <a:solidFill>
                  <a:schemeClr val="tx1"/>
                </a:solidFill>
                <a:effectLst/>
                <a:latin typeface="+mn-lt"/>
                <a:ea typeface="+mn-ea"/>
                <a:cs typeface="+mn-cs"/>
              </a:rPr>
              <a:t>檢查是否建立了</a:t>
            </a:r>
            <a:r>
              <a:rPr lang="en-US" altLang="zh-TW" sz="1200" b="0" i="0" kern="1200">
                <a:solidFill>
                  <a:schemeClr val="tx1"/>
                </a:solidFill>
                <a:effectLst/>
                <a:latin typeface="+mn-lt"/>
                <a:ea typeface="+mn-ea"/>
                <a:cs typeface="+mn-cs"/>
              </a:rPr>
              <a:t>SP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=1Wi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a:t>
            </a:r>
            <a:r>
              <a:rPr lang="zh-TW" altLang="en-US" sz="1200" b="0" i="0" kern="1200">
                <a:solidFill>
                  <a:schemeClr val="tx1"/>
                </a:solidFill>
                <a:effectLst/>
                <a:latin typeface="+mn-lt"/>
                <a:ea typeface="+mn-ea"/>
                <a:cs typeface="+mn-cs"/>
              </a:rPr>
              <a:t>。如果是真的，那麼通過了集合簽署驗證，這些消息被接受；否則，執行以下步驟。由於</a:t>
            </a:r>
            <a:r>
              <a:rPr lang="en-US" altLang="zh-TW" sz="1200" b="0" i="0" kern="1200">
                <a:solidFill>
                  <a:schemeClr val="tx1"/>
                </a:solidFill>
                <a:effectLst/>
                <a:latin typeface="+mn-lt"/>
                <a:ea typeface="+mn-ea"/>
                <a:cs typeface="+mn-cs"/>
              </a:rPr>
              <a:t>S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=1Si</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Si = </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vskPIDihi</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aQIDi</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QIDi</a:t>
            </a:r>
            <a:r>
              <a:rPr lang="en-US" altLang="zh-TW" sz="1200" b="0" i="0" kern="1200">
                <a:solidFill>
                  <a:schemeClr val="tx1"/>
                </a:solidFill>
                <a:effectLst/>
                <a:latin typeface="+mn-lt"/>
                <a:ea typeface="+mn-ea"/>
                <a:cs typeface="+mn-cs"/>
              </a:rPr>
              <a:t> = 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a:t>
            </a:r>
            <a:r>
              <a:rPr lang="en-US" altLang="zh-TW" sz="1200" b="0" i="0" kern="1200" err="1">
                <a:solidFill>
                  <a:schemeClr val="tx1"/>
                </a:solidFill>
                <a:effectLst/>
                <a:latin typeface="+mn-lt"/>
                <a:ea typeface="+mn-ea"/>
                <a:cs typeface="+mn-cs"/>
              </a:rPr>
              <a:t>Kpub</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aP</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Wi = </a:t>
            </a:r>
            <a:r>
              <a:rPr lang="en-US" altLang="zh-TW" sz="1200" b="0" i="0" kern="1200" err="1">
                <a:solidFill>
                  <a:schemeClr val="tx1"/>
                </a:solidFill>
                <a:effectLst/>
                <a:latin typeface="+mn-lt"/>
                <a:ea typeface="+mn-ea"/>
                <a:cs typeface="+mn-cs"/>
              </a:rPr>
              <a:t>QIDiKpub</a:t>
            </a:r>
            <a:r>
              <a:rPr lang="zh-TW" altLang="en-US" sz="1200" b="0" i="0" kern="1200">
                <a:solidFill>
                  <a:schemeClr val="tx1"/>
                </a:solidFill>
                <a:effectLst/>
                <a:latin typeface="+mn-lt"/>
                <a:ea typeface="+mn-ea"/>
                <a:cs typeface="+mn-cs"/>
              </a:rPr>
              <a:t>，並且</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vskPIDiP</a:t>
            </a:r>
            <a:r>
              <a:rPr lang="zh-TW" altLang="en-US" sz="1200" b="0" i="0" kern="1200">
                <a:solidFill>
                  <a:schemeClr val="tx1"/>
                </a:solidFill>
                <a:effectLst/>
                <a:latin typeface="+mn-lt"/>
                <a:ea typeface="+mn-ea"/>
                <a:cs typeface="+mn-cs"/>
              </a:rPr>
              <a:t>，我們可以得到</a:t>
            </a:r>
            <a:r>
              <a:rPr lang="en-US" altLang="zh-TW" sz="1200" b="0" i="0" kern="1200">
                <a:solidFill>
                  <a:schemeClr val="tx1"/>
                </a:solidFill>
                <a:effectLst/>
                <a:latin typeface="+mn-lt"/>
                <a:ea typeface="+mn-ea"/>
                <a:cs typeface="+mn-cs"/>
              </a:rPr>
              <a:t>SP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=1SiP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a:t>
            </a:r>
            <a:r>
              <a:rPr lang="en-US" altLang="zh-TW" sz="1200" b="0" i="0" kern="1200" err="1">
                <a:solidFill>
                  <a:schemeClr val="tx1"/>
                </a:solidFill>
                <a:effectLst/>
                <a:latin typeface="+mn-lt"/>
                <a:ea typeface="+mn-ea"/>
                <a:cs typeface="+mn-cs"/>
              </a:rPr>
              <a:t>pskPIDi</a:t>
            </a:r>
            <a:r>
              <a:rPr lang="en-US" altLang="zh-TW" sz="1200" b="0" i="0" kern="1200">
                <a:solidFill>
                  <a:schemeClr val="tx1"/>
                </a:solidFill>
                <a:effectLst/>
                <a:latin typeface="+mn-lt"/>
                <a:ea typeface="+mn-ea"/>
                <a:cs typeface="+mn-cs"/>
              </a:rPr>
              <a:t> + </a:t>
            </a:r>
            <a:r>
              <a:rPr lang="en-US" altLang="zh-TW" sz="1200" b="0" i="0" kern="1200" err="1">
                <a:solidFill>
                  <a:schemeClr val="tx1"/>
                </a:solidFill>
                <a:effectLst/>
                <a:latin typeface="+mn-lt"/>
                <a:ea typeface="+mn-ea"/>
                <a:cs typeface="+mn-cs"/>
              </a:rPr>
              <a:t>vskPIDihi</a:t>
            </a:r>
            <a:r>
              <a:rPr lang="en-US" altLang="zh-TW" sz="1200" b="0" i="0" kern="1200">
                <a:solidFill>
                  <a:schemeClr val="tx1"/>
                </a:solidFill>
                <a:effectLst/>
                <a:latin typeface="+mn-lt"/>
                <a:ea typeface="+mn-ea"/>
                <a:cs typeface="+mn-cs"/>
              </a:rPr>
              <a:t>)P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=1ah2(</a:t>
            </a:r>
            <a:r>
              <a:rPr lang="en-US" altLang="zh-TW" sz="1200" b="0" i="0" kern="1200" err="1">
                <a:solidFill>
                  <a:schemeClr val="tx1"/>
                </a:solidFill>
                <a:effectLst/>
                <a:latin typeface="+mn-lt"/>
                <a:ea typeface="+mn-ea"/>
                <a:cs typeface="+mn-cs"/>
              </a:rPr>
              <a:t>PIDi</a:t>
            </a:r>
            <a:r>
              <a:rPr lang="en-US" altLang="zh-TW" sz="1200" b="0" i="0" kern="1200">
                <a:solidFill>
                  <a:schemeClr val="tx1"/>
                </a:solidFill>
                <a:effectLst/>
                <a:latin typeface="+mn-lt"/>
                <a:ea typeface="+mn-ea"/>
                <a:cs typeface="+mn-cs"/>
              </a:rPr>
              <a:t>, </a:t>
            </a:r>
            <a:r>
              <a:rPr lang="en-US" altLang="zh-TW" sz="1200" b="0" i="0" kern="1200" err="1">
                <a:solidFill>
                  <a:schemeClr val="tx1"/>
                </a:solidFill>
                <a:effectLst/>
                <a:latin typeface="+mn-lt"/>
                <a:ea typeface="+mn-ea"/>
                <a:cs typeface="+mn-cs"/>
              </a:rPr>
              <a:t>vpkPIDi</a:t>
            </a:r>
            <a:r>
              <a:rPr lang="en-US" altLang="zh-TW" sz="1200" b="0" i="0" kern="1200">
                <a:solidFill>
                  <a:schemeClr val="tx1"/>
                </a:solidFill>
                <a:effectLst/>
                <a:latin typeface="+mn-lt"/>
                <a:ea typeface="+mn-ea"/>
                <a:cs typeface="+mn-cs"/>
              </a:rPr>
              <a:t>)P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=1Wi + </a:t>
            </a:r>
            <a:r>
              <a:rPr lang="el-GR" altLang="zh-TW" sz="1200" b="0" i="0" kern="1200">
                <a:solidFill>
                  <a:schemeClr val="tx1"/>
                </a:solidFill>
                <a:effectLst/>
                <a:latin typeface="+mn-lt"/>
                <a:ea typeface="+mn-ea"/>
                <a:cs typeface="+mn-cs"/>
              </a:rPr>
              <a:t>Σ</a:t>
            </a:r>
            <a:r>
              <a:rPr lang="en-US" altLang="zh-TW" sz="1200" b="0" i="0" kern="1200">
                <a:solidFill>
                  <a:schemeClr val="tx1"/>
                </a:solidFill>
                <a:effectLst/>
                <a:latin typeface="+mn-lt"/>
                <a:ea typeface="+mn-ea"/>
                <a:cs typeface="+mn-cs"/>
              </a:rPr>
              <a:t>n </a:t>
            </a:r>
            <a:r>
              <a:rPr lang="en-US" altLang="zh-TW" sz="1200" b="0" i="0" kern="1200" err="1">
                <a:solidFill>
                  <a:schemeClr val="tx1"/>
                </a:solidFill>
                <a:effectLst/>
                <a:latin typeface="+mn-lt"/>
                <a:ea typeface="+mn-ea"/>
                <a:cs typeface="+mn-cs"/>
              </a:rPr>
              <a:t>i</a:t>
            </a:r>
            <a:r>
              <a:rPr lang="en-US" altLang="zh-TW" sz="1200" b="0" i="0" kern="1200">
                <a:solidFill>
                  <a:schemeClr val="tx1"/>
                </a:solidFill>
                <a:effectLst/>
                <a:latin typeface="+mn-lt"/>
                <a:ea typeface="+mn-ea"/>
                <a:cs typeface="+mn-cs"/>
              </a:rPr>
              <a:t>=1vpkPIDihi</a:t>
            </a:r>
            <a:r>
              <a:rPr lang="zh-TW" altLang="en-US" sz="1200" b="0" i="0" kern="1200">
                <a:solidFill>
                  <a:schemeClr val="tx1"/>
                </a:solidFill>
                <a:effectLst/>
                <a:latin typeface="+mn-lt"/>
                <a:ea typeface="+mn-ea"/>
                <a:cs typeface="+mn-cs"/>
              </a:rPr>
              <a:t>。</a:t>
            </a:r>
            <a:endParaRPr lang="zh-TW" altLang="en-US" b="0" i="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40</a:t>
            </a:fld>
            <a:endParaRPr lang="zh-TW" altLang="en-US"/>
          </a:p>
        </p:txBody>
      </p:sp>
    </p:spTree>
    <p:extLst>
      <p:ext uri="{BB962C8B-B14F-4D97-AF65-F5344CB8AC3E}">
        <p14:creationId xmlns:p14="http://schemas.microsoft.com/office/powerpoint/2010/main" val="2311719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en-US" altLang="zh-TW" dirty="0"/>
              <a:t>As p and p are 64 and 20 B, the sizes of the elements in G1 and G are 64 × 2 = 128 and 20 × 2 = 40 B, respectively. Set the size of timestamp be 4 B and the output of the general hash function be 20 B. Here, we only consider the size of transmitted from vehicles. The specific computation costs are shown in Table VI.</a:t>
            </a:r>
            <a:br>
              <a:rPr lang="en-US" altLang="zh-TW" dirty="0"/>
            </a:br>
            <a:br>
              <a:rPr lang="en-US" altLang="zh-TW" dirty="0"/>
            </a:br>
            <a:r>
              <a:rPr lang="zh-TW" altLang="en-US" sz="1200" b="0" i="0" kern="1200" dirty="0">
                <a:solidFill>
                  <a:schemeClr val="tx1"/>
                </a:solidFill>
                <a:effectLst/>
                <a:latin typeface="+mn-lt"/>
                <a:ea typeface="+mn-ea"/>
                <a:cs typeface="+mn-cs"/>
              </a:rPr>
              <a:t>由於 </a:t>
            </a:r>
            <a:r>
              <a:rPr lang="en-US" altLang="zh-TW" sz="1200" b="0" i="0" kern="1200" dirty="0">
                <a:solidFill>
                  <a:schemeClr val="tx1"/>
                </a:solidFill>
                <a:effectLst/>
                <a:latin typeface="+mn-lt"/>
                <a:ea typeface="+mn-ea"/>
                <a:cs typeface="+mn-cs"/>
              </a:rPr>
              <a:t>p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p </a:t>
            </a:r>
            <a:r>
              <a:rPr lang="zh-TW" altLang="en-US" sz="1200" b="0" i="0" kern="1200" dirty="0">
                <a:solidFill>
                  <a:schemeClr val="tx1"/>
                </a:solidFill>
                <a:effectLst/>
                <a:latin typeface="+mn-lt"/>
                <a:ea typeface="+mn-ea"/>
                <a:cs typeface="+mn-cs"/>
              </a:rPr>
              <a:t>分別為 </a:t>
            </a:r>
            <a:r>
              <a:rPr lang="en-US" altLang="zh-TW" sz="1200" b="0" i="0" kern="1200" dirty="0">
                <a:solidFill>
                  <a:schemeClr val="tx1"/>
                </a:solidFill>
                <a:effectLst/>
                <a:latin typeface="+mn-lt"/>
                <a:ea typeface="+mn-ea"/>
                <a:cs typeface="+mn-cs"/>
              </a:rPr>
              <a:t>64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字節，</a:t>
            </a:r>
            <a:r>
              <a:rPr lang="en-US" altLang="zh-TW" sz="1200" b="0" i="0" kern="1200" dirty="0">
                <a:solidFill>
                  <a:schemeClr val="tx1"/>
                </a:solidFill>
                <a:effectLst/>
                <a:latin typeface="+mn-lt"/>
                <a:ea typeface="+mn-ea"/>
                <a:cs typeface="+mn-cs"/>
              </a:rPr>
              <a:t>G1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中元素的大小分別為 </a:t>
            </a:r>
            <a:r>
              <a:rPr lang="en-US" altLang="zh-TW" sz="1200" b="0" i="0" kern="1200" dirty="0">
                <a:solidFill>
                  <a:schemeClr val="tx1"/>
                </a:solidFill>
                <a:effectLst/>
                <a:latin typeface="+mn-lt"/>
                <a:ea typeface="+mn-ea"/>
                <a:cs typeface="+mn-cs"/>
              </a:rPr>
              <a:t>64 × 2 = 128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20 × 2 = 40 </a:t>
            </a:r>
            <a:r>
              <a:rPr lang="zh-TW" altLang="en-US" sz="1200" b="0" i="0" kern="1200" dirty="0">
                <a:solidFill>
                  <a:schemeClr val="tx1"/>
                </a:solidFill>
                <a:effectLst/>
                <a:latin typeface="+mn-lt"/>
                <a:ea typeface="+mn-ea"/>
                <a:cs typeface="+mn-cs"/>
              </a:rPr>
              <a:t>字節。將時間戳的大小設置為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字節，一般哈希函數的輸出為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字節。在這裡，我們只考慮從車輛傳輸的大小。具體的計算成本如表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所示。</a:t>
            </a: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41</a:t>
            </a:fld>
            <a:endParaRPr lang="zh-TW" altLang="en-US"/>
          </a:p>
        </p:txBody>
      </p:sp>
    </p:spTree>
    <p:extLst>
      <p:ext uri="{BB962C8B-B14F-4D97-AF65-F5344CB8AC3E}">
        <p14:creationId xmlns:p14="http://schemas.microsoft.com/office/powerpoint/2010/main" val="2865680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42</a:t>
            </a:fld>
            <a:endParaRPr lang="zh-TW" altLang="en-US"/>
          </a:p>
        </p:txBody>
      </p:sp>
    </p:spTree>
    <p:extLst>
      <p:ext uri="{BB962C8B-B14F-4D97-AF65-F5344CB8AC3E}">
        <p14:creationId xmlns:p14="http://schemas.microsoft.com/office/powerpoint/2010/main" val="187235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43</a:t>
            </a:fld>
            <a:endParaRPr lang="zh-TW" altLang="en-US"/>
          </a:p>
        </p:txBody>
      </p:sp>
    </p:spTree>
    <p:extLst>
      <p:ext uri="{BB962C8B-B14F-4D97-AF65-F5344CB8AC3E}">
        <p14:creationId xmlns:p14="http://schemas.microsoft.com/office/powerpoint/2010/main" val="2528289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44</a:t>
            </a:fld>
            <a:endParaRPr lang="zh-TW" altLang="en-US"/>
          </a:p>
        </p:txBody>
      </p:sp>
    </p:spTree>
    <p:extLst>
      <p:ext uri="{BB962C8B-B14F-4D97-AF65-F5344CB8AC3E}">
        <p14:creationId xmlns:p14="http://schemas.microsoft.com/office/powerpoint/2010/main" val="2601792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endParaRPr lang="zh-TW" altLang="en-US" b="0" i="0" dirty="0">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45</a:t>
            </a:fld>
            <a:endParaRPr lang="zh-TW" altLang="en-US"/>
          </a:p>
        </p:txBody>
      </p:sp>
    </p:spTree>
    <p:extLst>
      <p:ext uri="{BB962C8B-B14F-4D97-AF65-F5344CB8AC3E}">
        <p14:creationId xmlns:p14="http://schemas.microsoft.com/office/powerpoint/2010/main" val="1554385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zh-TW" altLang="en-US" b="0" i="0" dirty="0">
                <a:effectLst/>
                <a:latin typeface="Söhne"/>
              </a:rPr>
              <a:t>本文提出了一種基於</a:t>
            </a:r>
            <a:r>
              <a:rPr lang="en-US" altLang="zh-TW" b="0" i="0" dirty="0">
                <a:effectLst/>
                <a:latin typeface="Söhne"/>
              </a:rPr>
              <a:t>ECC</a:t>
            </a:r>
            <a:r>
              <a:rPr lang="zh-TW" altLang="en-US" b="0" i="0" dirty="0">
                <a:effectLst/>
                <a:latin typeface="Söhne"/>
              </a:rPr>
              <a:t>且無需雙線性配對操作的改進的</a:t>
            </a:r>
            <a:r>
              <a:rPr lang="en-US" altLang="zh-TW" b="0" i="0" dirty="0">
                <a:effectLst/>
                <a:latin typeface="Söhne"/>
              </a:rPr>
              <a:t>VANET</a:t>
            </a:r>
            <a:r>
              <a:rPr lang="zh-TW" altLang="en-US" b="0" i="0" dirty="0">
                <a:effectLst/>
                <a:latin typeface="Söhne"/>
              </a:rPr>
              <a:t>無憑證聚合簽章方案，該方案減少了訊息簽章的長度和驗證過程的時序開銷。</a:t>
            </a: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zh-TW" altLang="en-US" b="0" i="0" dirty="0">
                <a:effectLst/>
                <a:latin typeface="Söhne"/>
              </a:rPr>
              <a:t>所提出的</a:t>
            </a:r>
            <a:r>
              <a:rPr lang="en-US" altLang="zh-TW" b="0" i="0" dirty="0">
                <a:effectLst/>
                <a:latin typeface="Söhne"/>
              </a:rPr>
              <a:t>eCLAS</a:t>
            </a:r>
            <a:r>
              <a:rPr lang="zh-TW" altLang="en-US" b="0" i="0" dirty="0">
                <a:effectLst/>
                <a:latin typeface="Söhne"/>
              </a:rPr>
              <a:t>方案在隨機預言模型中</a:t>
            </a:r>
            <a:r>
              <a:rPr lang="en-US" altLang="zh-TW" b="0" i="0" dirty="0">
                <a:effectLst/>
                <a:latin typeface="Söhne"/>
              </a:rPr>
              <a:t>ECDLP</a:t>
            </a:r>
            <a:r>
              <a:rPr lang="zh-TW" altLang="en-US" b="0" i="0" dirty="0">
                <a:effectLst/>
                <a:latin typeface="Söhne"/>
              </a:rPr>
              <a:t>的難度假設下保證了</a:t>
            </a:r>
            <a:r>
              <a:rPr lang="en-US" altLang="zh-TW" b="0" i="0" dirty="0">
                <a:effectLst/>
                <a:latin typeface="Söhne"/>
              </a:rPr>
              <a:t>I</a:t>
            </a:r>
            <a:r>
              <a:rPr lang="zh-TW" altLang="en-US" b="0" i="0" dirty="0">
                <a:effectLst/>
                <a:latin typeface="Söhne"/>
              </a:rPr>
              <a:t>類和</a:t>
            </a:r>
            <a:r>
              <a:rPr lang="en-US" altLang="zh-TW" b="0" i="0" dirty="0">
                <a:effectLst/>
                <a:latin typeface="Söhne"/>
              </a:rPr>
              <a:t>II</a:t>
            </a:r>
            <a:r>
              <a:rPr lang="zh-TW" altLang="en-US" b="0" i="0" dirty="0">
                <a:effectLst/>
                <a:latin typeface="Söhne"/>
              </a:rPr>
              <a:t>類攻擊者的安全性。且滿足 </a:t>
            </a:r>
            <a:r>
              <a:rPr lang="en-US" altLang="zh-TW" b="0" i="0" dirty="0">
                <a:effectLst/>
                <a:latin typeface="Söhne"/>
              </a:rPr>
              <a:t>VANET </a:t>
            </a:r>
            <a:r>
              <a:rPr lang="zh-TW" altLang="en-US" b="0" i="0" dirty="0">
                <a:effectLst/>
                <a:latin typeface="Söhne"/>
              </a:rPr>
              <a:t>的安全要求。</a:t>
            </a: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zh-TW" altLang="en-US" b="0" i="0" dirty="0">
                <a:effectLst/>
                <a:latin typeface="Söhne"/>
              </a:rPr>
              <a:t>此外，我們也從聚合簽章和批次驗證的角度對現有方案進行了比較和分析。結果驗證了我們的方案可以有效減少延遲並提高認證效率。 </a:t>
            </a: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altLang="zh-TW" b="0" i="0" dirty="0">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zh-TW" altLang="en-US" b="0" i="0" dirty="0">
                <a:effectLst/>
                <a:latin typeface="Söhne"/>
              </a:rPr>
              <a:t>在未來的工作中，我們將繼續設計一個新穎的</a:t>
            </a:r>
            <a:r>
              <a:rPr lang="en-US" altLang="zh-TW" b="0" i="0" dirty="0">
                <a:effectLst/>
                <a:latin typeface="Söhne"/>
              </a:rPr>
              <a:t>5G</a:t>
            </a:r>
            <a:r>
              <a:rPr lang="zh-TW" altLang="en-US" b="0" i="0" dirty="0">
                <a:effectLst/>
                <a:latin typeface="Söhne"/>
              </a:rPr>
              <a:t>環境下</a:t>
            </a:r>
            <a:r>
              <a:rPr lang="en-US" altLang="zh-TW" b="0" i="0" dirty="0">
                <a:effectLst/>
                <a:latin typeface="Söhne"/>
              </a:rPr>
              <a:t>VANET</a:t>
            </a:r>
            <a:r>
              <a:rPr lang="zh-TW" altLang="en-US" b="0" i="0" dirty="0">
                <a:effectLst/>
                <a:latin typeface="Söhne"/>
              </a:rPr>
              <a:t>認證方案。</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47</a:t>
            </a:fld>
            <a:endParaRPr lang="zh-TW" altLang="en-US"/>
          </a:p>
        </p:txBody>
      </p:sp>
    </p:spTree>
    <p:extLst>
      <p:ext uri="{BB962C8B-B14F-4D97-AF65-F5344CB8AC3E}">
        <p14:creationId xmlns:p14="http://schemas.microsoft.com/office/powerpoint/2010/main" val="127140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Gentry</a:t>
            </a:r>
            <a:r>
              <a:rPr lang="zh-TW" altLang="zh-TW"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Ramzan</a:t>
            </a:r>
            <a:r>
              <a:rPr lang="zh-TW" altLang="zh-TW"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ID-based</a:t>
            </a:r>
            <a:r>
              <a:rPr lang="zh-TW" altLang="zh-TW" sz="1200" b="0" i="0" kern="1200" dirty="0">
                <a:solidFill>
                  <a:schemeClr val="tx1"/>
                </a:solidFill>
                <a:effectLst/>
                <a:latin typeface="+mn-lt"/>
                <a:ea typeface="+mn-ea"/>
                <a:cs typeface="+mn-cs"/>
              </a:rPr>
              <a:t>方案</a:t>
            </a:r>
            <a:r>
              <a:rPr lang="en-US" altLang="zh-TW" sz="1200" b="0" i="0" kern="1200" dirty="0">
                <a:solidFill>
                  <a:schemeClr val="tx1"/>
                </a:solidFill>
                <a:effectLst/>
                <a:latin typeface="+mn-lt"/>
                <a:ea typeface="+mn-ea"/>
                <a:cs typeface="+mn-cs"/>
              </a:rPr>
              <a:t>[15]</a:t>
            </a:r>
            <a:r>
              <a:rPr lang="zh-TW" altLang="zh-TW" sz="1200" b="0" i="0" kern="1200" dirty="0">
                <a:solidFill>
                  <a:schemeClr val="tx1"/>
                </a:solidFill>
                <a:effectLst/>
                <a:latin typeface="+mn-lt"/>
                <a:ea typeface="+mn-ea"/>
                <a:cs typeface="+mn-cs"/>
              </a:rPr>
              <a:t>中，由於每個簽名者的私鑰包含兩個群元素，這給每個簽名者帶來了秘密參數存儲問題。</a:t>
            </a:r>
            <a:br>
              <a:rPr lang="en-US" altLang="zh-TW" sz="1200" b="0" i="0" kern="1200" dirty="0">
                <a:solidFill>
                  <a:schemeClr val="tx1"/>
                </a:solidFill>
                <a:effectLst/>
                <a:latin typeface="+mn-lt"/>
                <a:ea typeface="+mn-ea"/>
                <a:cs typeface="+mn-cs"/>
              </a:rPr>
            </a:br>
            <a:br>
              <a:rPr lang="en-US" altLang="zh-TW"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Yi-ling</a:t>
            </a:r>
            <a:r>
              <a:rPr lang="zh-TW" altLang="zh-TW" sz="1200" b="0" i="0" kern="1200" dirty="0">
                <a:solidFill>
                  <a:schemeClr val="tx1"/>
                </a:solidFill>
                <a:effectLst/>
                <a:latin typeface="+mn-lt"/>
                <a:ea typeface="+mn-ea"/>
                <a:cs typeface="+mn-cs"/>
              </a:rPr>
              <a:t>等人</a:t>
            </a:r>
            <a:r>
              <a:rPr lang="en-US" altLang="zh-TW" sz="1200" b="0" i="0" kern="1200" dirty="0">
                <a:solidFill>
                  <a:schemeClr val="tx1"/>
                </a:solidFill>
                <a:effectLst/>
                <a:latin typeface="+mn-lt"/>
                <a:ea typeface="+mn-ea"/>
                <a:cs typeface="+mn-cs"/>
              </a:rPr>
              <a:t>[16]</a:t>
            </a:r>
            <a:r>
              <a:rPr lang="zh-TW" altLang="zh-TW" sz="1200" b="0" i="0" kern="1200" dirty="0">
                <a:solidFill>
                  <a:schemeClr val="tx1"/>
                </a:solidFill>
                <a:effectLst/>
                <a:latin typeface="+mn-lt"/>
                <a:ea typeface="+mn-ea"/>
                <a:cs typeface="+mn-cs"/>
              </a:rPr>
              <a:t>指出，程等人的</a:t>
            </a:r>
            <a:r>
              <a:rPr lang="en-US" altLang="zh-TW" sz="1200" b="0" i="0" kern="1200" dirty="0">
                <a:solidFill>
                  <a:schemeClr val="tx1"/>
                </a:solidFill>
                <a:effectLst/>
                <a:latin typeface="+mn-lt"/>
                <a:ea typeface="+mn-ea"/>
                <a:cs typeface="+mn-cs"/>
              </a:rPr>
              <a:t>ID-based</a:t>
            </a:r>
            <a:r>
              <a:rPr lang="zh-TW" altLang="zh-TW" sz="1200" b="0" i="0" kern="1200" dirty="0">
                <a:solidFill>
                  <a:schemeClr val="tx1"/>
                </a:solidFill>
                <a:effectLst/>
                <a:latin typeface="+mn-lt"/>
                <a:ea typeface="+mn-ea"/>
                <a:cs typeface="+mn-cs"/>
              </a:rPr>
              <a:t>方案</a:t>
            </a:r>
            <a:r>
              <a:rPr lang="en-US" altLang="zh-TW" sz="1200" b="0" i="0" kern="1200" dirty="0">
                <a:solidFill>
                  <a:schemeClr val="tx1"/>
                </a:solidFill>
                <a:effectLst/>
                <a:latin typeface="+mn-lt"/>
                <a:ea typeface="+mn-ea"/>
                <a:cs typeface="+mn-cs"/>
              </a:rPr>
              <a:t>[17]</a:t>
            </a:r>
            <a:r>
              <a:rPr lang="zh-TW" altLang="zh-TW" sz="1200" b="0" i="0" kern="1200" dirty="0">
                <a:solidFill>
                  <a:schemeClr val="tx1"/>
                </a:solidFill>
                <a:effectLst/>
                <a:latin typeface="+mn-lt"/>
                <a:ea typeface="+mn-ea"/>
                <a:cs typeface="+mn-cs"/>
              </a:rPr>
              <a:t>無法抵擋存在性偽造攻擊，提出了一種新方案，但簽名的長度呈線性增加，導致巨大的驗證成本</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dirty="0"/>
              <a:t>Yu et al. [18]</a:t>
            </a:r>
            <a:r>
              <a:rPr lang="zh-TW" altLang="en-US" sz="1200" b="0" i="0" kern="1200" dirty="0">
                <a:solidFill>
                  <a:schemeClr val="tx1"/>
                </a:solidFill>
                <a:effectLst/>
                <a:latin typeface="+mn-lt"/>
                <a:ea typeface="+mn-ea"/>
                <a:cs typeface="+mn-cs"/>
              </a:rPr>
              <a:t>它容易受到參數替換攻擊的威脅</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fr-FR" altLang="zh-TW" sz="3200" dirty="0">
                <a:solidFill>
                  <a:schemeClr val="tx2">
                    <a:lumMod val="75000"/>
                  </a:schemeClr>
                </a:solidFill>
              </a:rPr>
              <a:t>Cui et al.s [19]</a:t>
            </a:r>
            <a:r>
              <a:rPr lang="zh-TW" altLang="en-US" sz="1200" b="0" i="0" kern="1200" dirty="0">
                <a:solidFill>
                  <a:schemeClr val="tx1"/>
                </a:solidFill>
                <a:effectLst/>
                <a:latin typeface="+mn-lt"/>
                <a:ea typeface="+mn-ea"/>
                <a:cs typeface="+mn-cs"/>
              </a:rPr>
              <a:t>支持安全和隱私保護的合作下載，然而，該方案未指定如何在車輛和邊緣計算車輛之間實現身份驗證。</a:t>
            </a:r>
            <a:endParaRPr lang="zh-TW"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7</a:t>
            </a:fld>
            <a:endParaRPr lang="zh-TW" altLang="en-US"/>
          </a:p>
        </p:txBody>
      </p:sp>
    </p:spTree>
    <p:extLst>
      <p:ext uri="{BB962C8B-B14F-4D97-AF65-F5344CB8AC3E}">
        <p14:creationId xmlns:p14="http://schemas.microsoft.com/office/powerpoint/2010/main" val="322015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0" i="0" kern="1200" dirty="0">
                <a:solidFill>
                  <a:schemeClr val="tx1"/>
                </a:solidFill>
                <a:effectLst/>
                <a:latin typeface="+mn-lt"/>
                <a:ea typeface="+mn-ea"/>
                <a:cs typeface="+mn-cs"/>
              </a:rPr>
              <a:t>此外，由於在一些</a:t>
            </a:r>
            <a:r>
              <a:rPr lang="en-US" altLang="zh-TW" sz="1200" b="0" i="0" kern="1200" dirty="0">
                <a:solidFill>
                  <a:schemeClr val="tx1"/>
                </a:solidFill>
                <a:effectLst/>
                <a:latin typeface="+mn-lt"/>
                <a:ea typeface="+mn-ea"/>
                <a:cs typeface="+mn-cs"/>
              </a:rPr>
              <a:t>ID-based</a:t>
            </a:r>
            <a:r>
              <a:rPr lang="zh-TW" altLang="zh-TW" sz="1200" b="0" i="0" kern="1200" dirty="0">
                <a:solidFill>
                  <a:schemeClr val="tx1"/>
                </a:solidFill>
                <a:effectLst/>
                <a:latin typeface="+mn-lt"/>
                <a:ea typeface="+mn-ea"/>
                <a:cs typeface="+mn-cs"/>
              </a:rPr>
              <a:t>方案中，</a:t>
            </a:r>
            <a:r>
              <a:rPr lang="en-US" altLang="zh-TW" sz="1200" b="0" i="0" kern="1200" dirty="0">
                <a:solidFill>
                  <a:schemeClr val="tx1"/>
                </a:solidFill>
                <a:effectLst/>
                <a:latin typeface="+mn-lt"/>
                <a:ea typeface="+mn-ea"/>
                <a:cs typeface="+mn-cs"/>
              </a:rPr>
              <a:t>TA</a:t>
            </a:r>
            <a:r>
              <a:rPr lang="zh-TW" altLang="zh-TW" sz="1200" b="0" i="0" kern="1200" dirty="0">
                <a:solidFill>
                  <a:schemeClr val="tx1"/>
                </a:solidFill>
                <a:effectLst/>
                <a:latin typeface="+mn-lt"/>
                <a:ea typeface="+mn-ea"/>
                <a:cs typeface="+mn-cs"/>
              </a:rPr>
              <a:t>存儲所有註冊車輛的私鑰</a:t>
            </a:r>
            <a:r>
              <a:rPr lang="en-US" altLang="zh-TW" sz="1200" b="0" i="0" kern="1200" dirty="0">
                <a:solidFill>
                  <a:schemeClr val="tx1"/>
                </a:solidFill>
                <a:effectLst/>
                <a:latin typeface="+mn-lt"/>
                <a:ea typeface="+mn-ea"/>
                <a:cs typeface="+mn-cs"/>
              </a:rPr>
              <a:t>[20]</a:t>
            </a:r>
            <a:r>
              <a:rPr lang="zh-TW" altLang="zh-TW" sz="1200" b="0" i="0" kern="1200" dirty="0">
                <a:solidFill>
                  <a:schemeClr val="tx1"/>
                </a:solidFill>
                <a:effectLst/>
                <a:latin typeface="+mn-lt"/>
                <a:ea typeface="+mn-ea"/>
                <a:cs typeface="+mn-cs"/>
              </a:rPr>
              <a:t>。一旦系統被破壞或受到內部攻擊，車輛的隱私將被洩露，系統的安全性將受到威脅</a:t>
            </a:r>
            <a:r>
              <a:rPr lang="en-US" altLang="zh-TW" sz="1200" b="0" i="0" kern="1200" dirty="0">
                <a:solidFill>
                  <a:schemeClr val="tx1"/>
                </a:solidFill>
                <a:effectLst/>
                <a:latin typeface="+mn-lt"/>
                <a:ea typeface="+mn-ea"/>
                <a:cs typeface="+mn-cs"/>
              </a:rPr>
              <a:t>[21]</a:t>
            </a:r>
            <a:r>
              <a:rPr lang="zh-TW" altLang="zh-TW"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Al-</a:t>
            </a:r>
            <a:r>
              <a:rPr lang="en-US" altLang="zh-TW" sz="1200" b="0" i="0" kern="1200" dirty="0" err="1">
                <a:solidFill>
                  <a:schemeClr val="tx1"/>
                </a:solidFill>
                <a:effectLst/>
                <a:latin typeface="+mn-lt"/>
                <a:ea typeface="+mn-ea"/>
                <a:cs typeface="+mn-cs"/>
              </a:rPr>
              <a:t>Riyami</a:t>
            </a:r>
            <a:r>
              <a:rPr lang="zh-TW" altLang="zh-TW"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Paterson [22]</a:t>
            </a:r>
            <a:r>
              <a:rPr lang="zh-TW" altLang="zh-TW" sz="1200" b="0" i="0" kern="1200" dirty="0">
                <a:solidFill>
                  <a:schemeClr val="tx1"/>
                </a:solidFill>
                <a:effectLst/>
                <a:latin typeface="+mn-lt"/>
                <a:ea typeface="+mn-ea"/>
                <a:cs typeface="+mn-cs"/>
              </a:rPr>
              <a:t>於</a:t>
            </a:r>
            <a:r>
              <a:rPr lang="en-US" altLang="zh-TW" sz="1200" b="0" i="0" kern="1200" dirty="0">
                <a:solidFill>
                  <a:schemeClr val="tx1"/>
                </a:solidFill>
                <a:effectLst/>
                <a:latin typeface="+mn-lt"/>
                <a:ea typeface="+mn-ea"/>
                <a:cs typeface="+mn-cs"/>
              </a:rPr>
              <a:t>2003</a:t>
            </a:r>
            <a:r>
              <a:rPr lang="zh-TW" altLang="zh-TW" sz="1200" b="0" i="0" kern="1200" dirty="0">
                <a:solidFill>
                  <a:schemeClr val="tx1"/>
                </a:solidFill>
                <a:effectLst/>
                <a:latin typeface="+mn-lt"/>
                <a:ea typeface="+mn-ea"/>
                <a:cs typeface="+mn-cs"/>
              </a:rPr>
              <a:t>年首次提出了一個無證書的公鑰加密（</a:t>
            </a:r>
            <a:r>
              <a:rPr lang="en-US" altLang="zh-TW" sz="1200" b="0" i="0" kern="1200" dirty="0">
                <a:solidFill>
                  <a:schemeClr val="tx1"/>
                </a:solidFill>
                <a:effectLst/>
                <a:latin typeface="+mn-lt"/>
                <a:ea typeface="+mn-ea"/>
                <a:cs typeface="+mn-cs"/>
              </a:rPr>
              <a:t>CL-PKC</a:t>
            </a:r>
            <a:r>
              <a:rPr lang="zh-TW" altLang="zh-TW" sz="1200" b="0" i="0" kern="1200" dirty="0">
                <a:solidFill>
                  <a:schemeClr val="tx1"/>
                </a:solidFill>
                <a:effectLst/>
                <a:latin typeface="+mn-lt"/>
                <a:ea typeface="+mn-ea"/>
                <a:cs typeface="+mn-cs"/>
              </a:rPr>
              <a:t>）簽名方案。在此基礎上，研究人員提出了大量的無證書簽名（</a:t>
            </a:r>
            <a:r>
              <a:rPr lang="en-US" altLang="zh-TW" sz="1200" b="0" i="0" kern="1200" dirty="0">
                <a:solidFill>
                  <a:schemeClr val="tx1"/>
                </a:solidFill>
                <a:effectLst/>
                <a:latin typeface="+mn-lt"/>
                <a:ea typeface="+mn-ea"/>
                <a:cs typeface="+mn-cs"/>
              </a:rPr>
              <a:t>CLS</a:t>
            </a:r>
            <a:r>
              <a:rPr lang="zh-TW" altLang="zh-TW" sz="1200" b="0" i="0" kern="1200" dirty="0">
                <a:solidFill>
                  <a:schemeClr val="tx1"/>
                </a:solidFill>
                <a:effectLst/>
                <a:latin typeface="+mn-lt"/>
                <a:ea typeface="+mn-ea"/>
                <a:cs typeface="+mn-cs"/>
              </a:rPr>
              <a:t>）方案。</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zh-TW" sz="1200" b="0" i="0" kern="1200" dirty="0">
                <a:solidFill>
                  <a:schemeClr val="tx1"/>
                </a:solidFill>
                <a:effectLst/>
                <a:latin typeface="+mn-lt"/>
                <a:ea typeface="+mn-ea"/>
                <a:cs typeface="+mn-cs"/>
              </a:rPr>
              <a:t>同樣地，基於雙線性配對操作，梅等人在</a:t>
            </a:r>
            <a:r>
              <a:rPr lang="en-US" altLang="zh-TW" sz="1200" b="0" i="0" kern="1200" dirty="0">
                <a:solidFill>
                  <a:schemeClr val="tx1"/>
                </a:solidFill>
                <a:effectLst/>
                <a:latin typeface="+mn-lt"/>
                <a:ea typeface="+mn-ea"/>
                <a:cs typeface="+mn-cs"/>
              </a:rPr>
              <a:t>[28]</a:t>
            </a:r>
            <a:r>
              <a:rPr lang="zh-TW" altLang="zh-TW" sz="1200" b="0" i="0" kern="1200" dirty="0">
                <a:solidFill>
                  <a:schemeClr val="tx1"/>
                </a:solidFill>
                <a:effectLst/>
                <a:latin typeface="+mn-lt"/>
                <a:ea typeface="+mn-ea"/>
                <a:cs typeface="+mn-cs"/>
              </a:rPr>
              <a:t>中提出了一種具有對</a:t>
            </a:r>
            <a:r>
              <a:rPr lang="en-US" altLang="zh-TW" sz="1200" b="0" i="0" kern="1200" dirty="0">
                <a:solidFill>
                  <a:schemeClr val="tx1"/>
                </a:solidFill>
                <a:effectLst/>
                <a:latin typeface="+mn-lt"/>
                <a:ea typeface="+mn-ea"/>
                <a:cs typeface="+mn-cs"/>
              </a:rPr>
              <a:t>VANETs</a:t>
            </a:r>
            <a:r>
              <a:rPr lang="zh-TW" altLang="zh-TW" sz="1200" b="0" i="0" kern="1200" dirty="0">
                <a:solidFill>
                  <a:schemeClr val="tx1"/>
                </a:solidFill>
                <a:effectLst/>
                <a:latin typeface="+mn-lt"/>
                <a:ea typeface="+mn-ea"/>
                <a:cs typeface="+mn-cs"/>
              </a:rPr>
              <a:t>進行有條件隱私保護的</a:t>
            </a:r>
            <a:r>
              <a:rPr lang="en-US" altLang="zh-TW" sz="1200" b="0" i="0" kern="1200" dirty="0">
                <a:solidFill>
                  <a:schemeClr val="tx1"/>
                </a:solidFill>
                <a:effectLst/>
                <a:latin typeface="+mn-lt"/>
                <a:ea typeface="+mn-ea"/>
                <a:cs typeface="+mn-cs"/>
              </a:rPr>
              <a:t>CLAS</a:t>
            </a:r>
            <a:r>
              <a:rPr lang="zh-TW" altLang="zh-TW" sz="1200" b="0" i="0" kern="1200" dirty="0">
                <a:solidFill>
                  <a:schemeClr val="tx1"/>
                </a:solidFill>
                <a:effectLst/>
                <a:latin typeface="+mn-lt"/>
                <a:ea typeface="+mn-ea"/>
                <a:cs typeface="+mn-cs"/>
              </a:rPr>
              <a:t>方案。此外，在</a:t>
            </a:r>
            <a:r>
              <a:rPr lang="en-US" altLang="zh-TW" sz="1200" b="0" i="0" kern="1200" dirty="0">
                <a:solidFill>
                  <a:schemeClr val="tx1"/>
                </a:solidFill>
                <a:effectLst/>
                <a:latin typeface="+mn-lt"/>
                <a:ea typeface="+mn-ea"/>
                <a:cs typeface="+mn-cs"/>
              </a:rPr>
              <a:t>[29]</a:t>
            </a:r>
            <a:r>
              <a:rPr lang="zh-TW" altLang="zh-TW"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[30]</a:t>
            </a:r>
            <a:r>
              <a:rPr lang="zh-TW" altLang="zh-TW" sz="1200" b="0" i="0" kern="1200" dirty="0">
                <a:solidFill>
                  <a:schemeClr val="tx1"/>
                </a:solidFill>
                <a:effectLst/>
                <a:latin typeface="+mn-lt"/>
                <a:ea typeface="+mn-ea"/>
                <a:cs typeface="+mn-cs"/>
              </a:rPr>
              <a:t>中也涉及雙線性配對操作。然而，眾所周知，雙線性配對操作需要昂貴的計算成本，這對於對延遲敏感的車輛網絡來說並不太適用。</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zh-TW"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[12]</a:t>
            </a:r>
            <a:r>
              <a:rPr lang="zh-TW" altLang="zh-TW" sz="1200" b="0" i="0" kern="1200" dirty="0">
                <a:solidFill>
                  <a:schemeClr val="tx1"/>
                </a:solidFill>
                <a:effectLst/>
                <a:latin typeface="+mn-lt"/>
                <a:ea typeface="+mn-ea"/>
                <a:cs typeface="+mn-cs"/>
              </a:rPr>
              <a:t>中，</a:t>
            </a:r>
            <a:r>
              <a:rPr lang="en-US" altLang="zh-TW" sz="1200" b="0" i="0" kern="1200" dirty="0">
                <a:solidFill>
                  <a:schemeClr val="tx1"/>
                </a:solidFill>
                <a:effectLst/>
                <a:latin typeface="+mn-lt"/>
                <a:ea typeface="+mn-ea"/>
                <a:cs typeface="+mn-cs"/>
              </a:rPr>
              <a:t>Kamil</a:t>
            </a:r>
            <a:r>
              <a:rPr lang="zh-TW" altLang="zh-TW" sz="1200" b="0" i="0" kern="1200" dirty="0">
                <a:solidFill>
                  <a:schemeClr val="tx1"/>
                </a:solidFill>
                <a:effectLst/>
                <a:latin typeface="+mn-lt"/>
                <a:ea typeface="+mn-ea"/>
                <a:cs typeface="+mn-cs"/>
              </a:rPr>
              <a:t>和</a:t>
            </a:r>
            <a:r>
              <a:rPr lang="en-US" altLang="zh-TW" sz="1200" b="0" i="0" kern="1200" dirty="0" err="1">
                <a:solidFill>
                  <a:schemeClr val="tx1"/>
                </a:solidFill>
                <a:effectLst/>
                <a:latin typeface="+mn-lt"/>
                <a:ea typeface="+mn-ea"/>
                <a:cs typeface="+mn-cs"/>
              </a:rPr>
              <a:t>Ogundoyin</a:t>
            </a:r>
            <a:r>
              <a:rPr lang="zh-TW" altLang="zh-TW" sz="1200" b="0" i="0" kern="1200" dirty="0">
                <a:solidFill>
                  <a:schemeClr val="tx1"/>
                </a:solidFill>
                <a:effectLst/>
                <a:latin typeface="+mn-lt"/>
                <a:ea typeface="+mn-ea"/>
                <a:cs typeface="+mn-cs"/>
              </a:rPr>
              <a:t>提出了一種改進的</a:t>
            </a:r>
            <a:r>
              <a:rPr lang="en-US" altLang="zh-TW" sz="1200" b="0" i="0" kern="1200" dirty="0">
                <a:solidFill>
                  <a:schemeClr val="tx1"/>
                </a:solidFill>
                <a:effectLst/>
                <a:latin typeface="+mn-lt"/>
                <a:ea typeface="+mn-ea"/>
                <a:cs typeface="+mn-cs"/>
              </a:rPr>
              <a:t>CLAS</a:t>
            </a:r>
            <a:r>
              <a:rPr lang="zh-TW" altLang="zh-TW" sz="1200" b="0" i="0" kern="1200" dirty="0">
                <a:solidFill>
                  <a:schemeClr val="tx1"/>
                </a:solidFill>
                <a:effectLst/>
                <a:latin typeface="+mn-lt"/>
                <a:ea typeface="+mn-ea"/>
                <a:cs typeface="+mn-cs"/>
              </a:rPr>
              <a:t>方案，其中不涉及雙線性配對，用於</a:t>
            </a:r>
            <a:r>
              <a:rPr lang="en-US" altLang="zh-TW" sz="1200" b="0" i="0" kern="1200" dirty="0">
                <a:solidFill>
                  <a:schemeClr val="tx1"/>
                </a:solidFill>
                <a:effectLst/>
                <a:latin typeface="+mn-lt"/>
                <a:ea typeface="+mn-ea"/>
                <a:cs typeface="+mn-cs"/>
              </a:rPr>
              <a:t>VANETs</a:t>
            </a:r>
            <a:r>
              <a:rPr lang="zh-TW" altLang="zh-TW" sz="1200" b="0" i="0" kern="1200" dirty="0">
                <a:solidFill>
                  <a:schemeClr val="tx1"/>
                </a:solidFill>
                <a:effectLst/>
                <a:latin typeface="+mn-lt"/>
                <a:ea typeface="+mn-ea"/>
                <a:cs typeface="+mn-cs"/>
              </a:rPr>
              <a:t>，然而，該方案無法抵擋簽名偽造攻擊。</a:t>
            </a:r>
            <a:endParaRPr lang="zh-TW" altLang="zh-TW" dirty="0"/>
          </a:p>
          <a:p>
            <a:endParaRPr lang="zh-TW"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8</a:t>
            </a:fld>
            <a:endParaRPr lang="zh-TW" altLang="en-US"/>
          </a:p>
        </p:txBody>
      </p:sp>
    </p:spTree>
    <p:extLst>
      <p:ext uri="{BB962C8B-B14F-4D97-AF65-F5344CB8AC3E}">
        <p14:creationId xmlns:p14="http://schemas.microsoft.com/office/powerpoint/2010/main" val="349821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點的相加：假設在 </a:t>
            </a:r>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上有兩個隨機點 </a:t>
            </a:r>
            <a:r>
              <a:rPr lang="en-US" altLang="zh-TW" sz="1200" b="0" i="0" kern="1200" dirty="0">
                <a:solidFill>
                  <a:schemeClr val="tx1"/>
                </a:solidFill>
                <a:effectLst/>
                <a:latin typeface="+mn-lt"/>
                <a:ea typeface="+mn-ea"/>
                <a:cs typeface="+mn-cs"/>
              </a:rPr>
              <a:t>P1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P2</a:t>
            </a:r>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P1 ≠ P2</a:t>
            </a:r>
            <a:r>
              <a:rPr lang="zh-TW" altLang="en-US" sz="1200" b="0" i="0" kern="1200" dirty="0">
                <a:solidFill>
                  <a:schemeClr val="tx1"/>
                </a:solidFill>
                <a:effectLst/>
                <a:latin typeface="+mn-lt"/>
                <a:ea typeface="+mn-ea"/>
                <a:cs typeface="+mn-cs"/>
              </a:rPr>
              <a:t>，則 </a:t>
            </a:r>
            <a:r>
              <a:rPr lang="en-US" altLang="zh-TW" sz="1200" b="0" i="0" kern="1200" dirty="0">
                <a:solidFill>
                  <a:schemeClr val="tx1"/>
                </a:solidFill>
                <a:effectLst/>
                <a:latin typeface="+mn-lt"/>
                <a:ea typeface="+mn-ea"/>
                <a:cs typeface="+mn-cs"/>
              </a:rPr>
              <a:t>P1 + P2 = P3</a:t>
            </a:r>
            <a:r>
              <a:rPr lang="zh-TW" altLang="en-US" sz="1200" b="0" i="0" kern="1200" dirty="0">
                <a:solidFill>
                  <a:schemeClr val="tx1"/>
                </a:solidFill>
                <a:effectLst/>
                <a:latin typeface="+mn-lt"/>
                <a:ea typeface="+mn-ea"/>
                <a:cs typeface="+mn-cs"/>
              </a:rPr>
              <a:t>，其中通過 </a:t>
            </a:r>
            <a:r>
              <a:rPr lang="en-US" altLang="zh-TW" sz="1200" b="0" i="0" kern="1200" dirty="0">
                <a:solidFill>
                  <a:schemeClr val="tx1"/>
                </a:solidFill>
                <a:effectLst/>
                <a:latin typeface="+mn-lt"/>
                <a:ea typeface="+mn-ea"/>
                <a:cs typeface="+mn-cs"/>
              </a:rPr>
              <a:t>P1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P2 </a:t>
            </a:r>
            <a:r>
              <a:rPr lang="zh-TW" altLang="en-US" sz="1200" b="0" i="0" kern="1200" dirty="0">
                <a:solidFill>
                  <a:schemeClr val="tx1"/>
                </a:solidFill>
                <a:effectLst/>
                <a:latin typeface="+mn-lt"/>
                <a:ea typeface="+mn-ea"/>
                <a:cs typeface="+mn-cs"/>
              </a:rPr>
              <a:t>的直線與 </a:t>
            </a:r>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相交於 −</a:t>
            </a:r>
            <a:r>
              <a:rPr lang="en-US" altLang="zh-TW" sz="1200" b="0" i="0" kern="1200" dirty="0">
                <a:solidFill>
                  <a:schemeClr val="tx1"/>
                </a:solidFill>
                <a:effectLst/>
                <a:latin typeface="+mn-lt"/>
                <a:ea typeface="+mn-ea"/>
                <a:cs typeface="+mn-cs"/>
              </a:rPr>
              <a:t>P3</a:t>
            </a:r>
            <a:r>
              <a:rPr lang="zh-TW" altLang="en-US" sz="1200" b="0" i="0" kern="1200" dirty="0">
                <a:solidFill>
                  <a:schemeClr val="tx1"/>
                </a:solidFill>
                <a:effectLst/>
                <a:latin typeface="+mn-lt"/>
                <a:ea typeface="+mn-ea"/>
                <a:cs typeface="+mn-cs"/>
              </a:rPr>
              <a:t>；否則，如果 </a:t>
            </a:r>
            <a:r>
              <a:rPr lang="en-US" altLang="zh-TW" sz="1200" b="0" i="0" kern="1200" dirty="0">
                <a:solidFill>
                  <a:schemeClr val="tx1"/>
                </a:solidFill>
                <a:effectLst/>
                <a:latin typeface="+mn-lt"/>
                <a:ea typeface="+mn-ea"/>
                <a:cs typeface="+mn-cs"/>
              </a:rPr>
              <a:t>P1 = P2</a:t>
            </a:r>
            <a:r>
              <a:rPr lang="zh-TW" altLang="en-US" sz="1200" b="0" i="0" kern="1200" dirty="0">
                <a:solidFill>
                  <a:schemeClr val="tx1"/>
                </a:solidFill>
                <a:effectLst/>
                <a:latin typeface="+mn-lt"/>
                <a:ea typeface="+mn-ea"/>
                <a:cs typeface="+mn-cs"/>
              </a:rPr>
              <a:t>，則 </a:t>
            </a:r>
            <a:r>
              <a:rPr lang="en-US" altLang="zh-TW" sz="1200" b="0" i="0" kern="1200" dirty="0">
                <a:solidFill>
                  <a:schemeClr val="tx1"/>
                </a:solidFill>
                <a:effectLst/>
                <a:latin typeface="+mn-lt"/>
                <a:ea typeface="+mn-ea"/>
                <a:cs typeface="+mn-cs"/>
              </a:rPr>
              <a:t>P3 = 2P1</a:t>
            </a:r>
            <a:r>
              <a:rPr lang="zh-TW" altLang="en-US" sz="1200" b="0" i="0" kern="1200" dirty="0">
                <a:solidFill>
                  <a:schemeClr val="tx1"/>
                </a:solidFill>
                <a:effectLst/>
                <a:latin typeface="+mn-lt"/>
                <a:ea typeface="+mn-ea"/>
                <a:cs typeface="+mn-cs"/>
              </a:rPr>
              <a:t>，其中通過 </a:t>
            </a:r>
            <a:r>
              <a:rPr lang="en-US" altLang="zh-TW" sz="1200" b="0" i="0" kern="1200" dirty="0">
                <a:solidFill>
                  <a:schemeClr val="tx1"/>
                </a:solidFill>
                <a:effectLst/>
                <a:latin typeface="+mn-lt"/>
                <a:ea typeface="+mn-ea"/>
                <a:cs typeface="+mn-cs"/>
              </a:rPr>
              <a:t>P1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P2 </a:t>
            </a:r>
            <a:r>
              <a:rPr lang="zh-TW" altLang="en-US" sz="1200" b="0" i="0" kern="1200" dirty="0">
                <a:solidFill>
                  <a:schemeClr val="tx1"/>
                </a:solidFill>
                <a:effectLst/>
                <a:latin typeface="+mn-lt"/>
                <a:ea typeface="+mn-ea"/>
                <a:cs typeface="+mn-cs"/>
              </a:rPr>
              <a:t>的直線是曲線 </a:t>
            </a:r>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的切線。</a:t>
            </a:r>
          </a:p>
          <a:p>
            <a:r>
              <a:rPr lang="zh-TW" altLang="en-US" sz="1200" b="0" i="0" kern="1200" dirty="0">
                <a:solidFill>
                  <a:schemeClr val="tx1"/>
                </a:solidFill>
                <a:effectLst/>
                <a:latin typeface="+mn-lt"/>
                <a:ea typeface="+mn-ea"/>
                <a:cs typeface="+mn-cs"/>
              </a:rPr>
              <a:t>純量點乘法：假設在 </a:t>
            </a:r>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上的純量乘法或點乘法表示為：</a:t>
            </a:r>
            <a:r>
              <a:rPr lang="en-US" altLang="zh-TW" sz="1200" b="0" i="0" kern="1200" dirty="0" err="1">
                <a:solidFill>
                  <a:schemeClr val="tx1"/>
                </a:solidFill>
                <a:effectLst/>
                <a:latin typeface="+mn-lt"/>
                <a:ea typeface="+mn-ea"/>
                <a:cs typeface="+mn-cs"/>
              </a:rPr>
              <a:t>mP</a:t>
            </a:r>
            <a:r>
              <a:rPr lang="en-US" altLang="zh-TW" sz="1200" b="0" i="0" kern="1200" dirty="0">
                <a:solidFill>
                  <a:schemeClr val="tx1"/>
                </a:solidFill>
                <a:effectLst/>
                <a:latin typeface="+mn-lt"/>
                <a:ea typeface="+mn-ea"/>
                <a:cs typeface="+mn-cs"/>
              </a:rPr>
              <a:t> = P + P + ··· + 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次），其中 </a:t>
            </a:r>
            <a:r>
              <a:rPr lang="en-US" altLang="zh-TW" sz="1200" b="0" i="0" kern="1200" dirty="0">
                <a:solidFill>
                  <a:schemeClr val="tx1"/>
                </a:solidFill>
                <a:effectLst/>
                <a:latin typeface="+mn-lt"/>
                <a:ea typeface="+mn-ea"/>
                <a:cs typeface="+mn-cs"/>
              </a:rPr>
              <a:t>m ∈ </a:t>
            </a:r>
            <a:r>
              <a:rPr lang="en-US" altLang="zh-TW" sz="1200" b="0" i="0" kern="1200" dirty="0" err="1">
                <a:solidFill>
                  <a:schemeClr val="tx1"/>
                </a:solidFill>
                <a:effectLst/>
                <a:latin typeface="+mn-lt"/>
                <a:ea typeface="+mn-ea"/>
                <a:cs typeface="+mn-cs"/>
              </a:rPr>
              <a:t>Z∗p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 &gt; 0</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點的次序：如果 </a:t>
            </a:r>
            <a:r>
              <a:rPr lang="en-US" altLang="zh-TW" sz="1200" b="0" i="0" kern="1200" dirty="0">
                <a:solidFill>
                  <a:schemeClr val="tx1"/>
                </a:solidFill>
                <a:effectLst/>
                <a:latin typeface="+mn-lt"/>
                <a:ea typeface="+mn-ea"/>
                <a:cs typeface="+mn-cs"/>
              </a:rPr>
              <a:t>p </a:t>
            </a:r>
            <a:r>
              <a:rPr lang="zh-TW" altLang="en-US" sz="1200" b="0" i="0" kern="1200" dirty="0">
                <a:solidFill>
                  <a:schemeClr val="tx1"/>
                </a:solidFill>
                <a:effectLst/>
                <a:latin typeface="+mn-lt"/>
                <a:ea typeface="+mn-ea"/>
                <a:cs typeface="+mn-cs"/>
              </a:rPr>
              <a:t>是使 </a:t>
            </a:r>
            <a:r>
              <a:rPr lang="en-US" altLang="zh-TW" sz="1200" b="0" i="0" kern="1200" dirty="0">
                <a:solidFill>
                  <a:schemeClr val="tx1"/>
                </a:solidFill>
                <a:effectLst/>
                <a:latin typeface="+mn-lt"/>
                <a:ea typeface="+mn-ea"/>
                <a:cs typeface="+mn-cs"/>
              </a:rPr>
              <a:t>np = Θ </a:t>
            </a:r>
            <a:r>
              <a:rPr lang="zh-TW" altLang="en-US" sz="1200" b="0" i="0" kern="1200" dirty="0">
                <a:solidFill>
                  <a:schemeClr val="tx1"/>
                </a:solidFill>
                <a:effectLst/>
                <a:latin typeface="+mn-lt"/>
                <a:ea typeface="+mn-ea"/>
                <a:cs typeface="+mn-cs"/>
              </a:rPr>
              <a:t>且 </a:t>
            </a:r>
            <a:r>
              <a:rPr lang="en-US" altLang="zh-TW" sz="1200" b="0" i="0" kern="1200" dirty="0">
                <a:solidFill>
                  <a:schemeClr val="tx1"/>
                </a:solidFill>
                <a:effectLst/>
                <a:latin typeface="+mn-lt"/>
                <a:ea typeface="+mn-ea"/>
                <a:cs typeface="+mn-cs"/>
              </a:rPr>
              <a:t>n &gt; 0 </a:t>
            </a:r>
            <a:r>
              <a:rPr lang="zh-TW" altLang="en-US" sz="1200" b="0" i="0" kern="1200" dirty="0">
                <a:solidFill>
                  <a:schemeClr val="tx1"/>
                </a:solidFill>
                <a:effectLst/>
                <a:latin typeface="+mn-lt"/>
                <a:ea typeface="+mn-ea"/>
                <a:cs typeface="+mn-cs"/>
              </a:rPr>
              <a:t>的最小整數，則 </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是點的次序。</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10</a:t>
            </a:fld>
            <a:endParaRPr lang="zh-TW" altLang="en-US"/>
          </a:p>
        </p:txBody>
      </p:sp>
    </p:spTree>
    <p:extLst>
      <p:ext uri="{BB962C8B-B14F-4D97-AF65-F5344CB8AC3E}">
        <p14:creationId xmlns:p14="http://schemas.microsoft.com/office/powerpoint/2010/main" val="405050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定義</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橢圓曲線離散對數問題（</a:t>
            </a:r>
            <a:r>
              <a:rPr lang="en-US" altLang="zh-TW" sz="1200" b="0" i="0" kern="1200" dirty="0">
                <a:solidFill>
                  <a:schemeClr val="tx1"/>
                </a:solidFill>
                <a:effectLst/>
                <a:latin typeface="+mn-lt"/>
                <a:ea typeface="+mn-ea"/>
                <a:cs typeface="+mn-cs"/>
              </a:rPr>
              <a:t>ECDLP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在橢圓曲線</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上，</a:t>
            </a:r>
            <a:r>
              <a:rPr lang="en-US" altLang="zh-TW" sz="1200" b="0" i="0" kern="1200" dirty="0">
                <a:solidFill>
                  <a:schemeClr val="tx1"/>
                </a:solidFill>
                <a:effectLst/>
                <a:latin typeface="+mn-lt"/>
                <a:ea typeface="+mn-ea"/>
                <a:cs typeface="+mn-cs"/>
              </a:rPr>
              <a:t>x ∈ </a:t>
            </a:r>
            <a:r>
              <a:rPr lang="en-US" altLang="zh-TW" sz="1200" b="0" i="0" kern="1200" dirty="0" err="1">
                <a:solidFill>
                  <a:schemeClr val="tx1"/>
                </a:solidFill>
                <a:effectLst/>
                <a:latin typeface="+mn-lt"/>
                <a:ea typeface="+mn-ea"/>
                <a:cs typeface="+mn-cs"/>
              </a:rPr>
              <a:t>Z∗q</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且</a:t>
            </a:r>
            <a:r>
              <a:rPr lang="en-US" altLang="zh-TW" sz="1200" b="0" i="0" kern="1200" dirty="0">
                <a:solidFill>
                  <a:schemeClr val="tx1"/>
                </a:solidFill>
                <a:effectLst/>
                <a:latin typeface="+mn-lt"/>
                <a:ea typeface="+mn-ea"/>
                <a:cs typeface="+mn-cs"/>
              </a:rPr>
              <a:t>Q = </a:t>
            </a:r>
            <a:r>
              <a:rPr lang="en-US" altLang="zh-TW" sz="1200" b="0" i="0" kern="1200" dirty="0" err="1">
                <a:solidFill>
                  <a:schemeClr val="tx1"/>
                </a:solidFill>
                <a:effectLst/>
                <a:latin typeface="+mn-lt"/>
                <a:ea typeface="+mn-ea"/>
                <a:cs typeface="+mn-cs"/>
              </a:rPr>
              <a:t>xP</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Q ∈ G</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具有素數次序</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和生成元</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。難以計算一個數字</a:t>
            </a:r>
            <a:r>
              <a:rPr lang="en-US" altLang="zh-TW" sz="1200" b="0" i="0" kern="1200" dirty="0">
                <a:solidFill>
                  <a:schemeClr val="tx1"/>
                </a:solidFill>
                <a:effectLst/>
                <a:latin typeface="+mn-lt"/>
                <a:ea typeface="+mn-ea"/>
                <a:cs typeface="+mn-cs"/>
              </a:rPr>
              <a:t>x</a:t>
            </a:r>
            <a:r>
              <a:rPr lang="zh-TW" altLang="en-US" sz="1200" b="0" i="0" kern="1200" dirty="0">
                <a:solidFill>
                  <a:schemeClr val="tx1"/>
                </a:solidFill>
                <a:effectLst/>
                <a:latin typeface="+mn-lt"/>
                <a:ea typeface="+mn-ea"/>
                <a:cs typeface="+mn-cs"/>
              </a:rPr>
              <a:t>，使得</a:t>
            </a:r>
            <a:r>
              <a:rPr lang="en-US" altLang="zh-TW" sz="1200" b="0" i="0" kern="1200" dirty="0">
                <a:solidFill>
                  <a:schemeClr val="tx1"/>
                </a:solidFill>
                <a:effectLst/>
                <a:latin typeface="+mn-lt"/>
                <a:ea typeface="+mn-ea"/>
                <a:cs typeface="+mn-cs"/>
              </a:rPr>
              <a:t>Q = </a:t>
            </a:r>
            <a:r>
              <a:rPr lang="en-US" altLang="zh-TW" sz="1200" b="0" i="0" kern="1200" dirty="0" err="1">
                <a:solidFill>
                  <a:schemeClr val="tx1"/>
                </a:solidFill>
                <a:effectLst/>
                <a:latin typeface="+mn-lt"/>
                <a:ea typeface="+mn-ea"/>
                <a:cs typeface="+mn-cs"/>
              </a:rPr>
              <a:t>xP</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br>
              <a:rPr lang="zh-TW" altLang="en-US" dirty="0"/>
            </a:br>
            <a:r>
              <a:rPr lang="zh-TW" altLang="en-US" sz="1200" b="0" i="0" kern="1200" dirty="0">
                <a:solidFill>
                  <a:schemeClr val="tx1"/>
                </a:solidFill>
                <a:effectLst/>
                <a:latin typeface="+mn-lt"/>
                <a:ea typeface="+mn-ea"/>
                <a:cs typeface="+mn-cs"/>
              </a:rPr>
              <a:t>定義</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計算</a:t>
            </a:r>
            <a:r>
              <a:rPr lang="en-US" altLang="zh-TW" sz="1200" b="0" i="0" kern="1200" dirty="0">
                <a:solidFill>
                  <a:schemeClr val="tx1"/>
                </a:solidFill>
                <a:effectLst/>
                <a:latin typeface="+mn-lt"/>
                <a:ea typeface="+mn-ea"/>
                <a:cs typeface="+mn-cs"/>
              </a:rPr>
              <a:t>Diffie-Hellman</a:t>
            </a:r>
            <a:r>
              <a:rPr lang="zh-TW" altLang="en-US" sz="1200" b="0" i="0" kern="1200" dirty="0">
                <a:solidFill>
                  <a:schemeClr val="tx1"/>
                </a:solidFill>
                <a:effectLst/>
                <a:latin typeface="+mn-lt"/>
                <a:ea typeface="+mn-ea"/>
                <a:cs typeface="+mn-cs"/>
              </a:rPr>
              <a:t>問題</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在橢圓曲線</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上，隨機點</a:t>
            </a:r>
            <a:r>
              <a:rPr lang="en-US" altLang="zh-TW" sz="1200" b="0" i="0" kern="1200" dirty="0">
                <a:solidFill>
                  <a:schemeClr val="tx1"/>
                </a:solidFill>
                <a:effectLst/>
                <a:latin typeface="+mn-lt"/>
                <a:ea typeface="+mn-ea"/>
                <a:cs typeface="+mn-cs"/>
              </a:rPr>
              <a:t>Q = </a:t>
            </a:r>
            <a:r>
              <a:rPr lang="en-US" altLang="zh-TW" sz="1200" b="0" i="0" kern="1200" dirty="0" err="1">
                <a:solidFill>
                  <a:schemeClr val="tx1"/>
                </a:solidFill>
                <a:effectLst/>
                <a:latin typeface="+mn-lt"/>
                <a:ea typeface="+mn-ea"/>
                <a:cs typeface="+mn-cs"/>
              </a:rPr>
              <a:t>xP</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R = </a:t>
            </a:r>
            <a:r>
              <a:rPr lang="en-US" altLang="zh-TW" sz="1200" b="0" i="0" kern="1200" dirty="0" err="1">
                <a:solidFill>
                  <a:schemeClr val="tx1"/>
                </a:solidFill>
                <a:effectLst/>
                <a:latin typeface="+mn-lt"/>
                <a:ea typeface="+mn-ea"/>
                <a:cs typeface="+mn-cs"/>
              </a:rPr>
              <a:t>yP</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Q ∈ G</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具有素數次序</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和生成元</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。難以計算</a:t>
            </a:r>
            <a:r>
              <a:rPr lang="en-US" altLang="zh-TW" sz="1200" b="0" i="0" kern="1200" dirty="0" err="1">
                <a:solidFill>
                  <a:schemeClr val="tx1"/>
                </a:solidFill>
                <a:effectLst/>
                <a:latin typeface="+mn-lt"/>
                <a:ea typeface="+mn-ea"/>
                <a:cs typeface="+mn-cs"/>
              </a:rPr>
              <a:t>xyP</a:t>
            </a:r>
            <a:r>
              <a:rPr lang="en-US" altLang="zh-TW" sz="1200" b="0" i="0" kern="1200" dirty="0">
                <a:solidFill>
                  <a:schemeClr val="tx1"/>
                </a:solidFill>
                <a:effectLst/>
                <a:latin typeface="+mn-lt"/>
                <a:ea typeface="+mn-ea"/>
                <a:cs typeface="+mn-cs"/>
              </a:rPr>
              <a:t> ∈ G</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x</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y ∈ </a:t>
            </a:r>
            <a:r>
              <a:rPr lang="en-US" altLang="zh-TW" sz="1200" b="0" i="0" kern="1200" dirty="0" err="1">
                <a:solidFill>
                  <a:schemeClr val="tx1"/>
                </a:solidFill>
                <a:effectLst/>
                <a:latin typeface="+mn-lt"/>
                <a:ea typeface="+mn-ea"/>
                <a:cs typeface="+mn-cs"/>
              </a:rPr>
              <a:t>Z∗p</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是兩個未知的隨機數。</a:t>
            </a:r>
            <a:endParaRPr lang="zh-TW"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11</a:t>
            </a:fld>
            <a:endParaRPr lang="zh-TW" altLang="en-US"/>
          </a:p>
        </p:txBody>
      </p:sp>
    </p:spTree>
    <p:extLst>
      <p:ext uri="{BB962C8B-B14F-4D97-AF65-F5344CB8AC3E}">
        <p14:creationId xmlns:p14="http://schemas.microsoft.com/office/powerpoint/2010/main" val="215716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（密鑰生成中心）：負責生成系統參數並分配私鑰給車輛和</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。具有可信度，不會妥協或串通他人。擁有足夠的計算和存儲容量。</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車輛：每輛車輛都配備一個</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，這是一個防篡改的設備，可以防止對手獲取其中存儲的數據。</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的計算能力有限。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（路邊單元）：作為</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之間的中介實體，固定在道路旁邊和熱點的基站。負責從車輛中聚合簽名，具有比</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更強大的計算能力。</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（追踪管理機構）：</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首先登記擁有</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和車輛。換句話說，</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是唯一可以追蹤車輛真實身份的實體。假設</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永遠不會受到威脅。擁有足夠的計算和存儲能力。</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TW" sz="120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AS</a:t>
            </a:r>
            <a:r>
              <a:rPr lang="zh-TW" altLang="en-US" sz="1200" b="0" i="0" kern="1200" dirty="0">
                <a:solidFill>
                  <a:schemeClr val="tx1"/>
                </a:solidFill>
                <a:effectLst/>
                <a:latin typeface="+mn-lt"/>
                <a:ea typeface="+mn-ea"/>
                <a:cs typeface="+mn-cs"/>
              </a:rPr>
              <a:t>（應用伺服器）：它能夠驗證來自</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的接收消息，協助收集並分析交通狀況，以預測交通分佈，優化交通燈控制。此外，它還能為車輛提供視訊會議、路線推薦、駕駛輔助服務等。擁有足夠的計算和存儲能力。</a:t>
            </a:r>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12</a:t>
            </a:fld>
            <a:endParaRPr lang="zh-TW" altLang="en-US"/>
          </a:p>
        </p:txBody>
      </p:sp>
    </p:spTree>
    <p:extLst>
      <p:ext uri="{BB962C8B-B14F-4D97-AF65-F5344CB8AC3E}">
        <p14:creationId xmlns:p14="http://schemas.microsoft.com/office/powerpoint/2010/main" val="189128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zh-TW" altLang="en-US" sz="1200" b="0" i="0" kern="1200" dirty="0">
                <a:solidFill>
                  <a:schemeClr val="tx1"/>
                </a:solidFill>
                <a:effectLst/>
                <a:latin typeface="+mn-lt"/>
                <a:ea typeface="+mn-ea"/>
                <a:cs typeface="+mn-cs"/>
              </a:rPr>
              <a:t>該方案應滿足以下安全要求：</a:t>
            </a:r>
          </a:p>
          <a:p>
            <a:r>
              <a:rPr lang="zh-TW" altLang="en-US" sz="1200" b="0" i="0" kern="1200" dirty="0">
                <a:solidFill>
                  <a:schemeClr val="tx1"/>
                </a:solidFill>
                <a:effectLst/>
                <a:latin typeface="+mn-lt"/>
                <a:ea typeface="+mn-ea"/>
                <a:cs typeface="+mn-cs"/>
              </a:rPr>
              <a:t>匿名性：如果一輛車輛在公共頻道上以明文傳輸包含其真實身份的消息給</a:t>
            </a:r>
            <a:r>
              <a:rPr lang="en-US" altLang="zh-TW" sz="1200" b="0" i="0" kern="1200" dirty="0">
                <a:solidFill>
                  <a:schemeClr val="tx1"/>
                </a:solidFill>
                <a:effectLst/>
                <a:latin typeface="+mn-lt"/>
                <a:ea typeface="+mn-ea"/>
                <a:cs typeface="+mn-cs"/>
              </a:rPr>
              <a:t>RSUs</a:t>
            </a:r>
            <a:r>
              <a:rPr lang="zh-TW" altLang="en-US" sz="1200" b="0" i="0" kern="1200" dirty="0">
                <a:solidFill>
                  <a:schemeClr val="tx1"/>
                </a:solidFill>
                <a:effectLst/>
                <a:latin typeface="+mn-lt"/>
                <a:ea typeface="+mn-ea"/>
                <a:cs typeface="+mn-cs"/>
              </a:rPr>
              <a:t>或其他車輛，將存在身份暴露的嚴重問題。因此，車輛的真實身份必須對其他實體保持匿名。</a:t>
            </a:r>
          </a:p>
          <a:p>
            <a:r>
              <a:rPr lang="zh-TW" altLang="en-US" sz="1200" b="0" i="0" kern="1200" dirty="0">
                <a:solidFill>
                  <a:schemeClr val="tx1"/>
                </a:solidFill>
                <a:effectLst/>
                <a:latin typeface="+mn-lt"/>
                <a:ea typeface="+mn-ea"/>
                <a:cs typeface="+mn-cs"/>
              </a:rPr>
              <a:t>追踪性：即使車輛的真實身份對</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中的其他實體是隱藏的，</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應該能夠獲取其真實身份，以跟踪車輛的惡意行為並相應處理。</a:t>
            </a:r>
          </a:p>
          <a:p>
            <a:r>
              <a:rPr lang="zh-TW" altLang="en-US" sz="1200" b="0" i="0" kern="1200" dirty="0">
                <a:solidFill>
                  <a:schemeClr val="tx1"/>
                </a:solidFill>
                <a:effectLst/>
                <a:latin typeface="+mn-lt"/>
                <a:ea typeface="+mn-ea"/>
                <a:cs typeface="+mn-cs"/>
              </a:rPr>
              <a:t>不可鏈接性：沒有實體能知道兩個或更多消息來自同一輛車輛。</a:t>
            </a:r>
          </a:p>
          <a:p>
            <a:r>
              <a:rPr lang="zh-TW" altLang="en-US" sz="1200" b="0" i="0" kern="1200" dirty="0">
                <a:solidFill>
                  <a:schemeClr val="tx1"/>
                </a:solidFill>
                <a:effectLst/>
                <a:latin typeface="+mn-lt"/>
                <a:ea typeface="+mn-ea"/>
                <a:cs typeface="+mn-cs"/>
              </a:rPr>
              <a:t>消息身份驗證和完整性：在</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的通信過程中，</a:t>
            </a:r>
            <a:r>
              <a:rPr lang="en-US" altLang="zh-TW" sz="1200" b="0" i="0" kern="1200" dirty="0">
                <a:solidFill>
                  <a:schemeClr val="tx1"/>
                </a:solidFill>
                <a:effectLst/>
                <a:latin typeface="+mn-lt"/>
                <a:ea typeface="+mn-ea"/>
                <a:cs typeface="+mn-cs"/>
              </a:rPr>
              <a:t>RSUs</a:t>
            </a:r>
            <a:r>
              <a:rPr lang="zh-TW" altLang="en-US" sz="1200" b="0" i="0" kern="1200" dirty="0">
                <a:solidFill>
                  <a:schemeClr val="tx1"/>
                </a:solidFill>
                <a:effectLst/>
                <a:latin typeface="+mn-lt"/>
                <a:ea typeface="+mn-ea"/>
                <a:cs typeface="+mn-cs"/>
              </a:rPr>
              <a:t>驗證車輛發送的消息和簽名的有效性，並確保它未被其他實體修改。</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對不同攻擊的抵抗：所提出的方案應確保免受以下常見攻擊的影響。</a:t>
            </a:r>
          </a:p>
          <a:p>
            <a:r>
              <a:rPr lang="zh-TW" altLang="en-US" sz="1200" b="0" i="0" kern="1200" dirty="0">
                <a:solidFill>
                  <a:schemeClr val="tx1"/>
                </a:solidFill>
                <a:effectLst/>
                <a:latin typeface="+mn-lt"/>
                <a:ea typeface="+mn-ea"/>
                <a:cs typeface="+mn-cs"/>
              </a:rPr>
              <a:t>重放攻擊：攻擊者獲取在通信過程中傳輸的信息，並將其重複以非法訪問通信過程的秘密內容。</a:t>
            </a:r>
          </a:p>
          <a:p>
            <a:r>
              <a:rPr lang="zh-TW" altLang="en-US" sz="1200" b="0" i="0" kern="1200" dirty="0">
                <a:solidFill>
                  <a:schemeClr val="tx1"/>
                </a:solidFill>
                <a:effectLst/>
                <a:latin typeface="+mn-lt"/>
                <a:ea typeface="+mn-ea"/>
                <a:cs typeface="+mn-cs"/>
              </a:rPr>
              <a:t>冒充攻擊：對手通過修改身份驗證信息偽裝成合法車輛。如果未妥善處理此類攻擊，可能會導致惡意車輛執行預先計劃的交通事故等犯罪行為。</a:t>
            </a:r>
          </a:p>
          <a:p>
            <a:r>
              <a:rPr lang="zh-TW" altLang="en-US" sz="1200" b="0" i="0" kern="1200" dirty="0">
                <a:solidFill>
                  <a:schemeClr val="tx1"/>
                </a:solidFill>
                <a:effectLst/>
                <a:latin typeface="+mn-lt"/>
                <a:ea typeface="+mn-ea"/>
                <a:cs typeface="+mn-cs"/>
              </a:rPr>
              <a:t>修改攻擊：攻擊者有能力刪除、修改和更改消息的內容，以實現預期目標。</a:t>
            </a:r>
          </a:p>
          <a:p>
            <a:r>
              <a:rPr lang="zh-TW" altLang="en-US" sz="1200" b="0" i="0" kern="1200" dirty="0">
                <a:solidFill>
                  <a:schemeClr val="tx1"/>
                </a:solidFill>
                <a:effectLst/>
                <a:latin typeface="+mn-lt"/>
                <a:ea typeface="+mn-ea"/>
                <a:cs typeface="+mn-cs"/>
              </a:rPr>
              <a:t>假冒消息攻擊：攻擊者發送虛假消息，例如虛假的道路擁擠消息，干擾</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並影響其他車輛的行為。</a:t>
            </a:r>
          </a:p>
          <a:p>
            <a:r>
              <a:rPr lang="zh-TW" altLang="en-US" sz="1200" b="0" i="0" kern="1200" dirty="0">
                <a:solidFill>
                  <a:schemeClr val="tx1"/>
                </a:solidFill>
                <a:effectLst/>
                <a:latin typeface="+mn-lt"/>
                <a:ea typeface="+mn-ea"/>
                <a:cs typeface="+mn-cs"/>
              </a:rPr>
              <a:t>中間人攻擊：攻擊者分別與通信實體建立聯繫，控制整個對話，而實體仍然認為它們是通過私人連接相互通信。</a:t>
            </a:r>
          </a:p>
          <a:p>
            <a:endParaRPr lang="zh-TW" altLang="en-US" dirty="0"/>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14</a:t>
            </a:fld>
            <a:endParaRPr lang="zh-TW" altLang="en-US"/>
          </a:p>
        </p:txBody>
      </p:sp>
    </p:spTree>
    <p:extLst>
      <p:ext uri="{BB962C8B-B14F-4D97-AF65-F5344CB8AC3E}">
        <p14:creationId xmlns:p14="http://schemas.microsoft.com/office/powerpoint/2010/main" val="326529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380A014-1779-622F-74FC-C0B2D0381A78}"/>
              </a:ext>
            </a:extLst>
          </p:cNvPr>
          <p:cNvGrpSpPr>
            <a:grpSpLocks/>
          </p:cNvGrpSpPr>
          <p:nvPr/>
        </p:nvGrpSpPr>
        <p:grpSpPr bwMode="auto">
          <a:xfrm>
            <a:off x="9" y="0"/>
            <a:ext cx="12191993" cy="6858000"/>
            <a:chOff x="0" y="0"/>
            <a:chExt cx="9143995" cy="6858000"/>
          </a:xfrm>
        </p:grpSpPr>
        <p:grpSp>
          <p:nvGrpSpPr>
            <p:cNvPr id="5" name="Group 9">
              <a:extLst>
                <a:ext uri="{FF2B5EF4-FFF2-40B4-BE49-F238E27FC236}">
                  <a16:creationId xmlns:a16="http://schemas.microsoft.com/office/drawing/2014/main" id="{D890C8B8-FAEF-64EC-A07E-9AE6A54140A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CAF4E79B-9048-F0DD-2F90-03FF1B29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 y="3851"/>
                <a:ext cx="36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0A894EF-7013-CE7E-89F9-A71C9C82D80D}"/>
                  </a:ext>
                </a:extLst>
              </p:cNvPr>
              <p:cNvSpPr>
                <a:spLocks noChangeArrowheads="1"/>
              </p:cNvSpPr>
              <p:nvPr/>
            </p:nvSpPr>
            <p:spPr bwMode="auto">
              <a:xfrm>
                <a:off x="3379" y="4020"/>
                <a:ext cx="1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1118F2-3A31-76B1-3858-ED9CA8BA5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1" y="4643438"/>
              <a:ext cx="1819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80E7FE6-2FFE-A5A7-98B0-CF182408E8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1763681" y="5053013"/>
              <a:ext cx="138532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2B3CD2A0-8759-3188-9CEF-D7D84E124F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143964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FA7F037-FA89-AF37-5BDA-860D506F6F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550ABBF3-FF57-F35A-281A-6A023FD69AE6}"/>
                </a:ext>
              </a:extLst>
            </p:cNvPr>
            <p:cNvSpPr>
              <a:spLocks noChangeArrowheads="1"/>
            </p:cNvSpPr>
            <p:nvPr/>
          </p:nvSpPr>
          <p:spPr bwMode="auto">
            <a:xfrm>
              <a:off x="142875" y="6367463"/>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a:latin typeface="Calibri" panose="020F0502020204030204" pitchFamily="34" charset="0"/>
                </a:rPr>
                <a:t>2023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C43C86AF-36E7-37A9-C2CE-027A1CE308CD}"/>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21381D5-AF00-384A-AF92-06B631C8F50B}" type="datetimeFigureOut">
              <a:rPr lang="en-US" altLang="zh-TW"/>
              <a:pPr>
                <a:defRPr/>
              </a:pPr>
              <a:t>11/14/2023</a:t>
            </a:fld>
            <a:endParaRPr lang="en-US" altLang="zh-TW"/>
          </a:p>
        </p:txBody>
      </p:sp>
      <p:sp>
        <p:nvSpPr>
          <p:cNvPr id="14" name="頁尾版面配置區 4">
            <a:extLst>
              <a:ext uri="{FF2B5EF4-FFF2-40B4-BE49-F238E27FC236}">
                <a16:creationId xmlns:a16="http://schemas.microsoft.com/office/drawing/2014/main" id="{239BD8AB-9640-6E95-5A31-D4B8F55FFF2D}"/>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5" name="投影片編號版面配置區 5">
            <a:extLst>
              <a:ext uri="{FF2B5EF4-FFF2-40B4-BE49-F238E27FC236}">
                <a16:creationId xmlns:a16="http://schemas.microsoft.com/office/drawing/2014/main" id="{B90AE132-51A4-2F09-7CF0-28850E934BDD}"/>
              </a:ext>
            </a:extLst>
          </p:cNvPr>
          <p:cNvSpPr>
            <a:spLocks noGrp="1"/>
          </p:cNvSpPr>
          <p:nvPr>
            <p:ph type="sldNum" sz="quarter" idx="12"/>
          </p:nvPr>
        </p:nvSpPr>
        <p:spPr/>
        <p:txBody>
          <a:bodyPr/>
          <a:lstStyle>
            <a:lvl1pPr>
              <a:defRPr smtClean="0">
                <a:latin typeface="微軟正黑體" panose="020B0604030504040204" pitchFamily="34" charset="-120"/>
                <a:ea typeface="微軟正黑體" panose="020B0604030504040204" pitchFamily="34" charset="-120"/>
              </a:defRPr>
            </a:lvl1pPr>
          </a:lstStyle>
          <a:p>
            <a:pPr>
              <a:defRPr/>
            </a:pPr>
            <a:fld id="{5B69C9C6-0AE3-0D4F-B8F6-221F1F1361C3}" type="slidenum">
              <a:rPr lang="en-US" altLang="zh-TW"/>
              <a:pPr>
                <a:defRPr/>
              </a:pPr>
              <a:t>‹#›</a:t>
            </a:fld>
            <a:endParaRPr lang="en-US" altLang="zh-TW"/>
          </a:p>
        </p:txBody>
      </p:sp>
    </p:spTree>
    <p:extLst>
      <p:ext uri="{BB962C8B-B14F-4D97-AF65-F5344CB8AC3E}">
        <p14:creationId xmlns:p14="http://schemas.microsoft.com/office/powerpoint/2010/main" val="366746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C55C869-3C8C-BEB2-D59C-FF8609A15A41}"/>
              </a:ext>
            </a:extLst>
          </p:cNvPr>
          <p:cNvSpPr>
            <a:spLocks noGrp="1"/>
          </p:cNvSpPr>
          <p:nvPr>
            <p:ph type="dt" sz="half" idx="10"/>
          </p:nvPr>
        </p:nvSpPr>
        <p:spPr/>
        <p:txBody>
          <a:bodyPr/>
          <a:lstStyle>
            <a:lvl1pPr>
              <a:defRPr/>
            </a:lvl1pPr>
          </a:lstStyle>
          <a:p>
            <a:pPr>
              <a:defRPr/>
            </a:pPr>
            <a:fld id="{37EC4A1C-4C31-FF4B-8505-9E8CC43E03E9}" type="datetimeFigureOut">
              <a:rPr lang="en-US" altLang="zh-TW"/>
              <a:pPr>
                <a:defRPr/>
              </a:pPr>
              <a:t>11/14/2023</a:t>
            </a:fld>
            <a:endParaRPr lang="en-US" altLang="zh-TW"/>
          </a:p>
        </p:txBody>
      </p:sp>
      <p:sp>
        <p:nvSpPr>
          <p:cNvPr id="6" name="頁尾版面配置區 4">
            <a:extLst>
              <a:ext uri="{FF2B5EF4-FFF2-40B4-BE49-F238E27FC236}">
                <a16:creationId xmlns:a16="http://schemas.microsoft.com/office/drawing/2014/main" id="{84BB7881-EBBF-8422-3A98-697EB0AC80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997AFA4-2EFB-3A31-A13E-E18166409949}"/>
              </a:ext>
            </a:extLst>
          </p:cNvPr>
          <p:cNvSpPr>
            <a:spLocks noGrp="1"/>
          </p:cNvSpPr>
          <p:nvPr>
            <p:ph type="sldNum" sz="quarter" idx="12"/>
          </p:nvPr>
        </p:nvSpPr>
        <p:spPr/>
        <p:txBody>
          <a:bodyPr/>
          <a:lstStyle>
            <a:lvl1pPr>
              <a:defRPr/>
            </a:lvl1pPr>
          </a:lstStyle>
          <a:p>
            <a:pPr>
              <a:defRPr/>
            </a:pPr>
            <a:fld id="{C0EEFF22-88B6-6941-8E5A-D37B21D5402D}" type="slidenum">
              <a:rPr lang="en-US" altLang="zh-TW"/>
              <a:pPr>
                <a:defRPr/>
              </a:pPr>
              <a:t>‹#›</a:t>
            </a:fld>
            <a:endParaRPr lang="en-US" altLang="zh-TW"/>
          </a:p>
        </p:txBody>
      </p:sp>
    </p:spTree>
    <p:extLst>
      <p:ext uri="{BB962C8B-B14F-4D97-AF65-F5344CB8AC3E}">
        <p14:creationId xmlns:p14="http://schemas.microsoft.com/office/powerpoint/2010/main" val="75127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137B63E-39BE-32B4-68E5-A9049C904A18}"/>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D10C6F9-B43E-65E7-4790-4484D46C60CC}"/>
              </a:ext>
            </a:extLst>
          </p:cNvPr>
          <p:cNvSpPr>
            <a:spLocks noGrp="1"/>
          </p:cNvSpPr>
          <p:nvPr>
            <p:ph type="dt" sz="half" idx="10"/>
          </p:nvPr>
        </p:nvSpPr>
        <p:spPr/>
        <p:txBody>
          <a:bodyPr/>
          <a:lstStyle>
            <a:lvl1pPr>
              <a:defRPr/>
            </a:lvl1pPr>
          </a:lstStyle>
          <a:p>
            <a:pPr>
              <a:defRPr/>
            </a:pPr>
            <a:fld id="{D257D7DD-B452-7D44-8D57-02968C084B60}" type="datetimeFigureOut">
              <a:rPr lang="en-US" altLang="zh-TW"/>
              <a:pPr>
                <a:defRPr/>
              </a:pPr>
              <a:t>11/14/2023</a:t>
            </a:fld>
            <a:endParaRPr lang="en-US" altLang="zh-TW"/>
          </a:p>
        </p:txBody>
      </p:sp>
      <p:sp>
        <p:nvSpPr>
          <p:cNvPr id="6" name="頁尾版面配置區 4">
            <a:extLst>
              <a:ext uri="{FF2B5EF4-FFF2-40B4-BE49-F238E27FC236}">
                <a16:creationId xmlns:a16="http://schemas.microsoft.com/office/drawing/2014/main" id="{80CC725E-ACEB-1376-6CDC-47586990E08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528F5D-7065-EC61-4D1D-20DC0D73771C}"/>
              </a:ext>
            </a:extLst>
          </p:cNvPr>
          <p:cNvSpPr>
            <a:spLocks noGrp="1"/>
          </p:cNvSpPr>
          <p:nvPr>
            <p:ph type="sldNum" sz="quarter" idx="12"/>
          </p:nvPr>
        </p:nvSpPr>
        <p:spPr/>
        <p:txBody>
          <a:bodyPr/>
          <a:lstStyle>
            <a:lvl1pPr>
              <a:defRPr smtClean="0"/>
            </a:lvl1pPr>
          </a:lstStyle>
          <a:p>
            <a:pPr>
              <a:defRPr/>
            </a:pPr>
            <a:fld id="{BF2809C0-DBCB-B742-995C-707341FBF3FC}" type="slidenum">
              <a:rPr lang="en-US" altLang="zh-TW"/>
              <a:pPr>
                <a:defRPr/>
              </a:pPr>
              <a:t>‹#›</a:t>
            </a:fld>
            <a:endParaRPr lang="en-US" altLang="zh-TW"/>
          </a:p>
        </p:txBody>
      </p:sp>
    </p:spTree>
    <p:extLst>
      <p:ext uri="{BB962C8B-B14F-4D97-AF65-F5344CB8AC3E}">
        <p14:creationId xmlns:p14="http://schemas.microsoft.com/office/powerpoint/2010/main" val="326424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D2ED3A0-222D-0B72-7724-939D935598FE}"/>
              </a:ext>
            </a:extLst>
          </p:cNvPr>
          <p:cNvCxnSpPr/>
          <p:nvPr/>
        </p:nvCxnSpPr>
        <p:spPr>
          <a:xfrm rot="5400000">
            <a:off x="5842001" y="319988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C59E472F-C652-ED09-2F9F-010C309C20C8}"/>
              </a:ext>
            </a:extLst>
          </p:cNvPr>
          <p:cNvSpPr>
            <a:spLocks noGrp="1"/>
          </p:cNvSpPr>
          <p:nvPr>
            <p:ph type="dt" sz="half" idx="10"/>
          </p:nvPr>
        </p:nvSpPr>
        <p:spPr/>
        <p:txBody>
          <a:bodyPr/>
          <a:lstStyle>
            <a:lvl1pPr>
              <a:defRPr/>
            </a:lvl1pPr>
          </a:lstStyle>
          <a:p>
            <a:pPr>
              <a:defRPr/>
            </a:pPr>
            <a:fld id="{E5FBE07E-6C23-5A48-9F84-A2B10CEE9A49}" type="datetimeFigureOut">
              <a:rPr lang="en-US" altLang="zh-TW"/>
              <a:pPr>
                <a:defRPr/>
              </a:pPr>
              <a:t>11/14/2023</a:t>
            </a:fld>
            <a:endParaRPr lang="en-US" altLang="zh-TW"/>
          </a:p>
        </p:txBody>
      </p:sp>
      <p:sp>
        <p:nvSpPr>
          <p:cNvPr id="6" name="頁尾版面配置區 4">
            <a:extLst>
              <a:ext uri="{FF2B5EF4-FFF2-40B4-BE49-F238E27FC236}">
                <a16:creationId xmlns:a16="http://schemas.microsoft.com/office/drawing/2014/main" id="{811D8D10-CC12-060C-84F6-9E9161339F1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F97C93-B24E-B681-0D6A-CF1921BE960F}"/>
              </a:ext>
            </a:extLst>
          </p:cNvPr>
          <p:cNvSpPr>
            <a:spLocks noGrp="1"/>
          </p:cNvSpPr>
          <p:nvPr>
            <p:ph type="sldNum" sz="quarter" idx="12"/>
          </p:nvPr>
        </p:nvSpPr>
        <p:spPr/>
        <p:txBody>
          <a:bodyPr/>
          <a:lstStyle>
            <a:lvl1pPr>
              <a:defRPr smtClean="0"/>
            </a:lvl1pPr>
          </a:lstStyle>
          <a:p>
            <a:pPr>
              <a:defRPr/>
            </a:pPr>
            <a:fld id="{D7AF4718-91F0-9A42-92B4-628029D6233C}" type="slidenum">
              <a:rPr lang="en-US" altLang="zh-TW"/>
              <a:pPr>
                <a:defRPr/>
              </a:pPr>
              <a:t>‹#›</a:t>
            </a:fld>
            <a:endParaRPr lang="en-US" altLang="zh-TW"/>
          </a:p>
        </p:txBody>
      </p:sp>
    </p:spTree>
    <p:extLst>
      <p:ext uri="{BB962C8B-B14F-4D97-AF65-F5344CB8AC3E}">
        <p14:creationId xmlns:p14="http://schemas.microsoft.com/office/powerpoint/2010/main" val="8754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441661E-8021-BEED-4C77-7AA0EC3CCBCC}"/>
              </a:ext>
            </a:extLst>
          </p:cNvPr>
          <p:cNvSpPr>
            <a:spLocks noGrp="1"/>
          </p:cNvSpPr>
          <p:nvPr>
            <p:ph type="dt" sz="half" idx="10"/>
          </p:nvPr>
        </p:nvSpPr>
        <p:spPr/>
        <p:txBody>
          <a:bodyPr/>
          <a:lstStyle>
            <a:lvl1pPr>
              <a:defRPr/>
            </a:lvl1pPr>
          </a:lstStyle>
          <a:p>
            <a:pPr>
              <a:defRPr/>
            </a:pPr>
            <a:fld id="{D3999B4E-E4C4-C84C-92A1-80315AF74D77}" type="datetimeFigureOut">
              <a:rPr lang="en-US" altLang="zh-TW"/>
              <a:pPr>
                <a:defRPr/>
              </a:pPr>
              <a:t>11/14/2023</a:t>
            </a:fld>
            <a:endParaRPr lang="en-US" altLang="zh-TW"/>
          </a:p>
        </p:txBody>
      </p:sp>
      <p:sp>
        <p:nvSpPr>
          <p:cNvPr id="4" name="頁尾版面配置區 4">
            <a:extLst>
              <a:ext uri="{FF2B5EF4-FFF2-40B4-BE49-F238E27FC236}">
                <a16:creationId xmlns:a16="http://schemas.microsoft.com/office/drawing/2014/main" id="{94E5D48E-716A-FAB1-1B5D-DF8FD7CB8C0D}"/>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54763161-99BF-01B4-8038-09368FFF0C73}"/>
              </a:ext>
            </a:extLst>
          </p:cNvPr>
          <p:cNvSpPr>
            <a:spLocks noGrp="1"/>
          </p:cNvSpPr>
          <p:nvPr>
            <p:ph type="sldNum" sz="quarter" idx="12"/>
          </p:nvPr>
        </p:nvSpPr>
        <p:spPr/>
        <p:txBody>
          <a:bodyPr/>
          <a:lstStyle>
            <a:lvl1pPr>
              <a:defRPr/>
            </a:lvl1pPr>
          </a:lstStyle>
          <a:p>
            <a:pPr>
              <a:defRPr/>
            </a:pPr>
            <a:fld id="{4CD331FE-3217-914C-87F6-88363AF8AE40}" type="slidenum">
              <a:rPr lang="en-US" altLang="zh-TW"/>
              <a:pPr>
                <a:defRPr/>
              </a:pPr>
              <a:t>‹#›</a:t>
            </a:fld>
            <a:endParaRPr lang="en-US" altLang="zh-TW"/>
          </a:p>
        </p:txBody>
      </p:sp>
    </p:spTree>
    <p:extLst>
      <p:ext uri="{BB962C8B-B14F-4D97-AF65-F5344CB8AC3E}">
        <p14:creationId xmlns:p14="http://schemas.microsoft.com/office/powerpoint/2010/main" val="26890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165F4237-2AE6-B856-7CC5-01C76F14137D}"/>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63CE63E-C487-C5C0-C325-BFC00A843B40}"/>
              </a:ext>
            </a:extLst>
          </p:cNvPr>
          <p:cNvSpPr>
            <a:spLocks noGrp="1"/>
          </p:cNvSpPr>
          <p:nvPr>
            <p:ph type="dt" sz="half" idx="10"/>
          </p:nvPr>
        </p:nvSpPr>
        <p:spPr/>
        <p:txBody>
          <a:bodyPr/>
          <a:lstStyle>
            <a:lvl1pPr>
              <a:defRPr/>
            </a:lvl1pPr>
          </a:lstStyle>
          <a:p>
            <a:pPr>
              <a:defRPr/>
            </a:pPr>
            <a:fld id="{E6A7D424-766B-C24E-BCB4-F6D30172D10C}" type="datetimeFigureOut">
              <a:rPr lang="en-US" altLang="zh-TW"/>
              <a:pPr>
                <a:defRPr/>
              </a:pPr>
              <a:t>11/14/2023</a:t>
            </a:fld>
            <a:endParaRPr lang="en-US" altLang="zh-TW"/>
          </a:p>
        </p:txBody>
      </p:sp>
      <p:sp>
        <p:nvSpPr>
          <p:cNvPr id="6" name="頁尾版面配置區 4">
            <a:extLst>
              <a:ext uri="{FF2B5EF4-FFF2-40B4-BE49-F238E27FC236}">
                <a16:creationId xmlns:a16="http://schemas.microsoft.com/office/drawing/2014/main" id="{D85232E5-89F4-F67D-EFFA-95CCFC952917}"/>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41EEF163-313A-BF99-E134-9801D433F0E0}"/>
              </a:ext>
            </a:extLst>
          </p:cNvPr>
          <p:cNvSpPr>
            <a:spLocks noGrp="1"/>
          </p:cNvSpPr>
          <p:nvPr>
            <p:ph type="sldNum" sz="quarter" idx="12"/>
          </p:nvPr>
        </p:nvSpPr>
        <p:spPr/>
        <p:txBody>
          <a:bodyPr/>
          <a:lstStyle>
            <a:lvl1pPr>
              <a:defRPr smtClean="0"/>
            </a:lvl1pPr>
          </a:lstStyle>
          <a:p>
            <a:pPr>
              <a:defRPr/>
            </a:pPr>
            <a:fld id="{60D5A963-2080-9547-AC7D-2C6528F687EC}" type="slidenum">
              <a:rPr lang="en-US" altLang="zh-TW"/>
              <a:pPr>
                <a:defRPr/>
              </a:pPr>
              <a:t>‹#›</a:t>
            </a:fld>
            <a:endParaRPr lang="en-US" altLang="zh-TW"/>
          </a:p>
        </p:txBody>
      </p:sp>
    </p:spTree>
    <p:extLst>
      <p:ext uri="{BB962C8B-B14F-4D97-AF65-F5344CB8AC3E}">
        <p14:creationId xmlns:p14="http://schemas.microsoft.com/office/powerpoint/2010/main" val="9892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85019C-2F81-173B-00B4-1289F39D0512}"/>
              </a:ext>
            </a:extLst>
          </p:cNvPr>
          <p:cNvSpPr>
            <a:spLocks noGrp="1"/>
          </p:cNvSpPr>
          <p:nvPr>
            <p:ph type="dt" sz="half" idx="10"/>
          </p:nvPr>
        </p:nvSpPr>
        <p:spPr/>
        <p:txBody>
          <a:bodyPr/>
          <a:lstStyle>
            <a:lvl1pPr>
              <a:defRPr/>
            </a:lvl1pPr>
          </a:lstStyle>
          <a:p>
            <a:pPr>
              <a:defRPr/>
            </a:pPr>
            <a:fld id="{2B5AAD08-C5C6-9A46-ABDA-D98F2DDFF02C}" type="datetimeFigureOut">
              <a:rPr lang="en-US" altLang="zh-TW"/>
              <a:pPr>
                <a:defRPr/>
              </a:pPr>
              <a:t>11/14/2023</a:t>
            </a:fld>
            <a:endParaRPr lang="en-US" altLang="zh-TW"/>
          </a:p>
        </p:txBody>
      </p:sp>
      <p:sp>
        <p:nvSpPr>
          <p:cNvPr id="5" name="頁尾版面配置區 4">
            <a:extLst>
              <a:ext uri="{FF2B5EF4-FFF2-40B4-BE49-F238E27FC236}">
                <a16:creationId xmlns:a16="http://schemas.microsoft.com/office/drawing/2014/main" id="{C8E987C1-D1D7-1E20-5E3C-DA06D859ED17}"/>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D068A7C-50BB-409A-9BC7-45AFAA3329C0}"/>
              </a:ext>
            </a:extLst>
          </p:cNvPr>
          <p:cNvSpPr>
            <a:spLocks noGrp="1"/>
          </p:cNvSpPr>
          <p:nvPr>
            <p:ph type="sldNum" sz="quarter" idx="12"/>
          </p:nvPr>
        </p:nvSpPr>
        <p:spPr/>
        <p:txBody>
          <a:bodyPr/>
          <a:lstStyle>
            <a:lvl1pPr>
              <a:defRPr/>
            </a:lvl1pPr>
          </a:lstStyle>
          <a:p>
            <a:pPr>
              <a:defRPr/>
            </a:pPr>
            <a:fld id="{B2E9998D-8B01-C34C-8202-B9E028D4BC8C}" type="slidenum">
              <a:rPr lang="en-US" altLang="zh-TW"/>
              <a:pPr>
                <a:defRPr/>
              </a:pPr>
              <a:t>‹#›</a:t>
            </a:fld>
            <a:endParaRPr lang="en-US" altLang="zh-TW"/>
          </a:p>
        </p:txBody>
      </p:sp>
    </p:spTree>
    <p:extLst>
      <p:ext uri="{BB962C8B-B14F-4D97-AF65-F5344CB8AC3E}">
        <p14:creationId xmlns:p14="http://schemas.microsoft.com/office/powerpoint/2010/main" val="37975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FCC18ADA-66C6-46CC-A6E4-080649CCC6A0}"/>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89B6065C-F5EE-18C3-AABC-82EFECC8396D}"/>
              </a:ext>
            </a:extLst>
          </p:cNvPr>
          <p:cNvSpPr>
            <a:spLocks noGrp="1"/>
          </p:cNvSpPr>
          <p:nvPr>
            <p:ph type="dt" sz="half" idx="10"/>
          </p:nvPr>
        </p:nvSpPr>
        <p:spPr/>
        <p:txBody>
          <a:bodyPr/>
          <a:lstStyle>
            <a:lvl1pPr>
              <a:defRPr/>
            </a:lvl1pPr>
          </a:lstStyle>
          <a:p>
            <a:pPr>
              <a:defRPr/>
            </a:pPr>
            <a:fld id="{F2199F1A-87DB-A84D-8E08-B26B4599E721}" type="datetimeFigureOut">
              <a:rPr lang="en-US" altLang="zh-TW"/>
              <a:pPr>
                <a:defRPr/>
              </a:pPr>
              <a:t>11/14/2023</a:t>
            </a:fld>
            <a:endParaRPr lang="en-US" altLang="zh-TW"/>
          </a:p>
        </p:txBody>
      </p:sp>
      <p:sp>
        <p:nvSpPr>
          <p:cNvPr id="7" name="頁尾版面配置區 4">
            <a:extLst>
              <a:ext uri="{FF2B5EF4-FFF2-40B4-BE49-F238E27FC236}">
                <a16:creationId xmlns:a16="http://schemas.microsoft.com/office/drawing/2014/main" id="{FD32C9A4-A065-1609-4E88-67249D25B872}"/>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BA9D82DB-8677-97DC-3FD1-52E2B9E8739C}"/>
              </a:ext>
            </a:extLst>
          </p:cNvPr>
          <p:cNvSpPr>
            <a:spLocks noGrp="1"/>
          </p:cNvSpPr>
          <p:nvPr>
            <p:ph type="sldNum" sz="quarter" idx="12"/>
          </p:nvPr>
        </p:nvSpPr>
        <p:spPr/>
        <p:txBody>
          <a:bodyPr/>
          <a:lstStyle>
            <a:lvl1pPr>
              <a:defRPr smtClean="0"/>
            </a:lvl1pPr>
          </a:lstStyle>
          <a:p>
            <a:pPr>
              <a:defRPr/>
            </a:pPr>
            <a:fld id="{3BAF327E-1649-A246-8D9B-66E2C04E8DCD}" type="slidenum">
              <a:rPr lang="en-US" altLang="zh-TW"/>
              <a:pPr>
                <a:defRPr/>
              </a:pPr>
              <a:t>‹#›</a:t>
            </a:fld>
            <a:endParaRPr lang="en-US" altLang="zh-TW"/>
          </a:p>
        </p:txBody>
      </p:sp>
    </p:spTree>
    <p:extLst>
      <p:ext uri="{BB962C8B-B14F-4D97-AF65-F5344CB8AC3E}">
        <p14:creationId xmlns:p14="http://schemas.microsoft.com/office/powerpoint/2010/main" val="23235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68D4A423-3874-B7FF-A6FB-40B6AD4DF374}"/>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27F6DF62-8C9E-6DFC-BDE0-C144EF406AC3}"/>
              </a:ext>
            </a:extLst>
          </p:cNvPr>
          <p:cNvSpPr>
            <a:spLocks noGrp="1"/>
          </p:cNvSpPr>
          <p:nvPr>
            <p:ph type="dt" sz="half" idx="10"/>
          </p:nvPr>
        </p:nvSpPr>
        <p:spPr/>
        <p:txBody>
          <a:bodyPr/>
          <a:lstStyle>
            <a:lvl1pPr>
              <a:defRPr/>
            </a:lvl1pPr>
          </a:lstStyle>
          <a:p>
            <a:pPr>
              <a:defRPr/>
            </a:pPr>
            <a:fld id="{12FCAA78-50BA-924B-90D2-509D593DBBC4}" type="datetimeFigureOut">
              <a:rPr lang="en-US" altLang="zh-TW"/>
              <a:pPr>
                <a:defRPr/>
              </a:pPr>
              <a:t>11/14/2023</a:t>
            </a:fld>
            <a:endParaRPr lang="en-US" altLang="zh-TW"/>
          </a:p>
        </p:txBody>
      </p:sp>
      <p:sp>
        <p:nvSpPr>
          <p:cNvPr id="9" name="頁尾版面配置區 4">
            <a:extLst>
              <a:ext uri="{FF2B5EF4-FFF2-40B4-BE49-F238E27FC236}">
                <a16:creationId xmlns:a16="http://schemas.microsoft.com/office/drawing/2014/main" id="{4C2DA062-7317-DF5E-E211-DE28191F731A}"/>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D70192-F4FE-C500-B65C-C1DE9959F91E}"/>
              </a:ext>
            </a:extLst>
          </p:cNvPr>
          <p:cNvSpPr>
            <a:spLocks noGrp="1"/>
          </p:cNvSpPr>
          <p:nvPr>
            <p:ph type="sldNum" sz="quarter" idx="12"/>
          </p:nvPr>
        </p:nvSpPr>
        <p:spPr/>
        <p:txBody>
          <a:bodyPr/>
          <a:lstStyle>
            <a:lvl1pPr>
              <a:defRPr smtClean="0"/>
            </a:lvl1pPr>
          </a:lstStyle>
          <a:p>
            <a:pPr>
              <a:defRPr/>
            </a:pPr>
            <a:fld id="{EB06F1D5-876F-E24E-9A43-C8207A738AA2}" type="slidenum">
              <a:rPr lang="en-US" altLang="zh-TW"/>
              <a:pPr>
                <a:defRPr/>
              </a:pPr>
              <a:t>‹#›</a:t>
            </a:fld>
            <a:endParaRPr lang="en-US" altLang="zh-TW"/>
          </a:p>
        </p:txBody>
      </p:sp>
    </p:spTree>
    <p:extLst>
      <p:ext uri="{BB962C8B-B14F-4D97-AF65-F5344CB8AC3E}">
        <p14:creationId xmlns:p14="http://schemas.microsoft.com/office/powerpoint/2010/main" val="6510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0FE85FE-CB38-C469-B662-75DD43D7D4E9}"/>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5FCAED21-0871-FF14-5B95-2743F126963A}"/>
              </a:ext>
            </a:extLst>
          </p:cNvPr>
          <p:cNvSpPr>
            <a:spLocks noGrp="1"/>
          </p:cNvSpPr>
          <p:nvPr>
            <p:ph type="dt" sz="half" idx="10"/>
          </p:nvPr>
        </p:nvSpPr>
        <p:spPr/>
        <p:txBody>
          <a:bodyPr/>
          <a:lstStyle>
            <a:lvl1pPr>
              <a:defRPr/>
            </a:lvl1pPr>
          </a:lstStyle>
          <a:p>
            <a:pPr>
              <a:defRPr/>
            </a:pPr>
            <a:fld id="{6760DC86-09B1-DD46-89D5-29D3CC8C7346}" type="datetimeFigureOut">
              <a:rPr lang="en-US" altLang="zh-TW"/>
              <a:pPr>
                <a:defRPr/>
              </a:pPr>
              <a:t>11/14/2023</a:t>
            </a:fld>
            <a:endParaRPr lang="en-US" altLang="zh-TW"/>
          </a:p>
        </p:txBody>
      </p:sp>
      <p:sp>
        <p:nvSpPr>
          <p:cNvPr id="5" name="頁尾版面配置區 4">
            <a:extLst>
              <a:ext uri="{FF2B5EF4-FFF2-40B4-BE49-F238E27FC236}">
                <a16:creationId xmlns:a16="http://schemas.microsoft.com/office/drawing/2014/main" id="{9C20BDA1-FEEC-BD02-AA65-C98EA7C8037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FADA98F-27C2-6BAC-AEB0-89903C3201D8}"/>
              </a:ext>
            </a:extLst>
          </p:cNvPr>
          <p:cNvSpPr>
            <a:spLocks noGrp="1"/>
          </p:cNvSpPr>
          <p:nvPr>
            <p:ph type="sldNum" sz="quarter" idx="12"/>
          </p:nvPr>
        </p:nvSpPr>
        <p:spPr/>
        <p:txBody>
          <a:bodyPr/>
          <a:lstStyle>
            <a:lvl1pPr>
              <a:defRPr smtClean="0"/>
            </a:lvl1pPr>
          </a:lstStyle>
          <a:p>
            <a:pPr>
              <a:defRPr/>
            </a:pPr>
            <a:fld id="{A0592FAC-3330-1344-B8A0-73F3914872FE}" type="slidenum">
              <a:rPr lang="en-US" altLang="zh-TW"/>
              <a:pPr>
                <a:defRPr/>
              </a:pPr>
              <a:t>‹#›</a:t>
            </a:fld>
            <a:endParaRPr lang="en-US" altLang="zh-TW"/>
          </a:p>
        </p:txBody>
      </p:sp>
    </p:spTree>
    <p:extLst>
      <p:ext uri="{BB962C8B-B14F-4D97-AF65-F5344CB8AC3E}">
        <p14:creationId xmlns:p14="http://schemas.microsoft.com/office/powerpoint/2010/main" val="4266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F517B2E-8216-13B1-0E9F-19C1D1DEB608}"/>
              </a:ext>
            </a:extLst>
          </p:cNvPr>
          <p:cNvSpPr>
            <a:spLocks noGrp="1"/>
          </p:cNvSpPr>
          <p:nvPr>
            <p:ph type="dt" sz="half" idx="10"/>
          </p:nvPr>
        </p:nvSpPr>
        <p:spPr/>
        <p:txBody>
          <a:bodyPr/>
          <a:lstStyle>
            <a:lvl1pPr>
              <a:defRPr/>
            </a:lvl1pPr>
          </a:lstStyle>
          <a:p>
            <a:pPr>
              <a:defRPr/>
            </a:pPr>
            <a:fld id="{322BA190-3224-A343-A652-BB675B3081DE}" type="datetimeFigureOut">
              <a:rPr lang="en-US" altLang="zh-TW"/>
              <a:pPr>
                <a:defRPr/>
              </a:pPr>
              <a:t>11/14/2023</a:t>
            </a:fld>
            <a:endParaRPr lang="en-US" altLang="zh-TW"/>
          </a:p>
        </p:txBody>
      </p:sp>
      <p:sp>
        <p:nvSpPr>
          <p:cNvPr id="3" name="頁尾版面配置區 4">
            <a:extLst>
              <a:ext uri="{FF2B5EF4-FFF2-40B4-BE49-F238E27FC236}">
                <a16:creationId xmlns:a16="http://schemas.microsoft.com/office/drawing/2014/main" id="{0B39717D-F711-693A-C2E6-FBD455DDA971}"/>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C170C78-1F41-0E2F-5029-5021D531075D}"/>
              </a:ext>
            </a:extLst>
          </p:cNvPr>
          <p:cNvSpPr>
            <a:spLocks noGrp="1"/>
          </p:cNvSpPr>
          <p:nvPr>
            <p:ph type="sldNum" sz="quarter" idx="12"/>
          </p:nvPr>
        </p:nvSpPr>
        <p:spPr/>
        <p:txBody>
          <a:bodyPr/>
          <a:lstStyle>
            <a:lvl1pPr>
              <a:defRPr/>
            </a:lvl1pPr>
          </a:lstStyle>
          <a:p>
            <a:pPr>
              <a:defRPr/>
            </a:pPr>
            <a:fld id="{3F35C7D9-FC14-1844-9A48-B9928B963FE9}" type="slidenum">
              <a:rPr lang="en-US" altLang="zh-TW"/>
              <a:pPr>
                <a:defRPr/>
              </a:pPr>
              <a:t>‹#›</a:t>
            </a:fld>
            <a:endParaRPr lang="en-US" altLang="zh-TW"/>
          </a:p>
        </p:txBody>
      </p:sp>
    </p:spTree>
    <p:extLst>
      <p:ext uri="{BB962C8B-B14F-4D97-AF65-F5344CB8AC3E}">
        <p14:creationId xmlns:p14="http://schemas.microsoft.com/office/powerpoint/2010/main" val="9937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F8A6CBB0-E02A-7AE5-8B86-3BABD85C23D0}"/>
              </a:ext>
            </a:extLst>
          </p:cNvPr>
          <p:cNvSpPr>
            <a:spLocks noGrp="1"/>
          </p:cNvSpPr>
          <p:nvPr>
            <p:ph type="dt" sz="half" idx="10"/>
          </p:nvPr>
        </p:nvSpPr>
        <p:spPr/>
        <p:txBody>
          <a:bodyPr/>
          <a:lstStyle>
            <a:lvl1pPr>
              <a:defRPr/>
            </a:lvl1pPr>
          </a:lstStyle>
          <a:p>
            <a:pPr>
              <a:defRPr/>
            </a:pPr>
            <a:fld id="{A0187023-CAE0-EA45-B30B-EE6B11A1D50A}" type="datetimeFigureOut">
              <a:rPr lang="en-US" altLang="zh-TW"/>
              <a:pPr>
                <a:defRPr/>
              </a:pPr>
              <a:t>11/14/2023</a:t>
            </a:fld>
            <a:endParaRPr lang="en-US" altLang="zh-TW"/>
          </a:p>
        </p:txBody>
      </p:sp>
      <p:sp>
        <p:nvSpPr>
          <p:cNvPr id="6" name="頁尾版面配置區 4">
            <a:extLst>
              <a:ext uri="{FF2B5EF4-FFF2-40B4-BE49-F238E27FC236}">
                <a16:creationId xmlns:a16="http://schemas.microsoft.com/office/drawing/2014/main" id="{D5AFFCC3-481C-62C5-BA83-94DB07BCC9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3C384F85-B1FB-1ADA-93CD-C57D4792555E}"/>
              </a:ext>
            </a:extLst>
          </p:cNvPr>
          <p:cNvSpPr>
            <a:spLocks noGrp="1"/>
          </p:cNvSpPr>
          <p:nvPr>
            <p:ph type="sldNum" sz="quarter" idx="12"/>
          </p:nvPr>
        </p:nvSpPr>
        <p:spPr/>
        <p:txBody>
          <a:bodyPr/>
          <a:lstStyle>
            <a:lvl1pPr>
              <a:defRPr/>
            </a:lvl1pPr>
          </a:lstStyle>
          <a:p>
            <a:pPr>
              <a:defRPr/>
            </a:pPr>
            <a:fld id="{56C534C6-1087-664B-B263-0D6E8E574B55}" type="slidenum">
              <a:rPr lang="en-US" altLang="zh-TW"/>
              <a:pPr>
                <a:defRPr/>
              </a:pPr>
              <a:t>‹#›</a:t>
            </a:fld>
            <a:endParaRPr lang="en-US" altLang="zh-TW"/>
          </a:p>
        </p:txBody>
      </p:sp>
    </p:spTree>
    <p:extLst>
      <p:ext uri="{BB962C8B-B14F-4D97-AF65-F5344CB8AC3E}">
        <p14:creationId xmlns:p14="http://schemas.microsoft.com/office/powerpoint/2010/main" val="32381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6EE3FAA-AA89-FE7C-F0D1-5C69A806714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36360" y="6019800"/>
            <a:ext cx="27540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F2A8C0FB-B676-663E-D3FC-8AB17AF662F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4288"/>
            <a:ext cx="76740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F1334388-7107-429D-0FFC-DB90B182B35D}"/>
              </a:ext>
            </a:extLst>
          </p:cNvPr>
          <p:cNvSpPr>
            <a:spLocks noChangeArrowheads="1"/>
          </p:cNvSpPr>
          <p:nvPr/>
        </p:nvSpPr>
        <p:spPr bwMode="auto">
          <a:xfrm>
            <a:off x="827620" y="60325"/>
            <a:ext cx="4150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FBF7AEF-BCCD-994D-B11C-CF4F847B02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04920E1-8C4B-C90C-4607-FB7AACE7479F}"/>
              </a:ext>
            </a:extLst>
          </p:cNvPr>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F7E0EC2-225E-1D2C-F0E4-F2AC04373A90}"/>
              </a:ext>
            </a:extLst>
          </p:cNvPr>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57BAC3C-2BF9-D74C-8EFD-C064BE4D7DD0}" type="datetimeFigureOut">
              <a:rPr lang="en-US" altLang="zh-TW"/>
              <a:pPr>
                <a:defRPr/>
              </a:pPr>
              <a:t>11/14/2023</a:t>
            </a:fld>
            <a:endParaRPr lang="en-US" altLang="zh-TW"/>
          </a:p>
        </p:txBody>
      </p:sp>
      <p:sp>
        <p:nvSpPr>
          <p:cNvPr id="5" name="頁尾版面配置區 4">
            <a:extLst>
              <a:ext uri="{FF2B5EF4-FFF2-40B4-BE49-F238E27FC236}">
                <a16:creationId xmlns:a16="http://schemas.microsoft.com/office/drawing/2014/main" id="{58AF66EB-716D-C500-4B78-3D5F434D232E}"/>
              </a:ext>
            </a:extLst>
          </p:cNvPr>
          <p:cNvSpPr>
            <a:spLocks noGrp="1"/>
          </p:cNvSpPr>
          <p:nvPr>
            <p:ph type="ftr" sz="quarter" idx="3"/>
          </p:nvPr>
        </p:nvSpPr>
        <p:spPr>
          <a:xfrm>
            <a:off x="7924800" y="635636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EC77997-CDBD-4341-3D60-75FA3EB2074B}"/>
              </a:ext>
            </a:extLst>
          </p:cNvPr>
          <p:cNvSpPr>
            <a:spLocks noGrp="1"/>
          </p:cNvSpPr>
          <p:nvPr>
            <p:ph type="sldNum" sz="quarter" idx="4"/>
          </p:nvPr>
        </p:nvSpPr>
        <p:spPr>
          <a:xfrm>
            <a:off x="45720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smtClean="0">
                <a:solidFill>
                  <a:srgbClr val="898989"/>
                </a:solidFill>
                <a:latin typeface="Calibri" panose="020F0502020204030204" pitchFamily="34" charset="0"/>
              </a:defRPr>
            </a:lvl1pPr>
          </a:lstStyle>
          <a:p>
            <a:pPr>
              <a:defRPr/>
            </a:pPr>
            <a:fld id="{42ED6105-F974-9347-8226-199CC15912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3" r:id="rId1"/>
    <p:sldLayoutId id="2147483808" r:id="rId2"/>
    <p:sldLayoutId id="2147483814" r:id="rId3"/>
    <p:sldLayoutId id="2147483809" r:id="rId4"/>
    <p:sldLayoutId id="2147483815" r:id="rId5"/>
    <p:sldLayoutId id="2147483816" r:id="rId6"/>
    <p:sldLayoutId id="2147483817" r:id="rId7"/>
    <p:sldLayoutId id="2147483810" r:id="rId8"/>
    <p:sldLayoutId id="2147483811" r:id="rId9"/>
    <p:sldLayoutId id="2147483812" r:id="rId10"/>
    <p:sldLayoutId id="2147483818" r:id="rId11"/>
    <p:sldLayoutId id="2147483819"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1297" indent="-341297"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25" indent="-284149"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357" indent="-227002"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533"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711"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tmp"/></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2.tmp"/></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4.tm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E8C5E46-E12A-8788-65C9-DD23E10D04BE}"/>
              </a:ext>
            </a:extLst>
          </p:cNvPr>
          <p:cNvSpPr>
            <a:spLocks noGrp="1"/>
          </p:cNvSpPr>
          <p:nvPr>
            <p:ph type="ctrTitle"/>
          </p:nvPr>
        </p:nvSpPr>
        <p:spPr>
          <a:xfrm>
            <a:off x="0" y="1676401"/>
            <a:ext cx="12192000" cy="1470025"/>
          </a:xfrm>
        </p:spPr>
        <p:txBody>
          <a:bodyPr/>
          <a:lstStyle/>
          <a:p>
            <a:pPr defTabSz="912768"/>
            <a:r>
              <a:rPr lang="en-US" altLang="zh-TW" sz="3200" dirty="0">
                <a:effectLst/>
                <a:cs typeface="Times New Roman" panose="02020603050405020304" pitchFamily="18" charset="0"/>
              </a:rPr>
              <a:t>eCLAS: An Efficient Pairing-Free Certificateless Aggregate Signature for Secure VANET Communication</a:t>
            </a:r>
            <a:endParaRPr lang="zh-TW" altLang="zh-TW" sz="6600" dirty="0">
              <a:cs typeface="Times New Roman" panose="02020603050405020304" pitchFamily="18" charset="0"/>
            </a:endParaRPr>
          </a:p>
        </p:txBody>
      </p:sp>
      <p:sp>
        <p:nvSpPr>
          <p:cNvPr id="3" name="副標題 2">
            <a:extLst>
              <a:ext uri="{FF2B5EF4-FFF2-40B4-BE49-F238E27FC236}">
                <a16:creationId xmlns:a16="http://schemas.microsoft.com/office/drawing/2014/main" id="{8898D4F6-989F-223D-6B63-28D7BBA457C7}"/>
              </a:ext>
            </a:extLst>
          </p:cNvPr>
          <p:cNvSpPr>
            <a:spLocks noGrp="1"/>
          </p:cNvSpPr>
          <p:nvPr>
            <p:ph type="subTitle" idx="1"/>
          </p:nvPr>
        </p:nvSpPr>
        <p:spPr>
          <a:xfrm>
            <a:off x="1828800" y="4221087"/>
            <a:ext cx="8534400" cy="963687"/>
          </a:xfrm>
        </p:spPr>
        <p:txBody>
          <a:bodyPr rtlCol="0">
            <a:normAutofit/>
          </a:bodyPr>
          <a:lstStyle/>
          <a:p>
            <a:r>
              <a:rPr lang="da-DK" altLang="zh-TW" sz="1800" dirty="0">
                <a:effectLst/>
                <a:latin typeface="Times"/>
              </a:rPr>
              <a:t> Yibo Han , Wei Song, Zhangbing Zhou, Hao Wang , and Bo Yuan</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Elliptic Curve Cryptosystem</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14:m>
                  <m:oMath xmlns:m="http://schemas.openxmlformats.org/officeDocument/2006/math">
                    <m:sSubSup>
                      <m:sSubSupPr>
                        <m:ctrlPr>
                          <a:rPr kumimoji="0" lang="en-US" altLang="zh-TW" sz="2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ctrlPr>
                      </m:sSubSupPr>
                      <m:e>
                        <m: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t>𝑍</m:t>
                        </m:r>
                      </m:e>
                      <m:sub>
                        <m:r>
                          <a:rPr kumimoji="0" lang="en-US" altLang="zh-TW" sz="2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𝑃</m:t>
                        </m:r>
                      </m:sub>
                      <m:sup>
                        <m:r>
                          <a:rPr kumimoji="0" lang="en-US" altLang="zh-TW" sz="2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m:t>
                        </m:r>
                      </m:sup>
                    </m:sSubSup>
                    <m:r>
                      <a:rPr kumimoji="0" lang="en-US" altLang="zh-TW" sz="28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 </m:t>
                    </m:r>
                  </m:oMath>
                </a14:m>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{1, 2, . . ., </a:t>
                </a:r>
                <a:r>
                  <a:rPr lang="en-US" altLang="zh-TW">
                    <a:solidFill>
                      <a:prstClr val="black">
                        <a:lumMod val="75000"/>
                        <a:lumOff val="25000"/>
                      </a:prstClr>
                    </a:solidFill>
                  </a:rPr>
                  <a:t>p</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− 1}</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da-DK"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y^2 = x^3 + ax + b(mod p)</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 b ∈ </a:t>
                </a:r>
                <a14:m>
                  <m:oMath xmlns:m="http://schemas.openxmlformats.org/officeDocument/2006/math">
                    <m:sSubSup>
                      <m:sSubSupPr>
                        <m:ctrlP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ctrlPr>
                      </m:sSubSupPr>
                      <m:e>
                        <m: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t>𝑍</m:t>
                        </m:r>
                      </m:e>
                      <m:sub>
                        <m: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t>𝑃</m:t>
                        </m:r>
                      </m:sub>
                      <m:sup>
                        <m: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t>∗</m:t>
                        </m:r>
                      </m:sup>
                    </m:sSubSup>
                    <m:r>
                      <a:rPr kumimoji="0" lang="en-US" altLang="zh-TW" sz="28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cs typeface="+mn-cs"/>
                      </a:rPr>
                      <m:t> </m:t>
                    </m:r>
                  </m:oMath>
                </a14:m>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(4a^3 + 27b^2)(mod</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p) != 0.</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1. Point addition</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2. Scalar point multiplication </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3. Order of a point</a:t>
                </a:r>
                <a:endPar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p:txBody>
          </p:sp>
        </mc:Choice>
        <mc:Fallback xmlns="">
          <p:sp>
            <p:nvSpPr>
              <p:cNvPr id="3" name="內容版面配置區 2">
                <a:extLst>
                  <a:ext uri="{FF2B5EF4-FFF2-40B4-BE49-F238E27FC236}">
                    <a16:creationId xmlns:a16="http://schemas.microsoft.com/office/drawing/2014/main" id="{E44B1C0D-69B2-463A-86C2-DD12DE88608A}"/>
                  </a:ext>
                </a:extLst>
              </p:cNvPr>
              <p:cNvSpPr>
                <a:spLocks noGrp="1" noRot="1" noChangeAspect="1" noMove="1" noResize="1" noEditPoints="1" noAdjustHandles="1" noChangeArrowheads="1" noChangeShapeType="1" noTextEdit="1"/>
              </p:cNvSpPr>
              <p:nvPr>
                <p:ph idx="1"/>
              </p:nvPr>
            </p:nvSpPr>
            <p:spPr>
              <a:blipFill>
                <a:blip r:embed="rId3"/>
                <a:stretch>
                  <a:fillRect t="-1887"/>
                </a:stretch>
              </a:blipFill>
            </p:spPr>
            <p:txBody>
              <a:bodyPr/>
              <a:lstStyle/>
              <a:p>
                <a:r>
                  <a:rPr lang="zh-TW" altLang="en-US">
                    <a:noFill/>
                  </a:rPr>
                  <a:t> </a:t>
                </a:r>
              </a:p>
            </p:txBody>
          </p:sp>
        </mc:Fallback>
      </mc:AlternateContent>
      <p:pic>
        <p:nvPicPr>
          <p:cNvPr id="2" name="圖片 1" descr="一張含有 圖表, 行, 文字, 字型 的圖片&#10;&#10;自動產生的描述">
            <a:extLst>
              <a:ext uri="{FF2B5EF4-FFF2-40B4-BE49-F238E27FC236}">
                <a16:creationId xmlns:a16="http://schemas.microsoft.com/office/drawing/2014/main" id="{67150D4C-2FD6-8C81-10AE-7A686C4EC7B4}"/>
              </a:ext>
            </a:extLst>
          </p:cNvPr>
          <p:cNvPicPr>
            <a:picLocks noChangeAspect="1"/>
          </p:cNvPicPr>
          <p:nvPr/>
        </p:nvPicPr>
        <p:blipFill>
          <a:blip r:embed="rId4"/>
          <a:stretch>
            <a:fillRect/>
          </a:stretch>
        </p:blipFill>
        <p:spPr>
          <a:xfrm>
            <a:off x="5996609" y="3587336"/>
            <a:ext cx="6096000" cy="1847850"/>
          </a:xfrm>
          <a:prstGeom prst="rect">
            <a:avLst/>
          </a:prstGeom>
        </p:spPr>
      </p:pic>
    </p:spTree>
    <p:extLst>
      <p:ext uri="{BB962C8B-B14F-4D97-AF65-F5344CB8AC3E}">
        <p14:creationId xmlns:p14="http://schemas.microsoft.com/office/powerpoint/2010/main" val="364066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Elliptic Curve Cryptosystem</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pPr marL="457200" lvl="1" indent="0">
                  <a:buNone/>
                </a:pPr>
                <a:r>
                  <a:rPr lang="en-US" altLang="zh-TW" i="1" dirty="0">
                    <a:latin typeface="Cambria Math" panose="02040503050406030204" pitchFamily="18" charset="0"/>
                  </a:rPr>
                  <a:t>Definition 1: Elliptic Curve Discrete Logarithm Problem (ECDLP): On E, </a:t>
                </a:r>
                <a:r>
                  <a:rPr lang="en-US" altLang="zh-TW" i="1" dirty="0">
                    <a:solidFill>
                      <a:srgbClr val="FF0000"/>
                    </a:solidFill>
                    <a:latin typeface="Cambria Math" panose="02040503050406030204" pitchFamily="18" charset="0"/>
                  </a:rPr>
                  <a:t>x ∈ </a:t>
                </a:r>
                <a14:m>
                  <m:oMath xmlns:m="http://schemas.openxmlformats.org/officeDocument/2006/math">
                    <m:sSubSup>
                      <m:sSubSupPr>
                        <m:ctrlPr>
                          <a:rPr lang="en-US" altLang="zh-TW" i="1">
                            <a:solidFill>
                              <a:srgbClr val="FF0000"/>
                            </a:solidFill>
                            <a:latin typeface="Cambria Math" panose="02040503050406030204" pitchFamily="18" charset="0"/>
                          </a:rPr>
                        </m:ctrlPr>
                      </m:sSubSupPr>
                      <m:e>
                        <m:r>
                          <a:rPr lang="en-US" altLang="zh-TW" i="1">
                            <a:solidFill>
                              <a:srgbClr val="FF0000"/>
                            </a:solidFill>
                            <a:latin typeface="Cambria Math" panose="02040503050406030204" pitchFamily="18" charset="0"/>
                          </a:rPr>
                          <m:t>𝑍</m:t>
                        </m:r>
                      </m:e>
                      <m:sub>
                        <m:r>
                          <a:rPr lang="en-US" altLang="zh-TW" i="1">
                            <a:solidFill>
                              <a:srgbClr val="FF0000"/>
                            </a:solidFill>
                            <a:latin typeface="Cambria Math" panose="02040503050406030204" pitchFamily="18" charset="0"/>
                          </a:rPr>
                          <m:t>𝑃</m:t>
                        </m:r>
                      </m:sub>
                      <m:sup>
                        <m:r>
                          <a:rPr lang="en-US" altLang="zh-TW" i="1">
                            <a:solidFill>
                              <a:srgbClr val="FF0000"/>
                            </a:solidFill>
                            <a:latin typeface="Cambria Math" panose="02040503050406030204" pitchFamily="18" charset="0"/>
                          </a:rPr>
                          <m:t>∗</m:t>
                        </m:r>
                      </m:sup>
                    </m:sSubSup>
                  </m:oMath>
                </a14:m>
                <a:r>
                  <a:rPr lang="en-US" altLang="zh-TW" i="1" dirty="0">
                    <a:latin typeface="Cambria Math" panose="02040503050406030204" pitchFamily="18" charset="0"/>
                  </a:rPr>
                  <a:t> and </a:t>
                </a:r>
                <a:r>
                  <a:rPr lang="en-US" altLang="zh-TW" i="1" dirty="0">
                    <a:solidFill>
                      <a:srgbClr val="FF0000"/>
                    </a:solidFill>
                    <a:latin typeface="Cambria Math" panose="02040503050406030204" pitchFamily="18" charset="0"/>
                  </a:rPr>
                  <a:t>Q = </a:t>
                </a:r>
                <a:r>
                  <a:rPr lang="en-US" altLang="zh-TW" i="1" dirty="0" err="1">
                    <a:solidFill>
                      <a:srgbClr val="FF0000"/>
                    </a:solidFill>
                    <a:latin typeface="Cambria Math" panose="02040503050406030204" pitchFamily="18" charset="0"/>
                  </a:rPr>
                  <a:t>xP</a:t>
                </a:r>
                <a:r>
                  <a:rPr lang="en-US" altLang="zh-TW" i="1" dirty="0">
                    <a:solidFill>
                      <a:srgbClr val="FF0000"/>
                    </a:solidFill>
                    <a:latin typeface="Cambria Math" panose="02040503050406030204" pitchFamily="18" charset="0"/>
                  </a:rPr>
                  <a:t>, </a:t>
                </a:r>
                <a:r>
                  <a:rPr lang="en-US" altLang="zh-TW" i="1" dirty="0">
                    <a:latin typeface="Cambria Math" panose="02040503050406030204" pitchFamily="18" charset="0"/>
                  </a:rPr>
                  <a:t>where P, Q ∈ G, G has the prime order q and generator P. The computation of a number x is hard such that </a:t>
                </a:r>
                <a:r>
                  <a:rPr lang="en-US" altLang="zh-TW" i="1" dirty="0">
                    <a:solidFill>
                      <a:srgbClr val="FF0000"/>
                    </a:solidFill>
                    <a:latin typeface="Cambria Math" panose="02040503050406030204" pitchFamily="18" charset="0"/>
                  </a:rPr>
                  <a:t>Q = </a:t>
                </a:r>
                <a:r>
                  <a:rPr lang="en-US" altLang="zh-TW" i="1" dirty="0" err="1">
                    <a:solidFill>
                      <a:srgbClr val="FF0000"/>
                    </a:solidFill>
                    <a:latin typeface="Cambria Math" panose="02040503050406030204" pitchFamily="18" charset="0"/>
                  </a:rPr>
                  <a:t>xP</a:t>
                </a:r>
                <a:r>
                  <a:rPr lang="en-US" altLang="zh-TW" i="1" dirty="0">
                    <a:solidFill>
                      <a:srgbClr val="FF0000"/>
                    </a:solidFill>
                    <a:latin typeface="Cambria Math" panose="02040503050406030204" pitchFamily="18" charset="0"/>
                  </a:rPr>
                  <a:t>.</a:t>
                </a:r>
              </a:p>
              <a:p>
                <a:pPr marL="457200" lvl="1" indent="0">
                  <a:buNone/>
                </a:pPr>
                <a:endParaRPr lang="en-US" altLang="zh-TW" dirty="0"/>
              </a:p>
              <a:p>
                <a:pPr marL="457200" lvl="1" indent="0">
                  <a:buNone/>
                </a:pPr>
                <a:r>
                  <a:rPr lang="en-US" altLang="zh-TW" i="1" dirty="0">
                    <a:latin typeface="Cambria Math" panose="02040503050406030204" pitchFamily="18" charset="0"/>
                  </a:rPr>
                  <a:t>Definition 2: Computational Diffie–Hellman Problem: On E, the random points </a:t>
                </a:r>
                <a:r>
                  <a:rPr lang="en-US" altLang="zh-TW" i="1" dirty="0">
                    <a:solidFill>
                      <a:srgbClr val="FF0000"/>
                    </a:solidFill>
                    <a:latin typeface="Cambria Math" panose="02040503050406030204" pitchFamily="18" charset="0"/>
                  </a:rPr>
                  <a:t>Q = </a:t>
                </a:r>
                <a:r>
                  <a:rPr lang="en-US" altLang="zh-TW" i="1" dirty="0" err="1">
                    <a:solidFill>
                      <a:srgbClr val="FF0000"/>
                    </a:solidFill>
                    <a:latin typeface="Cambria Math" panose="02040503050406030204" pitchFamily="18" charset="0"/>
                  </a:rPr>
                  <a:t>xP</a:t>
                </a:r>
                <a:r>
                  <a:rPr lang="en-US" altLang="zh-TW" i="1" dirty="0">
                    <a:solidFill>
                      <a:srgbClr val="FF0000"/>
                    </a:solidFill>
                    <a:latin typeface="Cambria Math" panose="02040503050406030204" pitchFamily="18" charset="0"/>
                  </a:rPr>
                  <a:t> </a:t>
                </a:r>
                <a:r>
                  <a:rPr lang="en-US" altLang="zh-TW" i="1" dirty="0">
                    <a:latin typeface="Cambria Math" panose="02040503050406030204" pitchFamily="18" charset="0"/>
                  </a:rPr>
                  <a:t>and </a:t>
                </a:r>
                <a:r>
                  <a:rPr lang="en-US" altLang="zh-TW" i="1" dirty="0">
                    <a:solidFill>
                      <a:srgbClr val="FF0000"/>
                    </a:solidFill>
                    <a:latin typeface="Cambria Math" panose="02040503050406030204" pitchFamily="18" charset="0"/>
                  </a:rPr>
                  <a:t>R = </a:t>
                </a:r>
                <a:r>
                  <a:rPr lang="en-US" altLang="zh-TW" i="1" dirty="0" err="1">
                    <a:solidFill>
                      <a:srgbClr val="FF0000"/>
                    </a:solidFill>
                    <a:latin typeface="Cambria Math" panose="02040503050406030204" pitchFamily="18" charset="0"/>
                  </a:rPr>
                  <a:t>yP</a:t>
                </a:r>
                <a:r>
                  <a:rPr lang="en-US" altLang="zh-TW" i="1" dirty="0">
                    <a:solidFill>
                      <a:srgbClr val="FF0000"/>
                    </a:solidFill>
                    <a:latin typeface="Cambria Math" panose="02040503050406030204" pitchFamily="18" charset="0"/>
                  </a:rPr>
                  <a:t>, </a:t>
                </a:r>
                <a:r>
                  <a:rPr lang="en-US" altLang="zh-TW" i="1" dirty="0">
                    <a:latin typeface="Cambria Math" panose="02040503050406030204" pitchFamily="18" charset="0"/>
                  </a:rPr>
                  <a:t>where </a:t>
                </a:r>
                <a:r>
                  <a:rPr lang="en-US" altLang="zh-TW" i="1" dirty="0">
                    <a:solidFill>
                      <a:srgbClr val="FF0000"/>
                    </a:solidFill>
                    <a:latin typeface="Cambria Math" panose="02040503050406030204" pitchFamily="18" charset="0"/>
                  </a:rPr>
                  <a:t>P, Q ∈ G,</a:t>
                </a:r>
                <a:r>
                  <a:rPr lang="en-US" altLang="zh-TW" i="1" dirty="0">
                    <a:latin typeface="Cambria Math" panose="02040503050406030204" pitchFamily="18" charset="0"/>
                  </a:rPr>
                  <a:t> G has the prime order q and generator P. The computation of </a:t>
                </a:r>
                <a:r>
                  <a:rPr lang="en-US" altLang="zh-TW" i="1" dirty="0" err="1">
                    <a:solidFill>
                      <a:srgbClr val="FF0000"/>
                    </a:solidFill>
                    <a:latin typeface="Cambria Math" panose="02040503050406030204" pitchFamily="18" charset="0"/>
                  </a:rPr>
                  <a:t>xyP</a:t>
                </a:r>
                <a:r>
                  <a:rPr lang="en-US" altLang="zh-TW" i="1" dirty="0">
                    <a:solidFill>
                      <a:srgbClr val="FF0000"/>
                    </a:solidFill>
                    <a:latin typeface="Cambria Math" panose="02040503050406030204" pitchFamily="18" charset="0"/>
                  </a:rPr>
                  <a:t> ∈ G is hard</a:t>
                </a:r>
                <a:r>
                  <a:rPr lang="en-US" altLang="zh-TW" i="1" dirty="0">
                    <a:latin typeface="Cambria Math" panose="02040503050406030204" pitchFamily="18" charset="0"/>
                  </a:rPr>
                  <a:t>, where x, y ∈ </a:t>
                </a:r>
                <a14:m>
                  <m:oMath xmlns:m="http://schemas.openxmlformats.org/officeDocument/2006/math">
                    <m:sSubSup>
                      <m:sSubSupPr>
                        <m:ctrlPr>
                          <a:rPr lang="en-US" altLang="zh-TW" i="1">
                            <a:solidFill>
                              <a:prstClr val="black">
                                <a:lumMod val="75000"/>
                                <a:lumOff val="25000"/>
                              </a:prstClr>
                            </a:solidFill>
                            <a:latin typeface="Cambria Math" panose="02040503050406030204" pitchFamily="18" charset="0"/>
                          </a:rPr>
                        </m:ctrlPr>
                      </m:sSubSupPr>
                      <m:e>
                        <m:r>
                          <a:rPr lang="en-US" altLang="zh-TW" i="1">
                            <a:solidFill>
                              <a:prstClr val="black">
                                <a:lumMod val="75000"/>
                                <a:lumOff val="25000"/>
                              </a:prstClr>
                            </a:solidFill>
                            <a:latin typeface="Cambria Math" panose="02040503050406030204" pitchFamily="18" charset="0"/>
                          </a:rPr>
                          <m:t>𝑍</m:t>
                        </m:r>
                      </m:e>
                      <m:sub>
                        <m:r>
                          <a:rPr lang="en-US" altLang="zh-TW" i="1">
                            <a:solidFill>
                              <a:prstClr val="black">
                                <a:lumMod val="75000"/>
                                <a:lumOff val="25000"/>
                              </a:prstClr>
                            </a:solidFill>
                            <a:latin typeface="Cambria Math" panose="02040503050406030204" pitchFamily="18" charset="0"/>
                          </a:rPr>
                          <m:t>𝑃</m:t>
                        </m:r>
                      </m:sub>
                      <m:sup>
                        <m:r>
                          <a:rPr lang="en-US" altLang="zh-TW" i="1">
                            <a:solidFill>
                              <a:prstClr val="black">
                                <a:lumMod val="75000"/>
                                <a:lumOff val="25000"/>
                              </a:prstClr>
                            </a:solidFill>
                            <a:latin typeface="Cambria Math" panose="02040503050406030204" pitchFamily="18" charset="0"/>
                          </a:rPr>
                          <m:t>∗</m:t>
                        </m:r>
                      </m:sup>
                    </m:sSubSup>
                  </m:oMath>
                </a14:m>
                <a:r>
                  <a:rPr lang="en-US" altLang="zh-TW" i="1" dirty="0">
                    <a:latin typeface="Cambria Math" panose="02040503050406030204" pitchFamily="18" charset="0"/>
                  </a:rPr>
                  <a:t> are two unknown random numbers.</a:t>
                </a:r>
                <a:endParaRPr i="1" dirty="0">
                  <a:latin typeface="Cambria Math" panose="02040503050406030204" pitchFamily="18" charset="0"/>
                </a:endParaRPr>
              </a:p>
              <a:p>
                <a:pPr marL="457200" lvl="1" indent="0">
                  <a:buNone/>
                </a:pPr>
                <a:endParaRPr lang="en-US" altLang="zh-TW" sz="2400" i="1" dirty="0">
                  <a:latin typeface="Cambria Math" panose="02040503050406030204" pitchFamily="18" charset="0"/>
                </a:endParaRPr>
              </a:p>
              <a:p>
                <a:pPr marL="457200" lvl="1" indent="0">
                  <a:buNone/>
                </a:pPr>
                <a:endParaRPr lang="en-US" altLang="zh-TW" sz="2400" i="1" dirty="0">
                  <a:latin typeface="Cambria Math" panose="02040503050406030204" pitchFamily="18" charset="0"/>
                </a:endParaRPr>
              </a:p>
              <a:p>
                <a:pPr marL="457200" lvl="1" indent="0">
                  <a:buNone/>
                </a:pPr>
                <a:endParaRPr lang="en-US" altLang="zh-TW" sz="2400" i="1" dirty="0">
                  <a:latin typeface="Cambria Math" panose="02040503050406030204" pitchFamily="18" charset="0"/>
                </a:endParaRPr>
              </a:p>
              <a:p>
                <a:pPr marL="457200" lvl="1" indent="0">
                  <a:buNone/>
                </a:pPr>
                <a:br>
                  <a:rPr lang="zh-TW" altLang="en-US" sz="2400" i="1" dirty="0">
                    <a:latin typeface="Cambria Math" panose="02040503050406030204" pitchFamily="18" charset="0"/>
                  </a:rPr>
                </a:br>
                <a:br>
                  <a:rPr lang="zh-TW" altLang="en-US" sz="2400" i="1" dirty="0">
                    <a:latin typeface="Cambria Math" panose="02040503050406030204" pitchFamily="18" charset="0"/>
                  </a:rPr>
                </a:br>
                <a:endParaRPr lang="zh-TW" altLang="en-US" sz="2400" i="1" dirty="0">
                  <a:latin typeface="Cambria Math" panose="02040503050406030204" pitchFamily="18" charset="0"/>
                </a:endParaRPr>
              </a:p>
            </p:txBody>
          </p:sp>
        </mc:Choice>
        <mc:Fallback xmlns="">
          <p:sp>
            <p:nvSpPr>
              <p:cNvPr id="3" name="內容版面配置區 2">
                <a:extLst>
                  <a:ext uri="{FF2B5EF4-FFF2-40B4-BE49-F238E27FC236}">
                    <a16:creationId xmlns:a16="http://schemas.microsoft.com/office/drawing/2014/main" id="{E44B1C0D-69B2-463A-86C2-DD12DE88608A}"/>
                  </a:ext>
                </a:extLst>
              </p:cNvPr>
              <p:cNvSpPr>
                <a:spLocks noGrp="1" noRot="1" noChangeAspect="1" noMove="1" noResize="1" noEditPoints="1" noAdjustHandles="1" noChangeArrowheads="1" noChangeShapeType="1" noTextEdit="1"/>
              </p:cNvSpPr>
              <p:nvPr>
                <p:ph idx="1"/>
              </p:nvPr>
            </p:nvSpPr>
            <p:spPr>
              <a:blipFill>
                <a:blip r:embed="rId3"/>
                <a:stretch>
                  <a:fillRect t="-1482" r="-1222"/>
                </a:stretch>
              </a:blipFill>
            </p:spPr>
            <p:txBody>
              <a:bodyPr/>
              <a:lstStyle/>
              <a:p>
                <a:r>
                  <a:rPr lang="en-US">
                    <a:noFill/>
                  </a:rPr>
                  <a:t> </a:t>
                </a:r>
              </a:p>
            </p:txBody>
          </p:sp>
        </mc:Fallback>
      </mc:AlternateContent>
    </p:spTree>
    <p:extLst>
      <p:ext uri="{BB962C8B-B14F-4D97-AF65-F5344CB8AC3E}">
        <p14:creationId xmlns:p14="http://schemas.microsoft.com/office/powerpoint/2010/main" val="68994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System Model</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12</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a:xfrm>
            <a:off x="609600" y="1600204"/>
            <a:ext cx="5486400" cy="4983158"/>
          </a:xfrm>
        </p:spPr>
        <p:txBody>
          <a:bodyPr/>
          <a:lstStyle/>
          <a:p>
            <a:r>
              <a:rPr lang="en-US" altLang="zh-TW" sz="1800" dirty="0"/>
              <a:t>Vehicle :</a:t>
            </a:r>
            <a:r>
              <a:rPr lang="en-US" altLang="zh-TW" sz="1800" dirty="0">
                <a:solidFill>
                  <a:schemeClr val="tx1"/>
                </a:solidFill>
              </a:rPr>
              <a:t> each vehicle equips an OBU(on-board units).</a:t>
            </a:r>
          </a:p>
          <a:p>
            <a:endParaRPr lang="en-US" altLang="zh-TW" sz="1800" dirty="0">
              <a:solidFill>
                <a:schemeClr val="tx1"/>
              </a:solidFill>
            </a:endParaRPr>
          </a:p>
          <a:p>
            <a:r>
              <a:rPr lang="en-US" altLang="zh-TW" sz="1800" dirty="0"/>
              <a:t>RSU (road-aside unit) : </a:t>
            </a:r>
            <a:r>
              <a:rPr lang="en-US" altLang="zh-TW" sz="1800" dirty="0">
                <a:solidFill>
                  <a:schemeClr val="tx1"/>
                </a:solidFill>
              </a:rPr>
              <a:t>as an intermediate entity between OBU, TRA, and KGC.</a:t>
            </a:r>
          </a:p>
          <a:p>
            <a:endParaRPr lang="en-US" altLang="zh-TW" sz="1800" dirty="0">
              <a:solidFill>
                <a:schemeClr val="tx1"/>
              </a:solidFill>
            </a:endParaRPr>
          </a:p>
          <a:p>
            <a:r>
              <a:rPr lang="en-US" altLang="zh-TW" sz="1800" dirty="0"/>
              <a:t>KGC (key generation center) :</a:t>
            </a:r>
            <a:r>
              <a:rPr lang="en-US" altLang="zh-TW" sz="1800" dirty="0">
                <a:solidFill>
                  <a:schemeClr val="tx1"/>
                </a:solidFill>
              </a:rPr>
              <a:t> it is responsible for generating parameters, assigning private keys, and is trustworthy.</a:t>
            </a:r>
          </a:p>
          <a:p>
            <a:endParaRPr lang="en-US" altLang="zh-TW" sz="1800" dirty="0">
              <a:solidFill>
                <a:schemeClr val="tx1"/>
              </a:solidFill>
            </a:endParaRPr>
          </a:p>
          <a:p>
            <a:r>
              <a:rPr lang="en-US" altLang="zh-TW" sz="1800" dirty="0"/>
              <a:t>TRA (tracing authority) :</a:t>
            </a:r>
            <a:r>
              <a:rPr lang="en-US" altLang="zh-TW" sz="1800" dirty="0">
                <a:solidFill>
                  <a:schemeClr val="tx1"/>
                </a:solidFill>
              </a:rPr>
              <a:t> it is responsible for registering vehicles and is the only entity that knows the true ID of the vehicles.</a:t>
            </a:r>
          </a:p>
          <a:p>
            <a:endParaRPr lang="en-US" altLang="zh-TW" sz="1800" dirty="0">
              <a:solidFill>
                <a:schemeClr val="tx1"/>
              </a:solidFill>
            </a:endParaRPr>
          </a:p>
          <a:p>
            <a:r>
              <a:rPr lang="en-US" altLang="zh-TW" sz="1800" dirty="0"/>
              <a:t>AS (application server): </a:t>
            </a:r>
            <a:r>
              <a:rPr lang="en-US" altLang="zh-TW" sz="1800" dirty="0">
                <a:solidFill>
                  <a:schemeClr val="tx1"/>
                </a:solidFill>
              </a:rPr>
              <a:t>verify data from RSUs and provide computation.</a:t>
            </a:r>
          </a:p>
          <a:p>
            <a:endParaRPr lang="en-US" altLang="zh-TW" sz="2400" dirty="0">
              <a:solidFill>
                <a:schemeClr val="tx1"/>
              </a:solidFill>
            </a:endParaRPr>
          </a:p>
        </p:txBody>
      </p:sp>
      <p:pic>
        <p:nvPicPr>
          <p:cNvPr id="2" name="圖片 1">
            <a:extLst>
              <a:ext uri="{FF2B5EF4-FFF2-40B4-BE49-F238E27FC236}">
                <a16:creationId xmlns:a16="http://schemas.microsoft.com/office/drawing/2014/main" id="{241FCA48-DF76-447F-A4B0-20C93D539D46}"/>
              </a:ext>
            </a:extLst>
          </p:cNvPr>
          <p:cNvPicPr>
            <a:picLocks noChangeAspect="1"/>
          </p:cNvPicPr>
          <p:nvPr/>
        </p:nvPicPr>
        <p:blipFill>
          <a:blip r:embed="rId3"/>
          <a:stretch>
            <a:fillRect/>
          </a:stretch>
        </p:blipFill>
        <p:spPr>
          <a:xfrm>
            <a:off x="6189982" y="1786725"/>
            <a:ext cx="5377138" cy="4261473"/>
          </a:xfrm>
          <a:prstGeom prst="rect">
            <a:avLst/>
          </a:prstGeom>
        </p:spPr>
      </p:pic>
    </p:spTree>
    <p:extLst>
      <p:ext uri="{BB962C8B-B14F-4D97-AF65-F5344CB8AC3E}">
        <p14:creationId xmlns:p14="http://schemas.microsoft.com/office/powerpoint/2010/main" val="110144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13</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52574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Security Requirements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r>
              <a:rPr lang="en-US" altLang="zh-TW" sz="2400" dirty="0"/>
              <a:t>The scheme is supposed to satisfy the following security requirements.</a:t>
            </a:r>
          </a:p>
          <a:p>
            <a:pPr marL="741325" marR="0" lvl="1" indent="-28414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Anonymity</a:t>
            </a:r>
          </a:p>
          <a:p>
            <a:pPr marL="741325" marR="0" lvl="1" indent="-28414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Traceability</a:t>
            </a:r>
          </a:p>
          <a:p>
            <a:pPr marL="741325" marR="0" lvl="1" indent="-28414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Unlinkability</a:t>
            </a:r>
          </a:p>
          <a:p>
            <a:pPr marL="741325" marR="0" lvl="1" indent="-28414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Message authentication and integrity</a:t>
            </a:r>
          </a:p>
          <a:p>
            <a:pPr marL="741325" marR="0" lvl="1" indent="-28414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altLang="zh-TW" sz="1800" dirty="0"/>
          </a:p>
          <a:p>
            <a:r>
              <a:rPr lang="en-US" altLang="zh-TW" sz="2400" dirty="0"/>
              <a:t>Resistance to different attacks: The proposed scheme should ensure against the following common attacks.</a:t>
            </a:r>
          </a:p>
          <a:p>
            <a:pPr lvl="1"/>
            <a:r>
              <a:rPr lang="en-US" altLang="zh-TW" sz="2000" dirty="0"/>
              <a:t>Replay attack</a:t>
            </a:r>
          </a:p>
          <a:p>
            <a:pPr lvl="1"/>
            <a:r>
              <a:rPr lang="en-US" altLang="zh-TW" sz="2000" dirty="0"/>
              <a:t>Impersonation attack</a:t>
            </a:r>
          </a:p>
          <a:p>
            <a:pPr lvl="1"/>
            <a:r>
              <a:rPr lang="en-US" altLang="zh-TW" sz="2000" dirty="0"/>
              <a:t>Modification attack</a:t>
            </a:r>
          </a:p>
          <a:p>
            <a:pPr lvl="1"/>
            <a:r>
              <a:rPr lang="en-US" altLang="zh-TW" sz="2000" dirty="0"/>
              <a:t>Message spoofing attack</a:t>
            </a:r>
          </a:p>
          <a:p>
            <a:pPr lvl="1"/>
            <a:r>
              <a:rPr lang="en-US" altLang="zh-TW" sz="2000" dirty="0"/>
              <a:t>Man-in-the-middle attack</a:t>
            </a:r>
          </a:p>
          <a:p>
            <a:pPr lvl="1"/>
            <a:endParaRPr lang="en-US" altLang="zh-TW" sz="1600" dirty="0"/>
          </a:p>
          <a:p>
            <a:endParaRPr lang="en-US" altLang="zh-TW" sz="2000" dirty="0"/>
          </a:p>
          <a:p>
            <a:pPr lvl="1"/>
            <a:endParaRPr lang="en-US" altLang="zh-TW" sz="1600" dirty="0"/>
          </a:p>
        </p:txBody>
      </p:sp>
    </p:spTree>
    <p:extLst>
      <p:ext uri="{BB962C8B-B14F-4D97-AF65-F5344CB8AC3E}">
        <p14:creationId xmlns:p14="http://schemas.microsoft.com/office/powerpoint/2010/main" val="64485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eCLAS scheme</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15</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r>
              <a:rPr lang="en-US" altLang="zh-TW" sz="2000" dirty="0">
                <a:solidFill>
                  <a:schemeClr val="tx1"/>
                </a:solidFill>
              </a:rPr>
              <a:t>In this section, we will introduce our elliptic curve cryptography (ECC) based CLAS scheme in detail.</a:t>
            </a:r>
          </a:p>
          <a:p>
            <a:endParaRPr lang="en-US" altLang="zh-TW" sz="2000" dirty="0"/>
          </a:p>
        </p:txBody>
      </p:sp>
      <p:pic>
        <p:nvPicPr>
          <p:cNvPr id="4" name="圖片 3">
            <a:extLst>
              <a:ext uri="{FF2B5EF4-FFF2-40B4-BE49-F238E27FC236}">
                <a16:creationId xmlns:a16="http://schemas.microsoft.com/office/drawing/2014/main" id="{28F0B359-787C-4176-A1DE-25BDCF03F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2876470"/>
            <a:ext cx="5522505" cy="3845020"/>
          </a:xfrm>
          <a:prstGeom prst="rect">
            <a:avLst/>
          </a:prstGeom>
        </p:spPr>
      </p:pic>
      <p:pic>
        <p:nvPicPr>
          <p:cNvPr id="9" name="圖片 8">
            <a:extLst>
              <a:ext uri="{FF2B5EF4-FFF2-40B4-BE49-F238E27FC236}">
                <a16:creationId xmlns:a16="http://schemas.microsoft.com/office/drawing/2014/main" id="{AEC82A21-727C-40E9-8609-8160586FD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61" y="2675941"/>
            <a:ext cx="5430008" cy="4182059"/>
          </a:xfrm>
          <a:prstGeom prst="rect">
            <a:avLst/>
          </a:prstGeom>
        </p:spPr>
      </p:pic>
    </p:spTree>
    <p:extLst>
      <p:ext uri="{BB962C8B-B14F-4D97-AF65-F5344CB8AC3E}">
        <p14:creationId xmlns:p14="http://schemas.microsoft.com/office/powerpoint/2010/main" val="215020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0. System Initialization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16</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6875228" cy="4525963"/>
          </a:xfrm>
        </p:spPr>
        <p:txBody>
          <a:bodyPr/>
          <a:lstStyle/>
          <a:p>
            <a:pPr>
              <a:lnSpc>
                <a:spcPct val="150000"/>
              </a:lnSpc>
            </a:pPr>
            <a:r>
              <a:rPr lang="en-US" altLang="zh-TW" sz="1600" dirty="0">
                <a:solidFill>
                  <a:schemeClr val="tx1"/>
                </a:solidFill>
              </a:rPr>
              <a:t>KGC picks a random number </a:t>
            </a:r>
            <a:r>
              <a:rPr lang="en-US" altLang="zh-TW" sz="1600" dirty="0">
                <a:solidFill>
                  <a:srgbClr val="FF0000"/>
                </a:solidFill>
              </a:rPr>
              <a:t>a</a:t>
            </a:r>
            <a:r>
              <a:rPr lang="en-US" altLang="zh-TW" sz="1600" dirty="0">
                <a:solidFill>
                  <a:schemeClr val="tx1"/>
                </a:solidFill>
              </a:rPr>
              <a:t> as its master</a:t>
            </a:r>
            <a:r>
              <a:rPr lang="zh-TW" altLang="en-US" sz="1600" dirty="0">
                <a:solidFill>
                  <a:schemeClr val="tx1"/>
                </a:solidFill>
              </a:rPr>
              <a:t> </a:t>
            </a:r>
            <a:r>
              <a:rPr lang="en-US" altLang="zh-TW" sz="1600" dirty="0">
                <a:solidFill>
                  <a:schemeClr val="tx1"/>
                </a:solidFill>
              </a:rPr>
              <a:t>private key for </a:t>
            </a:r>
            <a:r>
              <a:rPr lang="en-US" altLang="zh-TW" sz="1600" dirty="0">
                <a:solidFill>
                  <a:srgbClr val="FF0000"/>
                </a:solidFill>
              </a:rPr>
              <a:t>partial private key extract </a:t>
            </a:r>
            <a:r>
              <a:rPr lang="en-US" altLang="zh-TW" sz="1600" dirty="0">
                <a:solidFill>
                  <a:schemeClr val="tx1"/>
                </a:solidFill>
              </a:rPr>
              <a:t>and calculates</a:t>
            </a:r>
            <a:r>
              <a:rPr lang="zh-TW" altLang="en-US" sz="1600" dirty="0">
                <a:solidFill>
                  <a:schemeClr val="tx1"/>
                </a:solidFill>
              </a:rPr>
              <a:t> </a:t>
            </a:r>
            <a:r>
              <a:rPr lang="en-US" altLang="zh-TW" sz="1600" dirty="0">
                <a:solidFill>
                  <a:schemeClr val="tx1"/>
                </a:solidFill>
              </a:rPr>
              <a:t>the corresponding public key </a:t>
            </a:r>
            <a:r>
              <a:rPr lang="en-US" altLang="zh-TW" sz="1600" dirty="0">
                <a:solidFill>
                  <a:srgbClr val="FF0000"/>
                </a:solidFill>
              </a:rPr>
              <a:t>Kpub = aP </a:t>
            </a:r>
          </a:p>
          <a:p>
            <a:pPr>
              <a:lnSpc>
                <a:spcPct val="150000"/>
              </a:lnSpc>
            </a:pPr>
            <a:r>
              <a:rPr lang="en-US" altLang="zh-TW" sz="1600" dirty="0">
                <a:solidFill>
                  <a:schemeClr val="tx1"/>
                </a:solidFill>
              </a:rPr>
              <a:t>TRA also picks </a:t>
            </a:r>
            <a:r>
              <a:rPr lang="en-US" altLang="zh-TW" sz="1600" dirty="0">
                <a:solidFill>
                  <a:srgbClr val="FF0000"/>
                </a:solidFill>
              </a:rPr>
              <a:t>b</a:t>
            </a:r>
            <a:r>
              <a:rPr lang="en-US" altLang="zh-TW" sz="1600" dirty="0">
                <a:solidFill>
                  <a:schemeClr val="tx1"/>
                </a:solidFill>
              </a:rPr>
              <a:t> randomly</a:t>
            </a:r>
            <a:r>
              <a:rPr lang="zh-TW" altLang="en-US" sz="1600" dirty="0">
                <a:solidFill>
                  <a:schemeClr val="tx1"/>
                </a:solidFill>
              </a:rPr>
              <a:t> </a:t>
            </a:r>
            <a:r>
              <a:rPr lang="en-US" altLang="zh-TW" sz="1600" dirty="0">
                <a:solidFill>
                  <a:schemeClr val="tx1"/>
                </a:solidFill>
              </a:rPr>
              <a:t>as its master private key for </a:t>
            </a:r>
            <a:r>
              <a:rPr lang="en-US" altLang="zh-TW" sz="1600" dirty="0">
                <a:solidFill>
                  <a:srgbClr val="FF0000"/>
                </a:solidFill>
              </a:rPr>
              <a:t>vehicle identity tracking </a:t>
            </a:r>
            <a:r>
              <a:rPr lang="en-US" altLang="zh-TW" sz="1600" dirty="0">
                <a:solidFill>
                  <a:schemeClr val="tx1"/>
                </a:solidFill>
              </a:rPr>
              <a:t>and</a:t>
            </a:r>
            <a:r>
              <a:rPr lang="zh-TW" altLang="en-US" sz="1600" dirty="0">
                <a:solidFill>
                  <a:schemeClr val="tx1"/>
                </a:solidFill>
              </a:rPr>
              <a:t> </a:t>
            </a:r>
            <a:r>
              <a:rPr lang="en-US" altLang="zh-TW" sz="1600" dirty="0">
                <a:solidFill>
                  <a:schemeClr val="tx1"/>
                </a:solidFill>
              </a:rPr>
              <a:t>calculates the system public key </a:t>
            </a:r>
            <a:r>
              <a:rPr lang="en-US" altLang="zh-TW" sz="1600" dirty="0">
                <a:solidFill>
                  <a:srgbClr val="FF0000"/>
                </a:solidFill>
              </a:rPr>
              <a:t>Tpub = bP </a:t>
            </a:r>
          </a:p>
          <a:p>
            <a:pPr>
              <a:lnSpc>
                <a:spcPct val="150000"/>
              </a:lnSpc>
            </a:pPr>
            <a:r>
              <a:rPr lang="en-US" altLang="zh-TW" sz="1600" dirty="0">
                <a:solidFill>
                  <a:schemeClr val="tx1"/>
                </a:solidFill>
              </a:rPr>
              <a:t>KGC and TRA select three security hash functions </a:t>
            </a:r>
            <a:r>
              <a:rPr lang="en-US" altLang="zh-TW" sz="1600" dirty="0">
                <a:solidFill>
                  <a:srgbClr val="FF0000"/>
                </a:solidFill>
              </a:rPr>
              <a:t>h1 , h2</a:t>
            </a:r>
            <a:r>
              <a:rPr lang="en-US" altLang="zh-TW" sz="1600" dirty="0">
                <a:solidFill>
                  <a:srgbClr val="C00000"/>
                </a:solidFill>
              </a:rPr>
              <a:t> </a:t>
            </a:r>
            <a:r>
              <a:rPr lang="en-US" altLang="zh-TW" sz="1600" dirty="0">
                <a:solidFill>
                  <a:schemeClr val="tx1"/>
                </a:solidFill>
              </a:rPr>
              <a:t>and</a:t>
            </a:r>
            <a:r>
              <a:rPr lang="en-US" altLang="zh-TW" sz="1600" dirty="0">
                <a:solidFill>
                  <a:srgbClr val="C00000"/>
                </a:solidFill>
              </a:rPr>
              <a:t> </a:t>
            </a:r>
            <a:r>
              <a:rPr lang="en-US" altLang="zh-TW" sz="1600" dirty="0">
                <a:solidFill>
                  <a:srgbClr val="FF0000"/>
                </a:solidFill>
              </a:rPr>
              <a:t>h3</a:t>
            </a:r>
            <a:r>
              <a:rPr lang="en-US" altLang="zh-TW" sz="1600" dirty="0">
                <a:solidFill>
                  <a:srgbClr val="C00000"/>
                </a:solidFill>
              </a:rPr>
              <a:t> </a:t>
            </a:r>
            <a:r>
              <a:rPr lang="en-US" altLang="zh-TW" sz="1600" dirty="0">
                <a:solidFill>
                  <a:schemeClr val="tx1"/>
                </a:solidFill>
              </a:rPr>
              <a:t>and publish system parameter </a:t>
            </a:r>
            <a:r>
              <a:rPr lang="en-US" altLang="zh-TW" sz="1600" i="1" dirty="0">
                <a:solidFill>
                  <a:srgbClr val="FF0000"/>
                </a:solidFill>
              </a:rPr>
              <a:t>params</a:t>
            </a:r>
            <a:r>
              <a:rPr lang="en-US" altLang="zh-TW" sz="1600" dirty="0">
                <a:solidFill>
                  <a:schemeClr val="tx1"/>
                </a:solidFill>
              </a:rPr>
              <a:t> ={P, p, q, E, G, h1, h2, h3, Kpub, Tpub}</a:t>
            </a:r>
          </a:p>
          <a:p>
            <a:pPr>
              <a:lnSpc>
                <a:spcPct val="150000"/>
              </a:lnSpc>
            </a:pPr>
            <a:r>
              <a:rPr lang="en-US" altLang="zh-TW" sz="1600" dirty="0">
                <a:solidFill>
                  <a:schemeClr val="tx1"/>
                </a:solidFill>
              </a:rPr>
              <a:t>ASs can</a:t>
            </a:r>
            <a:r>
              <a:rPr lang="zh-TW" altLang="en-US" sz="1600" dirty="0">
                <a:solidFill>
                  <a:schemeClr val="tx1"/>
                </a:solidFill>
              </a:rPr>
              <a:t> </a:t>
            </a:r>
            <a:r>
              <a:rPr lang="en-US" altLang="zh-TW" sz="1600" dirty="0">
                <a:solidFill>
                  <a:schemeClr val="tx1"/>
                </a:solidFill>
              </a:rPr>
              <a:t>get the corresponding system parameters.</a:t>
            </a:r>
          </a:p>
        </p:txBody>
      </p:sp>
      <p:pic>
        <p:nvPicPr>
          <p:cNvPr id="6" name="圖片 5">
            <a:extLst>
              <a:ext uri="{FF2B5EF4-FFF2-40B4-BE49-F238E27FC236}">
                <a16:creationId xmlns:a16="http://schemas.microsoft.com/office/drawing/2014/main" id="{2E74DE70-F32F-4F4B-9213-21847FF79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179213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1</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Pseudonym Identity Generation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6998568" cy="4525963"/>
          </a:xfrm>
        </p:spPr>
        <p:txBody>
          <a:bodyPr/>
          <a:lstStyle/>
          <a:p>
            <a:pPr>
              <a:lnSpc>
                <a:spcPct val="150000"/>
              </a:lnSpc>
            </a:pPr>
            <a:r>
              <a:rPr lang="en-US" altLang="zh-TW" sz="2000" dirty="0">
                <a:solidFill>
                  <a:schemeClr val="tx1"/>
                </a:solidFill>
              </a:rPr>
              <a:t>The </a:t>
            </a:r>
            <a:r>
              <a:rPr lang="en-US" altLang="zh-TW" sz="2000" dirty="0">
                <a:solidFill>
                  <a:srgbClr val="FF0000"/>
                </a:solidFill>
              </a:rPr>
              <a:t>TRA</a:t>
            </a:r>
            <a:r>
              <a:rPr lang="en-US" altLang="zh-TW" sz="2000" dirty="0">
                <a:solidFill>
                  <a:schemeClr val="tx1"/>
                </a:solidFill>
              </a:rPr>
              <a:t> calculates and generates the </a:t>
            </a:r>
            <a:r>
              <a:rPr lang="en-US" altLang="zh-TW" sz="2000" dirty="0">
                <a:solidFill>
                  <a:srgbClr val="FF0000"/>
                </a:solidFill>
              </a:rPr>
              <a:t>pseudonymous identity</a:t>
            </a:r>
            <a:r>
              <a:rPr lang="en-US" altLang="zh-TW" sz="2000" dirty="0">
                <a:solidFill>
                  <a:schemeClr val="tx1"/>
                </a:solidFill>
              </a:rPr>
              <a:t> for the vehicles. </a:t>
            </a:r>
          </a:p>
          <a:p>
            <a:pPr>
              <a:lnSpc>
                <a:spcPct val="150000"/>
              </a:lnSpc>
            </a:pPr>
            <a:r>
              <a:rPr lang="en-US" altLang="zh-TW" sz="2000" dirty="0">
                <a:solidFill>
                  <a:schemeClr val="tx1"/>
                </a:solidFill>
              </a:rPr>
              <a:t>Vehicle</a:t>
            </a:r>
            <a:r>
              <a:rPr lang="en-US" altLang="zh-TW" sz="2000" dirty="0">
                <a:solidFill>
                  <a:schemeClr val="tx1"/>
                </a:solidFill>
                <a:latin typeface="Verdana" panose="020B0604030504040204" pitchFamily="34" charset="0"/>
                <a:ea typeface="Verdana" panose="020B0604030504040204" pitchFamily="34" charset="0"/>
              </a:rPr>
              <a:t>’</a:t>
            </a:r>
            <a:r>
              <a:rPr lang="en-US" altLang="zh-TW" sz="2000" dirty="0">
                <a:solidFill>
                  <a:schemeClr val="tx1"/>
                </a:solidFill>
              </a:rPr>
              <a:t>s messages are sent in a pseudonym way for protecting their real identity information not leaked.</a:t>
            </a:r>
          </a:p>
          <a:p>
            <a:pPr marL="0" indent="0">
              <a:lnSpc>
                <a:spcPct val="150000"/>
              </a:lnSpc>
              <a:buNone/>
            </a:pPr>
            <a:r>
              <a:rPr lang="en-US" altLang="zh-TW" sz="2000" dirty="0">
                <a:solidFill>
                  <a:schemeClr val="tx1"/>
                </a:solidFill>
              </a:rPr>
              <a:t>(1) Vi sends verification message to TRA.</a:t>
            </a:r>
          </a:p>
          <a:p>
            <a:pPr marL="0" indent="0">
              <a:lnSpc>
                <a:spcPct val="150000"/>
              </a:lnSpc>
              <a:buNone/>
            </a:pPr>
            <a:r>
              <a:rPr lang="en-US" altLang="zh-TW" sz="2000" dirty="0">
                <a:solidFill>
                  <a:schemeClr val="tx1"/>
                </a:solidFill>
              </a:rPr>
              <a:t>(2) TRA calculates </a:t>
            </a:r>
            <a:r>
              <a:rPr lang="en-US" altLang="zh-TW" sz="2000" dirty="0">
                <a:solidFill>
                  <a:srgbClr val="FF0000"/>
                </a:solidFill>
              </a:rPr>
              <a:t>RIDi</a:t>
            </a:r>
            <a:r>
              <a:rPr lang="en-US" altLang="zh-TW" sz="2000" dirty="0">
                <a:solidFill>
                  <a:schemeClr val="tx1"/>
                </a:solidFill>
              </a:rPr>
              <a:t> through the message receive from Vi and verifies the validity of this identity. If the verification fails, TRA will discard this message directly.</a:t>
            </a:r>
          </a:p>
          <a:p>
            <a:pPr marL="0" indent="0">
              <a:lnSpc>
                <a:spcPct val="150000"/>
              </a:lnSpc>
              <a:buNone/>
            </a:pPr>
            <a:r>
              <a:rPr lang="en-US" altLang="zh-TW" sz="2000" dirty="0">
                <a:solidFill>
                  <a:schemeClr val="tx1"/>
                </a:solidFill>
              </a:rPr>
              <a:t>(3) Otherwise, the TRA calculates pseudonym identity </a:t>
            </a:r>
            <a:r>
              <a:rPr lang="en-US" altLang="zh-TW" sz="2000" dirty="0">
                <a:solidFill>
                  <a:srgbClr val="FF0000"/>
                </a:solidFill>
              </a:rPr>
              <a:t>PIDi</a:t>
            </a:r>
            <a:r>
              <a:rPr lang="en-US" altLang="zh-TW" sz="2000" dirty="0">
                <a:solidFill>
                  <a:schemeClr val="tx1"/>
                </a:solidFill>
              </a:rPr>
              <a:t> and sends to the KGC.</a:t>
            </a:r>
          </a:p>
        </p:txBody>
      </p:sp>
      <p:pic>
        <p:nvPicPr>
          <p:cNvPr id="7" name="圖片 6">
            <a:extLst>
              <a:ext uri="{FF2B5EF4-FFF2-40B4-BE49-F238E27FC236}">
                <a16:creationId xmlns:a16="http://schemas.microsoft.com/office/drawing/2014/main" id="{4E62E2AA-3D26-4306-92AB-01C71DBDC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340492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2</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Vehicle Key Generation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6875228" cy="4525963"/>
          </a:xfrm>
        </p:spPr>
        <p:txBody>
          <a:bodyPr/>
          <a:lstStyle/>
          <a:p>
            <a:pPr>
              <a:lnSpc>
                <a:spcPct val="150000"/>
              </a:lnSpc>
            </a:pPr>
            <a:r>
              <a:rPr lang="en-US" altLang="zh-TW" sz="2000" dirty="0">
                <a:solidFill>
                  <a:schemeClr val="tx1"/>
                </a:solidFill>
              </a:rPr>
              <a:t>The vehicle Vi selects a random number </a:t>
            </a:r>
            <a:r>
              <a:rPr lang="en-US" altLang="zh-TW" sz="2000" dirty="0">
                <a:solidFill>
                  <a:srgbClr val="FF0000"/>
                </a:solidFill>
              </a:rPr>
              <a:t>vskPIDi</a:t>
            </a:r>
            <a:r>
              <a:rPr lang="en-US" altLang="zh-TW" sz="2000" dirty="0">
                <a:solidFill>
                  <a:schemeClr val="tx1"/>
                </a:solidFill>
              </a:rPr>
              <a:t> as its private key, then calculates the corresponding public key </a:t>
            </a:r>
            <a:r>
              <a:rPr lang="en-US" altLang="zh-TW" sz="2000" dirty="0">
                <a:solidFill>
                  <a:srgbClr val="FF0000"/>
                </a:solidFill>
              </a:rPr>
              <a:t>vpkPIDi</a:t>
            </a:r>
            <a:r>
              <a:rPr lang="en-US" altLang="zh-TW" sz="2000" dirty="0">
                <a:solidFill>
                  <a:schemeClr val="tx1"/>
                </a:solidFill>
              </a:rPr>
              <a:t> = vskPIDi</a:t>
            </a:r>
            <a:r>
              <a:rPr lang="zh-TW" altLang="en-US" sz="2000" dirty="0">
                <a:solidFill>
                  <a:schemeClr val="tx1"/>
                </a:solidFill>
              </a:rPr>
              <a:t> * </a:t>
            </a:r>
            <a:r>
              <a:rPr lang="en-US" altLang="zh-TW" sz="2000" dirty="0">
                <a:solidFill>
                  <a:schemeClr val="tx1"/>
                </a:solidFill>
              </a:rPr>
              <a:t>P.</a:t>
            </a:r>
          </a:p>
          <a:p>
            <a:pPr>
              <a:lnSpc>
                <a:spcPct val="150000"/>
              </a:lnSpc>
            </a:pPr>
            <a:r>
              <a:rPr lang="en-US" altLang="zh-TW" sz="2000" dirty="0">
                <a:solidFill>
                  <a:schemeClr val="tx1"/>
                </a:solidFill>
              </a:rPr>
              <a:t>Next, the vehicle Vi publishes its public key vpkPIDi , that is, other entities in the VANETs can also obtain the public key.</a:t>
            </a:r>
          </a:p>
        </p:txBody>
      </p:sp>
      <p:pic>
        <p:nvPicPr>
          <p:cNvPr id="6" name="圖片 5">
            <a:extLst>
              <a:ext uri="{FF2B5EF4-FFF2-40B4-BE49-F238E27FC236}">
                <a16:creationId xmlns:a16="http://schemas.microsoft.com/office/drawing/2014/main" id="{EEF98C7E-4E96-4595-8A5E-E7FA353FA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121794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3</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Partial Private Key Extract</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19</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6998568" cy="4525963"/>
          </a:xfrm>
        </p:spPr>
        <p:txBody>
          <a:bodyPr/>
          <a:lstStyle/>
          <a:p>
            <a:pPr>
              <a:lnSpc>
                <a:spcPct val="150000"/>
              </a:lnSpc>
            </a:pPr>
            <a:r>
              <a:rPr lang="en-US" altLang="zh-TW" sz="2000" dirty="0">
                <a:solidFill>
                  <a:schemeClr val="tx1"/>
                </a:solidFill>
              </a:rPr>
              <a:t>After </a:t>
            </a:r>
            <a:r>
              <a:rPr lang="en-US" altLang="zh-TW" sz="2000" dirty="0">
                <a:solidFill>
                  <a:srgbClr val="FF0000"/>
                </a:solidFill>
              </a:rPr>
              <a:t>KGC</a:t>
            </a:r>
            <a:r>
              <a:rPr lang="en-US" altLang="zh-TW" sz="2000" dirty="0">
                <a:solidFill>
                  <a:schemeClr val="tx1"/>
                </a:solidFill>
              </a:rPr>
              <a:t> receives the </a:t>
            </a:r>
            <a:r>
              <a:rPr lang="en-US" altLang="zh-TW" sz="2000" dirty="0">
                <a:solidFill>
                  <a:srgbClr val="FF0000"/>
                </a:solidFill>
              </a:rPr>
              <a:t>pseudonym identity</a:t>
            </a:r>
            <a:r>
              <a:rPr lang="en-US" altLang="zh-TW" sz="2000" dirty="0">
                <a:solidFill>
                  <a:schemeClr val="tx1"/>
                </a:solidFill>
              </a:rPr>
              <a:t> of vehicle Vi from TRA, it calculates QIDi by h2 hash function, and thus obtains a </a:t>
            </a:r>
            <a:r>
              <a:rPr lang="en-US" altLang="zh-TW" sz="2000" b="1" dirty="0">
                <a:solidFill>
                  <a:schemeClr val="tx1"/>
                </a:solidFill>
              </a:rPr>
              <a:t>partial private key </a:t>
            </a:r>
            <a:r>
              <a:rPr lang="en-US" altLang="zh-TW" sz="2000" dirty="0">
                <a:solidFill>
                  <a:srgbClr val="FF0000"/>
                </a:solidFill>
              </a:rPr>
              <a:t>pskPIDi</a:t>
            </a:r>
            <a:r>
              <a:rPr lang="en-US" altLang="zh-TW" sz="2000" dirty="0">
                <a:solidFill>
                  <a:schemeClr val="tx1"/>
                </a:solidFill>
              </a:rPr>
              <a:t> = aQIDi.</a:t>
            </a:r>
          </a:p>
          <a:p>
            <a:pPr>
              <a:lnSpc>
                <a:spcPct val="150000"/>
              </a:lnSpc>
            </a:pPr>
            <a:r>
              <a:rPr lang="en-US" altLang="zh-TW" sz="2000" dirty="0">
                <a:solidFill>
                  <a:schemeClr val="tx1"/>
                </a:solidFill>
              </a:rPr>
              <a:t>The KGC sends </a:t>
            </a:r>
            <a:r>
              <a:rPr lang="en-US" altLang="zh-TW" sz="2000" dirty="0">
                <a:solidFill>
                  <a:srgbClr val="FF0000"/>
                </a:solidFill>
              </a:rPr>
              <a:t>pseudonym identity </a:t>
            </a:r>
            <a:r>
              <a:rPr lang="en-US" altLang="zh-TW" sz="2000" dirty="0">
                <a:solidFill>
                  <a:schemeClr val="tx1"/>
                </a:solidFill>
              </a:rPr>
              <a:t>and </a:t>
            </a:r>
            <a:r>
              <a:rPr lang="en-US" altLang="zh-TW" sz="2000" dirty="0">
                <a:solidFill>
                  <a:srgbClr val="FF0000"/>
                </a:solidFill>
              </a:rPr>
              <a:t>partial private key </a:t>
            </a:r>
            <a:r>
              <a:rPr lang="en-US" altLang="zh-TW" sz="2000" dirty="0">
                <a:solidFill>
                  <a:schemeClr val="tx1"/>
                </a:solidFill>
              </a:rPr>
              <a:t>to the vehicle Vi in a secure manner and saves it in its corresponding OBU. </a:t>
            </a:r>
          </a:p>
          <a:p>
            <a:pPr marL="0" indent="0">
              <a:lnSpc>
                <a:spcPct val="150000"/>
              </a:lnSpc>
              <a:buNone/>
            </a:pPr>
            <a:r>
              <a:rPr lang="en-US" altLang="zh-TW" sz="2000" dirty="0">
                <a:solidFill>
                  <a:schemeClr val="tx1"/>
                </a:solidFill>
              </a:rPr>
              <a:t>     Therefore, the </a:t>
            </a:r>
            <a:r>
              <a:rPr lang="en-US" altLang="zh-TW" sz="2000" dirty="0">
                <a:solidFill>
                  <a:srgbClr val="FF0000"/>
                </a:solidFill>
              </a:rPr>
              <a:t>signature private key </a:t>
            </a:r>
            <a:r>
              <a:rPr lang="en-US" altLang="zh-TW" sz="2000" dirty="0">
                <a:solidFill>
                  <a:schemeClr val="tx1"/>
                </a:solidFill>
              </a:rPr>
              <a:t>of vehicle Vi can be expressed as { vskPIDi , pskPIDi }.</a:t>
            </a:r>
          </a:p>
        </p:txBody>
      </p:sp>
      <p:pic>
        <p:nvPicPr>
          <p:cNvPr id="6" name="圖片 5">
            <a:extLst>
              <a:ext uri="{FF2B5EF4-FFF2-40B4-BE49-F238E27FC236}">
                <a16:creationId xmlns:a16="http://schemas.microsoft.com/office/drawing/2014/main" id="{4720D5B9-6B75-4447-8580-FA0070CD5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77093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0927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4</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Individual Sign and Verification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7070576" cy="4525963"/>
          </a:xfrm>
        </p:spPr>
        <p:txBody>
          <a:bodyPr/>
          <a:lstStyle/>
          <a:p>
            <a:pPr>
              <a:lnSpc>
                <a:spcPct val="150000"/>
              </a:lnSpc>
            </a:pPr>
            <a:r>
              <a:rPr lang="en-US" altLang="zh-TW" sz="2000" dirty="0">
                <a:solidFill>
                  <a:schemeClr val="tx1"/>
                </a:solidFill>
              </a:rPr>
              <a:t>To ensure the </a:t>
            </a:r>
            <a:r>
              <a:rPr lang="en-US" altLang="zh-TW" sz="2000" dirty="0">
                <a:solidFill>
                  <a:srgbClr val="FF0000"/>
                </a:solidFill>
              </a:rPr>
              <a:t>authentication</a:t>
            </a:r>
            <a:r>
              <a:rPr lang="en-US" altLang="zh-TW" sz="2000" dirty="0">
                <a:solidFill>
                  <a:schemeClr val="tx1"/>
                </a:solidFill>
              </a:rPr>
              <a:t> and the </a:t>
            </a:r>
            <a:r>
              <a:rPr lang="en-US" altLang="zh-TW" sz="2000" dirty="0">
                <a:solidFill>
                  <a:srgbClr val="FF0000"/>
                </a:solidFill>
              </a:rPr>
              <a:t>integrity</a:t>
            </a:r>
            <a:r>
              <a:rPr lang="en-US" altLang="zh-TW" sz="2000" dirty="0">
                <a:solidFill>
                  <a:schemeClr val="tx1"/>
                </a:solidFill>
              </a:rPr>
              <a:t> of message, each message sent by the vehicle must be signed and the receiver should verify the message when it receives the message. </a:t>
            </a:r>
          </a:p>
          <a:p>
            <a:pPr>
              <a:lnSpc>
                <a:spcPct val="150000"/>
              </a:lnSpc>
            </a:pPr>
            <a:r>
              <a:rPr lang="en-US" altLang="zh-TW" sz="2000" dirty="0">
                <a:solidFill>
                  <a:schemeClr val="tx1"/>
                </a:solidFill>
              </a:rPr>
              <a:t>The traffic-related message </a:t>
            </a:r>
            <a:r>
              <a:rPr lang="en-US" altLang="zh-TW" sz="2000" dirty="0">
                <a:solidFill>
                  <a:srgbClr val="FF0000"/>
                </a:solidFill>
              </a:rPr>
              <a:t>Mi</a:t>
            </a:r>
            <a:r>
              <a:rPr lang="en-US" altLang="zh-TW" sz="2000" dirty="0">
                <a:solidFill>
                  <a:schemeClr val="tx1"/>
                </a:solidFill>
              </a:rPr>
              <a:t> is signed with the signature private key vskPIDi , pskPIDi , and the vehicle sends the signed message every 100–300 </a:t>
            </a:r>
            <a:r>
              <a:rPr lang="en-US" altLang="zh-TW" sz="2000" dirty="0" err="1">
                <a:solidFill>
                  <a:schemeClr val="tx1"/>
                </a:solidFill>
              </a:rPr>
              <a:t>ms.</a:t>
            </a:r>
            <a:r>
              <a:rPr lang="en-US" altLang="zh-TW" sz="2000" dirty="0">
                <a:solidFill>
                  <a:schemeClr val="tx1"/>
                </a:solidFill>
              </a:rPr>
              <a:t> </a:t>
            </a:r>
          </a:p>
          <a:p>
            <a:pPr>
              <a:lnSpc>
                <a:spcPct val="150000"/>
              </a:lnSpc>
            </a:pPr>
            <a:r>
              <a:rPr lang="en-US" altLang="zh-TW" sz="2000" dirty="0">
                <a:solidFill>
                  <a:schemeClr val="tx1"/>
                </a:solidFill>
              </a:rPr>
              <a:t>Detailed steps are given as follows.</a:t>
            </a:r>
          </a:p>
        </p:txBody>
      </p:sp>
      <p:pic>
        <p:nvPicPr>
          <p:cNvPr id="6" name="圖片 5">
            <a:extLst>
              <a:ext uri="{FF2B5EF4-FFF2-40B4-BE49-F238E27FC236}">
                <a16:creationId xmlns:a16="http://schemas.microsoft.com/office/drawing/2014/main" id="{E9A90C81-735C-483C-B59F-0F999879E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415022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4</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Individual Sign and Verification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0" y="1830402"/>
            <a:ext cx="7608168" cy="4525963"/>
          </a:xfrm>
        </p:spPr>
        <p:txBody>
          <a:bodyPr/>
          <a:lstStyle/>
          <a:p>
            <a:pPr marL="0" indent="0">
              <a:lnSpc>
                <a:spcPct val="150000"/>
              </a:lnSpc>
              <a:buNone/>
            </a:pPr>
            <a:r>
              <a:rPr lang="en-US" altLang="zh-TW" sz="1800" dirty="0">
                <a:solidFill>
                  <a:schemeClr val="tx1"/>
                </a:solidFill>
              </a:rPr>
              <a:t>(1) Vehicle Vi selects </a:t>
            </a:r>
            <a:r>
              <a:rPr lang="en-US" altLang="zh-TW" sz="1800" dirty="0">
                <a:solidFill>
                  <a:srgbClr val="FF0000"/>
                </a:solidFill>
              </a:rPr>
              <a:t>ri</a:t>
            </a:r>
            <a:r>
              <a:rPr lang="en-US" altLang="zh-TW" sz="1800" dirty="0">
                <a:solidFill>
                  <a:schemeClr val="tx1"/>
                </a:solidFill>
              </a:rPr>
              <a:t> randomly, and calculates Ui =ri</a:t>
            </a:r>
            <a:r>
              <a:rPr lang="zh-TW" altLang="en-US" sz="1800" dirty="0">
                <a:solidFill>
                  <a:schemeClr val="tx1"/>
                </a:solidFill>
              </a:rPr>
              <a:t> </a:t>
            </a:r>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P.</a:t>
            </a:r>
          </a:p>
          <a:p>
            <a:pPr marL="0" indent="0">
              <a:lnSpc>
                <a:spcPct val="150000"/>
              </a:lnSpc>
              <a:buNone/>
            </a:pPr>
            <a:r>
              <a:rPr lang="en-US" altLang="zh-TW" sz="1800" dirty="0">
                <a:solidFill>
                  <a:schemeClr val="tx1"/>
                </a:solidFill>
              </a:rPr>
              <a:t>(2) Vehicle Vi calculates </a:t>
            </a:r>
            <a:r>
              <a:rPr lang="en-US" altLang="zh-TW" sz="1800" dirty="0">
                <a:solidFill>
                  <a:srgbClr val="FF0000"/>
                </a:solidFill>
              </a:rPr>
              <a:t>hi</a:t>
            </a:r>
            <a:r>
              <a:rPr lang="en-US" altLang="zh-TW" sz="1800" dirty="0">
                <a:solidFill>
                  <a:schemeClr val="tx1"/>
                </a:solidFill>
              </a:rPr>
              <a:t> by </a:t>
            </a:r>
            <a:r>
              <a:rPr lang="en-US" altLang="zh-TW" sz="1800" dirty="0">
                <a:solidFill>
                  <a:srgbClr val="FF0000"/>
                </a:solidFill>
              </a:rPr>
              <a:t>h3</a:t>
            </a:r>
            <a:r>
              <a:rPr lang="en-US" altLang="zh-TW" sz="1800" dirty="0">
                <a:solidFill>
                  <a:schemeClr val="tx1"/>
                </a:solidFill>
              </a:rPr>
              <a:t> hash function and </a:t>
            </a:r>
            <a:r>
              <a:rPr lang="en-US" altLang="zh-TW" sz="1800" dirty="0">
                <a:solidFill>
                  <a:srgbClr val="FF0000"/>
                </a:solidFill>
              </a:rPr>
              <a:t>Si</a:t>
            </a:r>
            <a:r>
              <a:rPr lang="en-US" altLang="zh-TW" sz="1800" dirty="0">
                <a:solidFill>
                  <a:schemeClr val="tx1"/>
                </a:solidFill>
              </a:rPr>
              <a:t>, then </a:t>
            </a:r>
            <a:r>
              <a:rPr lang="el-GR" altLang="zh-TW" sz="1800" dirty="0">
                <a:solidFill>
                  <a:srgbClr val="FF0000"/>
                </a:solidFill>
              </a:rPr>
              <a:t>σ</a:t>
            </a:r>
            <a:r>
              <a:rPr lang="en-US" altLang="zh-TW" sz="1800" dirty="0">
                <a:solidFill>
                  <a:srgbClr val="FF0000"/>
                </a:solidFill>
              </a:rPr>
              <a:t>i </a:t>
            </a:r>
            <a:r>
              <a:rPr lang="en-US" altLang="zh-TW" sz="1800" dirty="0">
                <a:solidFill>
                  <a:schemeClr val="tx1"/>
                </a:solidFill>
              </a:rPr>
              <a:t>=(Ui, Si) is the certificateless signature corresponding to message Mi.</a:t>
            </a:r>
          </a:p>
          <a:p>
            <a:pPr marL="0" indent="0">
              <a:lnSpc>
                <a:spcPct val="150000"/>
              </a:lnSpc>
              <a:buNone/>
            </a:pPr>
            <a:r>
              <a:rPr lang="en-US" altLang="zh-TW" sz="1800" dirty="0">
                <a:solidFill>
                  <a:schemeClr val="tx1"/>
                </a:solidFill>
              </a:rPr>
              <a:t>(3) Vehicle Vi sends message to the nearby RSU or AS for verification.</a:t>
            </a:r>
          </a:p>
          <a:p>
            <a:pPr marL="0" indent="0">
              <a:lnSpc>
                <a:spcPct val="150000"/>
              </a:lnSpc>
              <a:buNone/>
            </a:pPr>
            <a:r>
              <a:rPr lang="en-US" altLang="zh-TW" sz="1800" dirty="0">
                <a:solidFill>
                  <a:schemeClr val="tx1"/>
                </a:solidFill>
              </a:rPr>
              <a:t>(4) When RSU or an AS receives message from vehicle Vi, if the parameter of time of pseudonym identity is legal, then it calculates </a:t>
            </a:r>
            <a:r>
              <a:rPr lang="en-US" altLang="zh-TW" sz="1800" dirty="0">
                <a:solidFill>
                  <a:srgbClr val="FF0000"/>
                </a:solidFill>
              </a:rPr>
              <a:t>QIDi</a:t>
            </a:r>
            <a:r>
              <a:rPr lang="en-US" altLang="zh-TW" sz="1800" dirty="0">
                <a:solidFill>
                  <a:schemeClr val="tx1"/>
                </a:solidFill>
              </a:rPr>
              <a:t> by h2 hash function and </a:t>
            </a:r>
            <a:r>
              <a:rPr lang="en-US" altLang="zh-TW" sz="1800" dirty="0">
                <a:solidFill>
                  <a:srgbClr val="FF0000"/>
                </a:solidFill>
              </a:rPr>
              <a:t>hi</a:t>
            </a:r>
            <a:r>
              <a:rPr lang="en-US" altLang="zh-TW" sz="1800" dirty="0">
                <a:solidFill>
                  <a:schemeClr val="tx1"/>
                </a:solidFill>
              </a:rPr>
              <a:t>. </a:t>
            </a:r>
          </a:p>
          <a:p>
            <a:pPr marL="0" indent="0">
              <a:lnSpc>
                <a:spcPct val="150000"/>
              </a:lnSpc>
              <a:buNone/>
            </a:pPr>
            <a:r>
              <a:rPr lang="en-US" altLang="zh-TW" sz="1800" dirty="0">
                <a:solidFill>
                  <a:schemeClr val="tx1"/>
                </a:solidFill>
              </a:rPr>
              <a:t>Next, it checks whether </a:t>
            </a:r>
            <a:r>
              <a:rPr lang="en-US" altLang="zh-TW" sz="1800" dirty="0">
                <a:solidFill>
                  <a:srgbClr val="FF0000"/>
                </a:solidFill>
              </a:rPr>
              <a:t>Si*P</a:t>
            </a:r>
            <a:r>
              <a:rPr lang="en-US" altLang="zh-TW" sz="1800" dirty="0">
                <a:solidFill>
                  <a:schemeClr val="tx1"/>
                </a:solidFill>
              </a:rPr>
              <a:t> is established. If it is established, the verification is passed and the certificate is received. Otherwise, the signature is discarded and the vehicle Vi certification fails.</a:t>
            </a:r>
          </a:p>
        </p:txBody>
      </p:sp>
      <p:pic>
        <p:nvPicPr>
          <p:cNvPr id="6" name="圖片 5">
            <a:extLst>
              <a:ext uri="{FF2B5EF4-FFF2-40B4-BE49-F238E27FC236}">
                <a16:creationId xmlns:a16="http://schemas.microsoft.com/office/drawing/2014/main" id="{8FFA2F74-AAF3-4243-A8D3-992596F7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170130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5</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Aggregate Signature and Verification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22</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0" y="1600204"/>
            <a:ext cx="7484828" cy="4525963"/>
          </a:xfrm>
        </p:spPr>
        <p:txBody>
          <a:bodyPr/>
          <a:lstStyle/>
          <a:p>
            <a:pPr>
              <a:lnSpc>
                <a:spcPct val="150000"/>
              </a:lnSpc>
            </a:pPr>
            <a:r>
              <a:rPr lang="en-US" altLang="zh-TW" sz="1800" dirty="0">
                <a:solidFill>
                  <a:srgbClr val="FF0000"/>
                </a:solidFill>
              </a:rPr>
              <a:t>Compressing the signature length </a:t>
            </a:r>
            <a:r>
              <a:rPr lang="en-US" altLang="zh-TW" sz="1800" dirty="0">
                <a:solidFill>
                  <a:schemeClr val="tx1"/>
                </a:solidFill>
              </a:rPr>
              <a:t>through the idea of aggregate signature can effectively relieve the pressure of the transmission process when the network bandwidth is limited.</a:t>
            </a:r>
          </a:p>
          <a:p>
            <a:pPr>
              <a:lnSpc>
                <a:spcPct val="150000"/>
              </a:lnSpc>
            </a:pPr>
            <a:r>
              <a:rPr lang="en-US" altLang="zh-TW" sz="1800" dirty="0">
                <a:solidFill>
                  <a:schemeClr val="tx1"/>
                </a:solidFill>
              </a:rPr>
              <a:t>(1) When RSU receives multiple messages from different vehicles with certificateless message-signature pair {(M1, </a:t>
            </a:r>
            <a:r>
              <a:rPr lang="el-GR" altLang="zh-TW" sz="1800" dirty="0">
                <a:solidFill>
                  <a:schemeClr val="tx1"/>
                </a:solidFill>
              </a:rPr>
              <a:t>σ1), (</a:t>
            </a:r>
            <a:r>
              <a:rPr lang="en-US" altLang="zh-TW" sz="1800" dirty="0">
                <a:solidFill>
                  <a:schemeClr val="tx1"/>
                </a:solidFill>
              </a:rPr>
              <a:t>M2, </a:t>
            </a:r>
            <a:r>
              <a:rPr lang="el-GR" altLang="zh-TW" sz="1800" dirty="0">
                <a:solidFill>
                  <a:schemeClr val="tx1"/>
                </a:solidFill>
              </a:rPr>
              <a:t>σ2),</a:t>
            </a:r>
            <a:r>
              <a:rPr lang="en-US" altLang="zh-TW" sz="1800" dirty="0">
                <a:solidFill>
                  <a:schemeClr val="tx1"/>
                </a:solidFill>
              </a:rPr>
              <a:t> </a:t>
            </a:r>
            <a:r>
              <a:rPr lang="el-GR" altLang="zh-TW" sz="1800" dirty="0">
                <a:solidFill>
                  <a:schemeClr val="tx1"/>
                </a:solidFill>
              </a:rPr>
              <a:t>(</a:t>
            </a:r>
            <a:r>
              <a:rPr lang="en-US" altLang="zh-TW" sz="1800" dirty="0">
                <a:solidFill>
                  <a:schemeClr val="tx1"/>
                </a:solidFill>
              </a:rPr>
              <a:t>M3, </a:t>
            </a:r>
            <a:r>
              <a:rPr lang="el-GR" altLang="zh-TW" sz="1800" dirty="0">
                <a:solidFill>
                  <a:schemeClr val="tx1"/>
                </a:solidFill>
              </a:rPr>
              <a:t>σ3), . . . , (</a:t>
            </a:r>
            <a:r>
              <a:rPr lang="en-US" altLang="zh-TW" sz="1800" dirty="0">
                <a:solidFill>
                  <a:schemeClr val="tx1"/>
                </a:solidFill>
              </a:rPr>
              <a:t>Mn, </a:t>
            </a:r>
            <a:r>
              <a:rPr lang="el-GR" altLang="zh-TW" sz="1800" dirty="0">
                <a:solidFill>
                  <a:schemeClr val="tx1"/>
                </a:solidFill>
              </a:rPr>
              <a:t>σ</a:t>
            </a:r>
            <a:r>
              <a:rPr lang="en-US" altLang="zh-TW" sz="1800" dirty="0">
                <a:solidFill>
                  <a:schemeClr val="tx1"/>
                </a:solidFill>
              </a:rPr>
              <a:t>n)}, RSU first checks if the parameter of time of pseudonym identity is incorrect, the aggregate signature should be recalculated again.</a:t>
            </a:r>
          </a:p>
          <a:p>
            <a:pPr>
              <a:lnSpc>
                <a:spcPct val="150000"/>
              </a:lnSpc>
            </a:pPr>
            <a:r>
              <a:rPr lang="en-US" altLang="zh-TW" sz="1800" dirty="0">
                <a:solidFill>
                  <a:schemeClr val="tx1"/>
                </a:solidFill>
              </a:rPr>
              <a:t>(2) RSU acts as an </a:t>
            </a:r>
            <a:r>
              <a:rPr lang="en-US" altLang="zh-TW" sz="1800" dirty="0">
                <a:solidFill>
                  <a:srgbClr val="FF0000"/>
                </a:solidFill>
              </a:rPr>
              <a:t>aggregate signature generator</a:t>
            </a:r>
            <a:r>
              <a:rPr lang="en-US" altLang="zh-TW" sz="1800" dirty="0">
                <a:solidFill>
                  <a:schemeClr val="tx1"/>
                </a:solidFill>
              </a:rPr>
              <a:t>, aggregating multiple certificateless signatures into </a:t>
            </a:r>
            <a:r>
              <a:rPr lang="en-US" altLang="zh-TW" sz="1800" dirty="0">
                <a:solidFill>
                  <a:srgbClr val="FF0000"/>
                </a:solidFill>
              </a:rPr>
              <a:t>one short signature</a:t>
            </a:r>
            <a:r>
              <a:rPr lang="en-US" altLang="zh-TW" sz="1800" dirty="0">
                <a:solidFill>
                  <a:schemeClr val="tx1"/>
                </a:solidFill>
              </a:rPr>
              <a:t>, as a CLAS to facilitate later verification of aggregate signature.</a:t>
            </a:r>
          </a:p>
        </p:txBody>
      </p:sp>
      <p:pic>
        <p:nvPicPr>
          <p:cNvPr id="6" name="圖片 5">
            <a:extLst>
              <a:ext uri="{FF2B5EF4-FFF2-40B4-BE49-F238E27FC236}">
                <a16:creationId xmlns:a16="http://schemas.microsoft.com/office/drawing/2014/main" id="{B535497B-0D8C-42E5-BD9A-72843A48F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13904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5</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Aggregate Signature and Verification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23</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0" y="1600204"/>
            <a:ext cx="7484828" cy="4983158"/>
          </a:xfrm>
        </p:spPr>
        <p:txBody>
          <a:bodyPr/>
          <a:lstStyle/>
          <a:p>
            <a:pPr>
              <a:lnSpc>
                <a:spcPct val="150000"/>
              </a:lnSpc>
            </a:pPr>
            <a:r>
              <a:rPr lang="en-US" altLang="zh-TW" sz="1600" dirty="0">
                <a:solidFill>
                  <a:schemeClr val="tx1"/>
                </a:solidFill>
              </a:rPr>
              <a:t>(3) Once an AS receives a CLAS </a:t>
            </a:r>
            <a:r>
              <a:rPr lang="el-GR" altLang="zh-TW" sz="1600" dirty="0">
                <a:solidFill>
                  <a:schemeClr val="tx1"/>
                </a:solidFill>
              </a:rPr>
              <a:t>σ </a:t>
            </a:r>
            <a:r>
              <a:rPr lang="en-US" altLang="zh-TW" sz="1600" dirty="0">
                <a:solidFill>
                  <a:schemeClr val="tx1"/>
                </a:solidFill>
              </a:rPr>
              <a:t>from RSU signed by n vehicles with pseudo identities and the corresponding public keys on messages, AS calculates QIDi by h2 hash function and hi by h3 hash function separately.</a:t>
            </a:r>
          </a:p>
          <a:p>
            <a:pPr>
              <a:lnSpc>
                <a:spcPct val="150000"/>
              </a:lnSpc>
            </a:pPr>
            <a:r>
              <a:rPr lang="en-US" altLang="zh-TW" sz="1600" dirty="0">
                <a:solidFill>
                  <a:schemeClr val="tx1"/>
                </a:solidFill>
              </a:rPr>
              <a:t>(4) AS checks whether SP is established. If it is true, then the aggregate signature verification is passed and these messages are accepted; </a:t>
            </a:r>
          </a:p>
          <a:p>
            <a:pPr>
              <a:lnSpc>
                <a:spcPct val="150000"/>
              </a:lnSpc>
            </a:pPr>
            <a:r>
              <a:rPr lang="en-US" altLang="zh-TW" sz="1600" dirty="0">
                <a:solidFill>
                  <a:schemeClr val="tx1"/>
                </a:solidFill>
              </a:rPr>
              <a:t>Otherwise, When invalid signatures appear, instead of verifying signatures one by one or discarding the whole signatures, we can verify the aggregate signatures by using binary search technology highlighted in Algorithm 1 [32]. </a:t>
            </a:r>
          </a:p>
          <a:p>
            <a:pPr>
              <a:lnSpc>
                <a:spcPct val="150000"/>
              </a:lnSpc>
            </a:pPr>
            <a:r>
              <a:rPr lang="en-US" altLang="zh-TW" sz="1600" dirty="0">
                <a:solidFill>
                  <a:schemeClr val="tx1"/>
                </a:solidFill>
              </a:rPr>
              <a:t>This process can effectively avoid the problem that once the aggregation verification fails, all the signatures are invalid.</a:t>
            </a:r>
          </a:p>
          <a:p>
            <a:pPr>
              <a:lnSpc>
                <a:spcPct val="150000"/>
              </a:lnSpc>
            </a:pPr>
            <a:endParaRPr lang="en-US" altLang="zh-TW" sz="1600" dirty="0">
              <a:solidFill>
                <a:schemeClr val="tx1"/>
              </a:solidFill>
            </a:endParaRPr>
          </a:p>
        </p:txBody>
      </p:sp>
      <p:pic>
        <p:nvPicPr>
          <p:cNvPr id="6" name="圖片 5">
            <a:extLst>
              <a:ext uri="{FF2B5EF4-FFF2-40B4-BE49-F238E27FC236}">
                <a16:creationId xmlns:a16="http://schemas.microsoft.com/office/drawing/2014/main" id="{1DB95D78-BF53-4970-BB35-92579941C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236060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5</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Aggregate Signature and Verification</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6998568" cy="4525963"/>
          </a:xfrm>
        </p:spPr>
        <p:txBody>
          <a:bodyPr/>
          <a:lstStyle/>
          <a:p>
            <a:pPr>
              <a:lnSpc>
                <a:spcPct val="150000"/>
              </a:lnSpc>
            </a:pPr>
            <a:r>
              <a:rPr lang="en-US" altLang="zh-TW" sz="2000" dirty="0">
                <a:solidFill>
                  <a:schemeClr val="tx1"/>
                </a:solidFill>
              </a:rPr>
              <a:t>(6) Batch verification: In this section, we introduce the small exponent test technology to guarantee the non-repudiation of signatures, that is the RSU generates the vector (v1, v2, v3, . . . , </a:t>
            </a:r>
            <a:r>
              <a:rPr lang="en-US" altLang="zh-TW" sz="2000" dirty="0" err="1">
                <a:solidFill>
                  <a:schemeClr val="tx1"/>
                </a:solidFill>
              </a:rPr>
              <a:t>vn</a:t>
            </a:r>
            <a:r>
              <a:rPr lang="en-US" altLang="zh-TW" sz="2000" dirty="0">
                <a:solidFill>
                  <a:schemeClr val="tx1"/>
                </a:solidFill>
              </a:rPr>
              <a:t>). </a:t>
            </a:r>
          </a:p>
          <a:p>
            <a:pPr>
              <a:lnSpc>
                <a:spcPct val="150000"/>
              </a:lnSpc>
            </a:pPr>
            <a:r>
              <a:rPr lang="en-US" altLang="zh-TW" sz="2000" dirty="0">
                <a:solidFill>
                  <a:schemeClr val="tx1"/>
                </a:solidFill>
              </a:rPr>
              <a:t>Next, RSU checks whether this part is established. If it is established, the verification is passed and the certificate is received.</a:t>
            </a:r>
          </a:p>
        </p:txBody>
      </p:sp>
      <p:pic>
        <p:nvPicPr>
          <p:cNvPr id="6" name="圖片 5">
            <a:extLst>
              <a:ext uri="{FF2B5EF4-FFF2-40B4-BE49-F238E27FC236}">
                <a16:creationId xmlns:a16="http://schemas.microsoft.com/office/drawing/2014/main" id="{5A24769D-7B27-4B0E-B639-9A3A637FA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28" y="2312889"/>
            <a:ext cx="4453300" cy="3100591"/>
          </a:xfrm>
          <a:prstGeom prst="rect">
            <a:avLst/>
          </a:prstGeom>
        </p:spPr>
      </p:pic>
    </p:spTree>
    <p:extLst>
      <p:ext uri="{BB962C8B-B14F-4D97-AF65-F5344CB8AC3E}">
        <p14:creationId xmlns:p14="http://schemas.microsoft.com/office/powerpoint/2010/main" val="2536501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16880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Security analysis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26</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a:lnSpc>
                <a:spcPct val="150000"/>
              </a:lnSpc>
            </a:pPr>
            <a:r>
              <a:rPr lang="en-US" altLang="zh-TW" sz="2000" dirty="0">
                <a:solidFill>
                  <a:schemeClr val="tx1"/>
                </a:solidFill>
              </a:rPr>
              <a:t>In this section, we first prove that our certificateless signature scheme is secure against adaptively selected message attacks under the random oracle model, and we further prove that our eCLAS scheme is secure. At last, we make detailed security analysis to demonstrate that our scheme can meet the privacy requirements in the VANETs.</a:t>
            </a:r>
          </a:p>
          <a:p>
            <a:pPr>
              <a:lnSpc>
                <a:spcPct val="150000"/>
              </a:lnSpc>
            </a:pPr>
            <a:r>
              <a:rPr lang="en-US" altLang="zh-TW" sz="2000" dirty="0">
                <a:solidFill>
                  <a:srgbClr val="FF0000"/>
                </a:solidFill>
              </a:rPr>
              <a:t>Forking Lemma</a:t>
            </a:r>
            <a:r>
              <a:rPr lang="en-US" altLang="zh-TW" sz="2000" dirty="0">
                <a:solidFill>
                  <a:schemeClr val="tx1"/>
                </a:solidFill>
              </a:rPr>
              <a:t> [33]</a:t>
            </a:r>
          </a:p>
        </p:txBody>
      </p:sp>
    </p:spTree>
    <p:extLst>
      <p:ext uri="{BB962C8B-B14F-4D97-AF65-F5344CB8AC3E}">
        <p14:creationId xmlns:p14="http://schemas.microsoft.com/office/powerpoint/2010/main" val="341464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A. Formal Security Analysis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a:lnSpc>
                <a:spcPct val="150000"/>
              </a:lnSpc>
            </a:pPr>
            <a:r>
              <a:rPr lang="en-US" altLang="zh-TW" sz="2000" dirty="0"/>
              <a:t>Theorem 1:</a:t>
            </a:r>
            <a:r>
              <a:rPr lang="en-US" altLang="zh-TW" sz="2000" dirty="0">
                <a:solidFill>
                  <a:schemeClr val="tx1"/>
                </a:solidFill>
              </a:rPr>
              <a:t> The proposed eCLAS scheme is </a:t>
            </a:r>
            <a:r>
              <a:rPr lang="en-US" altLang="zh-TW" sz="2000" b="1" dirty="0">
                <a:solidFill>
                  <a:schemeClr val="tx1"/>
                </a:solidFill>
              </a:rPr>
              <a:t>unforgeable</a:t>
            </a:r>
            <a:r>
              <a:rPr lang="en-US" altLang="zh-TW" sz="2000" dirty="0">
                <a:solidFill>
                  <a:schemeClr val="tx1"/>
                </a:solidFill>
              </a:rPr>
              <a:t> for adaptively selecting messages under the random oracle model. According to the forking lemma [33].</a:t>
            </a:r>
          </a:p>
          <a:p>
            <a:pPr>
              <a:lnSpc>
                <a:spcPct val="150000"/>
              </a:lnSpc>
            </a:pPr>
            <a:r>
              <a:rPr lang="en-US" altLang="zh-TW" sz="2000" dirty="0"/>
              <a:t>Lemma 1: </a:t>
            </a:r>
            <a:r>
              <a:rPr lang="en-US" altLang="zh-TW" sz="2000" dirty="0">
                <a:solidFill>
                  <a:schemeClr val="tx1"/>
                </a:solidFill>
              </a:rPr>
              <a:t>Under the random oracle model, a probabilistic polynomial-time adversary </a:t>
            </a:r>
            <a:r>
              <a:rPr lang="en-US" altLang="zh-TW" sz="2000" b="1" dirty="0">
                <a:solidFill>
                  <a:schemeClr val="tx1"/>
                </a:solidFill>
              </a:rPr>
              <a:t>A1</a:t>
            </a:r>
            <a:r>
              <a:rPr lang="en-US" altLang="zh-TW" sz="2000" dirty="0">
                <a:solidFill>
                  <a:schemeClr val="tx1"/>
                </a:solidFill>
              </a:rPr>
              <a:t> forges a certificateless signature in an attack modeled by the forking lemma after making </a:t>
            </a:r>
            <a:r>
              <a:rPr lang="en-US" altLang="zh-TW" sz="2000" dirty="0">
                <a:solidFill>
                  <a:srgbClr val="FF0000"/>
                </a:solidFill>
              </a:rPr>
              <a:t>h2 queries</a:t>
            </a:r>
            <a:r>
              <a:rPr lang="en-US" altLang="zh-TW" sz="2000" dirty="0">
                <a:solidFill>
                  <a:schemeClr val="tx1"/>
                </a:solidFill>
              </a:rPr>
              <a:t>, </a:t>
            </a:r>
            <a:r>
              <a:rPr lang="en-US" altLang="zh-TW" sz="2000" dirty="0">
                <a:solidFill>
                  <a:srgbClr val="FF0000"/>
                </a:solidFill>
              </a:rPr>
              <a:t>h3 queries</a:t>
            </a:r>
            <a:r>
              <a:rPr lang="en-US" altLang="zh-TW" sz="2000" dirty="0">
                <a:solidFill>
                  <a:schemeClr val="tx1"/>
                </a:solidFill>
              </a:rPr>
              <a:t>, </a:t>
            </a:r>
            <a:r>
              <a:rPr lang="en-US" altLang="zh-TW" sz="2000" dirty="0">
                <a:solidFill>
                  <a:srgbClr val="FF0000"/>
                </a:solidFill>
              </a:rPr>
              <a:t>create vehicle queries</a:t>
            </a:r>
            <a:r>
              <a:rPr lang="en-US" altLang="zh-TW" sz="2000" dirty="0">
                <a:solidFill>
                  <a:schemeClr val="tx1"/>
                </a:solidFill>
              </a:rPr>
              <a:t>, </a:t>
            </a:r>
            <a:r>
              <a:rPr lang="en-US" altLang="zh-TW" sz="2000" dirty="0">
                <a:solidFill>
                  <a:srgbClr val="FF0000"/>
                </a:solidFill>
              </a:rPr>
              <a:t>partial private key queries</a:t>
            </a:r>
            <a:r>
              <a:rPr lang="en-US" altLang="zh-TW" sz="2000" dirty="0">
                <a:solidFill>
                  <a:schemeClr val="tx1"/>
                </a:solidFill>
              </a:rPr>
              <a:t>, </a:t>
            </a:r>
            <a:r>
              <a:rPr lang="en-US" altLang="zh-TW" sz="2000" dirty="0">
                <a:solidFill>
                  <a:srgbClr val="FF0000"/>
                </a:solidFill>
              </a:rPr>
              <a:t>secret key oracle queries</a:t>
            </a:r>
            <a:r>
              <a:rPr lang="en-US" altLang="zh-TW" sz="2000" dirty="0">
                <a:solidFill>
                  <a:schemeClr val="tx1"/>
                </a:solidFill>
              </a:rPr>
              <a:t>, and </a:t>
            </a:r>
            <a:r>
              <a:rPr lang="en-US" altLang="zh-TW" sz="2000" dirty="0">
                <a:solidFill>
                  <a:srgbClr val="FF0000"/>
                </a:solidFill>
              </a:rPr>
              <a:t>sign oracle queries</a:t>
            </a:r>
            <a:r>
              <a:rPr lang="en-US" altLang="zh-TW" sz="2000" dirty="0">
                <a:solidFill>
                  <a:schemeClr val="tx1"/>
                </a:solidFill>
              </a:rPr>
              <a:t>. </a:t>
            </a:r>
          </a:p>
          <a:p>
            <a:pPr>
              <a:lnSpc>
                <a:spcPct val="150000"/>
              </a:lnSpc>
            </a:pPr>
            <a:r>
              <a:rPr lang="en-US" altLang="zh-TW" sz="2000" dirty="0">
                <a:solidFill>
                  <a:schemeClr val="tx1"/>
                </a:solidFill>
              </a:rPr>
              <a:t>If the adversary A1 has the advantage of forging an valid signature in polynomial-time, there is a challenger C1 that can solve ECDLP in time T expected to be less than 120686QT /</a:t>
            </a:r>
            <a:r>
              <a:rPr lang="el-GR" altLang="zh-TW" sz="2000" dirty="0">
                <a:solidFill>
                  <a:schemeClr val="tx1"/>
                </a:solidFill>
              </a:rPr>
              <a:t>ε</a:t>
            </a:r>
            <a:r>
              <a:rPr lang="en-US" altLang="zh-TW" sz="2000" dirty="0">
                <a:solidFill>
                  <a:schemeClr val="tx1"/>
                </a:solidFill>
              </a:rPr>
              <a:t>.</a:t>
            </a:r>
          </a:p>
        </p:txBody>
      </p:sp>
    </p:spTree>
    <p:extLst>
      <p:ext uri="{BB962C8B-B14F-4D97-AF65-F5344CB8AC3E}">
        <p14:creationId xmlns:p14="http://schemas.microsoft.com/office/powerpoint/2010/main" val="252311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A. Formal Security Analysis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a:lnSpc>
                <a:spcPct val="150000"/>
              </a:lnSpc>
            </a:pPr>
            <a:r>
              <a:rPr lang="en-US" altLang="zh-TW" sz="2000" dirty="0"/>
              <a:t>Proof:</a:t>
            </a:r>
            <a:r>
              <a:rPr lang="en-US" altLang="zh-TW" sz="2000" dirty="0">
                <a:solidFill>
                  <a:schemeClr val="tx1"/>
                </a:solidFill>
              </a:rPr>
              <a:t> Assuming given P, Q = </a:t>
            </a:r>
            <a:r>
              <a:rPr lang="en-US" altLang="zh-TW" sz="2000" dirty="0" err="1">
                <a:solidFill>
                  <a:schemeClr val="tx1"/>
                </a:solidFill>
              </a:rPr>
              <a:t>xP</a:t>
            </a:r>
            <a:r>
              <a:rPr lang="en-US" altLang="zh-TW" sz="2000" dirty="0">
                <a:solidFill>
                  <a:schemeClr val="tx1"/>
                </a:solidFill>
              </a:rPr>
              <a:t> , where P and Q are two points on elliptic curve E, forger A1 can forge message {PIDi, vpkPIDi , Mi, Ti, σi}. </a:t>
            </a:r>
          </a:p>
          <a:p>
            <a:pPr>
              <a:lnSpc>
                <a:spcPct val="150000"/>
              </a:lnSpc>
            </a:pPr>
            <a:r>
              <a:rPr lang="en-US" altLang="zh-TW" sz="2000" dirty="0">
                <a:solidFill>
                  <a:schemeClr val="tx1"/>
                </a:solidFill>
              </a:rPr>
              <a:t>We have built a game between A1 and a challenger C1, and C1 has the ability to run A1 with a nonnegligible probability as a subroutine to solve ECDLP.</a:t>
            </a:r>
          </a:p>
        </p:txBody>
      </p:sp>
    </p:spTree>
    <p:extLst>
      <p:ext uri="{BB962C8B-B14F-4D97-AF65-F5344CB8AC3E}">
        <p14:creationId xmlns:p14="http://schemas.microsoft.com/office/powerpoint/2010/main" val="158929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A. Formal Security Analysis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29</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a:lnSpc>
                <a:spcPct val="200000"/>
              </a:lnSpc>
            </a:pPr>
            <a:r>
              <a:rPr lang="en-US" altLang="zh-TW" sz="2000" dirty="0"/>
              <a:t>Setup</a:t>
            </a:r>
          </a:p>
          <a:p>
            <a:pPr>
              <a:lnSpc>
                <a:spcPct val="200000"/>
              </a:lnSpc>
            </a:pPr>
            <a:r>
              <a:rPr lang="en-US" altLang="zh-TW" sz="2000" dirty="0"/>
              <a:t>h2 queries</a:t>
            </a:r>
          </a:p>
          <a:p>
            <a:pPr>
              <a:lnSpc>
                <a:spcPct val="200000"/>
              </a:lnSpc>
            </a:pPr>
            <a:r>
              <a:rPr lang="en-US" altLang="zh-TW" sz="2000" dirty="0"/>
              <a:t>h3 queries</a:t>
            </a:r>
          </a:p>
          <a:p>
            <a:pPr>
              <a:lnSpc>
                <a:spcPct val="200000"/>
              </a:lnSpc>
            </a:pPr>
            <a:r>
              <a:rPr lang="en-US" altLang="zh-TW" sz="2000" dirty="0"/>
              <a:t>Partial private key queries</a:t>
            </a:r>
          </a:p>
          <a:p>
            <a:pPr>
              <a:lnSpc>
                <a:spcPct val="200000"/>
              </a:lnSpc>
            </a:pPr>
            <a:r>
              <a:rPr lang="en-US" altLang="zh-TW" sz="2000" dirty="0"/>
              <a:t>Create vehicle queries</a:t>
            </a:r>
          </a:p>
          <a:p>
            <a:pPr>
              <a:lnSpc>
                <a:spcPct val="200000"/>
              </a:lnSpc>
            </a:pPr>
            <a:r>
              <a:rPr lang="en-US" altLang="zh-TW" sz="2000" dirty="0"/>
              <a:t>Secret key queries</a:t>
            </a:r>
          </a:p>
          <a:p>
            <a:pPr>
              <a:lnSpc>
                <a:spcPct val="200000"/>
              </a:lnSpc>
            </a:pPr>
            <a:r>
              <a:rPr lang="en-US" altLang="zh-TW" sz="2000" dirty="0"/>
              <a:t>Sign query</a:t>
            </a:r>
          </a:p>
        </p:txBody>
      </p:sp>
    </p:spTree>
    <p:extLst>
      <p:ext uri="{BB962C8B-B14F-4D97-AF65-F5344CB8AC3E}">
        <p14:creationId xmlns:p14="http://schemas.microsoft.com/office/powerpoint/2010/main" val="188262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r>
              <a:rPr lang="en-US" sz="2000" dirty="0">
                <a:solidFill>
                  <a:srgbClr val="FF0000"/>
                </a:solidFill>
                <a:cs typeface="Times New Roman" panose="02020603050405020304" pitchFamily="18" charset="0"/>
              </a:rPr>
              <a:t>Vehicular ad hoc networks </a:t>
            </a:r>
            <a:r>
              <a:rPr lang="en-US" sz="2000" dirty="0">
                <a:solidFill>
                  <a:schemeClr val="tx1"/>
                </a:solidFill>
                <a:cs typeface="Times New Roman" panose="02020603050405020304" pitchFamily="18" charset="0"/>
              </a:rPr>
              <a:t>(VANETs) have become an important part of the intelligent transportation</a:t>
            </a:r>
            <a:r>
              <a:rPr lang="en-US" altLang="zh-TW" sz="2000" dirty="0">
                <a:solidFill>
                  <a:schemeClr val="tx1"/>
                </a:solidFill>
                <a:cs typeface="Times New Roman" panose="02020603050405020304" pitchFamily="18" charset="0"/>
              </a:rPr>
              <a:t>. VANETs provide V2V and V2I communication.</a:t>
            </a:r>
            <a:endParaRPr lang="en-US" sz="2000" dirty="0">
              <a:solidFill>
                <a:schemeClr val="tx1"/>
              </a:solidFill>
              <a:cs typeface="Times New Roman" panose="02020603050405020304" pitchFamily="18" charset="0"/>
            </a:endParaRPr>
          </a:p>
          <a:p>
            <a:pPr marL="0" indent="0">
              <a:buNone/>
            </a:pPr>
            <a:endParaRPr lang="en-US" sz="2000" dirty="0">
              <a:solidFill>
                <a:schemeClr val="tx1"/>
              </a:solidFill>
              <a:cs typeface="Times New Roman" panose="02020603050405020304" pitchFamily="18" charset="0"/>
            </a:endParaRPr>
          </a:p>
          <a:p>
            <a:r>
              <a:rPr lang="en-US" sz="2000" dirty="0">
                <a:solidFill>
                  <a:schemeClr val="tx1"/>
                </a:solidFill>
                <a:cs typeface="Times New Roman" panose="02020603050405020304" pitchFamily="18" charset="0"/>
              </a:rPr>
              <a:t>A typical VANET</a:t>
            </a:r>
            <a:r>
              <a:rPr lang="zh-TW" altLang="en-US" sz="2000" dirty="0">
                <a:solidFill>
                  <a:schemeClr val="tx1"/>
                </a:solidFill>
                <a:cs typeface="Times New Roman" panose="02020603050405020304" pitchFamily="18" charset="0"/>
              </a:rPr>
              <a:t> </a:t>
            </a:r>
            <a:r>
              <a:rPr lang="en-US" altLang="zh-TW" sz="2000" dirty="0">
                <a:solidFill>
                  <a:schemeClr val="tx1"/>
                </a:solidFill>
                <a:cs typeface="Times New Roman" panose="02020603050405020304" pitchFamily="18" charset="0"/>
              </a:rPr>
              <a:t>structure comprises</a:t>
            </a:r>
            <a:r>
              <a:rPr lang="zh-TW" altLang="en-US" sz="2000" dirty="0">
                <a:solidFill>
                  <a:schemeClr val="tx1"/>
                </a:solidFill>
                <a:cs typeface="Times New Roman" panose="02020603050405020304" pitchFamily="18" charset="0"/>
              </a:rPr>
              <a:t> </a:t>
            </a:r>
            <a:r>
              <a:rPr lang="en-US" sz="2000" b="1" dirty="0">
                <a:solidFill>
                  <a:schemeClr val="tx1"/>
                </a:solidFill>
                <a:cs typeface="Times New Roman" panose="02020603050405020304" pitchFamily="18" charset="0"/>
              </a:rPr>
              <a:t>trusted authority </a:t>
            </a:r>
            <a:r>
              <a:rPr lang="en-US" sz="2000" dirty="0">
                <a:solidFill>
                  <a:schemeClr val="tx1"/>
                </a:solidFill>
                <a:cs typeface="Times New Roman" panose="02020603050405020304" pitchFamily="18" charset="0"/>
              </a:rPr>
              <a:t>(TA), </a:t>
            </a:r>
            <a:r>
              <a:rPr lang="en-US" sz="2000" b="1" dirty="0">
                <a:solidFill>
                  <a:schemeClr val="tx1"/>
                </a:solidFill>
                <a:cs typeface="Times New Roman" panose="02020603050405020304" pitchFamily="18" charset="0"/>
              </a:rPr>
              <a:t>application server </a:t>
            </a:r>
            <a:r>
              <a:rPr lang="en-US" sz="2000" dirty="0">
                <a:solidFill>
                  <a:schemeClr val="tx1"/>
                </a:solidFill>
                <a:cs typeface="Times New Roman" panose="02020603050405020304" pitchFamily="18" charset="0"/>
              </a:rPr>
              <a:t>(AS), </a:t>
            </a:r>
            <a:r>
              <a:rPr lang="en-US" sz="2000" b="1" dirty="0">
                <a:solidFill>
                  <a:schemeClr val="tx1"/>
                </a:solidFill>
                <a:cs typeface="Times New Roman" panose="02020603050405020304" pitchFamily="18" charset="0"/>
              </a:rPr>
              <a:t>Roadside Units </a:t>
            </a:r>
            <a:r>
              <a:rPr lang="en-US" sz="2000" dirty="0">
                <a:solidFill>
                  <a:schemeClr val="tx1"/>
                </a:solidFill>
                <a:cs typeface="Times New Roman" panose="02020603050405020304" pitchFamily="18" charset="0"/>
              </a:rPr>
              <a:t>(RSUs), and </a:t>
            </a:r>
            <a:r>
              <a:rPr lang="en-US" sz="2000" b="1" dirty="0">
                <a:solidFill>
                  <a:schemeClr val="tx1"/>
                </a:solidFill>
                <a:cs typeface="Times New Roman" panose="02020603050405020304" pitchFamily="18" charset="0"/>
              </a:rPr>
              <a:t>on-board units</a:t>
            </a:r>
            <a:r>
              <a:rPr lang="en-US" sz="2000" dirty="0">
                <a:solidFill>
                  <a:schemeClr val="tx1"/>
                </a:solidFill>
                <a:cs typeface="Times New Roman" panose="02020603050405020304" pitchFamily="18" charset="0"/>
              </a:rPr>
              <a:t> (OBUs) embedded in the vehicles</a:t>
            </a:r>
            <a:r>
              <a:rPr lang="en-US" altLang="zh-TW" sz="2000" dirty="0">
                <a:solidFill>
                  <a:schemeClr val="tx1"/>
                </a:solidFill>
                <a:cs typeface="Times New Roman" panose="02020603050405020304" pitchFamily="18" charset="0"/>
              </a:rPr>
              <a:t>.</a:t>
            </a:r>
            <a:endParaRPr lang="en-US" sz="2000" dirty="0">
              <a:solidFill>
                <a:schemeClr val="tx1"/>
              </a:solidFill>
              <a:cs typeface="Times New Roman" panose="02020603050405020304" pitchFamily="18" charset="0"/>
            </a:endParaRPr>
          </a:p>
          <a:p>
            <a:endParaRPr lang="en-US" sz="2000" dirty="0">
              <a:solidFill>
                <a:schemeClr val="tx1"/>
              </a:solidFill>
              <a:cs typeface="Times New Roman" panose="02020603050405020304" pitchFamily="18" charset="0"/>
            </a:endParaRPr>
          </a:p>
          <a:p>
            <a:r>
              <a:rPr lang="en-US" altLang="zh-TW" sz="2000" dirty="0">
                <a:solidFill>
                  <a:schemeClr val="tx1"/>
                </a:solidFill>
                <a:cs typeface="Times New Roman" panose="02020603050405020304" pitchFamily="18" charset="0"/>
              </a:rPr>
              <a:t>As vehicles in VANETs communicate through wireless channels, attackers are able to stage various attacks by controlling the communication channels.</a:t>
            </a:r>
          </a:p>
          <a:p>
            <a:endParaRPr lang="en-US" altLang="zh-TW" sz="2000" dirty="0">
              <a:solidFill>
                <a:schemeClr val="tx1"/>
              </a:solidFill>
              <a:cs typeface="Times New Roman" panose="02020603050405020304" pitchFamily="18" charset="0"/>
            </a:endParaRPr>
          </a:p>
          <a:p>
            <a:r>
              <a:rPr lang="en-US" altLang="zh-TW" sz="2000" dirty="0">
                <a:solidFill>
                  <a:schemeClr val="tx1"/>
                </a:solidFill>
                <a:cs typeface="Times New Roman" panose="02020603050405020304" pitchFamily="18" charset="0"/>
              </a:rPr>
              <a:t>I</a:t>
            </a:r>
            <a:r>
              <a:rPr lang="en-US" sz="2000" dirty="0">
                <a:solidFill>
                  <a:schemeClr val="tx1"/>
                </a:solidFill>
                <a:cs typeface="Times New Roman" panose="02020603050405020304" pitchFamily="18" charset="0"/>
              </a:rPr>
              <a:t>t is essential to ensure</a:t>
            </a:r>
            <a:r>
              <a:rPr lang="zh-TW" altLang="en-US" sz="2000" dirty="0">
                <a:solidFill>
                  <a:schemeClr val="tx1"/>
                </a:solidFill>
                <a:cs typeface="Times New Roman" panose="02020603050405020304" pitchFamily="18" charset="0"/>
              </a:rPr>
              <a:t> </a:t>
            </a:r>
            <a:r>
              <a:rPr lang="en-US" sz="2000" dirty="0">
                <a:solidFill>
                  <a:schemeClr val="tx1"/>
                </a:solidFill>
                <a:cs typeface="Times New Roman" panose="02020603050405020304" pitchFamily="18" charset="0"/>
              </a:rPr>
              <a:t>the safety-related information is </a:t>
            </a:r>
            <a:r>
              <a:rPr lang="en-US" sz="2000" b="1" dirty="0">
                <a:solidFill>
                  <a:schemeClr val="tx1"/>
                </a:solidFill>
                <a:cs typeface="Times New Roman" panose="02020603050405020304" pitchFamily="18" charset="0"/>
              </a:rPr>
              <a:t>authenticated</a:t>
            </a:r>
            <a:r>
              <a:rPr lang="en-US" sz="2000" dirty="0">
                <a:solidFill>
                  <a:schemeClr val="tx1"/>
                </a:solidFill>
                <a:cs typeface="Times New Roman" panose="02020603050405020304" pitchFamily="18" charset="0"/>
              </a:rPr>
              <a:t>, </a:t>
            </a:r>
            <a:r>
              <a:rPr lang="en-US" sz="2000" b="1" dirty="0">
                <a:solidFill>
                  <a:schemeClr val="tx1"/>
                </a:solidFill>
                <a:cs typeface="Times New Roman" panose="02020603050405020304" pitchFamily="18" charset="0"/>
              </a:rPr>
              <a:t>undeniable</a:t>
            </a:r>
            <a:r>
              <a:rPr lang="en-US" sz="2000" dirty="0">
                <a:solidFill>
                  <a:schemeClr val="tx1"/>
                </a:solidFill>
                <a:cs typeface="Times New Roman" panose="02020603050405020304" pitchFamily="18" charset="0"/>
              </a:rPr>
              <a:t>, and</a:t>
            </a:r>
            <a:r>
              <a:rPr lang="zh-TW" altLang="en-US" sz="2000" dirty="0">
                <a:solidFill>
                  <a:schemeClr val="tx1"/>
                </a:solidFill>
                <a:cs typeface="Times New Roman" panose="02020603050405020304" pitchFamily="18" charset="0"/>
              </a:rPr>
              <a:t> </a:t>
            </a:r>
            <a:r>
              <a:rPr lang="en-US" sz="2000" b="1" dirty="0">
                <a:solidFill>
                  <a:schemeClr val="tx1"/>
                </a:solidFill>
                <a:cs typeface="Times New Roman" panose="02020603050405020304" pitchFamily="18" charset="0"/>
              </a:rPr>
              <a:t>unmodified</a:t>
            </a:r>
            <a:r>
              <a:rPr lang="en-US" sz="2000" dirty="0">
                <a:solidFill>
                  <a:schemeClr val="tx1"/>
                </a:solidFill>
                <a:cs typeface="Times New Roman" panose="02020603050405020304" pitchFamily="18" charset="0"/>
              </a:rPr>
              <a:t>. The </a:t>
            </a:r>
            <a:r>
              <a:rPr lang="en-US" sz="2000" dirty="0">
                <a:solidFill>
                  <a:srgbClr val="FF0000"/>
                </a:solidFill>
                <a:cs typeface="Times New Roman" panose="02020603050405020304" pitchFamily="18" charset="0"/>
              </a:rPr>
              <a:t>digital signature </a:t>
            </a:r>
            <a:r>
              <a:rPr lang="en-US" sz="2000" dirty="0">
                <a:solidFill>
                  <a:schemeClr val="tx1"/>
                </a:solidFill>
                <a:cs typeface="Times New Roman" panose="02020603050405020304" pitchFamily="18" charset="0"/>
              </a:rPr>
              <a:t>technology has been widely</a:t>
            </a:r>
            <a:r>
              <a:rPr lang="zh-TW" altLang="en-US" sz="2000" dirty="0">
                <a:solidFill>
                  <a:schemeClr val="tx1"/>
                </a:solidFill>
                <a:cs typeface="Times New Roman" panose="02020603050405020304" pitchFamily="18" charset="0"/>
              </a:rPr>
              <a:t> </a:t>
            </a:r>
            <a:r>
              <a:rPr lang="en-US" sz="2000" dirty="0">
                <a:solidFill>
                  <a:schemeClr val="tx1"/>
                </a:solidFill>
                <a:cs typeface="Times New Roman" panose="02020603050405020304" pitchFamily="18" charset="0"/>
              </a:rPr>
              <a:t>used to authenticate messages, and it is used in this study to</a:t>
            </a:r>
            <a:r>
              <a:rPr lang="zh-TW" altLang="en-US" sz="2000" dirty="0">
                <a:solidFill>
                  <a:schemeClr val="tx1"/>
                </a:solidFill>
                <a:cs typeface="Times New Roman" panose="02020603050405020304" pitchFamily="18" charset="0"/>
              </a:rPr>
              <a:t> </a:t>
            </a:r>
            <a:r>
              <a:rPr lang="en-US" sz="2000" dirty="0">
                <a:solidFill>
                  <a:schemeClr val="tx1"/>
                </a:solidFill>
                <a:cs typeface="Times New Roman" panose="02020603050405020304" pitchFamily="18" charset="0"/>
              </a:rPr>
              <a:t>achieve the same</a:t>
            </a:r>
            <a:r>
              <a:rPr lang="en-US" altLang="zh-TW" sz="2000" dirty="0">
                <a:solidFill>
                  <a:schemeClr val="tx1"/>
                </a:solidFill>
                <a:cs typeface="Times New Roman" panose="02020603050405020304" pitchFamily="18" charset="0"/>
              </a:rPr>
              <a:t>.</a:t>
            </a: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A. Formal Security Analysis</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a:lnSpc>
                <a:spcPct val="150000"/>
              </a:lnSpc>
            </a:pPr>
            <a:r>
              <a:rPr lang="en-US" altLang="zh-TW" sz="2000" dirty="0"/>
              <a:t>Theorem 2 :</a:t>
            </a:r>
            <a:r>
              <a:rPr lang="en-US" altLang="zh-TW" sz="2000" dirty="0">
                <a:solidFill>
                  <a:schemeClr val="tx1"/>
                </a:solidFill>
              </a:rPr>
              <a:t> If the proposed certificateless signature algorithm is secure against adaptive chosen message attacks, then the proposed CLAS algorithm is equally secure against existential forgery in the chosen aggregation model.</a:t>
            </a:r>
          </a:p>
          <a:p>
            <a:pPr>
              <a:lnSpc>
                <a:spcPct val="150000"/>
              </a:lnSpc>
            </a:pPr>
            <a:r>
              <a:rPr lang="en-US" altLang="zh-TW" sz="2000" dirty="0"/>
              <a:t>Proof :</a:t>
            </a:r>
            <a:r>
              <a:rPr lang="en-US" altLang="zh-TW" sz="2000" dirty="0">
                <a:solidFill>
                  <a:schemeClr val="tx1"/>
                </a:solidFill>
              </a:rPr>
              <a:t> Suppose there is a forger A2 that can destroy the CLAS algorithm. We show how a challenger C2 exploits the ability of A2 to solve the ECDLP. C2 and A2 interactively to perform the following simulation.</a:t>
            </a:r>
          </a:p>
          <a:p>
            <a:pPr>
              <a:lnSpc>
                <a:spcPct val="150000"/>
              </a:lnSpc>
            </a:pPr>
            <a:endParaRPr lang="en-US" altLang="zh-TW" sz="2000" dirty="0">
              <a:solidFill>
                <a:schemeClr val="tx1"/>
              </a:solidFill>
            </a:endParaRPr>
          </a:p>
        </p:txBody>
      </p:sp>
    </p:spTree>
    <p:extLst>
      <p:ext uri="{BB962C8B-B14F-4D97-AF65-F5344CB8AC3E}">
        <p14:creationId xmlns:p14="http://schemas.microsoft.com/office/powerpoint/2010/main" val="346172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B</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Inf</a:t>
            </a:r>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ormal Security Analysis</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pPr marL="0" indent="0">
              <a:lnSpc>
                <a:spcPct val="150000"/>
              </a:lnSpc>
              <a:buNone/>
            </a:pPr>
            <a:r>
              <a:rPr lang="en-US" altLang="zh-TW" sz="2000" dirty="0">
                <a:solidFill>
                  <a:schemeClr val="tx1"/>
                </a:solidFill>
              </a:rPr>
              <a:t>(1) Anonymity</a:t>
            </a:r>
          </a:p>
          <a:p>
            <a:pPr marL="0" indent="0">
              <a:lnSpc>
                <a:spcPct val="150000"/>
              </a:lnSpc>
              <a:buNone/>
            </a:pPr>
            <a:r>
              <a:rPr lang="en-US" altLang="zh-TW" sz="2000" dirty="0">
                <a:solidFill>
                  <a:schemeClr val="tx1"/>
                </a:solidFill>
              </a:rPr>
              <a:t>(2) Traceability</a:t>
            </a:r>
          </a:p>
          <a:p>
            <a:pPr marL="0" indent="0">
              <a:lnSpc>
                <a:spcPct val="150000"/>
              </a:lnSpc>
              <a:buNone/>
            </a:pPr>
            <a:r>
              <a:rPr lang="en-US" altLang="zh-TW" sz="2000" dirty="0">
                <a:solidFill>
                  <a:schemeClr val="tx1"/>
                </a:solidFill>
              </a:rPr>
              <a:t>(3) Unlinkability</a:t>
            </a:r>
          </a:p>
          <a:p>
            <a:pPr marL="0" indent="0">
              <a:lnSpc>
                <a:spcPct val="150000"/>
              </a:lnSpc>
              <a:buNone/>
            </a:pPr>
            <a:r>
              <a:rPr lang="en-US" altLang="zh-TW" sz="2000" dirty="0">
                <a:solidFill>
                  <a:schemeClr val="tx1"/>
                </a:solidFill>
              </a:rPr>
              <a:t>(4) Message authentication and integrity</a:t>
            </a:r>
          </a:p>
          <a:p>
            <a:pPr marL="0" indent="0">
              <a:lnSpc>
                <a:spcPct val="150000"/>
              </a:lnSpc>
              <a:buNone/>
            </a:pPr>
            <a:r>
              <a:rPr lang="en-US" altLang="zh-TW" sz="2000" dirty="0">
                <a:solidFill>
                  <a:schemeClr val="tx1"/>
                </a:solidFill>
              </a:rPr>
              <a:t>(5) Replay attack</a:t>
            </a:r>
          </a:p>
          <a:p>
            <a:pPr marL="0" indent="0">
              <a:lnSpc>
                <a:spcPct val="150000"/>
              </a:lnSpc>
              <a:buNone/>
            </a:pPr>
            <a:r>
              <a:rPr lang="en-US" altLang="zh-TW" sz="2000" dirty="0">
                <a:solidFill>
                  <a:schemeClr val="tx1"/>
                </a:solidFill>
              </a:rPr>
              <a:t>(6) Impersonation attack</a:t>
            </a:r>
          </a:p>
          <a:p>
            <a:pPr marL="0" indent="0">
              <a:lnSpc>
                <a:spcPct val="150000"/>
              </a:lnSpc>
              <a:buNone/>
            </a:pPr>
            <a:r>
              <a:rPr lang="en-US" altLang="zh-TW" sz="2000" dirty="0">
                <a:solidFill>
                  <a:schemeClr val="tx1"/>
                </a:solidFill>
              </a:rPr>
              <a:t>(7) Modification attack</a:t>
            </a:r>
          </a:p>
          <a:p>
            <a:pPr marL="0" indent="0">
              <a:lnSpc>
                <a:spcPct val="150000"/>
              </a:lnSpc>
              <a:buNone/>
            </a:pPr>
            <a:r>
              <a:rPr lang="en-US" altLang="zh-TW" sz="2000" dirty="0">
                <a:solidFill>
                  <a:schemeClr val="tx1"/>
                </a:solidFill>
              </a:rPr>
              <a:t>(8) Message spoofing attack</a:t>
            </a:r>
          </a:p>
          <a:p>
            <a:pPr marL="0" indent="0">
              <a:lnSpc>
                <a:spcPct val="150000"/>
              </a:lnSpc>
              <a:buNone/>
            </a:pPr>
            <a:r>
              <a:rPr lang="en-US" altLang="zh-TW" sz="2000" dirty="0">
                <a:solidFill>
                  <a:schemeClr val="tx1"/>
                </a:solidFill>
              </a:rPr>
              <a:t>(9) Man-in-the-middle attack</a:t>
            </a:r>
          </a:p>
        </p:txBody>
      </p:sp>
    </p:spTree>
    <p:extLst>
      <p:ext uri="{BB962C8B-B14F-4D97-AF65-F5344CB8AC3E}">
        <p14:creationId xmlns:p14="http://schemas.microsoft.com/office/powerpoint/2010/main" val="259994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latin typeface="Times New Roman" panose="02020603050405020304" pitchFamily="18" charset="0"/>
                <a:cs typeface="Times New Roman" panose="02020603050405020304" pitchFamily="18" charset="0"/>
              </a:rPr>
              <a:t>Performance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05679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Security Comparison</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33</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p:txBody>
          <a:bodyPr/>
          <a:lstStyle/>
          <a:p>
            <a:pPr marL="340995" indent="-340995"/>
            <a:r>
              <a:rPr lang="en-US" altLang="zh-TW" sz="2400" dirty="0">
                <a:solidFill>
                  <a:schemeClr val="tx1"/>
                </a:solidFill>
                <a:latin typeface="微軟正黑體"/>
                <a:ea typeface="微軟正黑體"/>
              </a:rPr>
              <a:t>The eCLAS differs from other papers in terms of </a:t>
            </a:r>
            <a:endParaRPr lang="zh-TW" altLang="en-US" dirty="0"/>
          </a:p>
          <a:p>
            <a:pPr marL="0" indent="0">
              <a:buNone/>
            </a:pPr>
            <a:r>
              <a:rPr lang="en-US" altLang="zh-TW" sz="2400" dirty="0">
                <a:solidFill>
                  <a:srgbClr val="FF0000"/>
                </a:solidFill>
                <a:latin typeface="微軟正黑體"/>
                <a:ea typeface="微軟正黑體"/>
              </a:rPr>
              <a:t>	1.</a:t>
            </a:r>
            <a:r>
              <a:rPr lang="en-US" altLang="zh-TW" sz="2400" dirty="0">
                <a:solidFill>
                  <a:schemeClr val="tx1"/>
                </a:solidFill>
                <a:latin typeface="微軟正黑體"/>
                <a:ea typeface="微軟正黑體"/>
              </a:rPr>
              <a:t>authentication</a:t>
            </a:r>
            <a:r>
              <a:rPr lang="en-US" altLang="zh-TW" sz="2400" dirty="0">
                <a:solidFill>
                  <a:srgbClr val="FF0000"/>
                </a:solidFill>
                <a:latin typeface="微軟正黑體"/>
                <a:ea typeface="微軟正黑體"/>
              </a:rPr>
              <a:t> 			 4.</a:t>
            </a:r>
            <a:r>
              <a:rPr lang="en-US" altLang="zh-TW" sz="2400" dirty="0">
                <a:solidFill>
                  <a:schemeClr val="tx1"/>
                </a:solidFill>
                <a:latin typeface="微軟正黑體"/>
                <a:ea typeface="微軟正黑體"/>
              </a:rPr>
              <a:t>security against A2</a:t>
            </a:r>
            <a:endParaRPr lang="en-US" altLang="zh-TW" sz="2400" dirty="0">
              <a:solidFill>
                <a:srgbClr val="FF0000"/>
              </a:solidFill>
              <a:latin typeface="微軟正黑體"/>
              <a:ea typeface="微軟正黑體"/>
            </a:endParaRPr>
          </a:p>
          <a:p>
            <a:pPr marL="0" indent="0">
              <a:buNone/>
            </a:pPr>
            <a:r>
              <a:rPr lang="en-US" altLang="zh-TW" sz="2400" dirty="0">
                <a:solidFill>
                  <a:srgbClr val="FF0000"/>
                </a:solidFill>
                <a:latin typeface="微軟正黑體"/>
                <a:ea typeface="微軟正黑體"/>
              </a:rPr>
              <a:t>	2.</a:t>
            </a:r>
            <a:r>
              <a:rPr lang="en-US" altLang="zh-TW" sz="2400" dirty="0">
                <a:solidFill>
                  <a:schemeClr val="tx1"/>
                </a:solidFill>
                <a:latin typeface="微軟正黑體"/>
                <a:ea typeface="微軟正黑體"/>
              </a:rPr>
              <a:t>anonymity</a:t>
            </a:r>
            <a:r>
              <a:rPr lang="en-US" altLang="zh-TW" sz="2400" dirty="0">
                <a:solidFill>
                  <a:srgbClr val="FF0000"/>
                </a:solidFill>
                <a:latin typeface="微軟正黑體"/>
                <a:ea typeface="微軟正黑體"/>
              </a:rPr>
              <a:t> 			 5.</a:t>
            </a:r>
            <a:r>
              <a:rPr lang="en-US" altLang="zh-TW" sz="2400" dirty="0">
                <a:solidFill>
                  <a:schemeClr val="tx1"/>
                </a:solidFill>
                <a:latin typeface="微軟正黑體"/>
                <a:ea typeface="微軟正黑體"/>
              </a:rPr>
              <a:t>without pairing</a:t>
            </a:r>
            <a:r>
              <a:rPr lang="en-US" altLang="zh-TW" sz="2400" dirty="0">
                <a:solidFill>
                  <a:srgbClr val="FF0000"/>
                </a:solidFill>
                <a:latin typeface="微軟正黑體"/>
                <a:ea typeface="微軟正黑體"/>
              </a:rPr>
              <a:t> </a:t>
            </a:r>
          </a:p>
          <a:p>
            <a:pPr marL="0" indent="0">
              <a:buNone/>
            </a:pPr>
            <a:r>
              <a:rPr lang="en-US" altLang="zh-TW" sz="2400" dirty="0">
                <a:solidFill>
                  <a:srgbClr val="FF0000"/>
                </a:solidFill>
                <a:latin typeface="微軟正黑體"/>
                <a:ea typeface="微軟正黑體"/>
              </a:rPr>
              <a:t>	3.</a:t>
            </a:r>
            <a:r>
              <a:rPr lang="en-US" altLang="zh-TW" sz="2400" dirty="0">
                <a:solidFill>
                  <a:schemeClr val="tx1"/>
                </a:solidFill>
                <a:latin typeface="微軟正黑體"/>
                <a:ea typeface="微軟正黑體"/>
              </a:rPr>
              <a:t>security against A1</a:t>
            </a:r>
            <a:r>
              <a:rPr lang="en-US" altLang="zh-TW" sz="2400" dirty="0">
                <a:solidFill>
                  <a:srgbClr val="FF0000"/>
                </a:solidFill>
                <a:latin typeface="微軟正黑體"/>
                <a:ea typeface="微軟正黑體"/>
              </a:rPr>
              <a:t>  		 6.</a:t>
            </a:r>
            <a:r>
              <a:rPr lang="en-US" altLang="zh-TW" sz="2400" dirty="0">
                <a:solidFill>
                  <a:schemeClr val="tx1"/>
                </a:solidFill>
                <a:latin typeface="微軟正黑體"/>
                <a:ea typeface="微軟正黑體"/>
              </a:rPr>
              <a:t>signature scheme support</a:t>
            </a:r>
            <a:endParaRPr lang="en-US" altLang="zh-TW" sz="2400" dirty="0">
              <a:solidFill>
                <a:srgbClr val="FF0000"/>
              </a:solidFill>
              <a:latin typeface="微軟正黑體"/>
              <a:ea typeface="微軟正黑體"/>
            </a:endParaRPr>
          </a:p>
          <a:p>
            <a:pPr marL="0" indent="0">
              <a:buNone/>
            </a:pPr>
            <a:endParaRPr lang="en-US" altLang="zh-TW" sz="2400" dirty="0">
              <a:solidFill>
                <a:srgbClr val="FF0000"/>
              </a:solidFill>
            </a:endParaRPr>
          </a:p>
          <a:p>
            <a:pPr marL="340995" indent="-340995"/>
            <a:r>
              <a:rPr lang="en-US" altLang="zh-TW" sz="2400" dirty="0">
                <a:solidFill>
                  <a:schemeClr val="tx1"/>
                </a:solidFill>
                <a:latin typeface="微軟正黑體"/>
                <a:ea typeface="微軟正黑體"/>
              </a:rPr>
              <a:t>The comparison results are as follows.</a:t>
            </a:r>
          </a:p>
          <a:p>
            <a:endParaRPr lang="zh-TW" altLang="en-US" dirty="0"/>
          </a:p>
        </p:txBody>
      </p:sp>
      <p:pic>
        <p:nvPicPr>
          <p:cNvPr id="7" name="內容版面配置區 5">
            <a:extLst>
              <a:ext uri="{FF2B5EF4-FFF2-40B4-BE49-F238E27FC236}">
                <a16:creationId xmlns:a16="http://schemas.microsoft.com/office/drawing/2014/main" id="{D7606A03-89FE-4C25-9171-92C6A316D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5277" y="3706308"/>
            <a:ext cx="11263365" cy="26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83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Test environment</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600204"/>
            <a:ext cx="10972800" cy="4525963"/>
          </a:xfrm>
        </p:spPr>
        <p:txBody>
          <a:bodyPr/>
          <a:lstStyle/>
          <a:p>
            <a:r>
              <a:rPr lang="en-US" altLang="zh-TW" sz="2000" dirty="0">
                <a:solidFill>
                  <a:schemeClr val="tx1"/>
                </a:solidFill>
              </a:rPr>
              <a:t>By using the C/C++ cryptographic library called MIRACL</a:t>
            </a:r>
          </a:p>
          <a:p>
            <a:pPr marL="0" indent="0">
              <a:buNone/>
            </a:pPr>
            <a:endParaRPr lang="en-US" altLang="zh-TW" sz="2000" dirty="0">
              <a:solidFill>
                <a:schemeClr val="tx1"/>
              </a:solidFill>
            </a:endParaRPr>
          </a:p>
          <a:p>
            <a:r>
              <a:rPr lang="en-US" altLang="zh-TW" sz="2000" dirty="0">
                <a:solidFill>
                  <a:schemeClr val="tx1"/>
                </a:solidFill>
              </a:rPr>
              <a:t>Intel I7-6700 processor and 8-GB memory and runs Windows 7 operating system</a:t>
            </a:r>
          </a:p>
        </p:txBody>
      </p:sp>
    </p:spTree>
    <p:extLst>
      <p:ext uri="{BB962C8B-B14F-4D97-AF65-F5344CB8AC3E}">
        <p14:creationId xmlns:p14="http://schemas.microsoft.com/office/powerpoint/2010/main" val="18388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Test environment</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35</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3EDFF0EE-3370-48C6-BAE2-9523CB917803}"/>
                  </a:ext>
                </a:extLst>
              </p:cNvPr>
              <p:cNvSpPr>
                <a:spLocks noGrp="1"/>
              </p:cNvSpPr>
              <p:nvPr>
                <p:ph idx="1"/>
              </p:nvPr>
            </p:nvSpPr>
            <p:spPr>
              <a:xfrm>
                <a:off x="609600" y="1489769"/>
                <a:ext cx="10972800" cy="4525963"/>
              </a:xfrm>
            </p:spPr>
            <p:txBody>
              <a:bodyPr/>
              <a:lstStyle/>
              <a:p>
                <a:r>
                  <a:rPr lang="en-US" altLang="zh-TW" sz="2400" dirty="0"/>
                  <a:t>bilinear pairing e : G1 × G1 → G2</a:t>
                </a:r>
              </a:p>
              <a:p>
                <a:pPr lvl="1"/>
                <a:r>
                  <a:rPr lang="en-US" altLang="zh-TW" sz="2000" dirty="0"/>
                  <a:t>G1 is an additive group whose order is q and the generator is p, which is a point on the super singular elliptic curve E: y</a:t>
                </a:r>
                <a:r>
                  <a:rPr lang="en-US" altLang="zh-TW" sz="2000" baseline="30000" dirty="0"/>
                  <a:t>2</a:t>
                </a:r>
                <a:r>
                  <a:rPr lang="en-US" altLang="zh-TW" sz="2000" dirty="0"/>
                  <a:t> =x</a:t>
                </a:r>
                <a:r>
                  <a:rPr lang="en-US" altLang="zh-TW" sz="2000" baseline="30000" dirty="0"/>
                  <a:t>3</a:t>
                </a:r>
                <a:r>
                  <a:rPr lang="en-US" altLang="zh-TW" sz="2000" dirty="0"/>
                  <a:t> + x (mod p)</a:t>
                </a:r>
              </a:p>
              <a:p>
                <a:pPr lvl="1"/>
                <a:r>
                  <a:rPr lang="en-US" altLang="zh-TW" sz="2000" dirty="0"/>
                  <a:t>p is a 512-b prime number and q is a 160-b prime number</a:t>
                </a:r>
              </a:p>
              <a:p>
                <a:pPr marL="341313" lvl="0" indent="-341313">
                  <a:defRPr/>
                </a:pPr>
                <a:r>
                  <a:rPr kumimoji="0" lang="en-US" altLang="zh-TW" sz="24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ECC(elliptic curve </a:t>
                </a:r>
                <a:r>
                  <a:rPr lang="en-US" altLang="zh-TW" sz="2400" dirty="0">
                    <a:latin typeface="Microsoft JhengHei" panose="020B0604030504040204" pitchFamily="34" charset="-120"/>
                    <a:ea typeface="Microsoft JhengHei" panose="020B0604030504040204" pitchFamily="34" charset="-120"/>
                    <a:cs typeface="Times New Roman" panose="02020603050405020304" pitchFamily="18" charset="0"/>
                  </a:rPr>
                  <a:t>Cryptosystem</a:t>
                </a:r>
                <a:r>
                  <a:rPr kumimoji="0" lang="en-US" altLang="zh-TW" sz="24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G is an additive group whose order is q and the generator is a point P on a nonsingular elliptic curve E :y</a:t>
                </a:r>
                <a:r>
                  <a:rPr kumimoji="0" lang="en-US" altLang="zh-TW" sz="2000" b="0" i="0" u="none" strike="noStrike" kern="1200" cap="none" spc="0" normalizeH="0" baseline="30000" noProof="0" dirty="0">
                    <a:ln>
                      <a:noFill/>
                    </a:ln>
                    <a:solidFill>
                      <a:prstClr val="black">
                        <a:lumMod val="75000"/>
                        <a:lumOff val="25000"/>
                      </a:prstClr>
                    </a:solidFill>
                    <a:effectLst/>
                    <a:uLnTx/>
                    <a:uFillTx/>
                    <a:latin typeface="微軟正黑體" pitchFamily="34" charset="-120"/>
                    <a:ea typeface="微軟正黑體" pitchFamily="34" charset="-120"/>
                    <a:cs typeface="+mn-cs"/>
                  </a:rPr>
                  <a:t>2</a:t>
                </a: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 x</a:t>
                </a:r>
                <a:r>
                  <a:rPr lang="en-US" altLang="zh-TW" sz="2000" baseline="30000" dirty="0">
                    <a:solidFill>
                      <a:prstClr val="black">
                        <a:lumMod val="75000"/>
                        <a:lumOff val="25000"/>
                      </a:prstClr>
                    </a:solidFill>
                  </a:rPr>
                  <a:t>3</a:t>
                </a: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 ax + b (mod p)</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 b ∈ </a:t>
                </a:r>
                <a14:m>
                  <m:oMath xmlns:m="http://schemas.openxmlformats.org/officeDocument/2006/math">
                    <m:sSubSup>
                      <m:sSubSupPr>
                        <m:ctrlPr>
                          <a:rPr kumimoji="0" lang="en-US" altLang="zh-TW" sz="20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ctrlPr>
                      </m:sSubSupPr>
                      <m:e>
                        <m:r>
                          <a:rPr kumimoji="0" lang="en-US" altLang="zh-TW" sz="20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𝑍</m:t>
                        </m:r>
                      </m:e>
                      <m:sub>
                        <m:r>
                          <a:rPr kumimoji="0" lang="en-US" altLang="zh-TW" sz="20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𝑞</m:t>
                        </m:r>
                      </m:sub>
                      <m:sup>
                        <m:r>
                          <a:rPr kumimoji="0" lang="en-US" altLang="zh-TW" sz="20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cs typeface="+mn-cs"/>
                          </a:rPr>
                          <m:t>∗</m:t>
                        </m:r>
                      </m:sup>
                    </m:sSubSup>
                  </m:oMath>
                </a14:m>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a:t>
                </a:r>
                <a:r>
                  <a:rPr lang="en-US" altLang="zh-TW" sz="2000" dirty="0">
                    <a:solidFill>
                      <a:prstClr val="black">
                        <a:lumMod val="75000"/>
                        <a:lumOff val="25000"/>
                      </a:prstClr>
                    </a:solidFill>
                  </a:rPr>
                  <a:t>p </a:t>
                </a: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and q is a 160-b prime</a:t>
                </a:r>
                <a:endParaRPr kumimoji="0" lang="zh-TW" altLang="en-US"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457176" lvl="1" indent="0">
                  <a:buNone/>
                </a:pPr>
                <a:endParaRPr lang="en-US" altLang="zh-TW" sz="2000" dirty="0"/>
              </a:p>
              <a:p>
                <a:pPr marL="0" indent="0">
                  <a:buNone/>
                </a:pPr>
                <a:endParaRPr lang="en-US" altLang="zh-TW" sz="2800" dirty="0">
                  <a:solidFill>
                    <a:schemeClr val="tx1">
                      <a:lumMod val="75000"/>
                      <a:lumOff val="25000"/>
                    </a:schemeClr>
                  </a:solidFill>
                </a:endParaRPr>
              </a:p>
            </p:txBody>
          </p:sp>
        </mc:Choice>
        <mc:Fallback xmlns="">
          <p:sp>
            <p:nvSpPr>
              <p:cNvPr id="2" name="內容版面配置區 1">
                <a:extLst>
                  <a:ext uri="{FF2B5EF4-FFF2-40B4-BE49-F238E27FC236}">
                    <a16:creationId xmlns:a16="http://schemas.microsoft.com/office/drawing/2014/main" id="{3EDFF0EE-3370-48C6-BAE2-9523CB917803}"/>
                  </a:ext>
                </a:extLst>
              </p:cNvPr>
              <p:cNvSpPr>
                <a:spLocks noGrp="1" noRot="1" noChangeAspect="1" noMove="1" noResize="1" noEditPoints="1" noAdjustHandles="1" noChangeArrowheads="1" noChangeShapeType="1" noTextEdit="1"/>
              </p:cNvSpPr>
              <p:nvPr>
                <p:ph idx="1"/>
              </p:nvPr>
            </p:nvSpPr>
            <p:spPr>
              <a:xfrm>
                <a:off x="609600" y="1489769"/>
                <a:ext cx="10972800" cy="4525963"/>
              </a:xfrm>
              <a:blipFill>
                <a:blip r:embed="rId3"/>
                <a:stretch>
                  <a:fillRect l="-722" t="-942"/>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286428A7-1B40-46C2-85E8-7DF2D6003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624" y="4080182"/>
            <a:ext cx="5054352" cy="2553320"/>
          </a:xfrm>
          <a:prstGeom prst="rect">
            <a:avLst/>
          </a:prstGeom>
        </p:spPr>
      </p:pic>
    </p:spTree>
    <p:extLst>
      <p:ext uri="{BB962C8B-B14F-4D97-AF65-F5344CB8AC3E}">
        <p14:creationId xmlns:p14="http://schemas.microsoft.com/office/powerpoint/2010/main" val="302800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Computation Time</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36</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6" name="內容版面配置區 5">
            <a:extLst>
              <a:ext uri="{FF2B5EF4-FFF2-40B4-BE49-F238E27FC236}">
                <a16:creationId xmlns:a16="http://schemas.microsoft.com/office/drawing/2014/main" id="{004D5273-A9FD-4F8E-8A59-D0D5EEAAAD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496295"/>
            <a:ext cx="10972800" cy="2733773"/>
          </a:xfrm>
        </p:spPr>
      </p:pic>
    </p:spTree>
    <p:extLst>
      <p:ext uri="{BB962C8B-B14F-4D97-AF65-F5344CB8AC3E}">
        <p14:creationId xmlns:p14="http://schemas.microsoft.com/office/powerpoint/2010/main" val="137096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Computation Cost Analysis</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p:txBody>
          <a:bodyPr/>
          <a:lstStyle/>
          <a:p>
            <a:r>
              <a:rPr lang="en-US" altLang="zh-TW" sz="2400" dirty="0">
                <a:solidFill>
                  <a:schemeClr val="tx1"/>
                </a:solidFill>
              </a:rPr>
              <a:t>Comparison of </a:t>
            </a:r>
            <a:r>
              <a:rPr lang="en-US" altLang="zh-TW" sz="2400" dirty="0">
                <a:solidFill>
                  <a:srgbClr val="FF0000"/>
                </a:solidFill>
              </a:rPr>
              <a:t>message signature </a:t>
            </a:r>
            <a:r>
              <a:rPr lang="en-US" altLang="zh-TW" sz="2400" dirty="0">
                <a:solidFill>
                  <a:schemeClr val="tx1"/>
                </a:solidFill>
              </a:rPr>
              <a:t>and </a:t>
            </a:r>
            <a:r>
              <a:rPr lang="en-US" altLang="zh-TW" sz="2400" dirty="0">
                <a:solidFill>
                  <a:srgbClr val="FF0000"/>
                </a:solidFill>
              </a:rPr>
              <a:t>aggregation verification </a:t>
            </a:r>
            <a:r>
              <a:rPr lang="en-US" altLang="zh-TW" sz="2400" dirty="0">
                <a:solidFill>
                  <a:schemeClr val="tx1"/>
                </a:solidFill>
              </a:rPr>
              <a:t>cost across different SCHEMES.</a:t>
            </a:r>
          </a:p>
          <a:p>
            <a:endParaRPr lang="zh-TW" altLang="en-US" dirty="0"/>
          </a:p>
        </p:txBody>
      </p:sp>
      <p:pic>
        <p:nvPicPr>
          <p:cNvPr id="8" name="圖片 7">
            <a:extLst>
              <a:ext uri="{FF2B5EF4-FFF2-40B4-BE49-F238E27FC236}">
                <a16:creationId xmlns:a16="http://schemas.microsoft.com/office/drawing/2014/main" id="{6C41A6C9-F1A7-4494-B1AB-6F337A67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65" y="2512106"/>
            <a:ext cx="10616469" cy="1590796"/>
          </a:xfrm>
          <a:prstGeom prst="rect">
            <a:avLst/>
          </a:prstGeom>
        </p:spPr>
      </p:pic>
      <p:pic>
        <p:nvPicPr>
          <p:cNvPr id="7" name="內容版面配置區 5">
            <a:extLst>
              <a:ext uri="{FF2B5EF4-FFF2-40B4-BE49-F238E27FC236}">
                <a16:creationId xmlns:a16="http://schemas.microsoft.com/office/drawing/2014/main" id="{0C36E7DF-E22B-4A60-89C9-42A0D1695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591217" y="4173043"/>
            <a:ext cx="9009564" cy="22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833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a:latin typeface="Microsoft JhengHei" panose="020B0604030504040204" pitchFamily="34" charset="-120"/>
                <a:ea typeface="Microsoft JhengHei" panose="020B0604030504040204" pitchFamily="34" charset="-120"/>
                <a:cs typeface="Times New Roman" panose="02020603050405020304" pitchFamily="18" charset="0"/>
              </a:rPr>
              <a:t>Computation Cost Analysis</a:t>
            </a:r>
            <a:endParaRPr lang="en-US" altLang="zh-TW" sz="440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a:p>
        </p:txBody>
      </p:sp>
      <p:pic>
        <p:nvPicPr>
          <p:cNvPr id="4" name="內容版面配置區 3">
            <a:extLst>
              <a:ext uri="{FF2B5EF4-FFF2-40B4-BE49-F238E27FC236}">
                <a16:creationId xmlns:a16="http://schemas.microsoft.com/office/drawing/2014/main" id="{35A553F5-A0E7-4FDF-9C2E-C540F99E30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403" y="1502460"/>
            <a:ext cx="6273993" cy="4853905"/>
          </a:xfrm>
        </p:spPr>
      </p:pic>
    </p:spTree>
    <p:extLst>
      <p:ext uri="{BB962C8B-B14F-4D97-AF65-F5344CB8AC3E}">
        <p14:creationId xmlns:p14="http://schemas.microsoft.com/office/powerpoint/2010/main" val="299367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Computation Cost Analysis</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39</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p:txBody>
          <a:bodyPr/>
          <a:lstStyle/>
          <a:p>
            <a:r>
              <a:rPr lang="en-US" altLang="zh-TW" sz="2400" dirty="0">
                <a:solidFill>
                  <a:schemeClr val="tx1"/>
                </a:solidFill>
              </a:rPr>
              <a:t>Comparison of </a:t>
            </a:r>
            <a:r>
              <a:rPr lang="en-US" altLang="zh-TW" sz="2400" dirty="0">
                <a:solidFill>
                  <a:srgbClr val="FF0000"/>
                </a:solidFill>
              </a:rPr>
              <a:t>individual verification </a:t>
            </a:r>
            <a:r>
              <a:rPr lang="en-US" altLang="zh-TW" sz="2400" dirty="0">
                <a:solidFill>
                  <a:schemeClr val="tx1"/>
                </a:solidFill>
              </a:rPr>
              <a:t>and </a:t>
            </a:r>
            <a:r>
              <a:rPr lang="en-US" altLang="zh-TW" sz="2400" dirty="0">
                <a:solidFill>
                  <a:srgbClr val="FF0000"/>
                </a:solidFill>
              </a:rPr>
              <a:t>batch verification </a:t>
            </a:r>
            <a:r>
              <a:rPr lang="en-US" altLang="zh-TW" sz="2400" dirty="0">
                <a:solidFill>
                  <a:schemeClr val="tx1"/>
                </a:solidFill>
              </a:rPr>
              <a:t>cost across different SCHEMES.</a:t>
            </a:r>
            <a:endParaRPr lang="zh-TW" altLang="en-US" sz="2400" dirty="0">
              <a:solidFill>
                <a:schemeClr val="tx1"/>
              </a:solidFill>
            </a:endParaRPr>
          </a:p>
          <a:p>
            <a:endParaRPr lang="zh-TW" altLang="en-US" sz="2400" dirty="0">
              <a:solidFill>
                <a:schemeClr val="tx1"/>
              </a:solidFill>
            </a:endParaRPr>
          </a:p>
          <a:p>
            <a:endParaRPr lang="zh-TW" altLang="en-US" dirty="0"/>
          </a:p>
        </p:txBody>
      </p:sp>
      <p:pic>
        <p:nvPicPr>
          <p:cNvPr id="7" name="圖片 6">
            <a:extLst>
              <a:ext uri="{FF2B5EF4-FFF2-40B4-BE49-F238E27FC236}">
                <a16:creationId xmlns:a16="http://schemas.microsoft.com/office/drawing/2014/main" id="{BB27A626-99AF-4348-89A2-82954078C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67" y="2450269"/>
            <a:ext cx="11338066" cy="1856116"/>
          </a:xfrm>
          <a:prstGeom prst="rect">
            <a:avLst/>
          </a:prstGeom>
        </p:spPr>
      </p:pic>
      <p:pic>
        <p:nvPicPr>
          <p:cNvPr id="8" name="內容版面配置區 5">
            <a:extLst>
              <a:ext uri="{FF2B5EF4-FFF2-40B4-BE49-F238E27FC236}">
                <a16:creationId xmlns:a16="http://schemas.microsoft.com/office/drawing/2014/main" id="{074741EA-E603-477A-BBE3-108880471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591218" y="4476840"/>
            <a:ext cx="9009564" cy="22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71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r>
              <a:rPr lang="en-US" altLang="zh-TW" sz="2000" dirty="0">
                <a:solidFill>
                  <a:schemeClr val="tx1"/>
                </a:solidFill>
                <a:cs typeface="Times New Roman" panose="02020603050405020304" pitchFamily="18" charset="0"/>
              </a:rPr>
              <a:t>Therefore, it is necessary to design a conditional privacy protection mechanism, considering the </a:t>
            </a:r>
            <a:r>
              <a:rPr lang="en-US" altLang="zh-TW" sz="2000" dirty="0">
                <a:solidFill>
                  <a:srgbClr val="FF0000"/>
                </a:solidFill>
                <a:cs typeface="Times New Roman" panose="02020603050405020304" pitchFamily="18" charset="0"/>
              </a:rPr>
              <a:t>limitation of network bandwidth</a:t>
            </a:r>
            <a:r>
              <a:rPr lang="en-US" altLang="zh-TW" sz="2000" dirty="0">
                <a:solidFill>
                  <a:schemeClr val="tx1"/>
                </a:solidFill>
                <a:cs typeface="Times New Roman" panose="02020603050405020304" pitchFamily="18" charset="0"/>
              </a:rPr>
              <a:t>, the transmission of large amounts of information will result in considerable computing and </a:t>
            </a:r>
            <a:r>
              <a:rPr lang="en-US" altLang="zh-TW" sz="2000" dirty="0">
                <a:solidFill>
                  <a:srgbClr val="FF0000"/>
                </a:solidFill>
                <a:cs typeface="Times New Roman" panose="02020603050405020304" pitchFamily="18" charset="0"/>
              </a:rPr>
              <a:t>communication overhead</a:t>
            </a:r>
            <a:r>
              <a:rPr lang="en-US" altLang="zh-TW" sz="2000" dirty="0">
                <a:solidFill>
                  <a:schemeClr val="tx1"/>
                </a:solidFill>
                <a:cs typeface="Times New Roman" panose="02020603050405020304" pitchFamily="18" charset="0"/>
              </a:rPr>
              <a:t>. Aggregate signature is an effective technology to alleviate the above problems.</a:t>
            </a:r>
          </a:p>
          <a:p>
            <a:endParaRPr lang="en-US" altLang="zh-TW" sz="2000" dirty="0">
              <a:solidFill>
                <a:schemeClr val="tx1"/>
              </a:solidFill>
              <a:cs typeface="Times New Roman" panose="02020603050405020304" pitchFamily="18" charset="0"/>
            </a:endParaRPr>
          </a:p>
          <a:p>
            <a:r>
              <a:rPr lang="en-US" altLang="zh-TW" sz="2000" dirty="0">
                <a:solidFill>
                  <a:srgbClr val="FF0000"/>
                </a:solidFill>
                <a:cs typeface="Times New Roman" panose="02020603050405020304" pitchFamily="18" charset="0"/>
              </a:rPr>
              <a:t>Aggregate signature </a:t>
            </a:r>
            <a:r>
              <a:rPr lang="en-US" altLang="zh-TW" sz="2000" b="1" dirty="0">
                <a:solidFill>
                  <a:schemeClr val="tx1"/>
                </a:solidFill>
                <a:cs typeface="Times New Roman" panose="02020603050405020304" pitchFamily="18" charset="0"/>
              </a:rPr>
              <a:t>: </a:t>
            </a:r>
            <a:r>
              <a:rPr lang="en-US" altLang="zh-TW" sz="2000" dirty="0">
                <a:solidFill>
                  <a:schemeClr val="tx1"/>
                </a:solidFill>
                <a:cs typeface="Times New Roman" panose="02020603050405020304" pitchFamily="18" charset="0"/>
              </a:rPr>
              <a:t>it is a type of many-to-one mapping that maps multiple signatures from different vehicles to a single signature.</a:t>
            </a:r>
          </a:p>
          <a:p>
            <a:endParaRPr lang="en-US" sz="2000" dirty="0">
              <a:solidFill>
                <a:schemeClr val="tx1"/>
              </a:solidFill>
              <a:cs typeface="Times New Roman" panose="02020603050405020304" pitchFamily="18" charset="0"/>
            </a:endParaRPr>
          </a:p>
          <a:p>
            <a:r>
              <a:rPr lang="en-US" sz="2000" dirty="0">
                <a:solidFill>
                  <a:schemeClr val="tx1"/>
                </a:solidFill>
                <a:cs typeface="Times New Roman" panose="02020603050405020304" pitchFamily="18" charset="0"/>
              </a:rPr>
              <a:t>However, for every 100–300ms, hundreds of messages will be sent to RSUs. To reduce the computational cost and time in verification process, this motivates us to design an </a:t>
            </a:r>
            <a:r>
              <a:rPr lang="en-US" sz="2000" dirty="0">
                <a:solidFill>
                  <a:srgbClr val="FF0000"/>
                </a:solidFill>
                <a:cs typeface="Times New Roman" panose="02020603050405020304" pitchFamily="18" charset="0"/>
              </a:rPr>
              <a:t>efficient pairing-free CLAS scheme</a:t>
            </a:r>
            <a:r>
              <a:rPr lang="en-US" sz="2000" dirty="0">
                <a:solidFill>
                  <a:schemeClr val="tx1"/>
                </a:solidFill>
                <a:cs typeface="Times New Roman" panose="02020603050405020304" pitchFamily="18" charset="0"/>
              </a:rPr>
              <a:t>.</a:t>
            </a:r>
          </a:p>
          <a:p>
            <a:endParaRPr lang="en-US" sz="2000" dirty="0">
              <a:solidFill>
                <a:schemeClr val="tx1"/>
              </a:solidFill>
              <a:cs typeface="Times New Roman" panose="02020603050405020304" pitchFamily="18" charset="0"/>
            </a:endParaRPr>
          </a:p>
          <a:p>
            <a:r>
              <a:rPr lang="en-US" sz="2000" dirty="0">
                <a:solidFill>
                  <a:schemeClr val="tx1"/>
                </a:solidFill>
                <a:cs typeface="Times New Roman" panose="02020603050405020304" pitchFamily="18" charset="0"/>
              </a:rPr>
              <a:t>Therefore, a novel pairing-free certificateless aggregate signature (CLAS) scheme, referred to as </a:t>
            </a:r>
            <a:r>
              <a:rPr lang="en-US" sz="2000" dirty="0">
                <a:solidFill>
                  <a:srgbClr val="FF0000"/>
                </a:solidFill>
                <a:cs typeface="Times New Roman" panose="02020603050405020304" pitchFamily="18" charset="0"/>
              </a:rPr>
              <a:t>eCLAS</a:t>
            </a:r>
            <a:r>
              <a:rPr lang="en-US" sz="2000" dirty="0">
                <a:solidFill>
                  <a:schemeClr val="tx1"/>
                </a:solidFill>
                <a:cs typeface="Times New Roman" panose="02020603050405020304" pitchFamily="18" charset="0"/>
              </a:rPr>
              <a:t>, is proposed. It eliminates complex and time-consuming bilinear pairing.</a:t>
            </a:r>
          </a:p>
        </p:txBody>
      </p:sp>
    </p:spTree>
    <p:extLst>
      <p:ext uri="{BB962C8B-B14F-4D97-AF65-F5344CB8AC3E}">
        <p14:creationId xmlns:p14="http://schemas.microsoft.com/office/powerpoint/2010/main" val="327913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a:latin typeface="Microsoft JhengHei" panose="020B0604030504040204" pitchFamily="34" charset="-120"/>
                <a:ea typeface="Microsoft JhengHei" panose="020B0604030504040204" pitchFamily="34" charset="-120"/>
                <a:cs typeface="Times New Roman" panose="02020603050405020304" pitchFamily="18" charset="0"/>
              </a:rPr>
              <a:t>Computation Cost Analysis</a:t>
            </a:r>
            <a:endParaRPr lang="en-US" altLang="zh-TW" sz="440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a:p>
        </p:txBody>
      </p:sp>
      <p:pic>
        <p:nvPicPr>
          <p:cNvPr id="7" name="內容版面配置區 6">
            <a:extLst>
              <a:ext uri="{FF2B5EF4-FFF2-40B4-BE49-F238E27FC236}">
                <a16:creationId xmlns:a16="http://schemas.microsoft.com/office/drawing/2014/main" id="{4B5764B4-E2B2-44F3-9394-9B20D50E63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5343" y="1697995"/>
            <a:ext cx="7048755" cy="4461067"/>
          </a:xfrm>
        </p:spPr>
      </p:pic>
    </p:spTree>
    <p:extLst>
      <p:ext uri="{BB962C8B-B14F-4D97-AF65-F5344CB8AC3E}">
        <p14:creationId xmlns:p14="http://schemas.microsoft.com/office/powerpoint/2010/main" val="2334296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t>Communication</a:t>
            </a:r>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 Cost Analysis</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p:txBody>
          <a:bodyPr/>
          <a:lstStyle/>
          <a:p>
            <a:pPr marL="341313" marR="0" lvl="0" indent="-341313" algn="l" defTabSz="914400" rtl="0" eaLnBrk="1" fontAlgn="base" latinLnBrk="0" hangingPunct="1">
              <a:lnSpc>
                <a:spcPct val="200000"/>
              </a:lnSpc>
              <a:spcBef>
                <a:spcPct val="20000"/>
              </a:spcBef>
              <a:spcAft>
                <a:spcPct val="0"/>
              </a:spcAft>
              <a:buClrTx/>
              <a:buSzTx/>
              <a:buFont typeface="Wingdings" pitchFamily="2" charset="2"/>
              <a:buChar char="n"/>
              <a:tabLst/>
              <a:defRPr/>
            </a:pPr>
            <a:r>
              <a:rPr lang="en-US" altLang="zh-TW" sz="2400" dirty="0">
                <a:solidFill>
                  <a:schemeClr val="tx1"/>
                </a:solidFill>
              </a:rPr>
              <a:t>p</a:t>
            </a:r>
            <a:r>
              <a:rPr lang="en-US" altLang="zh-TW" sz="2400" dirty="0">
                <a:solidFill>
                  <a:schemeClr val="tx1"/>
                </a:solidFill>
                <a:latin typeface="Tw Cen MT Condensed" panose="020B0606020104020203" pitchFamily="34" charset="0"/>
              </a:rPr>
              <a:t>’ </a:t>
            </a:r>
            <a:r>
              <a:rPr lang="en-US" altLang="zh-TW" sz="2400" dirty="0">
                <a:solidFill>
                  <a:schemeClr val="tx1"/>
                </a:solidFill>
              </a:rPr>
              <a:t>and </a:t>
            </a:r>
            <a:r>
              <a:rPr kumimoji="0" lang="en-US" altLang="zh-TW"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rPr>
              <a:t>p are 64 and 20 B</a:t>
            </a:r>
          </a:p>
          <a:p>
            <a:pPr marL="341313" marR="0" lvl="0" indent="-341313" algn="l" defTabSz="914400" rtl="0" eaLnBrk="1" fontAlgn="base" latinLnBrk="0" hangingPunct="1">
              <a:lnSpc>
                <a:spcPct val="200000"/>
              </a:lnSpc>
              <a:spcBef>
                <a:spcPct val="20000"/>
              </a:spcBef>
              <a:spcAft>
                <a:spcPct val="0"/>
              </a:spcAft>
              <a:buClrTx/>
              <a:buSzTx/>
              <a:buFont typeface="Wingdings" pitchFamily="2" charset="2"/>
              <a:buChar char="n"/>
              <a:tabLst/>
              <a:defRPr/>
            </a:pPr>
            <a:r>
              <a:rPr kumimoji="0" lang="en-US" altLang="zh-TW"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rPr>
              <a:t>the sizes of the elements in G1 and G are 64 × 2 = 128 and 20 × 2 = 40 B</a:t>
            </a:r>
          </a:p>
          <a:p>
            <a:pPr marL="341313" marR="0" lvl="0" indent="-341313" algn="l" defTabSz="914400" rtl="0" eaLnBrk="1" fontAlgn="base" latinLnBrk="0" hangingPunct="1">
              <a:lnSpc>
                <a:spcPct val="200000"/>
              </a:lnSpc>
              <a:spcBef>
                <a:spcPct val="20000"/>
              </a:spcBef>
              <a:spcAft>
                <a:spcPct val="0"/>
              </a:spcAft>
              <a:buClrTx/>
              <a:buSzTx/>
              <a:buFont typeface="Wingdings" pitchFamily="2" charset="2"/>
              <a:buChar char="n"/>
              <a:tabLst/>
              <a:defRPr/>
            </a:pPr>
            <a:r>
              <a:rPr kumimoji="0" lang="en-US" altLang="zh-TW"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rPr>
              <a:t>timestamp is 4 B</a:t>
            </a:r>
          </a:p>
          <a:p>
            <a:pPr marL="341313" marR="0" lvl="0" indent="-341313" algn="l" defTabSz="914400" rtl="0" eaLnBrk="1" fontAlgn="base" latinLnBrk="0" hangingPunct="1">
              <a:lnSpc>
                <a:spcPct val="200000"/>
              </a:lnSpc>
              <a:spcBef>
                <a:spcPct val="20000"/>
              </a:spcBef>
              <a:spcAft>
                <a:spcPct val="0"/>
              </a:spcAft>
              <a:buClrTx/>
              <a:buSzTx/>
              <a:buFont typeface="Wingdings" pitchFamily="2" charset="2"/>
              <a:buChar char="n"/>
              <a:tabLst/>
              <a:defRPr/>
            </a:pPr>
            <a:r>
              <a:rPr kumimoji="0" lang="en-US" altLang="zh-TW"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rPr>
              <a:t>the output of the general hash function is 20 B</a:t>
            </a:r>
            <a:endParaRPr kumimoji="0" lang="zh-TW" altLang="en-US" sz="24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20977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sz="4400" dirty="0">
                <a:solidFill>
                  <a:schemeClr val="tx1"/>
                </a:solidFill>
              </a:rPr>
              <a:t>Communication Cost Analysis </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42</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a:xfrm>
            <a:off x="609600" y="1600204"/>
            <a:ext cx="5414392" cy="4637108"/>
          </a:xfrm>
        </p:spPr>
        <p:txBody>
          <a:bodyPr/>
          <a:lstStyle/>
          <a:p>
            <a:pPr>
              <a:lnSpc>
                <a:spcPct val="150000"/>
              </a:lnSpc>
            </a:pPr>
            <a:r>
              <a:rPr lang="en-US" altLang="zh-TW" sz="1800" dirty="0">
                <a:solidFill>
                  <a:schemeClr val="tx1"/>
                </a:solidFill>
              </a:rPr>
              <a:t>In the proposed </a:t>
            </a:r>
            <a:r>
              <a:rPr lang="en-US" altLang="zh-TW" sz="1800" dirty="0" err="1">
                <a:solidFill>
                  <a:schemeClr val="tx1"/>
                </a:solidFill>
              </a:rPr>
              <a:t>eCLAS</a:t>
            </a:r>
            <a:r>
              <a:rPr lang="en-US" altLang="zh-TW" sz="1800" dirty="0">
                <a:solidFill>
                  <a:schemeClr val="tx1"/>
                </a:solidFill>
              </a:rPr>
              <a:t> scheme, the vehicle transmits the anonymous identity and signature </a:t>
            </a:r>
            <a:r>
              <a:rPr lang="en-US" altLang="zh-TW" sz="1800" dirty="0">
                <a:solidFill>
                  <a:srgbClr val="FF0000"/>
                </a:solidFill>
              </a:rPr>
              <a:t>{</a:t>
            </a:r>
            <a:r>
              <a:rPr lang="en-US" altLang="zh-TW" sz="1800" dirty="0" err="1">
                <a:solidFill>
                  <a:srgbClr val="FF0000"/>
                </a:solidFill>
              </a:rPr>
              <a:t>PIDi</a:t>
            </a:r>
            <a:r>
              <a:rPr lang="en-US" altLang="zh-TW" sz="1800" dirty="0">
                <a:solidFill>
                  <a:srgbClr val="FF0000"/>
                </a:solidFill>
              </a:rPr>
              <a:t>, </a:t>
            </a:r>
            <a:r>
              <a:rPr lang="en-US" altLang="zh-TW" sz="1800" dirty="0" err="1">
                <a:solidFill>
                  <a:srgbClr val="FF0000"/>
                </a:solidFill>
              </a:rPr>
              <a:t>vpkPIDi</a:t>
            </a:r>
            <a:r>
              <a:rPr lang="en-US" altLang="zh-TW" sz="1800" dirty="0">
                <a:solidFill>
                  <a:srgbClr val="FF0000"/>
                </a:solidFill>
              </a:rPr>
              <a:t> , Mi, </a:t>
            </a:r>
            <a:r>
              <a:rPr lang="en-US" altLang="zh-TW" sz="1800" dirty="0" err="1">
                <a:solidFill>
                  <a:srgbClr val="FF0000"/>
                </a:solidFill>
              </a:rPr>
              <a:t>Ti</a:t>
            </a:r>
            <a:r>
              <a:rPr lang="en-US" altLang="zh-TW" sz="1800" dirty="0">
                <a:solidFill>
                  <a:srgbClr val="FF0000"/>
                </a:solidFill>
              </a:rPr>
              <a:t>, </a:t>
            </a:r>
            <a:r>
              <a:rPr lang="en-US" altLang="zh-TW" sz="1800" dirty="0" err="1">
                <a:solidFill>
                  <a:srgbClr val="FF0000"/>
                </a:solidFill>
              </a:rPr>
              <a:t>σi</a:t>
            </a:r>
            <a:r>
              <a:rPr lang="en-US" altLang="zh-TW" sz="1800" dirty="0">
                <a:solidFill>
                  <a:srgbClr val="FF0000"/>
                </a:solidFill>
              </a:rPr>
              <a:t>}</a:t>
            </a:r>
          </a:p>
          <a:p>
            <a:pPr lvl="1">
              <a:lnSpc>
                <a:spcPct val="150000"/>
              </a:lnSpc>
            </a:pPr>
            <a:r>
              <a:rPr lang="en-US" altLang="zh-TW" sz="1600" dirty="0" err="1"/>
              <a:t>PIDi</a:t>
            </a:r>
            <a:r>
              <a:rPr lang="en-US" altLang="zh-TW" sz="1600" dirty="0"/>
              <a:t>, </a:t>
            </a:r>
            <a:r>
              <a:rPr lang="en-US" altLang="zh-TW" sz="1600" dirty="0" err="1"/>
              <a:t>vpkPIDi</a:t>
            </a:r>
            <a:r>
              <a:rPr lang="en-US" altLang="zh-TW" sz="1600" dirty="0"/>
              <a:t>, Ui ∈ G (40B * 3)</a:t>
            </a:r>
          </a:p>
          <a:p>
            <a:pPr lvl="1">
              <a:lnSpc>
                <a:spcPct val="150000"/>
              </a:lnSpc>
            </a:pPr>
            <a:r>
              <a:rPr lang="en-US" altLang="zh-TW" sz="1600" dirty="0" err="1"/>
              <a:t>Ti</a:t>
            </a:r>
            <a:r>
              <a:rPr lang="en-US" altLang="zh-TW" sz="1600" dirty="0"/>
              <a:t> is timestamp (4B)</a:t>
            </a:r>
          </a:p>
          <a:p>
            <a:pPr lvl="1">
              <a:lnSpc>
                <a:spcPct val="150000"/>
              </a:lnSpc>
            </a:pPr>
            <a:r>
              <a:rPr lang="en-US" altLang="zh-TW" sz="1600" dirty="0"/>
              <a:t>Si is a output of the general hash function (20B)</a:t>
            </a:r>
          </a:p>
          <a:p>
            <a:pPr lvl="1">
              <a:lnSpc>
                <a:spcPct val="150000"/>
              </a:lnSpc>
            </a:pPr>
            <a:r>
              <a:rPr lang="en-US" altLang="zh-TW" sz="1600" dirty="0"/>
              <a:t>So </a:t>
            </a:r>
            <a:r>
              <a:rPr lang="pl-PL" altLang="zh-TW" sz="1600" dirty="0"/>
              <a:t>40 × 3 + 20 + 4 = 144 B</a:t>
            </a:r>
            <a:endParaRPr lang="en-US" altLang="zh-TW" sz="1600" dirty="0"/>
          </a:p>
        </p:txBody>
      </p:sp>
      <p:pic>
        <p:nvPicPr>
          <p:cNvPr id="6" name="圖片 5">
            <a:extLst>
              <a:ext uri="{FF2B5EF4-FFF2-40B4-BE49-F238E27FC236}">
                <a16:creationId xmlns:a16="http://schemas.microsoft.com/office/drawing/2014/main" id="{F27DC79D-6552-42B2-84EE-2841BC42A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17871"/>
            <a:ext cx="5551128" cy="3201774"/>
          </a:xfrm>
          <a:prstGeom prst="rect">
            <a:avLst/>
          </a:prstGeom>
        </p:spPr>
      </p:pic>
    </p:spTree>
    <p:extLst>
      <p:ext uri="{BB962C8B-B14F-4D97-AF65-F5344CB8AC3E}">
        <p14:creationId xmlns:p14="http://schemas.microsoft.com/office/powerpoint/2010/main" val="3731484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t>Storage Cost Analysis</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43</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a:xfrm>
            <a:off x="609600" y="1600204"/>
            <a:ext cx="10972800" cy="4637108"/>
          </a:xfrm>
        </p:spPr>
        <p:txBody>
          <a:bodyPr/>
          <a:lstStyle/>
          <a:p>
            <a:pPr>
              <a:lnSpc>
                <a:spcPct val="250000"/>
              </a:lnSpc>
            </a:pPr>
            <a:r>
              <a:rPr lang="en-US" altLang="zh-TW" sz="2000" dirty="0">
                <a:solidFill>
                  <a:schemeClr val="tx1"/>
                </a:solidFill>
              </a:rPr>
              <a:t>The following represents the data that needs to be stored by each component</a:t>
            </a:r>
          </a:p>
          <a:p>
            <a:pPr>
              <a:lnSpc>
                <a:spcPct val="250000"/>
              </a:lnSpc>
            </a:pPr>
            <a:r>
              <a:rPr lang="en-US" altLang="zh-TW" sz="2000" b="1" dirty="0"/>
              <a:t>AS</a:t>
            </a:r>
            <a:r>
              <a:rPr lang="zh-TW" altLang="en-US" sz="2000" b="1" dirty="0"/>
              <a:t>、</a:t>
            </a:r>
            <a:r>
              <a:rPr lang="en-US" altLang="zh-TW" sz="2000" b="1" dirty="0"/>
              <a:t>RSU </a:t>
            </a:r>
            <a:r>
              <a:rPr lang="en-US" altLang="zh-TW" sz="2000" dirty="0"/>
              <a:t>- </a:t>
            </a:r>
            <a:r>
              <a:rPr lang="en-US" altLang="zh-TW" sz="2000" dirty="0">
                <a:solidFill>
                  <a:schemeClr val="tx1"/>
                </a:solidFill>
              </a:rPr>
              <a:t>are only responsible for authentication </a:t>
            </a:r>
            <a:r>
              <a:rPr lang="zh-TW" altLang="en-US" sz="2000" dirty="0">
                <a:solidFill>
                  <a:schemeClr val="tx1"/>
                </a:solidFill>
              </a:rPr>
              <a:t>：</a:t>
            </a:r>
            <a:r>
              <a:rPr lang="en-US" altLang="zh-TW" sz="2000" dirty="0">
                <a:solidFill>
                  <a:srgbClr val="FF0000"/>
                </a:solidFill>
              </a:rPr>
              <a:t>0B</a:t>
            </a:r>
            <a:endParaRPr lang="en-US" altLang="zh-TW" sz="2000" dirty="0">
              <a:solidFill>
                <a:schemeClr val="tx1"/>
              </a:solidFill>
            </a:endParaRPr>
          </a:p>
          <a:p>
            <a:pPr>
              <a:lnSpc>
                <a:spcPct val="250000"/>
              </a:lnSpc>
            </a:pPr>
            <a:r>
              <a:rPr lang="en-US" altLang="zh-TW" sz="2000" b="1" dirty="0"/>
              <a:t>KGB</a:t>
            </a:r>
            <a:r>
              <a:rPr lang="en-US" altLang="zh-TW" sz="2000" dirty="0"/>
              <a:t> - </a:t>
            </a:r>
            <a:r>
              <a:rPr lang="en-US" altLang="zh-TW" sz="2000" dirty="0">
                <a:solidFill>
                  <a:schemeClr val="tx1"/>
                </a:solidFill>
              </a:rPr>
              <a:t>a (private key of KGB) ∈ </a:t>
            </a:r>
            <a:r>
              <a:rPr lang="zh-TW" altLang="en-US" sz="2000" dirty="0">
                <a:solidFill>
                  <a:schemeClr val="tx1"/>
                </a:solidFill>
              </a:rPr>
              <a:t>𝑍</a:t>
            </a:r>
            <a:r>
              <a:rPr lang="en-US" altLang="zh-TW" sz="2000" dirty="0">
                <a:solidFill>
                  <a:schemeClr val="tx1"/>
                </a:solidFill>
              </a:rPr>
              <a:t>_</a:t>
            </a:r>
            <a:r>
              <a:rPr lang="zh-TW" altLang="en-US" sz="2000" dirty="0">
                <a:solidFill>
                  <a:schemeClr val="tx1"/>
                </a:solidFill>
              </a:rPr>
              <a:t>𝑝</a:t>
            </a:r>
            <a:r>
              <a:rPr lang="en-US" altLang="zh-TW" sz="2000" dirty="0">
                <a:solidFill>
                  <a:schemeClr val="tx1"/>
                </a:solidFill>
              </a:rPr>
              <a:t>^∗</a:t>
            </a:r>
            <a:r>
              <a:rPr lang="zh-TW" altLang="en-US" sz="2000" dirty="0">
                <a:solidFill>
                  <a:schemeClr val="tx1"/>
                </a:solidFill>
              </a:rPr>
              <a:t>：</a:t>
            </a:r>
            <a:r>
              <a:rPr lang="en-US" altLang="zh-TW" sz="2000" dirty="0">
                <a:solidFill>
                  <a:srgbClr val="FF0000"/>
                </a:solidFill>
              </a:rPr>
              <a:t>20B</a:t>
            </a:r>
            <a:endParaRPr lang="en-US" altLang="zh-TW" sz="2000" dirty="0">
              <a:solidFill>
                <a:schemeClr val="tx1"/>
              </a:solidFill>
            </a:endParaRPr>
          </a:p>
          <a:p>
            <a:pPr>
              <a:lnSpc>
                <a:spcPct val="250000"/>
              </a:lnSpc>
            </a:pPr>
            <a:r>
              <a:rPr lang="en-US" altLang="zh-TW" sz="2000" b="1" dirty="0"/>
              <a:t>TRA</a:t>
            </a:r>
            <a:r>
              <a:rPr lang="en-US" altLang="zh-TW" sz="2000" dirty="0"/>
              <a:t> - </a:t>
            </a:r>
            <a:r>
              <a:rPr lang="en-US" altLang="zh-TW" sz="2000" dirty="0">
                <a:solidFill>
                  <a:schemeClr val="tx1"/>
                </a:solidFill>
              </a:rPr>
              <a:t>b (private key of TRA) ∈ </a:t>
            </a:r>
            <a:r>
              <a:rPr lang="zh-TW" altLang="en-US" sz="2000" dirty="0">
                <a:solidFill>
                  <a:schemeClr val="tx1"/>
                </a:solidFill>
              </a:rPr>
              <a:t>𝑍</a:t>
            </a:r>
            <a:r>
              <a:rPr lang="en-US" altLang="zh-TW" sz="2000" dirty="0">
                <a:solidFill>
                  <a:schemeClr val="tx1"/>
                </a:solidFill>
              </a:rPr>
              <a:t>_</a:t>
            </a:r>
            <a:r>
              <a:rPr lang="zh-TW" altLang="en-US" sz="2000" dirty="0">
                <a:solidFill>
                  <a:schemeClr val="tx1"/>
                </a:solidFill>
              </a:rPr>
              <a:t>𝑝</a:t>
            </a:r>
            <a:r>
              <a:rPr lang="en-US" altLang="zh-TW" sz="2000" dirty="0">
                <a:solidFill>
                  <a:schemeClr val="tx1"/>
                </a:solidFill>
              </a:rPr>
              <a:t>^∗ and RIDi ∈ G</a:t>
            </a:r>
            <a:r>
              <a:rPr lang="zh-TW" altLang="en-US" sz="2000" dirty="0">
                <a:solidFill>
                  <a:schemeClr val="tx1"/>
                </a:solidFill>
              </a:rPr>
              <a:t>：</a:t>
            </a:r>
            <a:r>
              <a:rPr lang="en-US" altLang="zh-TW" sz="2000" dirty="0">
                <a:solidFill>
                  <a:srgbClr val="FF0000"/>
                </a:solidFill>
              </a:rPr>
              <a:t> k*40B+20B </a:t>
            </a:r>
            <a:r>
              <a:rPr lang="en-US" altLang="zh-TW" sz="2000" dirty="0">
                <a:solidFill>
                  <a:schemeClr val="tx1"/>
                </a:solidFill>
              </a:rPr>
              <a:t>for k vehicle</a:t>
            </a:r>
          </a:p>
          <a:p>
            <a:pPr>
              <a:lnSpc>
                <a:spcPct val="250000"/>
              </a:lnSpc>
            </a:pPr>
            <a:r>
              <a:rPr lang="en-US" altLang="zh-TW" sz="2000" b="1" dirty="0"/>
              <a:t>Vehicle</a:t>
            </a:r>
            <a:r>
              <a:rPr lang="en-US" altLang="zh-TW" sz="2000" dirty="0"/>
              <a:t> - </a:t>
            </a:r>
            <a:r>
              <a:rPr lang="en-US" altLang="zh-TW" sz="2000" dirty="0">
                <a:solidFill>
                  <a:schemeClr val="tx1"/>
                </a:solidFill>
              </a:rPr>
              <a:t>{vskPIDi, pskPIDi} ∈ </a:t>
            </a:r>
            <a:r>
              <a:rPr lang="zh-TW" altLang="en-US" sz="2000" dirty="0">
                <a:solidFill>
                  <a:schemeClr val="tx1"/>
                </a:solidFill>
              </a:rPr>
              <a:t>𝑍</a:t>
            </a:r>
            <a:r>
              <a:rPr lang="en-US" altLang="zh-TW" sz="2000" dirty="0">
                <a:solidFill>
                  <a:schemeClr val="tx1"/>
                </a:solidFill>
              </a:rPr>
              <a:t>_</a:t>
            </a:r>
            <a:r>
              <a:rPr lang="zh-TW" altLang="en-US" sz="2000" dirty="0">
                <a:solidFill>
                  <a:schemeClr val="tx1"/>
                </a:solidFill>
              </a:rPr>
              <a:t>𝑝</a:t>
            </a:r>
            <a:r>
              <a:rPr lang="en-US" altLang="zh-TW" sz="2000" dirty="0">
                <a:solidFill>
                  <a:schemeClr val="tx1"/>
                </a:solidFill>
              </a:rPr>
              <a:t>^∗ and PIDi∈ G </a:t>
            </a:r>
            <a:r>
              <a:rPr lang="zh-TW" altLang="en-US" sz="2000" dirty="0">
                <a:solidFill>
                  <a:schemeClr val="tx1"/>
                </a:solidFill>
              </a:rPr>
              <a:t>：</a:t>
            </a:r>
            <a:r>
              <a:rPr lang="en-US" altLang="zh-TW" sz="2000" dirty="0">
                <a:solidFill>
                  <a:srgbClr val="FF0000"/>
                </a:solidFill>
              </a:rPr>
              <a:t> Q</a:t>
            </a:r>
            <a:r>
              <a:rPr lang="zh-TW" altLang="en-US" sz="2000" dirty="0">
                <a:solidFill>
                  <a:srgbClr val="FF0000"/>
                </a:solidFill>
              </a:rPr>
              <a:t>*</a:t>
            </a:r>
            <a:r>
              <a:rPr lang="en-US" altLang="zh-TW" sz="2000" dirty="0">
                <a:solidFill>
                  <a:srgbClr val="FF0000"/>
                </a:solidFill>
              </a:rPr>
              <a:t>84B+40B</a:t>
            </a:r>
            <a:r>
              <a:rPr lang="zh-TW" altLang="en-US" sz="2000" dirty="0">
                <a:solidFill>
                  <a:srgbClr val="FF0000"/>
                </a:solidFill>
              </a:rPr>
              <a:t> </a:t>
            </a:r>
            <a:r>
              <a:rPr lang="en-US" altLang="zh-TW" sz="2000" dirty="0">
                <a:solidFill>
                  <a:srgbClr val="FF0000"/>
                </a:solidFill>
              </a:rPr>
              <a:t>for Q PID</a:t>
            </a:r>
            <a:endParaRPr lang="en-US" altLang="zh-TW" sz="2000" dirty="0">
              <a:solidFill>
                <a:schemeClr val="tx1"/>
              </a:solidFill>
            </a:endParaRPr>
          </a:p>
          <a:p>
            <a:pPr marL="0" indent="0">
              <a:buNone/>
            </a:pPr>
            <a:endParaRPr lang="en-US" altLang="zh-TW" sz="2000" dirty="0"/>
          </a:p>
        </p:txBody>
      </p:sp>
    </p:spTree>
    <p:extLst>
      <p:ext uri="{BB962C8B-B14F-4D97-AF65-F5344CB8AC3E}">
        <p14:creationId xmlns:p14="http://schemas.microsoft.com/office/powerpoint/2010/main" val="143994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zh-TW" altLang="en-US" dirty="0"/>
              <a:t>文弈論文比較</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16" name="內容版面配置區 15">
            <a:extLst>
              <a:ext uri="{FF2B5EF4-FFF2-40B4-BE49-F238E27FC236}">
                <a16:creationId xmlns:a16="http://schemas.microsoft.com/office/drawing/2014/main" id="{EC0766FF-2B63-443A-B3B8-D98495FB6A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7994" y="1620202"/>
            <a:ext cx="6516009" cy="2333951"/>
          </a:xfrm>
        </p:spPr>
      </p:pic>
      <p:pic>
        <p:nvPicPr>
          <p:cNvPr id="18" name="圖片 17">
            <a:extLst>
              <a:ext uri="{FF2B5EF4-FFF2-40B4-BE49-F238E27FC236}">
                <a16:creationId xmlns:a16="http://schemas.microsoft.com/office/drawing/2014/main" id="{B33D438E-343D-43A8-9E5C-82CC99079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53" y="4127765"/>
            <a:ext cx="7578093" cy="2038896"/>
          </a:xfrm>
          <a:prstGeom prst="rect">
            <a:avLst/>
          </a:prstGeom>
        </p:spPr>
      </p:pic>
    </p:spTree>
    <p:extLst>
      <p:ext uri="{BB962C8B-B14F-4D97-AF65-F5344CB8AC3E}">
        <p14:creationId xmlns:p14="http://schemas.microsoft.com/office/powerpoint/2010/main" val="1306313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zh-TW" altLang="en-US" dirty="0"/>
              <a:t>文弈論文比較</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45</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6" name="內容版面配置區 5">
            <a:extLst>
              <a:ext uri="{FF2B5EF4-FFF2-40B4-BE49-F238E27FC236}">
                <a16:creationId xmlns:a16="http://schemas.microsoft.com/office/drawing/2014/main" id="{7E63B5F3-94BE-45F7-920E-08BB94F7D8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9637" y="1738382"/>
            <a:ext cx="7629525" cy="2295525"/>
          </a:xfrm>
        </p:spPr>
      </p:pic>
      <p:pic>
        <p:nvPicPr>
          <p:cNvPr id="12" name="圖片 11">
            <a:extLst>
              <a:ext uri="{FF2B5EF4-FFF2-40B4-BE49-F238E27FC236}">
                <a16:creationId xmlns:a16="http://schemas.microsoft.com/office/drawing/2014/main" id="{C3DC023B-1089-4910-B9DF-232B15402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955" y="4149212"/>
            <a:ext cx="7992888" cy="2133110"/>
          </a:xfrm>
          <a:prstGeom prst="rect">
            <a:avLst/>
          </a:prstGeom>
        </p:spPr>
      </p:pic>
    </p:spTree>
    <p:extLst>
      <p:ext uri="{BB962C8B-B14F-4D97-AF65-F5344CB8AC3E}">
        <p14:creationId xmlns:p14="http://schemas.microsoft.com/office/powerpoint/2010/main" val="2569531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46</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729584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lnSpc>
                <a:spcPct val="150000"/>
              </a:lnSpc>
            </a:pPr>
            <a:r>
              <a:rPr lang="en-US" altLang="zh-TW" dirty="0"/>
              <a:t>Conclusion</a:t>
            </a:r>
            <a:endParaRPr lang="en-US" altLang="zh-TW" sz="4400" dirty="0">
              <a:solidFill>
                <a:schemeClr val="tx1"/>
              </a:solidFill>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2" name="內容版面配置區 1">
            <a:extLst>
              <a:ext uri="{FF2B5EF4-FFF2-40B4-BE49-F238E27FC236}">
                <a16:creationId xmlns:a16="http://schemas.microsoft.com/office/drawing/2014/main" id="{B9156FE6-1DD8-48CB-9B44-860C70615A11}"/>
              </a:ext>
            </a:extLst>
          </p:cNvPr>
          <p:cNvSpPr>
            <a:spLocks noGrp="1"/>
          </p:cNvSpPr>
          <p:nvPr>
            <p:ph idx="1"/>
          </p:nvPr>
        </p:nvSpPr>
        <p:spPr>
          <a:xfrm>
            <a:off x="609600" y="1600204"/>
            <a:ext cx="10972800" cy="4637108"/>
          </a:xfrm>
        </p:spPr>
        <p:txBody>
          <a:bodyPr/>
          <a:lstStyle/>
          <a:p>
            <a:pPr>
              <a:lnSpc>
                <a:spcPct val="150000"/>
              </a:lnSpc>
            </a:pPr>
            <a:r>
              <a:rPr lang="en-US" altLang="zh-TW" sz="1800" dirty="0">
                <a:solidFill>
                  <a:schemeClr val="tx1"/>
                </a:solidFill>
              </a:rPr>
              <a:t>In this article, an improved certificateless aggregation signature scheme for VANETs based on ECC and without bilinear pairing operations has been proposed, which </a:t>
            </a:r>
            <a:r>
              <a:rPr lang="en-US" altLang="zh-TW" sz="1800" dirty="0">
                <a:solidFill>
                  <a:srgbClr val="FF0000"/>
                </a:solidFill>
              </a:rPr>
              <a:t>reduced the length of the message signature </a:t>
            </a:r>
            <a:r>
              <a:rPr lang="en-US" altLang="zh-TW" sz="1800" dirty="0">
                <a:solidFill>
                  <a:schemeClr val="tx1"/>
                </a:solidFill>
              </a:rPr>
              <a:t>and the </a:t>
            </a:r>
            <a:r>
              <a:rPr lang="en-US" altLang="zh-TW" sz="1800" dirty="0">
                <a:solidFill>
                  <a:srgbClr val="FF0000"/>
                </a:solidFill>
              </a:rPr>
              <a:t>timing overhead of the verification process. </a:t>
            </a:r>
            <a:endParaRPr lang="en-US" altLang="zh-TW" sz="1800" dirty="0"/>
          </a:p>
          <a:p>
            <a:pPr>
              <a:lnSpc>
                <a:spcPct val="150000"/>
              </a:lnSpc>
            </a:pPr>
            <a:r>
              <a:rPr lang="en-US" altLang="zh-TW" sz="1800" dirty="0">
                <a:solidFill>
                  <a:schemeClr val="tx1"/>
                </a:solidFill>
              </a:rPr>
              <a:t>The proposed eCLAS scheme ensured the </a:t>
            </a:r>
            <a:r>
              <a:rPr lang="en-US" altLang="zh-TW" sz="1800" dirty="0">
                <a:solidFill>
                  <a:srgbClr val="FF0000"/>
                </a:solidFill>
              </a:rPr>
              <a:t>security of type I and type II attackers </a:t>
            </a:r>
            <a:r>
              <a:rPr lang="en-US" altLang="zh-TW" sz="1800" dirty="0">
                <a:solidFill>
                  <a:schemeClr val="tx1"/>
                </a:solidFill>
              </a:rPr>
              <a:t>under the hardness assumption of ECDLP in the random oracle model, and showed that the scheme can meet the</a:t>
            </a:r>
            <a:r>
              <a:rPr lang="en-US" altLang="zh-TW" sz="1800" dirty="0"/>
              <a:t> </a:t>
            </a:r>
            <a:r>
              <a:rPr lang="en-US" altLang="zh-TW" sz="1800" dirty="0">
                <a:solidFill>
                  <a:srgbClr val="FF0000"/>
                </a:solidFill>
              </a:rPr>
              <a:t>security requirements</a:t>
            </a:r>
            <a:r>
              <a:rPr lang="en-US" altLang="zh-TW" sz="1800" dirty="0"/>
              <a:t> </a:t>
            </a:r>
            <a:r>
              <a:rPr lang="en-US" altLang="zh-TW" sz="1800" dirty="0">
                <a:solidFill>
                  <a:schemeClr val="tx1"/>
                </a:solidFill>
              </a:rPr>
              <a:t>in VANETs</a:t>
            </a:r>
            <a:r>
              <a:rPr lang="en-US" altLang="zh-TW" sz="1800" dirty="0"/>
              <a:t>.</a:t>
            </a:r>
          </a:p>
          <a:p>
            <a:pPr>
              <a:lnSpc>
                <a:spcPct val="150000"/>
              </a:lnSpc>
            </a:pPr>
            <a:r>
              <a:rPr lang="en-US" altLang="zh-TW" sz="1800" dirty="0">
                <a:solidFill>
                  <a:schemeClr val="tx1"/>
                </a:solidFill>
              </a:rPr>
              <a:t>Additionally, we compared and analyzed existing schemes from the perspective of aggregate signature and batch verification. The results verified that our scheme can effectively</a:t>
            </a:r>
            <a:r>
              <a:rPr lang="en-US" altLang="zh-TW" sz="1800" dirty="0"/>
              <a:t> </a:t>
            </a:r>
            <a:r>
              <a:rPr lang="en-US" altLang="zh-TW" sz="1800" dirty="0">
                <a:solidFill>
                  <a:srgbClr val="FF0000"/>
                </a:solidFill>
              </a:rPr>
              <a:t>reduce delays </a:t>
            </a:r>
            <a:r>
              <a:rPr lang="en-US" altLang="zh-TW" sz="1800" dirty="0">
                <a:solidFill>
                  <a:schemeClr val="tx1"/>
                </a:solidFill>
              </a:rPr>
              <a:t>and</a:t>
            </a:r>
            <a:r>
              <a:rPr lang="en-US" altLang="zh-TW" sz="1800" dirty="0"/>
              <a:t> </a:t>
            </a:r>
            <a:r>
              <a:rPr lang="en-US" altLang="zh-TW" sz="1800" dirty="0">
                <a:solidFill>
                  <a:srgbClr val="FF0000"/>
                </a:solidFill>
              </a:rPr>
              <a:t>improve authentication efficiency</a:t>
            </a:r>
            <a:r>
              <a:rPr lang="en-US" altLang="zh-TW" sz="1800" dirty="0"/>
              <a:t>. </a:t>
            </a:r>
          </a:p>
          <a:p>
            <a:pPr>
              <a:lnSpc>
                <a:spcPct val="150000"/>
              </a:lnSpc>
            </a:pPr>
            <a:r>
              <a:rPr lang="en-US" altLang="zh-TW" sz="1800" dirty="0">
                <a:solidFill>
                  <a:schemeClr val="tx1"/>
                </a:solidFill>
              </a:rPr>
              <a:t>In the future work, we will go on designing a novel scheme for VANETs authentication in 5G environment.</a:t>
            </a:r>
          </a:p>
        </p:txBody>
      </p:sp>
    </p:spTree>
    <p:extLst>
      <p:ext uri="{BB962C8B-B14F-4D97-AF65-F5344CB8AC3E}">
        <p14:creationId xmlns:p14="http://schemas.microsoft.com/office/powerpoint/2010/main" val="147899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latin typeface="Times New Roman" panose="02020603050405020304" pitchFamily="18" charset="0"/>
                <a:cs typeface="Times New Roman" panose="02020603050405020304" pitchFamily="18" charset="0"/>
              </a:rPr>
              <a:t>Related Work</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20527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Related Work</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r>
              <a:rPr lang="en-US" altLang="zh-TW" sz="2000" dirty="0"/>
              <a:t>For V2I communication, each RSU may verify too many signed messages in the scenario of high-density traffic.</a:t>
            </a:r>
          </a:p>
          <a:p>
            <a:pPr marL="0" indent="0">
              <a:buNone/>
            </a:pPr>
            <a:endParaRPr lang="en-US" altLang="zh-TW" sz="2000" dirty="0"/>
          </a:p>
          <a:p>
            <a:r>
              <a:rPr lang="en-US" altLang="zh-TW" sz="2000" dirty="0"/>
              <a:t>In 2003, the concept of aggregate signature was first proposed by </a:t>
            </a:r>
            <a:r>
              <a:rPr lang="en-US" altLang="zh-TW" sz="2000" dirty="0" err="1"/>
              <a:t>Boneh</a:t>
            </a:r>
            <a:r>
              <a:rPr lang="en-US" altLang="zh-TW" sz="2000" dirty="0"/>
              <a:t> et al. [14]. </a:t>
            </a:r>
          </a:p>
          <a:p>
            <a:pPr marL="0" indent="0">
              <a:buNone/>
            </a:pPr>
            <a:endParaRPr lang="en-US" altLang="zh-TW" sz="2000" dirty="0"/>
          </a:p>
          <a:p>
            <a:pPr marL="341313" marR="0" lvl="0" indent="-341313" algn="l" defTabSz="914400" rtl="0" eaLnBrk="1" fontAlgn="base" latinLnBrk="0" hangingPunct="1">
              <a:lnSpc>
                <a:spcPct val="100000"/>
              </a:lnSpc>
              <a:spcBef>
                <a:spcPct val="20000"/>
              </a:spcBef>
              <a:spcAft>
                <a:spcPct val="0"/>
              </a:spcAft>
              <a:buClrTx/>
              <a:buSzTx/>
              <a:buFont typeface="Wingdings" pitchFamily="2" charset="2"/>
              <a:buChar char="n"/>
              <a:tabLst/>
              <a:defRPr/>
            </a:pPr>
            <a:r>
              <a:rPr kumimoji="0" lang="en-US" altLang="zh-TW" sz="20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PKI-based signature scheme</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vehicles and RSUs also need to store and verify certificates</a:t>
            </a:r>
            <a:r>
              <a:rPr kumimoji="0" lang="zh-TW" altLang="en-US"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 </a:t>
            </a: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mobility management.</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341313" marR="0" lvl="0" indent="-341313" algn="l" defTabSz="914400" rtl="0" eaLnBrk="1" fontAlgn="base" latinLnBrk="0" hangingPunct="1">
              <a:lnSpc>
                <a:spcPct val="100000"/>
              </a:lnSpc>
              <a:spcBef>
                <a:spcPct val="20000"/>
              </a:spcBef>
              <a:spcAft>
                <a:spcPct val="0"/>
              </a:spcAft>
              <a:buClrTx/>
              <a:buSzTx/>
              <a:buFont typeface="Wingdings" pitchFamily="2" charset="2"/>
              <a:buChar char="n"/>
              <a:tabLst/>
              <a:defRPr/>
            </a:pPr>
            <a:r>
              <a:rPr kumimoji="0" lang="en-US" altLang="zh-TW" sz="20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ID-based signature scheme</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the user's identity information is directly used for the generation of the public key and management.</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simplifying the verification process of the signature</a:t>
            </a:r>
            <a:r>
              <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zh-TW" altLang="zh-TW" sz="20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endParaRPr lang="en-US" altLang="zh-TW" sz="2000" dirty="0"/>
          </a:p>
          <a:p>
            <a:endParaRPr lang="zh-TW" altLang="en-US" dirty="0"/>
          </a:p>
        </p:txBody>
      </p:sp>
    </p:spTree>
    <p:extLst>
      <p:ext uri="{BB962C8B-B14F-4D97-AF65-F5344CB8AC3E}">
        <p14:creationId xmlns:p14="http://schemas.microsoft.com/office/powerpoint/2010/main" val="357123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Related Work</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r>
              <a:rPr lang="en-US" altLang="zh-TW" sz="2000" dirty="0"/>
              <a:t>Gentry and Ramzan </a:t>
            </a:r>
            <a:r>
              <a:rPr lang="en-US" altLang="zh-TW" sz="2000" dirty="0">
                <a:solidFill>
                  <a:srgbClr val="FF0000"/>
                </a:solidFill>
              </a:rPr>
              <a:t>[15] </a:t>
            </a:r>
          </a:p>
          <a:p>
            <a:pPr lvl="1"/>
            <a:r>
              <a:rPr lang="en-US" altLang="zh-TW" sz="1800" dirty="0"/>
              <a:t>since the private key of each signer consists of two group elements.</a:t>
            </a:r>
          </a:p>
          <a:p>
            <a:pPr lvl="1"/>
            <a:endParaRPr lang="en-US" altLang="zh-TW" sz="1800" dirty="0"/>
          </a:p>
          <a:p>
            <a:r>
              <a:rPr lang="en-US" altLang="zh-TW" sz="2000" dirty="0"/>
              <a:t>Yi-ling et al. </a:t>
            </a:r>
            <a:r>
              <a:rPr lang="en-US" altLang="zh-TW" sz="2000" dirty="0">
                <a:solidFill>
                  <a:srgbClr val="FF0000"/>
                </a:solidFill>
              </a:rPr>
              <a:t>[16] </a:t>
            </a:r>
          </a:p>
          <a:p>
            <a:pPr lvl="1"/>
            <a:r>
              <a:rPr lang="en-US" altLang="zh-TW" sz="1800" dirty="0"/>
              <a:t>proposed a new scheme that can resist existential forgery attacks.</a:t>
            </a:r>
          </a:p>
          <a:p>
            <a:pPr lvl="1"/>
            <a:r>
              <a:rPr lang="en-US" altLang="zh-TW" sz="1800" dirty="0"/>
              <a:t>but the length of signature increases linearly, resulting in a huge verification cost.</a:t>
            </a:r>
          </a:p>
          <a:p>
            <a:pPr lvl="1"/>
            <a:endParaRPr lang="en-US" altLang="zh-TW" sz="1800" dirty="0"/>
          </a:p>
          <a:p>
            <a:pPr marR="0" lvl="0" defTabSz="914400" latinLnBrk="0">
              <a:lnSpc>
                <a:spcPct val="100000"/>
              </a:lnSpc>
              <a:buClrTx/>
              <a:buSzTx/>
              <a:tabLst/>
              <a:defRPr/>
            </a:pPr>
            <a:r>
              <a:rPr kumimoji="0" lang="en-US" altLang="zh-TW" sz="20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Yu et al. </a:t>
            </a:r>
            <a:r>
              <a:rPr lang="en-US" altLang="zh-TW" sz="2000" dirty="0">
                <a:solidFill>
                  <a:srgbClr val="FF0000"/>
                </a:solidFill>
              </a:rPr>
              <a:t>[18]</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it is vulnerable to parameter substitution attacks.</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a:defRPr/>
            </a:pPr>
            <a:r>
              <a:rPr kumimoji="0" lang="fr-FR" altLang="zh-TW" sz="2000" b="0" i="0" u="none" strike="noStrike" kern="1200" cap="none" spc="0" normalizeH="0" baseline="0" noProof="0" dirty="0">
                <a:ln>
                  <a:noFill/>
                </a:ln>
                <a:solidFill>
                  <a:srgbClr val="1F497D">
                    <a:lumMod val="75000"/>
                  </a:srgbClr>
                </a:solidFill>
                <a:effectLst/>
                <a:uLnTx/>
                <a:uFillTx/>
                <a:latin typeface="微軟正黑體" pitchFamily="34" charset="-120"/>
                <a:ea typeface="微軟正黑體" pitchFamily="34" charset="-120"/>
                <a:cs typeface="+mn-cs"/>
              </a:rPr>
              <a:t>Cui </a:t>
            </a:r>
            <a:r>
              <a:rPr lang="fr-FR" altLang="zh-TW" sz="2000" dirty="0">
                <a:solidFill>
                  <a:srgbClr val="1F497D">
                    <a:lumMod val="75000"/>
                  </a:srgbClr>
                </a:solidFill>
              </a:rPr>
              <a:t>et al.s</a:t>
            </a:r>
            <a:r>
              <a:rPr lang="fr-FR" altLang="zh-TW" sz="2000" dirty="0">
                <a:solidFill>
                  <a:srgbClr val="FF0000"/>
                </a:solidFill>
              </a:rPr>
              <a:t> [19]</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supports secure and privacy-preserving cooperative downloading.</a:t>
            </a:r>
          </a:p>
          <a:p>
            <a:pPr marL="741363" marR="0" lvl="1" indent="-284163"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1800"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however, the scheme does not specify how to achieve authentication between vehicles and edge computing vehicles.</a:t>
            </a:r>
          </a:p>
          <a:p>
            <a:pPr lvl="1"/>
            <a:endParaRPr lang="zh-TW" altLang="zh-TW" sz="2000" dirty="0"/>
          </a:p>
          <a:p>
            <a:endParaRPr lang="en-US" altLang="zh-TW" sz="2000" dirty="0"/>
          </a:p>
          <a:p>
            <a:endParaRPr lang="zh-TW" altLang="en-US" dirty="0"/>
          </a:p>
        </p:txBody>
      </p:sp>
    </p:spTree>
    <p:extLst>
      <p:ext uri="{BB962C8B-B14F-4D97-AF65-F5344CB8AC3E}">
        <p14:creationId xmlns:p14="http://schemas.microsoft.com/office/powerpoint/2010/main" val="35919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effectLst/>
                <a:latin typeface="Microsoft JhengHei" panose="020B0604030504040204" pitchFamily="34" charset="-120"/>
                <a:ea typeface="Microsoft JhengHei" panose="020B0604030504040204" pitchFamily="34" charset="-120"/>
                <a:cs typeface="Times New Roman" panose="02020603050405020304" pitchFamily="18" charset="0"/>
              </a:rPr>
              <a:t>Related Work</a:t>
            </a:r>
            <a:endPar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內容版面配置區 2">
            <a:extLst>
              <a:ext uri="{FF2B5EF4-FFF2-40B4-BE49-F238E27FC236}">
                <a16:creationId xmlns:a16="http://schemas.microsoft.com/office/drawing/2014/main" id="{E44B1C0D-69B2-463A-86C2-DD12DE88608A}"/>
              </a:ext>
            </a:extLst>
          </p:cNvPr>
          <p:cNvSpPr>
            <a:spLocks noGrp="1"/>
          </p:cNvSpPr>
          <p:nvPr>
            <p:ph idx="1"/>
          </p:nvPr>
        </p:nvSpPr>
        <p:spPr/>
        <p:txBody>
          <a:bodyPr/>
          <a:lstStyle/>
          <a:p>
            <a:r>
              <a:rPr lang="en-US" altLang="zh-TW" sz="2000" dirty="0">
                <a:solidFill>
                  <a:srgbClr val="FF0000"/>
                </a:solidFill>
              </a:rPr>
              <a:t>[20]</a:t>
            </a:r>
            <a:r>
              <a:rPr lang="zh-TW" altLang="zh-TW" sz="2000" dirty="0">
                <a:solidFill>
                  <a:srgbClr val="FF0000"/>
                </a:solidFill>
              </a:rPr>
              <a:t>、</a:t>
            </a:r>
            <a:r>
              <a:rPr lang="en-US" altLang="zh-TW" sz="2000" dirty="0">
                <a:solidFill>
                  <a:srgbClr val="FF0000"/>
                </a:solidFill>
              </a:rPr>
              <a:t>[21]</a:t>
            </a:r>
          </a:p>
          <a:p>
            <a:pPr lvl="1"/>
            <a:r>
              <a:rPr lang="en-US" altLang="zh-TW" sz="1800" dirty="0"/>
              <a:t>TA stores the private keys of all registered vehicles.</a:t>
            </a:r>
          </a:p>
          <a:p>
            <a:pPr lvl="1"/>
            <a:r>
              <a:rPr lang="en-US" altLang="zh-TW" sz="1800" dirty="0"/>
              <a:t>If the system is broken , the privacy of vehicles will be leaked.</a:t>
            </a:r>
          </a:p>
          <a:p>
            <a:pPr lvl="1"/>
            <a:endParaRPr lang="en-US" altLang="zh-TW" sz="1800" dirty="0"/>
          </a:p>
          <a:p>
            <a:pPr marL="341297" lvl="1" indent="-341297">
              <a:buFont typeface="Wingdings" pitchFamily="2" charset="2"/>
              <a:buChar char="n"/>
            </a:pPr>
            <a:r>
              <a:rPr lang="en-US" altLang="zh-TW" sz="2000" dirty="0">
                <a:solidFill>
                  <a:srgbClr val="FF0000"/>
                </a:solidFill>
              </a:rPr>
              <a:t>[22]</a:t>
            </a:r>
            <a:endParaRPr lang="fr-FR" altLang="zh-TW" sz="2000" dirty="0">
              <a:solidFill>
                <a:srgbClr val="FF0000"/>
              </a:solidFill>
            </a:endParaRPr>
          </a:p>
          <a:p>
            <a:pPr lvl="1"/>
            <a:r>
              <a:rPr lang="en-US" altLang="zh-TW" sz="1800" dirty="0"/>
              <a:t>first proposed a certificateless public key cryptography (CL-PKC) signature scheme.</a:t>
            </a:r>
          </a:p>
          <a:p>
            <a:pPr lvl="1"/>
            <a:r>
              <a:rPr lang="en-US" altLang="zh-TW" sz="1800" dirty="0"/>
              <a:t>It serves as the foundation for subsequent Certificateless Signature (CLS) schemes.</a:t>
            </a:r>
          </a:p>
          <a:p>
            <a:pPr lvl="1"/>
            <a:endParaRPr lang="zh-TW" altLang="zh-TW" sz="1800" dirty="0"/>
          </a:p>
          <a:p>
            <a:pPr marL="341297" lvl="1" indent="-341297">
              <a:buFont typeface="Wingdings" pitchFamily="2" charset="2"/>
              <a:buChar char="n"/>
            </a:pPr>
            <a:r>
              <a:rPr lang="en-US" altLang="zh-TW" sz="2000" dirty="0">
                <a:solidFill>
                  <a:srgbClr val="FF0000"/>
                </a:solidFill>
              </a:rPr>
              <a:t>[28]</a:t>
            </a:r>
            <a:r>
              <a:rPr lang="zh-TW" altLang="zh-TW" sz="2000" dirty="0">
                <a:solidFill>
                  <a:srgbClr val="FF0000"/>
                </a:solidFill>
              </a:rPr>
              <a:t>、</a:t>
            </a:r>
            <a:r>
              <a:rPr lang="en-US" altLang="zh-TW" sz="2000" dirty="0">
                <a:solidFill>
                  <a:srgbClr val="FF0000"/>
                </a:solidFill>
              </a:rPr>
              <a:t>[29]</a:t>
            </a:r>
            <a:r>
              <a:rPr lang="zh-TW" altLang="zh-TW" sz="2000" dirty="0">
                <a:solidFill>
                  <a:srgbClr val="FF0000"/>
                </a:solidFill>
              </a:rPr>
              <a:t>、</a:t>
            </a:r>
            <a:r>
              <a:rPr lang="en-US" altLang="zh-TW" sz="2000" dirty="0">
                <a:solidFill>
                  <a:srgbClr val="FF0000"/>
                </a:solidFill>
              </a:rPr>
              <a:t>[30]</a:t>
            </a:r>
          </a:p>
          <a:p>
            <a:pPr lvl="1"/>
            <a:r>
              <a:rPr lang="en-US" altLang="zh-TW" sz="1800" dirty="0"/>
              <a:t>CLAS based on bilinear pairing operation.</a:t>
            </a:r>
          </a:p>
          <a:p>
            <a:pPr lvl="1"/>
            <a:r>
              <a:rPr lang="en-US" altLang="zh-TW" sz="1800" dirty="0"/>
              <a:t>requires expensive computation cost.</a:t>
            </a:r>
          </a:p>
          <a:p>
            <a:pPr lvl="1"/>
            <a:endParaRPr lang="en-US" altLang="zh-TW" sz="1800" dirty="0"/>
          </a:p>
          <a:p>
            <a:pPr marL="341297" lvl="1" indent="-341297">
              <a:buFont typeface="Wingdings" pitchFamily="2" charset="2"/>
              <a:buChar char="n"/>
            </a:pPr>
            <a:r>
              <a:rPr lang="en-US" altLang="zh-TW" sz="2000" dirty="0">
                <a:solidFill>
                  <a:srgbClr val="FF0000"/>
                </a:solidFill>
              </a:rPr>
              <a:t>[12]</a:t>
            </a:r>
            <a:endParaRPr lang="fr-FR" altLang="zh-TW" sz="2000" dirty="0">
              <a:solidFill>
                <a:srgbClr val="FF0000"/>
              </a:solidFill>
            </a:endParaRPr>
          </a:p>
          <a:p>
            <a:pPr lvl="1"/>
            <a:r>
              <a:rPr lang="en-US" altLang="zh-TW" sz="1800" dirty="0"/>
              <a:t>CLAS scheme without bilinear </a:t>
            </a:r>
            <a:r>
              <a:rPr lang="en-US" altLang="zh-TW" sz="1800" dirty="0" err="1"/>
              <a:t>pairingsIt</a:t>
            </a:r>
            <a:r>
              <a:rPr lang="en-US" altLang="zh-TW" sz="1800" dirty="0"/>
              <a:t> serves as the foundation for subsequent.</a:t>
            </a:r>
          </a:p>
          <a:p>
            <a:pPr lvl="1"/>
            <a:r>
              <a:rPr lang="en-US" altLang="zh-TW" sz="1800" dirty="0"/>
              <a:t>the scheme could not resist forgery attack.</a:t>
            </a:r>
            <a:endParaRPr lang="zh-TW" altLang="zh-TW" sz="1800" dirty="0"/>
          </a:p>
          <a:p>
            <a:pPr lvl="1"/>
            <a:endParaRPr lang="zh-TW" altLang="zh-TW" sz="2000" dirty="0"/>
          </a:p>
          <a:p>
            <a:endParaRPr lang="en-US" altLang="zh-TW" sz="2000" dirty="0"/>
          </a:p>
          <a:p>
            <a:endParaRPr lang="zh-TW" altLang="en-US" dirty="0"/>
          </a:p>
        </p:txBody>
      </p:sp>
    </p:spTree>
    <p:extLst>
      <p:ext uri="{BB962C8B-B14F-4D97-AF65-F5344CB8AC3E}">
        <p14:creationId xmlns:p14="http://schemas.microsoft.com/office/powerpoint/2010/main" val="52208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9</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Introduction</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Related Work</a:t>
            </a:r>
          </a:p>
          <a:p>
            <a:r>
              <a:rPr lang="en-US" altLang="zh-TW" dirty="0">
                <a:latin typeface="Times New Roman" panose="02020603050405020304" pitchFamily="18" charset="0"/>
                <a:cs typeface="Times New Roman" panose="02020603050405020304" pitchFamily="18" charset="0"/>
              </a:rPr>
              <a:t>Preliminaries and background</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Proposed eCLAS scheme</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Security analysis</a:t>
            </a: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Performance analysis</a:t>
            </a:r>
            <a:endParaRPr lang="en-US" altLang="zh-TW" sz="2800" dirty="0">
              <a:solidFill>
                <a:schemeClr val="accent1">
                  <a:lumMod val="40000"/>
                  <a:lumOff val="60000"/>
                </a:schemeClr>
              </a:solidFill>
              <a:latin typeface="Times New Roman" panose="02020603050405020304" pitchFamily="18" charset="0"/>
              <a:cs typeface="Times New Roman" panose="02020603050405020304" pitchFamily="18" charset="0"/>
            </a:endParaRPr>
          </a:p>
          <a:p>
            <a:r>
              <a:rPr lang="en-US" altLang="zh-TW" dirty="0">
                <a:solidFill>
                  <a:schemeClr val="accent1">
                    <a:lumMod val="40000"/>
                    <a:lumOff val="60000"/>
                  </a:schemeClr>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714624847"/>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1917BDEA-C75A-4EA4-BDB3-445E6710D1E1}" vid="{073329B1-C1D9-492E-8DF5-B99879CDEC7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
  <TotalTime>3612</TotalTime>
  <Words>11102</Words>
  <Application>Microsoft Office PowerPoint</Application>
  <PresentationFormat>寬螢幕</PresentationFormat>
  <Paragraphs>690</Paragraphs>
  <Slides>47</Slides>
  <Notes>39</Notes>
  <HiddenSlides>2</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47</vt:i4>
      </vt:variant>
    </vt:vector>
  </HeadingPairs>
  <TitlesOfParts>
    <vt:vector size="64" baseType="lpstr">
      <vt:lpstr>KaTeX_AMS</vt:lpstr>
      <vt:lpstr>KaTeX_Main</vt:lpstr>
      <vt:lpstr>KaTeX_Math</vt:lpstr>
      <vt:lpstr>Söhne</vt:lpstr>
      <vt:lpstr>system-ui</vt:lpstr>
      <vt:lpstr>微軟正黑體</vt:lpstr>
      <vt:lpstr>微軟正黑體</vt:lpstr>
      <vt:lpstr>Arial</vt:lpstr>
      <vt:lpstr>Calibri</vt:lpstr>
      <vt:lpstr>Cambria Math</vt:lpstr>
      <vt:lpstr>Roboto</vt:lpstr>
      <vt:lpstr>Times</vt:lpstr>
      <vt:lpstr>Times New Roman</vt:lpstr>
      <vt:lpstr>Tw Cen MT Condensed</vt:lpstr>
      <vt:lpstr>Verdana</vt:lpstr>
      <vt:lpstr>Wingdings</vt:lpstr>
      <vt:lpstr>MAIN.template</vt:lpstr>
      <vt:lpstr>eCLAS: An Efficient Pairing-Free Certificateless Aggregate Signature for Secure VANET Communication</vt:lpstr>
      <vt:lpstr>Outline</vt:lpstr>
      <vt:lpstr>Introduction</vt:lpstr>
      <vt:lpstr>Introduction</vt:lpstr>
      <vt:lpstr>Outline</vt:lpstr>
      <vt:lpstr>Related Work</vt:lpstr>
      <vt:lpstr>Related Work</vt:lpstr>
      <vt:lpstr>Related Work</vt:lpstr>
      <vt:lpstr>Outline</vt:lpstr>
      <vt:lpstr>Elliptic Curve Cryptosystem</vt:lpstr>
      <vt:lpstr>Elliptic Curve Cryptosystem</vt:lpstr>
      <vt:lpstr>System Model</vt:lpstr>
      <vt:lpstr>Outline</vt:lpstr>
      <vt:lpstr>Security Requirements</vt:lpstr>
      <vt:lpstr>eCLAS scheme</vt:lpstr>
      <vt:lpstr>0. System Initialization</vt:lpstr>
      <vt:lpstr>1. Pseudonym Identity Generation</vt:lpstr>
      <vt:lpstr>2. Vehicle Key Generation</vt:lpstr>
      <vt:lpstr>3. Partial Private Key Extract</vt:lpstr>
      <vt:lpstr>4. Individual Sign and Verification</vt:lpstr>
      <vt:lpstr>4. Individual Sign and Verification</vt:lpstr>
      <vt:lpstr>5. Aggregate Signature and Verification</vt:lpstr>
      <vt:lpstr>5. Aggregate Signature and Verification</vt:lpstr>
      <vt:lpstr>5. Aggregate Signature and Verification</vt:lpstr>
      <vt:lpstr>Outline</vt:lpstr>
      <vt:lpstr>Security analysis</vt:lpstr>
      <vt:lpstr>A. Formal Security Analysis</vt:lpstr>
      <vt:lpstr>A. Formal Security Analysis</vt:lpstr>
      <vt:lpstr>A. Formal Security Analysis</vt:lpstr>
      <vt:lpstr>A. Formal Security Analysis</vt:lpstr>
      <vt:lpstr>B. Informal Security Analysis</vt:lpstr>
      <vt:lpstr>Outline</vt:lpstr>
      <vt:lpstr>Security Comparison</vt:lpstr>
      <vt:lpstr>Test environment</vt:lpstr>
      <vt:lpstr>Test environment</vt:lpstr>
      <vt:lpstr>Computation Time</vt:lpstr>
      <vt:lpstr>Computation Cost Analysis</vt:lpstr>
      <vt:lpstr>Computation Cost Analysis</vt:lpstr>
      <vt:lpstr>Computation Cost Analysis</vt:lpstr>
      <vt:lpstr>Computation Cost Analysis</vt:lpstr>
      <vt:lpstr>Communication Cost Analysis</vt:lpstr>
      <vt:lpstr>Communication Cost Analysis </vt:lpstr>
      <vt:lpstr>Storage Cost Analysis</vt:lpstr>
      <vt:lpstr>文弈論文比較</vt:lpstr>
      <vt:lpstr>文弈論文比較</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奎量 彭</dc:creator>
  <cp:lastModifiedBy>侑辰 陳</cp:lastModifiedBy>
  <cp:revision>231</cp:revision>
  <dcterms:created xsi:type="dcterms:W3CDTF">2023-08-22T08:07:02Z</dcterms:created>
  <dcterms:modified xsi:type="dcterms:W3CDTF">2023-11-15T05:17:55Z</dcterms:modified>
</cp:coreProperties>
</file>