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269" r:id="rId4"/>
    <p:sldId id="268" r:id="rId5"/>
    <p:sldId id="270" r:id="rId6"/>
    <p:sldId id="271" r:id="rId7"/>
    <p:sldId id="272" r:id="rId8"/>
    <p:sldId id="275" r:id="rId9"/>
    <p:sldId id="276" r:id="rId10"/>
    <p:sldId id="274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90" r:id="rId20"/>
    <p:sldId id="291" r:id="rId21"/>
    <p:sldId id="287" r:id="rId22"/>
    <p:sldId id="288" r:id="rId23"/>
    <p:sldId id="289" r:id="rId24"/>
    <p:sldId id="29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3" autoAdjust="0"/>
    <p:restoredTop sz="96197" autoAdjust="0"/>
  </p:normalViewPr>
  <p:slideViewPr>
    <p:cSldViewPr>
      <p:cViewPr varScale="1">
        <p:scale>
          <a:sx n="124" d="100"/>
          <a:sy n="124" d="100"/>
        </p:scale>
        <p:origin x="520" y="168"/>
      </p:cViewPr>
      <p:guideLst/>
    </p:cSldViewPr>
  </p:slideViewPr>
  <p:outlineViewPr>
    <p:cViewPr>
      <p:scale>
        <a:sx n="33" d="100"/>
        <a:sy n="33" d="100"/>
      </p:scale>
      <p:origin x="0" y="-11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53E1535-5B98-673D-CB19-0E5396D77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7F62A83-8FFE-0A6F-8ACE-397E995BB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343CAC-7885-264C-91CE-25E87D872171}" type="datetimeFigureOut">
              <a:rPr lang="zh-TW" altLang="en-US"/>
              <a:pPr>
                <a:defRPr/>
              </a:pPr>
              <a:t>2022/12/26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F0649A1-7D5A-0551-6558-BBF8E30141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2E18590-90E6-DF3C-5191-DAB6A2BEA6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AFEF965-8B91-3C4B-B6AA-62E443755DC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657AB08-20BC-E460-4180-FD57F84AC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5912D5E-F107-6223-B7AD-CD16CC1CAD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F71386-8B90-9140-9F07-107D99749DE3}" type="datetimeFigureOut">
              <a:rPr lang="zh-TW" altLang="en-US"/>
              <a:pPr>
                <a:defRPr/>
              </a:pPr>
              <a:t>2022/12/26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8E7EEF91-C4A2-5117-7BB3-5A857B8975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8E307434-FEB6-8F9D-B966-030F7A042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6940D79-1224-D32A-03B2-CC6D2D0F04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F04B2D-9056-D25B-7E68-0A6D283BA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C3307-CF7A-8F40-80D7-44710F3A1B8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42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EC的3個重要參數</a:t>
            </a:r>
          </a:p>
          <a:p>
            <a:r>
              <a:rPr lang="en-US" dirty="0" err="1"/>
              <a:t>低延遲</a:t>
            </a:r>
            <a:endParaRPr lang="en-US" dirty="0"/>
          </a:p>
          <a:p>
            <a:r>
              <a:rPr lang="en-US" dirty="0" err="1"/>
              <a:t>位置感知能力-了解UE位置，提供資訊而不用經過cloud</a:t>
            </a:r>
            <a:endParaRPr lang="en-US" dirty="0"/>
          </a:p>
          <a:p>
            <a:r>
              <a:rPr lang="en-US" dirty="0" err="1"/>
              <a:t>Context感知能力-提升網路效能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12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5個EC的使用</a:t>
            </a:r>
          </a:p>
          <a:p>
            <a:r>
              <a:rPr lang="en-US" dirty="0"/>
              <a:t>SDN</a:t>
            </a:r>
          </a:p>
          <a:p>
            <a:r>
              <a:rPr lang="en-US" dirty="0"/>
              <a:t>NFV</a:t>
            </a:r>
          </a:p>
          <a:p>
            <a:r>
              <a:rPr lang="en-US" dirty="0"/>
              <a:t>MIMO – </a:t>
            </a:r>
            <a:r>
              <a:rPr lang="en-US" dirty="0" err="1"/>
              <a:t>放置多天線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66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連接的協定，例如wifi或RAT，NR</a:t>
            </a:r>
            <a:endParaRPr lang="en-US" dirty="0"/>
          </a:p>
          <a:p>
            <a:r>
              <a:rPr lang="en-US" dirty="0" err="1"/>
              <a:t>UE之間溝通不經過BSs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80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EC中的六個角色</a:t>
            </a:r>
            <a:endParaRPr lang="en-US" dirty="0"/>
          </a:p>
          <a:p>
            <a:r>
              <a:rPr lang="en-US" dirty="0" err="1"/>
              <a:t>本地儲存</a:t>
            </a:r>
            <a:r>
              <a:rPr lang="en-US" dirty="0"/>
              <a:t>-edge </a:t>
            </a:r>
            <a:r>
              <a:rPr lang="en-US" dirty="0" err="1"/>
              <a:t>serve提供不同種類的儲存策略來支持不同種類的資訊</a:t>
            </a:r>
            <a:endParaRPr lang="en-US" dirty="0"/>
          </a:p>
          <a:p>
            <a:r>
              <a:rPr lang="en-US" dirty="0" err="1"/>
              <a:t>本地運算-小任務直接在ES執行，減少delay與流量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84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本地資料分析</a:t>
            </a:r>
            <a:endParaRPr lang="en-US" dirty="0"/>
          </a:p>
          <a:p>
            <a:r>
              <a:rPr lang="en-US" dirty="0" err="1"/>
              <a:t>本地決策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這些都可以減少資料需經過cloud所產生的時間，減少</a:t>
            </a:r>
            <a:r>
              <a:rPr lang="en-US" altLang="zh-TW" dirty="0" err="1"/>
              <a:t>response</a:t>
            </a:r>
            <a:r>
              <a:rPr lang="zh-TW" altLang="en-US" dirty="0"/>
              <a:t>延遲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040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本地操作</a:t>
            </a:r>
            <a:r>
              <a:rPr lang="en-US" dirty="0"/>
              <a:t> – </a:t>
            </a:r>
            <a:r>
              <a:rPr lang="en-US" dirty="0" err="1"/>
              <a:t>EC可遠端控制與監視</a:t>
            </a:r>
            <a:endParaRPr lang="en-US" dirty="0"/>
          </a:p>
          <a:p>
            <a:r>
              <a:rPr lang="en-US" dirty="0" err="1"/>
              <a:t>本地安全性增強</a:t>
            </a:r>
            <a:r>
              <a:rPr lang="en-US" dirty="0"/>
              <a:t> – </a:t>
            </a:r>
            <a:r>
              <a:rPr lang="en-US" dirty="0" err="1"/>
              <a:t>因edge</a:t>
            </a:r>
            <a:r>
              <a:rPr lang="en-US" dirty="0"/>
              <a:t> </a:t>
            </a:r>
            <a:r>
              <a:rPr lang="en-US" dirty="0" err="1"/>
              <a:t>serve更加接近UE，所以在惡意軟體偵測、軟體更新分發，信任憑證溝通都更加快速有效率，當出現問題ES可以快速偵測並隔離UE</a:t>
            </a:r>
            <a:r>
              <a:rPr 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20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</a:t>
            </a:r>
            <a:r>
              <a:rPr lang="zh-TW" altLang="en-US" dirty="0"/>
              <a:t> 的性能測量項目</a:t>
            </a:r>
            <a:endParaRPr lang="en-US" altLang="zh-TW" dirty="0"/>
          </a:p>
          <a:p>
            <a:r>
              <a:rPr lang="zh-TW" altLang="en-US" dirty="0"/>
              <a:t>減少營運成本</a:t>
            </a:r>
            <a:endParaRPr lang="en-US" altLang="zh-TW" dirty="0"/>
          </a:p>
          <a:p>
            <a:r>
              <a:rPr lang="en-US" dirty="0" err="1"/>
              <a:t>更好的QoS</a:t>
            </a:r>
            <a:endParaRPr lang="en-US" dirty="0"/>
          </a:p>
          <a:p>
            <a:r>
              <a:rPr lang="en-US" dirty="0" err="1"/>
              <a:t>更好的資源使用效率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715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noProof="0" dirty="0"/>
              <a:t>作者群提出了一個提升使用者視訊串流使用體驗的方法。</a:t>
            </a:r>
            <a:endParaRPr lang="en-US" altLang="zh-TW" noProof="0" dirty="0"/>
          </a:p>
          <a:p>
            <a:r>
              <a:rPr lang="zh-TW" altLang="en-US" noProof="0" dirty="0"/>
              <a:t>這個方法基於</a:t>
            </a:r>
            <a:r>
              <a:rPr lang="en-US" altLang="zh-TW" noProof="0" dirty="0"/>
              <a:t>MEC</a:t>
            </a:r>
            <a:r>
              <a:rPr lang="zh-TW" altLang="en-US" noProof="0" dirty="0"/>
              <a:t>的概念，透過更換 </a:t>
            </a:r>
            <a:r>
              <a:rPr lang="en-US" altLang="zh-TW" noProof="0" dirty="0"/>
              <a:t>edge</a:t>
            </a:r>
            <a:r>
              <a:rPr lang="zh-TW" altLang="en-US" noProof="0" dirty="0"/>
              <a:t> </a:t>
            </a:r>
            <a:r>
              <a:rPr lang="en-US" altLang="zh-TW" noProof="0" dirty="0"/>
              <a:t>server </a:t>
            </a:r>
            <a:r>
              <a:rPr lang="zh-TW" altLang="en-US" noProof="0" dirty="0"/>
              <a:t>的方法維持</a:t>
            </a:r>
            <a:r>
              <a:rPr lang="en-US" altLang="zh-TW" noProof="0" dirty="0"/>
              <a:t>QoS</a:t>
            </a:r>
            <a:r>
              <a:rPr lang="zh-TW" altLang="en-US" noProof="0" dirty="0"/>
              <a:t>，實現 “</a:t>
            </a:r>
            <a:r>
              <a:rPr lang="da-DK" altLang="zh-TW" sz="1200" noProof="0" dirty="0" err="1"/>
              <a:t>Follow</a:t>
            </a:r>
            <a:r>
              <a:rPr lang="da-DK" altLang="zh-TW" sz="1200" noProof="0" dirty="0"/>
              <a:t>-</a:t>
            </a:r>
            <a:r>
              <a:rPr lang="da-DK" altLang="zh-TW" sz="1200" noProof="0" dirty="0" err="1"/>
              <a:t>me</a:t>
            </a:r>
            <a:r>
              <a:rPr lang="da-DK" altLang="zh-TW" sz="1200" noProof="0" dirty="0"/>
              <a:t>-Edge</a:t>
            </a:r>
            <a:r>
              <a:rPr lang="zh-TW" altLang="da-DK" sz="1200" noProof="0" dirty="0"/>
              <a:t>” </a:t>
            </a:r>
            <a:r>
              <a:rPr lang="zh-TW" altLang="en-US" sz="1200" noProof="0" dirty="0"/>
              <a:t>概念</a:t>
            </a:r>
            <a:r>
              <a:rPr lang="da-DK" altLang="zh-TW" sz="1200" noProof="0" dirty="0"/>
              <a:t>. </a:t>
            </a:r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20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noProof="0" dirty="0"/>
              <a:t>1. ES</a:t>
            </a:r>
            <a:r>
              <a:rPr lang="zh-TW" altLang="en-US" noProof="0" dirty="0"/>
              <a:t> 屬於 </a:t>
            </a:r>
            <a:r>
              <a:rPr lang="en-US" altLang="zh-TW" noProof="0" dirty="0"/>
              <a:t>MNO</a:t>
            </a:r>
            <a:r>
              <a:rPr lang="zh-TW" altLang="en-US" noProof="0" dirty="0"/>
              <a:t>的一部分，由</a:t>
            </a:r>
            <a:r>
              <a:rPr lang="en-US" altLang="zh-TW" noProof="0" dirty="0"/>
              <a:t>EO</a:t>
            </a:r>
            <a:r>
              <a:rPr lang="zh-TW" altLang="en-US" noProof="0" dirty="0"/>
              <a:t>來控制。每個</a:t>
            </a:r>
            <a:r>
              <a:rPr lang="en-US" altLang="zh-TW" noProof="0" dirty="0"/>
              <a:t>MNO</a:t>
            </a:r>
            <a:r>
              <a:rPr lang="zh-TW" altLang="en-US" noProof="0" dirty="0"/>
              <a:t>有自己的</a:t>
            </a:r>
            <a:r>
              <a:rPr lang="en-US" altLang="zh-TW" noProof="0" dirty="0"/>
              <a:t>EO</a:t>
            </a:r>
            <a:r>
              <a:rPr lang="zh-TW" altLang="en-US" noProof="0" dirty="0"/>
              <a:t>，管理自己的</a:t>
            </a:r>
            <a:r>
              <a:rPr lang="en-US" altLang="zh-TW" noProof="0" dirty="0"/>
              <a:t>ES</a:t>
            </a:r>
            <a:r>
              <a:rPr lang="zh-TW" altLang="en-US" noProof="0" dirty="0"/>
              <a:t>群</a:t>
            </a:r>
            <a:endParaRPr lang="en-US" altLang="zh-TW" noProof="0" dirty="0"/>
          </a:p>
          <a:p>
            <a:r>
              <a:rPr lang="en-US" altLang="zh-TW" noProof="0" dirty="0"/>
              <a:t>ES</a:t>
            </a:r>
            <a:r>
              <a:rPr lang="zh-TW" altLang="en-US" noProof="0" dirty="0"/>
              <a:t>有自己的計算與儲存單元，</a:t>
            </a:r>
            <a:r>
              <a:rPr lang="en-US" altLang="zh-TW" noProof="0" dirty="0"/>
              <a:t>ESES</a:t>
            </a:r>
            <a:r>
              <a:rPr lang="zh-TW" altLang="en-US" noProof="0" dirty="0"/>
              <a:t>之間有</a:t>
            </a:r>
            <a:r>
              <a:rPr lang="en-US" altLang="zh-TW" noProof="0" dirty="0"/>
              <a:t>Shared storage</a:t>
            </a:r>
            <a:r>
              <a:rPr lang="zh-TW" altLang="en-US" noProof="0" dirty="0"/>
              <a:t>待會轉移服務時會使用到</a:t>
            </a:r>
            <a:endParaRPr lang="en-US" altLang="zh-TW" noProof="0" dirty="0"/>
          </a:p>
          <a:p>
            <a:br>
              <a:rPr lang="en-US" altLang="zh-TW" noProof="0" dirty="0"/>
            </a:br>
            <a:r>
              <a:rPr lang="zh-TW" altLang="en-US" noProof="0" dirty="0"/>
              <a:t>假設一個</a:t>
            </a:r>
            <a:r>
              <a:rPr lang="en-US" altLang="zh-TW" noProof="0" dirty="0"/>
              <a:t>use case:</a:t>
            </a:r>
          </a:p>
          <a:p>
            <a:r>
              <a:rPr lang="en-US" altLang="zh-TW" noProof="0" dirty="0"/>
              <a:t>Allen</a:t>
            </a:r>
            <a:r>
              <a:rPr lang="zh-TW" altLang="en-US" noProof="0" dirty="0"/>
              <a:t>連接上</a:t>
            </a:r>
            <a:r>
              <a:rPr lang="en-US" altLang="zh-TW" noProof="0" dirty="0"/>
              <a:t>ES A</a:t>
            </a:r>
            <a:r>
              <a:rPr lang="zh-TW" altLang="en-US" noProof="0" dirty="0"/>
              <a:t>觀賞</a:t>
            </a:r>
            <a:r>
              <a:rPr lang="en-US" altLang="zh-TW" noProof="0" dirty="0"/>
              <a:t>HD</a:t>
            </a:r>
            <a:r>
              <a:rPr lang="zh-TW" altLang="en-US" noProof="0" dirty="0"/>
              <a:t>影片，他最初會被遠處的</a:t>
            </a:r>
            <a:r>
              <a:rPr lang="en-US" altLang="zh-TW" noProof="0" dirty="0"/>
              <a:t>cloud</a:t>
            </a:r>
            <a:r>
              <a:rPr lang="zh-TW" altLang="en-US" noProof="0" dirty="0"/>
              <a:t>服務，但因為網率壅塞而被限制影片解析度。</a:t>
            </a:r>
            <a:endParaRPr lang="en-US" altLang="zh-TW" noProof="0" dirty="0"/>
          </a:p>
          <a:p>
            <a:r>
              <a:rPr lang="zh-TW" altLang="en-US" noProof="0" dirty="0"/>
              <a:t>為了解決這問題，在</a:t>
            </a:r>
            <a:r>
              <a:rPr lang="en-US" altLang="zh-TW" noProof="0" dirty="0"/>
              <a:t>ES</a:t>
            </a:r>
            <a:r>
              <a:rPr lang="zh-TW" altLang="en-US" noProof="0" dirty="0"/>
              <a:t>中儲存影片資料，</a:t>
            </a:r>
            <a:r>
              <a:rPr lang="en-US" altLang="zh-TW" noProof="0" dirty="0"/>
              <a:t>Allen</a:t>
            </a:r>
            <a:r>
              <a:rPr lang="zh-TW" altLang="en-US" noProof="0" dirty="0"/>
              <a:t>就可以被</a:t>
            </a:r>
            <a:r>
              <a:rPr lang="en-US" altLang="zh-TW" noProof="0" dirty="0"/>
              <a:t>ES</a:t>
            </a:r>
            <a:r>
              <a:rPr lang="zh-TW" altLang="en-US" noProof="0" dirty="0"/>
              <a:t>服務，增加使用體驗。</a:t>
            </a:r>
          </a:p>
          <a:p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21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noProof="0" dirty="0"/>
              <a:t>EO</a:t>
            </a:r>
            <a:r>
              <a:rPr lang="zh-TW" altLang="en-US" noProof="0" dirty="0"/>
              <a:t> 會一直更新紀錄</a:t>
            </a:r>
            <a:r>
              <a:rPr lang="en-US" altLang="zh-TW" noProof="0" dirty="0"/>
              <a:t>UE</a:t>
            </a:r>
            <a:r>
              <a:rPr lang="zh-TW" altLang="en-US" noProof="0" dirty="0"/>
              <a:t>資訊位置</a:t>
            </a:r>
            <a:endParaRPr lang="en-US" altLang="zh-TW" noProof="0" dirty="0"/>
          </a:p>
          <a:p>
            <a:r>
              <a:rPr lang="zh-TW" altLang="en-US" noProof="0" dirty="0"/>
              <a:t>比較同個</a:t>
            </a:r>
            <a:r>
              <a:rPr lang="en-US" altLang="zh-TW" noProof="0" dirty="0"/>
              <a:t>UE</a:t>
            </a:r>
            <a:r>
              <a:rPr lang="zh-TW" altLang="en-US" noProof="0" dirty="0"/>
              <a:t>，與自己或與目標</a:t>
            </a:r>
            <a:r>
              <a:rPr lang="en-US" altLang="zh-TW" noProof="0" dirty="0"/>
              <a:t>EO</a:t>
            </a:r>
            <a:r>
              <a:rPr lang="zh-TW" altLang="en-US" noProof="0" dirty="0"/>
              <a:t>連線的延遲</a:t>
            </a:r>
            <a:endParaRPr lang="en-US" altLang="zh-TW" noProof="0" dirty="0"/>
          </a:p>
          <a:p>
            <a:r>
              <a:rPr lang="zh-TW" altLang="en-US" noProof="0" dirty="0"/>
              <a:t>一旦狀態合適，就會開始搬移包含服務的</a:t>
            </a:r>
            <a:r>
              <a:rPr lang="en-US" altLang="zh-TW" noProof="0" dirty="0"/>
              <a:t>container</a:t>
            </a:r>
          </a:p>
          <a:p>
            <a:r>
              <a:rPr lang="zh-TW" altLang="en-US" noProof="0" dirty="0"/>
              <a:t>為了保證無縫搬移，服務必須確保沒有資料遺失</a:t>
            </a:r>
            <a:endParaRPr lang="en-US" altLang="zh-TW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08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明威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840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noProof="0" dirty="0"/>
              <a:t>將正在執行的實體（即容器）的整個記憶體內容從源</a:t>
            </a:r>
            <a:r>
              <a:rPr lang="da-DK" altLang="zh-TW" noProof="0" dirty="0"/>
              <a:t>ES</a:t>
            </a:r>
            <a:r>
              <a:rPr lang="zh-TW" altLang="en-US" noProof="0" dirty="0"/>
              <a:t>傳輸到目標</a:t>
            </a:r>
            <a:r>
              <a:rPr lang="da-DK" altLang="zh-TW" noProof="0" dirty="0"/>
              <a:t>ES</a:t>
            </a:r>
            <a:r>
              <a:rPr lang="zh-TW" altLang="da-DK" noProof="0" dirty="0"/>
              <a:t>。 </a:t>
            </a:r>
            <a:endParaRPr lang="en-US" altLang="zh-TW" noProof="0" dirty="0"/>
          </a:p>
          <a:p>
            <a:r>
              <a:rPr lang="en-US" altLang="zh-TW" noProof="0" dirty="0"/>
              <a:t>Source </a:t>
            </a:r>
            <a:r>
              <a:rPr lang="da-DK" altLang="zh-TW" noProof="0" dirty="0"/>
              <a:t>ES</a:t>
            </a:r>
            <a:r>
              <a:rPr lang="en-US" altLang="zh-TW" noProof="0" dirty="0"/>
              <a:t> </a:t>
            </a:r>
            <a:r>
              <a:rPr lang="zh-TW" altLang="en-US" noProof="0" dirty="0"/>
              <a:t>紀錄在傳輸過程中修改了哪些記憶體塊。 一旦初始傳輸完成，在此期間發生的會再傳輸。</a:t>
            </a:r>
            <a:br>
              <a:rPr lang="en-US" altLang="zh-TW" noProof="0" dirty="0"/>
            </a:br>
            <a:r>
              <a:rPr lang="zh-TW" altLang="en-US" noProof="0" dirty="0"/>
              <a:t>這一直持續到新建的實體與舊實體完全相同。 這確保了遷移過程完成後，影片從確切點開始，而不是重疊。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723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noProof="0" dirty="0"/>
              <a:t>全部都是</a:t>
            </a:r>
            <a:r>
              <a:rPr lang="en-US" altLang="zh-TW" noProof="0" dirty="0"/>
              <a:t>ubuntu 14.04.3 LTS</a:t>
            </a:r>
          </a:p>
          <a:p>
            <a:r>
              <a:rPr lang="en-US" altLang="zh-TW" noProof="0" dirty="0"/>
              <a:t>VM1 </a:t>
            </a:r>
            <a:r>
              <a:rPr lang="zh-TW" altLang="en-US" noProof="0" dirty="0"/>
              <a:t>為</a:t>
            </a:r>
            <a:r>
              <a:rPr lang="en-US" altLang="zh-TW" noProof="0" dirty="0"/>
              <a:t>gateway to access the Internet</a:t>
            </a:r>
          </a:p>
          <a:p>
            <a:r>
              <a:rPr lang="en-US" altLang="zh-TW" noProof="0" dirty="0"/>
              <a:t>VM2 </a:t>
            </a:r>
            <a:r>
              <a:rPr lang="zh-TW" altLang="en-US" noProof="0" dirty="0"/>
              <a:t>模擬</a:t>
            </a:r>
            <a:r>
              <a:rPr lang="en-US" altLang="zh-TW" noProof="0" dirty="0"/>
              <a:t>backend</a:t>
            </a:r>
            <a:r>
              <a:rPr lang="zh-TW" altLang="en-US" noProof="0" dirty="0"/>
              <a:t>，運行著</a:t>
            </a:r>
            <a:r>
              <a:rPr lang="en-US" altLang="zh-TW" noProof="0" dirty="0"/>
              <a:t> Http live streaming (HLS) server</a:t>
            </a:r>
          </a:p>
          <a:p>
            <a:r>
              <a:rPr lang="en-US" altLang="zh-TW" noProof="0" dirty="0"/>
              <a:t>VM3 </a:t>
            </a:r>
            <a:r>
              <a:rPr lang="zh-TW" altLang="en-US" noProof="0" dirty="0"/>
              <a:t>運行著</a:t>
            </a:r>
            <a:r>
              <a:rPr lang="en-US" altLang="zh-TW" noProof="0" dirty="0" err="1"/>
              <a:t>proxmox</a:t>
            </a:r>
            <a:r>
              <a:rPr lang="zh-TW" altLang="en-US" noProof="0" dirty="0"/>
              <a:t>並且扮演著</a:t>
            </a:r>
            <a:r>
              <a:rPr lang="en-US" altLang="zh-TW" noProof="0" dirty="0"/>
              <a:t>Edge cluster controller</a:t>
            </a:r>
            <a:r>
              <a:rPr lang="zh-TW" altLang="en-US" noProof="0" dirty="0"/>
              <a:t>，同時也是</a:t>
            </a:r>
            <a:r>
              <a:rPr lang="en-US" altLang="zh-TW" noProof="0" dirty="0"/>
              <a:t>DHCP server</a:t>
            </a:r>
          </a:p>
          <a:p>
            <a:r>
              <a:rPr lang="en-US" altLang="zh-TW" noProof="0" dirty="0"/>
              <a:t>VM4</a:t>
            </a:r>
            <a:r>
              <a:rPr lang="zh-TW" altLang="en-US" noProof="0" dirty="0"/>
              <a:t> 與</a:t>
            </a:r>
            <a:r>
              <a:rPr lang="en-US" altLang="zh-TW" noProof="0" dirty="0"/>
              <a:t> VM5 </a:t>
            </a:r>
            <a:r>
              <a:rPr lang="zh-TW" altLang="en-US" noProof="0" dirty="0"/>
              <a:t>扮演</a:t>
            </a:r>
            <a:r>
              <a:rPr lang="en-US" altLang="zh-TW" noProof="0" dirty="0"/>
              <a:t>BSs</a:t>
            </a:r>
            <a:r>
              <a:rPr lang="zh-TW" altLang="en-US" noProof="0" dirty="0"/>
              <a:t>角色，</a:t>
            </a:r>
            <a:r>
              <a:rPr lang="en-US" altLang="zh-TW" noProof="0" dirty="0"/>
              <a:t>VMs</a:t>
            </a:r>
            <a:r>
              <a:rPr lang="zh-TW" altLang="en-US" noProof="0" dirty="0"/>
              <a:t>之間透過</a:t>
            </a:r>
            <a:r>
              <a:rPr lang="en-US" altLang="zh-TW" noProof="0" dirty="0"/>
              <a:t>switch</a:t>
            </a:r>
            <a:r>
              <a:rPr lang="zh-TW" altLang="en-US" noProof="0" dirty="0"/>
              <a:t>連線，並且</a:t>
            </a:r>
            <a:r>
              <a:rPr lang="en-US" altLang="zh-TW" noProof="0" dirty="0"/>
              <a:t>VM4</a:t>
            </a:r>
            <a:r>
              <a:rPr lang="zh-TW" altLang="en-US" noProof="0" dirty="0"/>
              <a:t>與</a:t>
            </a:r>
            <a:r>
              <a:rPr lang="en-US" altLang="zh-TW" noProof="0" dirty="0"/>
              <a:t>VM5</a:t>
            </a:r>
            <a:r>
              <a:rPr lang="zh-TW" altLang="en-US" noProof="0" dirty="0"/>
              <a:t>使用相同虛擬環境模擬在同個</a:t>
            </a:r>
            <a:r>
              <a:rPr lang="en-US" altLang="zh-TW" noProof="0" dirty="0"/>
              <a:t>EO</a:t>
            </a:r>
            <a:r>
              <a:rPr lang="zh-TW" altLang="en-US" noProof="0" dirty="0"/>
              <a:t>之中。</a:t>
            </a:r>
            <a:endParaRPr lang="en-US" altLang="zh-TW" noProof="0" dirty="0"/>
          </a:p>
          <a:p>
            <a:r>
              <a:rPr lang="en-US" altLang="zh-TW" noProof="0" dirty="0"/>
              <a:t>VM4</a:t>
            </a:r>
            <a:r>
              <a:rPr lang="zh-TW" altLang="en-US" noProof="0" dirty="0"/>
              <a:t> 中創建了一個</a:t>
            </a:r>
            <a:r>
              <a:rPr lang="en-US" altLang="zh-TW" noProof="0" dirty="0" err="1"/>
              <a:t>linux</a:t>
            </a:r>
            <a:r>
              <a:rPr lang="en-US" altLang="zh-TW" noProof="0" dirty="0"/>
              <a:t> container</a:t>
            </a:r>
            <a:r>
              <a:rPr lang="zh-TW" altLang="en-US" noProof="0" dirty="0"/>
              <a:t>，執行</a:t>
            </a:r>
            <a:r>
              <a:rPr lang="en-US" altLang="zh-TW" noProof="0" dirty="0"/>
              <a:t>Nginx</a:t>
            </a:r>
            <a:r>
              <a:rPr lang="zh-TW" altLang="en-US" noProof="0" dirty="0"/>
              <a:t>進行反向代理回</a:t>
            </a:r>
            <a:r>
              <a:rPr lang="en-US" altLang="zh-TW" noProof="0" dirty="0"/>
              <a:t>HLS server</a:t>
            </a:r>
          </a:p>
          <a:p>
            <a:endParaRPr lang="en-US" altLang="zh-TW" noProof="0" dirty="0"/>
          </a:p>
          <a:p>
            <a:r>
              <a:rPr lang="zh-TW" altLang="en-US" noProof="0" dirty="0"/>
              <a:t>當實驗開始後，使用者使用筆電連接上筆電，取得與</a:t>
            </a:r>
            <a:r>
              <a:rPr lang="en-US" altLang="zh-TW" noProof="0" dirty="0"/>
              <a:t>ES</a:t>
            </a:r>
            <a:r>
              <a:rPr lang="zh-TW" altLang="en-US" noProof="0" dirty="0"/>
              <a:t>相同</a:t>
            </a:r>
            <a:r>
              <a:rPr lang="en-US" altLang="zh-TW" noProof="0" dirty="0" err="1"/>
              <a:t>submet</a:t>
            </a:r>
            <a:r>
              <a:rPr lang="zh-TW" altLang="en-US" noProof="0" dirty="0"/>
              <a:t>的</a:t>
            </a:r>
            <a:r>
              <a:rPr lang="en-US" altLang="zh-TW" noProof="0" dirty="0"/>
              <a:t>IP address</a:t>
            </a:r>
            <a:r>
              <a:rPr lang="zh-TW" altLang="en-US" noProof="0" dirty="0"/>
              <a:t>。</a:t>
            </a:r>
            <a:endParaRPr lang="en-US" altLang="zh-TW" noProof="0" dirty="0"/>
          </a:p>
          <a:p>
            <a:r>
              <a:rPr lang="zh-TW" altLang="en-US" noProof="0" dirty="0"/>
              <a:t>接著打開瀏覽器，瀏覽網址。</a:t>
            </a:r>
            <a:endParaRPr lang="en-US" altLang="zh-TW" noProof="0" dirty="0"/>
          </a:p>
          <a:p>
            <a:r>
              <a:rPr lang="zh-TW" altLang="en-US" noProof="0" dirty="0"/>
              <a:t>第一次瀏覽時，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繪像</a:t>
            </a:r>
            <a:r>
              <a:rPr lang="en-US" altLang="zh-TW" noProof="0" dirty="0"/>
              <a:t>cloud VM </a:t>
            </a:r>
            <a:r>
              <a:rPr lang="zh-TW" altLang="en-US" noProof="0" dirty="0"/>
              <a:t>請求影片資料，並且同時快取在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中，當下一次存取同個檔案時，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就會直接</a:t>
            </a:r>
            <a:r>
              <a:rPr lang="en-US" altLang="zh-TW" noProof="0" dirty="0"/>
              <a:t>response</a:t>
            </a:r>
            <a:r>
              <a:rPr lang="zh-TW" altLang="en-US" noProof="0" dirty="0"/>
              <a:t>，不論</a:t>
            </a:r>
            <a:r>
              <a:rPr lang="en-US" altLang="zh-TW" noProof="0" dirty="0"/>
              <a:t>cloud</a:t>
            </a:r>
            <a:r>
              <a:rPr lang="zh-TW" altLang="en-US" noProof="0" dirty="0"/>
              <a:t>有沒有在線。</a:t>
            </a:r>
            <a:endParaRPr lang="en-US" altLang="zh-TW" noProof="0" dirty="0"/>
          </a:p>
          <a:p>
            <a:r>
              <a:rPr lang="zh-TW" altLang="en-US" noProof="0" dirty="0"/>
              <a:t>因此實現了</a:t>
            </a:r>
            <a:r>
              <a:rPr lang="en-US" altLang="zh-TW" noProof="0" dirty="0"/>
              <a:t>edge server</a:t>
            </a:r>
            <a:r>
              <a:rPr lang="zh-TW" altLang="en-US" noProof="0" dirty="0"/>
              <a:t> 減輕</a:t>
            </a:r>
            <a:r>
              <a:rPr lang="en-US" altLang="zh-TW" noProof="0" dirty="0"/>
              <a:t>core network</a:t>
            </a:r>
            <a:r>
              <a:rPr lang="zh-TW" altLang="en-US" noProof="0" dirty="0"/>
              <a:t>流量。</a:t>
            </a:r>
            <a:endParaRPr lang="en-US" altLang="zh-TW" noProof="0" dirty="0"/>
          </a:p>
          <a:p>
            <a:endParaRPr lang="en-US" altLang="zh-TW" noProof="0" dirty="0"/>
          </a:p>
          <a:p>
            <a:r>
              <a:rPr lang="zh-TW" altLang="en-US" noProof="0" dirty="0"/>
              <a:t>接下來模擬</a:t>
            </a:r>
            <a:r>
              <a:rPr lang="en-US" altLang="zh-TW" noProof="0" dirty="0"/>
              <a:t>mobility</a:t>
            </a:r>
            <a:r>
              <a:rPr lang="zh-TW" altLang="en-US" noProof="0" dirty="0"/>
              <a:t>，使用者開始移動筆電，當影片仍舊在播放的情況下，自動連線至第二台筆電，當一連線完成時，</a:t>
            </a:r>
            <a:r>
              <a:rPr lang="en-US" altLang="zh-TW" noProof="0" dirty="0"/>
              <a:t>EO</a:t>
            </a:r>
            <a:r>
              <a:rPr lang="zh-TW" altLang="en-US" noProof="0" dirty="0"/>
              <a:t>就會產生出</a:t>
            </a:r>
            <a:r>
              <a:rPr lang="en-US" altLang="zh-TW" noProof="0" dirty="0"/>
              <a:t>log</a:t>
            </a:r>
            <a:r>
              <a:rPr lang="zh-TW" altLang="en-US" noProof="0" dirty="0"/>
              <a:t>檔。</a:t>
            </a:r>
            <a:endParaRPr lang="en-US" altLang="zh-TW" noProof="0" dirty="0"/>
          </a:p>
          <a:p>
            <a:r>
              <a:rPr lang="zh-TW" altLang="en-US" noProof="0" dirty="0"/>
              <a:t>接著比對</a:t>
            </a:r>
            <a:r>
              <a:rPr lang="en-US" altLang="zh-TW" noProof="0" dirty="0"/>
              <a:t>client info (i.e., MACID)</a:t>
            </a:r>
            <a:r>
              <a:rPr lang="zh-TW" altLang="en-US" noProof="0" dirty="0"/>
              <a:t>，確認是同個使用者移動後，原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會開始準備</a:t>
            </a:r>
            <a:r>
              <a:rPr lang="en-US" altLang="zh-TW" noProof="0" dirty="0"/>
              <a:t>migration</a:t>
            </a:r>
            <a:r>
              <a:rPr lang="zh-TW" altLang="en-US" noProof="0" dirty="0"/>
              <a:t>。</a:t>
            </a:r>
            <a:endParaRPr lang="en-US" altLang="zh-TW" noProof="0" dirty="0"/>
          </a:p>
          <a:p>
            <a:r>
              <a:rPr lang="en-US" altLang="zh-TW" noProof="0" dirty="0"/>
              <a:t>Migration</a:t>
            </a:r>
            <a:r>
              <a:rPr lang="zh-TW" altLang="en-US" noProof="0" dirty="0"/>
              <a:t>有兩步驟以避免</a:t>
            </a:r>
            <a:r>
              <a:rPr lang="en-US" altLang="zh-TW" noProof="0" dirty="0"/>
              <a:t>data loss</a:t>
            </a:r>
            <a:r>
              <a:rPr lang="zh-TW" altLang="en-US" noProof="0" dirty="0"/>
              <a:t>，第一步先傳送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資訊到新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啟動一個新服務，接著第二步將這短暫時間內改變的</a:t>
            </a:r>
            <a:r>
              <a:rPr lang="en-US" altLang="zh-TW" noProof="0" dirty="0"/>
              <a:t>memory block</a:t>
            </a:r>
            <a:r>
              <a:rPr lang="zh-TW" altLang="en-US" noProof="0" dirty="0"/>
              <a:t>傳送給新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。</a:t>
            </a:r>
            <a:endParaRPr lang="en-US" altLang="zh-TW" noProof="0" dirty="0"/>
          </a:p>
          <a:p>
            <a:r>
              <a:rPr lang="zh-TW" altLang="en-US" noProof="0" dirty="0"/>
              <a:t>一但傳送完成，服務會運行在新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中，並</a:t>
            </a:r>
            <a:r>
              <a:rPr lang="en-US" altLang="zh-TW" noProof="0" dirty="0"/>
              <a:t>release</a:t>
            </a:r>
            <a:r>
              <a:rPr lang="zh-TW" altLang="en-US" noProof="0" dirty="0"/>
              <a:t>掉舊</a:t>
            </a:r>
            <a:r>
              <a:rPr lang="en-US" altLang="zh-TW" noProof="0" dirty="0"/>
              <a:t>container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329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1800" dirty="0">
                <a:effectLst/>
                <a:latin typeface="ClassicoURW"/>
              </a:rPr>
              <a:t>• With streaming online mode — streaming in </a:t>
            </a:r>
            <a:r>
              <a:rPr lang="da-DK" altLang="zh-TW" sz="1800" dirty="0" err="1">
                <a:effectLst/>
                <a:latin typeface="ClassicoURW"/>
              </a:rPr>
              <a:t>use</a:t>
            </a:r>
            <a:r>
              <a:rPr lang="da-DK" altLang="zh-TW" sz="1800" dirty="0">
                <a:effectLst/>
                <a:latin typeface="ClassicoURW"/>
              </a:rPr>
              <a:t> and the </a:t>
            </a:r>
            <a:r>
              <a:rPr lang="da-DK" altLang="zh-TW" sz="1800" dirty="0" err="1">
                <a:effectLst/>
                <a:latin typeface="ClassicoURW"/>
              </a:rPr>
              <a:t>client</a:t>
            </a:r>
            <a:r>
              <a:rPr lang="da-DK" altLang="zh-TW" sz="1800" dirty="0">
                <a:effectLst/>
                <a:latin typeface="ClassicoURW"/>
              </a:rPr>
              <a:t> </a:t>
            </a:r>
            <a:r>
              <a:rPr lang="da-DK" altLang="zh-TW" sz="1800" dirty="0" err="1">
                <a:effectLst/>
                <a:latin typeface="ClassicoURW"/>
              </a:rPr>
              <a:t>watching</a:t>
            </a:r>
            <a:r>
              <a:rPr lang="da-DK" altLang="zh-TW" sz="1800" dirty="0">
                <a:effectLst/>
                <a:latin typeface="ClassicoURW"/>
              </a:rPr>
              <a:t> the video</a:t>
            </a:r>
            <a:br>
              <a:rPr lang="da-DK" altLang="zh-TW" sz="1800" dirty="0">
                <a:effectLst/>
                <a:latin typeface="ClassicoURW"/>
              </a:rPr>
            </a:br>
            <a:r>
              <a:rPr lang="da-DK" altLang="zh-TW" sz="1800" dirty="0">
                <a:effectLst/>
                <a:latin typeface="ClassicoURW"/>
              </a:rPr>
              <a:t>• </a:t>
            </a:r>
            <a:r>
              <a:rPr lang="da-DK" altLang="zh-TW" sz="1800" dirty="0" err="1">
                <a:effectLst/>
                <a:latin typeface="ClassicoURW"/>
              </a:rPr>
              <a:t>Without</a:t>
            </a:r>
            <a:r>
              <a:rPr lang="da-DK" altLang="zh-TW" sz="1800" dirty="0">
                <a:effectLst/>
                <a:latin typeface="ClassicoURW"/>
              </a:rPr>
              <a:t> streaming offline mode — streaming in </a:t>
            </a:r>
            <a:r>
              <a:rPr lang="da-DK" altLang="zh-TW" sz="1800" dirty="0" err="1">
                <a:effectLst/>
                <a:latin typeface="ClassicoURW"/>
              </a:rPr>
              <a:t>use</a:t>
            </a:r>
            <a:r>
              <a:rPr lang="da-DK" altLang="zh-TW" sz="1800" dirty="0">
                <a:effectLst/>
                <a:latin typeface="ClassicoURW"/>
              </a:rPr>
              <a:t> and the </a:t>
            </a:r>
            <a:r>
              <a:rPr lang="da-DK" altLang="zh-TW" sz="1800" dirty="0" err="1">
                <a:effectLst/>
                <a:latin typeface="ClassicoURW"/>
              </a:rPr>
              <a:t>client</a:t>
            </a:r>
            <a:r>
              <a:rPr lang="da-DK" altLang="zh-TW" sz="1800" dirty="0">
                <a:effectLst/>
                <a:latin typeface="ClassicoURW"/>
              </a:rPr>
              <a:t> is not </a:t>
            </a:r>
            <a:r>
              <a:rPr lang="da-DK" altLang="zh-TW" sz="1800" dirty="0" err="1">
                <a:effectLst/>
                <a:latin typeface="ClassicoURW"/>
              </a:rPr>
              <a:t>watching</a:t>
            </a:r>
            <a:r>
              <a:rPr lang="da-DK" altLang="zh-TW" sz="1800" dirty="0">
                <a:effectLst/>
                <a:latin typeface="ClassicoURW"/>
              </a:rPr>
              <a:t> the video with no </a:t>
            </a:r>
            <a:r>
              <a:rPr lang="da-DK" altLang="zh-TW" sz="1800" dirty="0" err="1">
                <a:effectLst/>
                <a:latin typeface="ClassicoURW"/>
              </a:rPr>
              <a:t>changes</a:t>
            </a:r>
            <a:r>
              <a:rPr lang="da-DK" altLang="zh-TW" sz="1800" dirty="0">
                <a:effectLst/>
                <a:latin typeface="ClassicoURW"/>
              </a:rPr>
              <a:t> in the </a:t>
            </a:r>
            <a:r>
              <a:rPr lang="da-DK" altLang="zh-TW" sz="1800" dirty="0" err="1">
                <a:effectLst/>
                <a:latin typeface="ClassicoURW"/>
              </a:rPr>
              <a:t>memory</a:t>
            </a:r>
            <a:r>
              <a:rPr lang="da-DK" altLang="zh-TW" sz="1800" dirty="0">
                <a:effectLst/>
                <a:latin typeface="ClassicoURW"/>
              </a:rPr>
              <a:t> </a:t>
            </a:r>
            <a:r>
              <a:rPr lang="da-DK" altLang="zh-TW" sz="1800" dirty="0" err="1">
                <a:effectLst/>
                <a:latin typeface="ClassicoURW"/>
              </a:rPr>
              <a:t>blocks</a:t>
            </a:r>
            <a:r>
              <a:rPr lang="da-DK" altLang="zh-TW" sz="1800" dirty="0">
                <a:effectLst/>
                <a:latin typeface="ClassicoURW"/>
              </a:rPr>
              <a:t> </a:t>
            </a:r>
          </a:p>
          <a:p>
            <a:r>
              <a:rPr lang="da-DK" altLang="zh-TW" sz="1800" dirty="0">
                <a:effectLst/>
                <a:latin typeface="ClassicoURW"/>
              </a:rPr>
              <a:t>• Blank container with </a:t>
            </a:r>
            <a:r>
              <a:rPr lang="da-DK" altLang="zh-TW" sz="1800" dirty="0" err="1">
                <a:effectLst/>
                <a:latin typeface="ClassicoURW"/>
              </a:rPr>
              <a:t>two</a:t>
            </a:r>
            <a:r>
              <a:rPr lang="da-DK" altLang="zh-TW" sz="1800" dirty="0">
                <a:effectLst/>
                <a:latin typeface="ClassicoURW"/>
              </a:rPr>
              <a:t> </a:t>
            </a:r>
            <a:r>
              <a:rPr lang="da-DK" altLang="zh-TW" sz="1800" dirty="0" err="1">
                <a:effectLst/>
                <a:latin typeface="ClassicoURW"/>
              </a:rPr>
              <a:t>different</a:t>
            </a:r>
            <a:r>
              <a:rPr lang="da-DK" altLang="zh-TW" sz="1800" dirty="0">
                <a:effectLst/>
                <a:latin typeface="ClassicoURW"/>
              </a:rPr>
              <a:t> types of ES</a:t>
            </a:r>
            <a:endParaRPr lang="da-DK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186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noProof="0" dirty="0"/>
              <a:t>這個比較顯示出兩個不同大小的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轉移所花的時間。</a:t>
            </a:r>
            <a:endParaRPr lang="en-US" altLang="zh-TW" noProof="0" dirty="0"/>
          </a:p>
          <a:p>
            <a:r>
              <a:rPr lang="zh-TW" altLang="en-US" noProof="0" dirty="0"/>
              <a:t>結果顯示出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大小只會影響些許搬移時間。</a:t>
            </a:r>
            <a:endParaRPr lang="en-US" altLang="zh-TW" noProof="0" dirty="0"/>
          </a:p>
          <a:p>
            <a:r>
              <a:rPr lang="zh-TW" altLang="en-US" noProof="0" dirty="0"/>
              <a:t>此外，作者群發現使用</a:t>
            </a:r>
            <a:r>
              <a:rPr lang="en-US" altLang="zh-TW" noProof="0" dirty="0"/>
              <a:t>sync </a:t>
            </a:r>
            <a:r>
              <a:rPr lang="en-US" altLang="zh-TW" noProof="0" dirty="0" err="1"/>
              <a:t>strorage</a:t>
            </a:r>
            <a:r>
              <a:rPr lang="zh-TW" altLang="en-US" noProof="0" dirty="0"/>
              <a:t>比起</a:t>
            </a:r>
            <a:r>
              <a:rPr lang="en-US" altLang="zh-TW" noProof="0" dirty="0"/>
              <a:t>local storage</a:t>
            </a:r>
            <a:r>
              <a:rPr lang="zh-TW" altLang="en-US" noProof="0" dirty="0"/>
              <a:t>可以大幅的減少時間，而</a:t>
            </a:r>
            <a:r>
              <a:rPr lang="en-US" altLang="zh-TW" noProof="0" dirty="0"/>
              <a:t>async</a:t>
            </a:r>
            <a:r>
              <a:rPr lang="zh-TW" altLang="en-US" noProof="0" dirty="0"/>
              <a:t>雖然可以再進一步減少延遲，但在時間中造成影片播放有</a:t>
            </a:r>
            <a:r>
              <a:rPr lang="en-US" altLang="zh-TW" noProof="0" dirty="0"/>
              <a:t>1~2s</a:t>
            </a:r>
            <a:r>
              <a:rPr lang="zh-TW" altLang="en-US" noProof="0" dirty="0"/>
              <a:t>故障。</a:t>
            </a:r>
            <a:endParaRPr lang="en-US" altLang="zh-TW" noProof="0" dirty="0"/>
          </a:p>
          <a:p>
            <a:r>
              <a:rPr lang="zh-TW" altLang="en-US" noProof="0" dirty="0"/>
              <a:t>最後，透過整個實驗，作者得出</a:t>
            </a:r>
            <a:r>
              <a:rPr lang="en-US" altLang="zh-TW" noProof="0" dirty="0"/>
              <a:t>container</a:t>
            </a:r>
            <a:r>
              <a:rPr lang="zh-TW" altLang="en-US" noProof="0" dirty="0"/>
              <a:t>搬移會受到存儲種類與資料大小 很大的影響</a:t>
            </a:r>
            <a:endParaRPr lang="en-US" altLang="zh-TW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556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noProof="0" dirty="0"/>
              <a:t>明顯可以觀察到系統的複雜度與搬移時間有高度相關，並且過度追求低延遲也可能有</a:t>
            </a:r>
            <a:r>
              <a:rPr lang="en-US" altLang="zh-TW" noProof="0" dirty="0"/>
              <a:t>data loss</a:t>
            </a:r>
            <a:r>
              <a:rPr lang="zh-TW" altLang="en-US" noProof="0" dirty="0"/>
              <a:t>的代價</a:t>
            </a:r>
            <a:endParaRPr lang="en-US" altLang="zh-TW" noProof="0" dirty="0"/>
          </a:p>
          <a:p>
            <a:r>
              <a:rPr lang="zh-TW" altLang="en-US" noProof="0" dirty="0"/>
              <a:t>如何選擇用正確的技術組合出最佳遷移服務功能至關重要</a:t>
            </a:r>
            <a:r>
              <a:rPr lang="zh-TW" altLang="en-US" noProof="0"/>
              <a:t>，未來有</a:t>
            </a:r>
            <a:r>
              <a:rPr lang="zh-TW" altLang="en-US" noProof="0" dirty="0"/>
              <a:t>研究的空間。</a:t>
            </a:r>
            <a:endParaRPr lang="en-US" altLang="zh-TW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52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5G edge computing </a:t>
            </a:r>
            <a:r>
              <a:rPr lang="en-US" dirty="0" err="1"/>
              <a:t>有四個關鍵的需求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47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Edge computing </a:t>
            </a:r>
            <a:r>
              <a:rPr lang="en-US" dirty="0" err="1"/>
              <a:t>分類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98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五個EC的主要目標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增強資料管理，因為</a:t>
            </a:r>
            <a:r>
              <a:rPr lang="en-US" dirty="0"/>
              <a:t> UE</a:t>
            </a:r>
            <a:r>
              <a:rPr lang="zh-TW" altLang="en-US" dirty="0"/>
              <a:t> 產生很多資料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提升</a:t>
            </a:r>
            <a:r>
              <a:rPr lang="en-US" altLang="zh-TW" dirty="0"/>
              <a:t>QoS</a:t>
            </a:r>
            <a:r>
              <a:rPr lang="zh-TW" altLang="en-US" dirty="0"/>
              <a:t>，吸引潛在用戶並提升</a:t>
            </a:r>
            <a:r>
              <a:rPr lang="en-US" altLang="zh-TW" dirty="0" err="1"/>
              <a:t>QoE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19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預測網路需求，提供最佳化資源分配，正確預測可以減少網路負擔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管理UE地點資訊，提供緊急快速的回應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89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EC的計算平台</a:t>
            </a:r>
            <a:endParaRPr lang="en-US" dirty="0"/>
          </a:p>
          <a:p>
            <a:r>
              <a:rPr lang="en-US" dirty="0"/>
              <a:t>CC </a:t>
            </a:r>
            <a:r>
              <a:rPr lang="en-US" dirty="0" err="1"/>
              <a:t>儲存大量資料與資訊，但不適合即時服務</a:t>
            </a:r>
            <a:endParaRPr lang="en-US" dirty="0"/>
          </a:p>
          <a:p>
            <a:r>
              <a:rPr lang="en-US" dirty="0"/>
              <a:t>EC</a:t>
            </a:r>
            <a:r>
              <a:rPr lang="zh-TW" altLang="en-US" dirty="0"/>
              <a:t> 接收處理大量</a:t>
            </a:r>
            <a:r>
              <a:rPr lang="en-US" altLang="zh-TW" dirty="0"/>
              <a:t>UE</a:t>
            </a:r>
            <a:r>
              <a:rPr lang="zh-TW" altLang="en-US" dirty="0"/>
              <a:t>資料，接近</a:t>
            </a:r>
            <a:r>
              <a:rPr lang="en-US" altLang="zh-TW" dirty="0"/>
              <a:t>UE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53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 </a:t>
            </a:r>
            <a:r>
              <a:rPr lang="en-US" dirty="0" err="1"/>
              <a:t>再分兩種</a:t>
            </a:r>
            <a:r>
              <a:rPr lang="zh-TW" altLang="en-US" dirty="0"/>
              <a:t> </a:t>
            </a:r>
            <a:r>
              <a:rPr lang="en-US" altLang="zh-TW" dirty="0"/>
              <a:t>Fog</a:t>
            </a:r>
            <a:r>
              <a:rPr lang="zh-TW" altLang="en-US" dirty="0"/>
              <a:t>不只</a:t>
            </a:r>
            <a:r>
              <a:rPr lang="en-US" altLang="zh-TW" dirty="0"/>
              <a:t>MCN</a:t>
            </a:r>
            <a:r>
              <a:rPr lang="zh-TW" altLang="en-US" dirty="0"/>
              <a:t>，藍芽</a:t>
            </a:r>
            <a:r>
              <a:rPr lang="en-US" altLang="zh-TW" dirty="0" err="1"/>
              <a:t>wifi</a:t>
            </a:r>
            <a:r>
              <a:rPr lang="zh-TW" altLang="en-US" dirty="0"/>
              <a:t>都可以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31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最後第三種是混合</a:t>
            </a:r>
            <a:r>
              <a:rPr lang="en-US" dirty="0"/>
              <a:t>/</a:t>
            </a:r>
            <a:r>
              <a:rPr lang="en-US" dirty="0" err="1"/>
              <a:t>合作</a:t>
            </a:r>
            <a:endParaRPr lang="en-US" dirty="0"/>
          </a:p>
          <a:p>
            <a:r>
              <a:rPr lang="en-US" dirty="0" err="1"/>
              <a:t>即時服務在edge</a:t>
            </a:r>
            <a:r>
              <a:rPr lang="zh-TW" altLang="en-US" dirty="0"/>
              <a:t>執行，複雜的計算服務在</a:t>
            </a:r>
            <a:r>
              <a:rPr lang="en-US" altLang="zh-TW" dirty="0"/>
              <a:t>Cloud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307-CF7A-8F40-80D7-44710F3A1B8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43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>
            <a:extLst>
              <a:ext uri="{FF2B5EF4-FFF2-40B4-BE49-F238E27FC236}">
                <a16:creationId xmlns:a16="http://schemas.microsoft.com/office/drawing/2014/main" id="{EB3EDA13-2053-3A09-DE4E-484305C725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B29F4771-255E-6367-AD5C-073977101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>
                <a:extLst>
                  <a:ext uri="{FF2B5EF4-FFF2-40B4-BE49-F238E27FC236}">
                    <a16:creationId xmlns:a16="http://schemas.microsoft.com/office/drawing/2014/main" id="{9092FE07-E984-1CA3-F4AB-A8DB674E0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8">
                <a:extLst>
                  <a:ext uri="{FF2B5EF4-FFF2-40B4-BE49-F238E27FC236}">
                    <a16:creationId xmlns:a16="http://schemas.microsoft.com/office/drawing/2014/main" id="{6A3AC1E9-43DA-6A44-9930-45578B3F8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anose="020F0502020204030204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anose="020F0502020204030204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128B2CCD-1256-1AB9-3F15-2D2979CEE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3BDD00D-E6D4-3E8E-2579-DF330CEBD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620D10D9-7050-3555-FDC4-74A1E6180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435CD96D-382D-43A2-529E-C5B7499D4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FFDC8F94-70CE-F0AC-CDD7-578F0D0E4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6367463"/>
              <a:ext cx="428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 b="1" dirty="0">
                  <a:latin typeface="Calibri" panose="020F0502020204030204" pitchFamily="34" charset="0"/>
                </a:rPr>
                <a:t>2022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13" name="日期版面配置區 3">
            <a:extLst>
              <a:ext uri="{FF2B5EF4-FFF2-40B4-BE49-F238E27FC236}">
                <a16:creationId xmlns:a16="http://schemas.microsoft.com/office/drawing/2014/main" id="{3066F6A2-E1F9-D919-FC9D-9D211A21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C2A11285-1A9E-C84D-8E32-1BD33BB65816}" type="datetimeFigureOut">
              <a:rPr lang="en-US" altLang="zh-TW"/>
              <a:pPr>
                <a:defRPr/>
              </a:pPr>
              <a:t>12/26/22</a:t>
            </a:fld>
            <a:endParaRPr lang="en-US" altLang="zh-TW" dirty="0"/>
          </a:p>
        </p:txBody>
      </p:sp>
      <p:sp>
        <p:nvSpPr>
          <p:cNvPr id="14" name="頁尾版面配置區 4">
            <a:extLst>
              <a:ext uri="{FF2B5EF4-FFF2-40B4-BE49-F238E27FC236}">
                <a16:creationId xmlns:a16="http://schemas.microsoft.com/office/drawing/2014/main" id="{D57478B5-3671-00FC-85D9-C88997BD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A9CE2286-0C79-290D-C876-97C149ED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1286E30-901A-5E4D-BE64-AAB478B0EF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24125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DDD56D9-4335-2527-6EE5-1493EAEA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C7E9-C07D-F843-A7A3-A7F53C181206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A078E5DB-DF8F-690B-333F-9118EB72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9CE8282-09BC-A1B2-A820-A3552B1F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74C5D-88EA-2248-B350-D1EC5DE4A4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55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3568282-6AD4-B126-1AB7-822C8FE7BC44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F7A5DF22-C37B-999F-FE08-AEF97C82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E510-F6F7-D642-8EB4-5F5801A98D5E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E3400D4-B134-F5A8-6884-542F4FE8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3B2F023-88EB-EEB6-CE98-F0047516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747D8-7901-AC43-9A84-E2A0CB235B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127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B5A1EE8-5ACA-68A2-0209-0F5EAA2E907A}"/>
              </a:ext>
            </a:extLst>
          </p:cNvPr>
          <p:cNvCxnSpPr/>
          <p:nvPr/>
        </p:nvCxnSpPr>
        <p:spPr>
          <a:xfrm rot="5400000">
            <a:off x="3657601" y="3200400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159BACD-67FD-C526-75CD-A32C05FD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C11D-B9E9-7341-8CC6-0BEBF2C62226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26A8BB5-B6AD-5606-D3B0-68C17CD1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A068C4F-4C6D-F561-C24F-A5E43AD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AB309-A5B9-5D40-A06C-899F11C4BF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476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E12F242A-620D-CF58-9B11-5838BCFE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6609-3A33-B04E-A86C-FED70E205484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0747BA39-807A-FFF6-473D-E3AA814A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DB97C395-8217-2870-AE43-5D772729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D4084-5A40-6F4A-AAA2-3A62C142DB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775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4DF6CEFB-39C9-EAC5-3BC5-70844D940475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E320C7BD-00B8-B0A4-6D38-14326DED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DA8F-CE7C-9949-96E5-9925F87DD207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3B652FB-343D-F03D-5574-9767CAE5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76CCADB-40C5-8BD0-B6B9-A81B16C5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C74F-55E0-0C45-9F37-CF53D12187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74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546973-2B65-444F-8A8E-030DAD4D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C7E6-4816-FC45-98A6-820DB609862E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675529-1C82-F2D6-A6B1-AD44FA13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70EC27-F28A-F8C2-C037-03B20105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86E4E-199B-1843-8C74-F25017BF3A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9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928C882-69F1-D5BA-3BED-B691EBCAACDA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9562CBE8-46E6-55DE-DCA7-EDF50B0B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4F6D-4C8F-B441-8A8E-FDC90469FFA0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FA5A14CE-9C23-03E6-5828-E7F671A8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B62D973F-B459-96C1-C858-569C24D9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9418-5669-4346-9D35-01A6244C888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30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2C06710-88CC-1A3D-AB7A-177743665FED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id="{92C31614-BDA3-841C-9063-715D277A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60F6-CBBC-EF42-8D56-8E4B4BDDA1AC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E23E91CE-2499-A93B-49C3-8A9323C7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094E2905-E6E8-4E7A-2750-2E054B48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354FD-6752-1644-9AFC-CD00272434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929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6E024F42-F894-A000-E77F-2343C91E989E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134611-F43E-00AE-F58F-74F00C1F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CC2C-0C01-DA47-B098-55A334F90315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112D58-B14E-9979-EE9C-4FB53879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843FDE-6C6E-E3FF-6B04-A1D060F4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1B22B-23B8-B14D-AF15-015A2D1AF7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344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164834F8-9C01-A91C-247C-E99F6926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C5F7-2E4C-B04E-8510-B86D720AD82E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4B6F9E94-9C6E-1403-0DD9-457A935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D09E81D6-C608-6D12-7269-8A983286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85449-A6E1-FC45-8CFC-7D54836E22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1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A9197C7-D6F7-B5FC-2DAE-09F83115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D43D-625D-144F-96B8-324BB3F980CB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A34815B-EBC4-7BCF-BF9F-162BAB75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66E8C560-CBB1-9559-E361-7EBC5A47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1FDBC-A28D-8149-8EB4-62536E4B7B0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990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>
            <a:extLst>
              <a:ext uri="{FF2B5EF4-FFF2-40B4-BE49-F238E27FC236}">
                <a16:creationId xmlns:a16="http://schemas.microsoft.com/office/drawing/2014/main" id="{77140CA3-5783-3122-EF74-D7151C1305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>
            <a:extLst>
              <a:ext uri="{FF2B5EF4-FFF2-40B4-BE49-F238E27FC236}">
                <a16:creationId xmlns:a16="http://schemas.microsoft.com/office/drawing/2014/main" id="{D9F958B3-7D34-D967-B04D-B59E97A4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7667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矩形 20">
            <a:extLst>
              <a:ext uri="{FF2B5EF4-FFF2-40B4-BE49-F238E27FC236}">
                <a16:creationId xmlns:a16="http://schemas.microsoft.com/office/drawing/2014/main" id="{CE0ED73B-314B-C482-5CF7-CD4CDFDEB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60325"/>
            <a:ext cx="311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anose="020F0502020204030204" pitchFamily="34" charset="0"/>
              </a:rPr>
              <a:t>National Chung Cheng University</a:t>
            </a:r>
          </a:p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anose="020F0502020204030204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>
            <a:extLst>
              <a:ext uri="{FF2B5EF4-FFF2-40B4-BE49-F238E27FC236}">
                <a16:creationId xmlns:a16="http://schemas.microsoft.com/office/drawing/2014/main" id="{E5492597-812F-9520-08AE-3AF2918545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>
            <a:extLst>
              <a:ext uri="{FF2B5EF4-FFF2-40B4-BE49-F238E27FC236}">
                <a16:creationId xmlns:a16="http://schemas.microsoft.com/office/drawing/2014/main" id="{03867779-C245-44FD-7576-4019F1F674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9B2F20-D43D-CE39-E271-E3C7FADEF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866E26F-5467-014C-ADD9-A31855CABB48}" type="datetimeFigureOut">
              <a:rPr lang="en-US" altLang="zh-TW"/>
              <a:pPr>
                <a:defRPr/>
              </a:pPr>
              <a:t>12/26/22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CCC3D4-2116-A71E-9BE2-A09EFF7D6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F8A57D-3403-4611-C11F-E9C76E6DE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1B6B701-5612-6D4F-8493-80E0C306105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9" r:id="rId2"/>
    <p:sldLayoutId id="2147483795" r:id="rId3"/>
    <p:sldLayoutId id="2147483790" r:id="rId4"/>
    <p:sldLayoutId id="2147483796" r:id="rId5"/>
    <p:sldLayoutId id="2147483797" r:id="rId6"/>
    <p:sldLayoutId id="2147483798" r:id="rId7"/>
    <p:sldLayoutId id="2147483791" r:id="rId8"/>
    <p:sldLayoutId id="2147483792" r:id="rId9"/>
    <p:sldLayoutId id="2147483793" r:id="rId10"/>
    <p:sldLayoutId id="2147483799" r:id="rId11"/>
    <p:sldLayoutId id="214748380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C4DCF863-09C9-94BF-4F4B-B4D98BBA0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/>
              <a:t>學習心得報告</a:t>
            </a: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521FFF6D-E5A4-FBB7-5B57-39C4BFFC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143"/>
            <a:ext cx="6400800" cy="459631"/>
          </a:xfrm>
        </p:spPr>
        <p:txBody>
          <a:bodyPr/>
          <a:lstStyle/>
          <a:p>
            <a:r>
              <a:rPr kumimoji="1" lang="zh-TW" altLang="en-US" sz="2400" dirty="0"/>
              <a:t>彭奎量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Attributes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kumimoji="1" lang="en-US" altLang="zh-TW" sz="2400" dirty="0"/>
              <a:t>T.1 Low latency and proximity.</a:t>
            </a:r>
          </a:p>
          <a:p>
            <a:pPr lvl="1"/>
            <a:r>
              <a:rPr kumimoji="1" lang="en-US" altLang="zh-TW" sz="2000" dirty="0"/>
              <a:t>Enables edge computing to reduce the response delay.</a:t>
            </a:r>
          </a:p>
          <a:p>
            <a:r>
              <a:rPr kumimoji="1" lang="en-US" altLang="zh-TW" sz="2400" dirty="0"/>
              <a:t>T.2 Location awareness </a:t>
            </a:r>
          </a:p>
          <a:p>
            <a:pPr lvl="1"/>
            <a:r>
              <a:rPr kumimoji="1" lang="en-US" altLang="zh-TW" sz="2000" dirty="0"/>
              <a:t>Allows location-based and personalized service provisioning to UEs </a:t>
            </a:r>
          </a:p>
          <a:p>
            <a:pPr lvl="1"/>
            <a:r>
              <a:rPr kumimoji="1" lang="en-US" altLang="zh-TW" sz="2000" dirty="0"/>
              <a:t>edge servers can gather data without sending it to the cloud.</a:t>
            </a:r>
          </a:p>
          <a:p>
            <a:r>
              <a:rPr kumimoji="1" lang="en-US" altLang="zh-TW" sz="2400" dirty="0"/>
              <a:t>T.3 Network context awareness </a:t>
            </a:r>
          </a:p>
          <a:p>
            <a:pPr lvl="1"/>
            <a:r>
              <a:rPr kumimoji="1" lang="en-US" altLang="zh-TW" sz="2000" dirty="0"/>
              <a:t>Enables edge servers to acquire network context information </a:t>
            </a:r>
          </a:p>
          <a:p>
            <a:pPr lvl="1"/>
            <a:r>
              <a:rPr kumimoji="1" lang="en-US" altLang="zh-TW" sz="2000" dirty="0"/>
              <a:t>Helps edge servers to handle a massive amount of traffic to improve network performance. </a:t>
            </a:r>
          </a:p>
          <a:p>
            <a:pPr lvl="1"/>
            <a:endParaRPr kumimoji="1" lang="en-US" altLang="zh-TW" sz="2000" dirty="0"/>
          </a:p>
          <a:p>
            <a:pPr lvl="1"/>
            <a:endParaRPr kumimoji="1" lang="en-US" altLang="zh-TW" sz="2000" dirty="0"/>
          </a:p>
          <a:p>
            <a:pPr lvl="1"/>
            <a:endParaRPr kumimoji="1" lang="en-US" altLang="zh-TW" sz="2000" dirty="0"/>
          </a:p>
          <a:p>
            <a:pPr lvl="1"/>
            <a:endParaRPr kumimoji="1" lang="en-US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pic>
        <p:nvPicPr>
          <p:cNvPr id="7" name="Picture 2" descr="page4image13113024">
            <a:extLst>
              <a:ext uri="{FF2B5EF4-FFF2-40B4-BE49-F238E27FC236}">
                <a16:creationId xmlns:a16="http://schemas.microsoft.com/office/drawing/2014/main" id="{F2E9509A-DBEC-76F2-C408-E7067D8B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5" t="13683" r="39644" b="-1686"/>
          <a:stretch/>
        </p:blipFill>
        <p:spPr bwMode="auto">
          <a:xfrm>
            <a:off x="457200" y="2420888"/>
            <a:ext cx="1651902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Use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kumimoji="1" lang="en-US" altLang="zh-TW" sz="2400" dirty="0"/>
              <a:t>U.1 Software-defined network (SDN)</a:t>
            </a:r>
          </a:p>
          <a:p>
            <a:pPr lvl="1"/>
            <a:r>
              <a:rPr kumimoji="1" lang="en-US" altLang="zh-TW" sz="2000" dirty="0"/>
              <a:t>Separates a network into control and data planes to provide flexible and agile networks </a:t>
            </a:r>
          </a:p>
          <a:p>
            <a:r>
              <a:rPr kumimoji="1" lang="en-US" altLang="zh-TW" sz="2400" dirty="0"/>
              <a:t>U.2 Network function virtualization (NFV) </a:t>
            </a:r>
          </a:p>
          <a:p>
            <a:pPr lvl="1"/>
            <a:r>
              <a:rPr kumimoji="1" lang="en-US" altLang="zh-TW" sz="2000" dirty="0"/>
              <a:t>Network functions (also known as virtual functions) in virtual machines on servers.</a:t>
            </a:r>
          </a:p>
          <a:p>
            <a:r>
              <a:rPr kumimoji="1" lang="en-US" altLang="zh-TW" sz="2400" dirty="0"/>
              <a:t>U.3 Massive MIMO </a:t>
            </a:r>
          </a:p>
          <a:p>
            <a:pPr lvl="1"/>
            <a:r>
              <a:rPr kumimoji="1" lang="en-US" altLang="zh-TW" sz="2000" dirty="0"/>
              <a:t>Deploys multiple antenna elements to increase an antenna array.</a:t>
            </a:r>
          </a:p>
          <a:p>
            <a:pPr lvl="1"/>
            <a:r>
              <a:rPr kumimoji="1" lang="en-US" altLang="zh-TW" sz="2000" dirty="0"/>
              <a:t>Without the need to increase the transmission power, leading to increased network capacity and energy efficiency.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pic>
        <p:nvPicPr>
          <p:cNvPr id="5" name="Picture 2" descr="page4image13113024">
            <a:extLst>
              <a:ext uri="{FF2B5EF4-FFF2-40B4-BE49-F238E27FC236}">
                <a16:creationId xmlns:a16="http://schemas.microsoft.com/office/drawing/2014/main" id="{FAC793E3-88C1-971F-4FE9-434A8B71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3" t="17959" r="25239" b="980"/>
          <a:stretch/>
        </p:blipFill>
        <p:spPr bwMode="auto">
          <a:xfrm>
            <a:off x="323528" y="1992970"/>
            <a:ext cx="1656184" cy="41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9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Use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kumimoji="1" lang="en-US" altLang="zh-TW" sz="2400" dirty="0"/>
              <a:t>U.4 </a:t>
            </a:r>
            <a:r>
              <a:rPr kumimoji="1" lang="en-US" altLang="zh-TW" sz="2000" dirty="0"/>
              <a:t>Dynamic access to radio access technologies </a:t>
            </a:r>
          </a:p>
          <a:p>
            <a:pPr lvl="1"/>
            <a:r>
              <a:rPr kumimoji="1" lang="en-US" altLang="zh-TW" sz="2000" dirty="0"/>
              <a:t>Provide access to conventional access technologies, such as Wi-Fi, and new radio access technology (RAT) in 5G, such as NR. </a:t>
            </a:r>
          </a:p>
          <a:p>
            <a:r>
              <a:rPr kumimoji="1" lang="en-US" altLang="zh-TW" sz="2400" dirty="0"/>
              <a:t>U.5 D2D communication </a:t>
            </a:r>
          </a:p>
          <a:p>
            <a:pPr lvl="1"/>
            <a:r>
              <a:rPr kumimoji="1" lang="en-US" altLang="zh-TW" sz="2000" dirty="0"/>
              <a:t>Enables direct communication between UEs without passing through BSs.</a:t>
            </a:r>
          </a:p>
          <a:p>
            <a:pPr lvl="1"/>
            <a:endParaRPr kumimoji="1" lang="en-US" altLang="zh-TW" sz="2000" dirty="0"/>
          </a:p>
          <a:p>
            <a:pPr lvl="1"/>
            <a:endParaRPr kumimoji="1" lang="en-US" altLang="zh-TW" sz="2000" dirty="0"/>
          </a:p>
          <a:p>
            <a:pPr lvl="1"/>
            <a:endParaRPr kumimoji="1" lang="en-US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pic>
        <p:nvPicPr>
          <p:cNvPr id="5" name="Picture 2" descr="page4image13113024">
            <a:extLst>
              <a:ext uri="{FF2B5EF4-FFF2-40B4-BE49-F238E27FC236}">
                <a16:creationId xmlns:a16="http://schemas.microsoft.com/office/drawing/2014/main" id="{FAC793E3-88C1-971F-4FE9-434A8B71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3" t="17959" r="25239" b="980"/>
          <a:stretch/>
        </p:blipFill>
        <p:spPr bwMode="auto">
          <a:xfrm>
            <a:off x="323528" y="1992970"/>
            <a:ext cx="1656184" cy="41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6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Roles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kumimoji="1" lang="en-US" altLang="zh-TW" sz="2400" dirty="0"/>
              <a:t>R.1 Local storage</a:t>
            </a:r>
          </a:p>
          <a:p>
            <a:pPr lvl="1"/>
            <a:r>
              <a:rPr kumimoji="1" lang="en-US" altLang="zh-TW" sz="2000" dirty="0"/>
              <a:t>Edge servers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1" lang="en-US" altLang="zh-TW" sz="2000" dirty="0"/>
              <a:t> storage is much lower than that in the cloud.</a:t>
            </a:r>
          </a:p>
          <a:p>
            <a:pPr lvl="1"/>
            <a:r>
              <a:rPr kumimoji="1" lang="en-US" altLang="zh-TW" sz="2000" dirty="0"/>
              <a:t>The edge server provides different types of storage strategies to support different kinds of data. </a:t>
            </a:r>
          </a:p>
          <a:p>
            <a:r>
              <a:rPr kumimoji="1" lang="en-US" altLang="zh-TW" sz="2400" dirty="0"/>
              <a:t>R.2 Local computation</a:t>
            </a:r>
          </a:p>
          <a:p>
            <a:pPr lvl="1"/>
            <a:r>
              <a:rPr kumimoji="1" lang="en-US" altLang="zh-TW" sz="2000" dirty="0"/>
              <a:t>Edge server handles small tasks and provides real-time responses locally, which helps to reduce the cost and delay incurred to send the required data to the cloud. </a:t>
            </a:r>
          </a:p>
          <a:p>
            <a:pPr lvl="1"/>
            <a:endParaRPr kumimoji="1" lang="en-US" altLang="zh-TW" sz="2000" dirty="0"/>
          </a:p>
          <a:p>
            <a:pPr lvl="1"/>
            <a:endParaRPr kumimoji="1" lang="en-US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13</a:t>
            </a:fld>
            <a:endParaRPr lang="en-US" altLang="zh-TW" dirty="0"/>
          </a:p>
        </p:txBody>
      </p:sp>
      <p:pic>
        <p:nvPicPr>
          <p:cNvPr id="5" name="Picture 2" descr="page4image13113024">
            <a:extLst>
              <a:ext uri="{FF2B5EF4-FFF2-40B4-BE49-F238E27FC236}">
                <a16:creationId xmlns:a16="http://schemas.microsoft.com/office/drawing/2014/main" id="{FAC793E3-88C1-971F-4FE9-434A8B71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8" t="18801" r="1500"/>
          <a:stretch/>
        </p:blipFill>
        <p:spPr bwMode="auto">
          <a:xfrm>
            <a:off x="457200" y="1974677"/>
            <a:ext cx="1440160" cy="41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1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Roles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kumimoji="1" lang="en-US" altLang="zh-TW" sz="2400" dirty="0"/>
              <a:t>R.3 Local data analysis</a:t>
            </a:r>
          </a:p>
          <a:p>
            <a:pPr lvl="1"/>
            <a:r>
              <a:rPr kumimoji="1" lang="en-US" altLang="zh-TW" sz="2000" dirty="0"/>
              <a:t>Reduces the latency required to send data to, as well as to wait for responses from, the cloud. </a:t>
            </a:r>
          </a:p>
          <a:p>
            <a:r>
              <a:rPr kumimoji="1" lang="en-US" altLang="zh-TW" sz="2400" dirty="0"/>
              <a:t>R.4 Local decision making</a:t>
            </a:r>
          </a:p>
          <a:p>
            <a:pPr lvl="1"/>
            <a:r>
              <a:rPr kumimoji="1" lang="en-US" altLang="zh-TW" sz="2000" dirty="0"/>
              <a:t>Making decisions locally reduces involvement from more components and data or information exchange.</a:t>
            </a:r>
          </a:p>
          <a:p>
            <a:pPr lvl="1"/>
            <a:endParaRPr kumimoji="1" lang="en-US" altLang="zh-TW" sz="2000" dirty="0"/>
          </a:p>
          <a:p>
            <a:pPr lvl="1"/>
            <a:endParaRPr kumimoji="1" lang="en-US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pic>
        <p:nvPicPr>
          <p:cNvPr id="5" name="Picture 2" descr="page4image13113024">
            <a:extLst>
              <a:ext uri="{FF2B5EF4-FFF2-40B4-BE49-F238E27FC236}">
                <a16:creationId xmlns:a16="http://schemas.microsoft.com/office/drawing/2014/main" id="{FAC793E3-88C1-971F-4FE9-434A8B71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8" t="18801" r="1500"/>
          <a:stretch/>
        </p:blipFill>
        <p:spPr bwMode="auto">
          <a:xfrm>
            <a:off x="457200" y="1974677"/>
            <a:ext cx="1440160" cy="41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Roles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kumimoji="1" lang="en-US" altLang="zh-TW" sz="2400" dirty="0"/>
              <a:t>R.5 Local operation </a:t>
            </a:r>
          </a:p>
          <a:p>
            <a:pPr lvl="1"/>
            <a:r>
              <a:rPr kumimoji="1" lang="en-US" altLang="zh-TW" sz="2000" dirty="0"/>
              <a:t>Edge computing enables remote control and monitoring.</a:t>
            </a:r>
          </a:p>
          <a:p>
            <a:r>
              <a:rPr kumimoji="1" lang="en-US" altLang="zh-TW" sz="2400" dirty="0"/>
              <a:t>R.6 Local security enhancement </a:t>
            </a:r>
          </a:p>
          <a:p>
            <a:pPr lvl="1"/>
            <a:r>
              <a:rPr kumimoji="1" lang="en-US" altLang="zh-TW" sz="2000" dirty="0"/>
              <a:t>The edge servers provide security management, malware detection, software patch distribution, and trustworthy communications, to detect, validate, and countermeasure attacks. </a:t>
            </a:r>
          </a:p>
          <a:p>
            <a:pPr lvl="1"/>
            <a:r>
              <a:rPr kumimoji="1" lang="en-US" altLang="zh-TW" sz="2000" dirty="0"/>
              <a:t>Due to the proximity of edge computing, malicious entities can be quickly detected and isolated </a:t>
            </a:r>
          </a:p>
          <a:p>
            <a:pPr lvl="1"/>
            <a:endParaRPr kumimoji="1" lang="en-US" altLang="zh-TW" sz="2000" dirty="0"/>
          </a:p>
          <a:p>
            <a:pPr lvl="1"/>
            <a:endParaRPr kumimoji="1" lang="en-US" altLang="zh-TW" sz="2000" dirty="0"/>
          </a:p>
          <a:p>
            <a:pPr lvl="1"/>
            <a:endParaRPr kumimoji="1" lang="en-US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15</a:t>
            </a:fld>
            <a:endParaRPr lang="en-US" altLang="zh-TW" dirty="0"/>
          </a:p>
        </p:txBody>
      </p:sp>
      <p:pic>
        <p:nvPicPr>
          <p:cNvPr id="5" name="Picture 2" descr="page4image13113024">
            <a:extLst>
              <a:ext uri="{FF2B5EF4-FFF2-40B4-BE49-F238E27FC236}">
                <a16:creationId xmlns:a16="http://schemas.microsoft.com/office/drawing/2014/main" id="{FAC793E3-88C1-971F-4FE9-434A8B71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8" t="18801" r="1500"/>
          <a:stretch/>
        </p:blipFill>
        <p:spPr bwMode="auto">
          <a:xfrm>
            <a:off x="457200" y="1974677"/>
            <a:ext cx="1440160" cy="41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3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/>
              <a:t>Performance measures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kumimoji="1" lang="en-US" altLang="zh-TW" sz="2400" dirty="0"/>
              <a:t>P.1 Lower operational cost </a:t>
            </a:r>
          </a:p>
          <a:p>
            <a:pPr lvl="1"/>
            <a:r>
              <a:rPr kumimoji="1" lang="en-US" altLang="zh-TW" sz="2000" dirty="0"/>
              <a:t>Reduces offloading overhead (or reduces network resource consumption), such as bandwidth. </a:t>
            </a:r>
          </a:p>
          <a:p>
            <a:r>
              <a:rPr kumimoji="1" lang="en-US" altLang="zh-TW" sz="2400" dirty="0"/>
              <a:t>P.2 Higher QoS </a:t>
            </a:r>
          </a:p>
          <a:p>
            <a:pPr lvl="1"/>
            <a:r>
              <a:rPr kumimoji="1" lang="en-US" altLang="zh-TW" sz="2000" dirty="0"/>
              <a:t>Reduces the number of tasks and data offloaded to the cloud, and it increases network performance.</a:t>
            </a:r>
          </a:p>
          <a:p>
            <a:r>
              <a:rPr kumimoji="1" lang="en-US" altLang="zh-TW" sz="2400" dirty="0"/>
              <a:t>P.3 Energy efficiency </a:t>
            </a:r>
          </a:p>
          <a:p>
            <a:pPr lvl="1"/>
            <a:r>
              <a:rPr kumimoji="1" lang="en-US" altLang="zh-TW" sz="2000" dirty="0"/>
              <a:t>Reduces energy consumption by providing local functions. This reduces the amount of energy incurred to offload tasks and data to the cloud.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16</a:t>
            </a:fld>
            <a:endParaRPr lang="en-US" altLang="zh-TW" dirty="0"/>
          </a:p>
        </p:txBody>
      </p:sp>
      <p:pic>
        <p:nvPicPr>
          <p:cNvPr id="5" name="Picture 2" descr="page4image13113024">
            <a:extLst>
              <a:ext uri="{FF2B5EF4-FFF2-40B4-BE49-F238E27FC236}">
                <a16:creationId xmlns:a16="http://schemas.microsoft.com/office/drawing/2014/main" id="{FAC793E3-88C1-971F-4FE9-434A8B71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4" t="15408" r="15470" b="3393"/>
          <a:stretch/>
        </p:blipFill>
        <p:spPr bwMode="auto">
          <a:xfrm>
            <a:off x="457200" y="1626537"/>
            <a:ext cx="1224136" cy="41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6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/>
              <a:t>Mobile Edge Computing Potential in </a:t>
            </a:r>
            <a:br>
              <a:rPr kumimoji="1" lang="da-DK" altLang="zh-TW" sz="2400" dirty="0"/>
            </a:br>
            <a:r>
              <a:rPr kumimoji="1" lang="da-DK" altLang="zh-TW" sz="2400" dirty="0" err="1"/>
              <a:t>Making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Cities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Smarter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zh-TW" sz="2400" dirty="0"/>
              <a:t>The </a:t>
            </a:r>
            <a:r>
              <a:rPr lang="da-DK" altLang="zh-TW" sz="2400" dirty="0" err="1"/>
              <a:t>authors</a:t>
            </a:r>
            <a:r>
              <a:rPr lang="da-DK" altLang="zh-TW" sz="2400" dirty="0"/>
              <a:t> propose an approach to </a:t>
            </a:r>
            <a:r>
              <a:rPr lang="da-DK" altLang="zh-TW" sz="2400" dirty="0" err="1"/>
              <a:t>enhance</a:t>
            </a:r>
            <a:r>
              <a:rPr lang="da-DK" altLang="zh-TW" sz="2400" dirty="0"/>
              <a:t> users’ </a:t>
            </a:r>
            <a:r>
              <a:rPr lang="da-DK" altLang="zh-TW" sz="2400" dirty="0" err="1"/>
              <a:t>experience</a:t>
            </a:r>
            <a:r>
              <a:rPr lang="da-DK" altLang="zh-TW" sz="2400" dirty="0"/>
              <a:t> of video streaming in the </a:t>
            </a:r>
            <a:r>
              <a:rPr lang="da-DK" altLang="zh-TW" sz="2400" dirty="0" err="1"/>
              <a:t>context</a:t>
            </a:r>
            <a:r>
              <a:rPr lang="da-DK" altLang="zh-TW" sz="2400" dirty="0"/>
              <a:t> of smart </a:t>
            </a:r>
            <a:r>
              <a:rPr lang="da-DK" altLang="zh-TW" sz="2400" dirty="0" err="1"/>
              <a:t>cities</a:t>
            </a:r>
            <a:r>
              <a:rPr lang="da-DK" altLang="zh-TW" sz="2400" dirty="0"/>
              <a:t>. </a:t>
            </a:r>
          </a:p>
          <a:p>
            <a:r>
              <a:rPr lang="da-DK" altLang="zh-TW" sz="2400" dirty="0"/>
              <a:t>The </a:t>
            </a:r>
            <a:r>
              <a:rPr lang="da-DK" altLang="zh-TW" sz="2400" dirty="0" err="1"/>
              <a:t>proposed</a:t>
            </a:r>
            <a:r>
              <a:rPr lang="da-DK" altLang="zh-TW" sz="2400" dirty="0"/>
              <a:t> approach </a:t>
            </a:r>
            <a:r>
              <a:rPr lang="da-DK" altLang="zh-TW" sz="2400" dirty="0" err="1"/>
              <a:t>relies</a:t>
            </a:r>
            <a:r>
              <a:rPr lang="da-DK" altLang="zh-TW" sz="2400" dirty="0"/>
              <a:t> on the </a:t>
            </a:r>
            <a:r>
              <a:rPr lang="da-DK" altLang="zh-TW" sz="2400" dirty="0" err="1"/>
              <a:t>concept</a:t>
            </a:r>
            <a:r>
              <a:rPr lang="da-DK" altLang="zh-TW" sz="2400" dirty="0"/>
              <a:t> of MEC as a </a:t>
            </a:r>
            <a:r>
              <a:rPr lang="da-DK" altLang="zh-TW" sz="2400" dirty="0" err="1"/>
              <a:t>key</a:t>
            </a:r>
            <a:r>
              <a:rPr lang="da-DK" altLang="zh-TW" sz="2400" dirty="0"/>
              <a:t> factor in </a:t>
            </a:r>
            <a:r>
              <a:rPr lang="da-DK" altLang="zh-TW" sz="2400" dirty="0" err="1"/>
              <a:t>enhancing</a:t>
            </a:r>
            <a:r>
              <a:rPr lang="da-DK" altLang="zh-TW" sz="2400" dirty="0"/>
              <a:t> QoS. </a:t>
            </a:r>
          </a:p>
          <a:p>
            <a:r>
              <a:rPr lang="da-DK" altLang="zh-TW" sz="2400" dirty="0"/>
              <a:t>It </a:t>
            </a:r>
            <a:r>
              <a:rPr lang="da-DK" altLang="zh-TW" sz="2400" dirty="0" err="1"/>
              <a:t>sustains</a:t>
            </a:r>
            <a:r>
              <a:rPr lang="da-DK" altLang="zh-TW" sz="2400" dirty="0"/>
              <a:t> QoS by </a:t>
            </a:r>
            <a:r>
              <a:rPr lang="da-DK" altLang="zh-TW" sz="2400" dirty="0" err="1"/>
              <a:t>ensuring</a:t>
            </a:r>
            <a:r>
              <a:rPr lang="da-DK" altLang="zh-TW" sz="2400" dirty="0"/>
              <a:t> </a:t>
            </a:r>
            <a:r>
              <a:rPr lang="da-DK" altLang="zh-TW" sz="2400" dirty="0" err="1"/>
              <a:t>that</a:t>
            </a:r>
            <a:r>
              <a:rPr lang="da-DK" altLang="zh-TW" sz="2400" dirty="0"/>
              <a:t> </a:t>
            </a:r>
            <a:r>
              <a:rPr lang="da-DK" altLang="zh-TW" sz="2400" dirty="0" err="1"/>
              <a:t>applications</a:t>
            </a:r>
            <a:r>
              <a:rPr lang="da-DK" altLang="zh-TW" sz="2400" dirty="0"/>
              <a:t>/services </a:t>
            </a:r>
            <a:r>
              <a:rPr lang="da-DK" altLang="zh-TW" sz="2400" dirty="0" err="1"/>
              <a:t>follow</a:t>
            </a:r>
            <a:r>
              <a:rPr lang="da-DK" altLang="zh-TW" sz="2400" dirty="0"/>
              <a:t> the </a:t>
            </a:r>
            <a:r>
              <a:rPr lang="da-DK" altLang="zh-TW" sz="2400" dirty="0" err="1"/>
              <a:t>mobility</a:t>
            </a:r>
            <a:r>
              <a:rPr lang="da-DK" altLang="zh-TW" sz="2400" dirty="0"/>
              <a:t> of users, </a:t>
            </a:r>
            <a:r>
              <a:rPr lang="da-DK" altLang="zh-TW" sz="2400" dirty="0" err="1"/>
              <a:t>realizing</a:t>
            </a:r>
            <a:r>
              <a:rPr lang="da-DK" altLang="zh-TW" sz="2400" dirty="0"/>
              <a:t> the “</a:t>
            </a:r>
            <a:r>
              <a:rPr lang="da-DK" altLang="zh-TW" sz="2400" dirty="0" err="1"/>
              <a:t>Follow</a:t>
            </a:r>
            <a:r>
              <a:rPr lang="da-DK" altLang="zh-TW" sz="2400" dirty="0"/>
              <a:t>-</a:t>
            </a:r>
            <a:r>
              <a:rPr lang="da-DK" altLang="zh-TW" sz="2400" dirty="0" err="1"/>
              <a:t>me</a:t>
            </a:r>
            <a:r>
              <a:rPr lang="da-DK" altLang="zh-TW" sz="2400" dirty="0"/>
              <a:t>-Edge” </a:t>
            </a:r>
            <a:r>
              <a:rPr lang="da-DK" altLang="zh-TW" sz="2400" dirty="0" err="1"/>
              <a:t>concept</a:t>
            </a:r>
            <a:r>
              <a:rPr lang="da-DK" altLang="zh-TW" sz="2400" dirty="0"/>
              <a:t>. </a:t>
            </a:r>
          </a:p>
          <a:p>
            <a:endParaRPr lang="da-DK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259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TW" sz="2400" dirty="0">
                <a:effectLst/>
              </a:rPr>
              <a:t>FME Architecture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18</a:t>
            </a:fld>
            <a:endParaRPr lang="en-US" altLang="zh-TW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7A53201-A4E3-2F4A-27F9-FE763967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4930"/>
            <a:ext cx="8229600" cy="44383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415967-284D-6EA2-A412-DD83AA1F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62" y="1654930"/>
            <a:ext cx="6176076" cy="38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9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TW" sz="2400" dirty="0">
                <a:effectLst/>
              </a:rPr>
              <a:t>FME Architecture (</a:t>
            </a:r>
            <a:r>
              <a:rPr lang="da-DK" altLang="zh-TW" sz="2400" dirty="0" err="1">
                <a:effectLst/>
              </a:rPr>
              <a:t>Before</a:t>
            </a:r>
            <a:r>
              <a:rPr lang="da-DK" altLang="zh-TW" sz="2400" dirty="0">
                <a:effectLst/>
              </a:rPr>
              <a:t> </a:t>
            </a:r>
            <a:r>
              <a:rPr lang="en-US" altLang="zh-TW" sz="2400" dirty="0"/>
              <a:t>Migration</a:t>
            </a:r>
            <a:r>
              <a:rPr lang="da-DK" altLang="zh-TW" sz="2400" dirty="0"/>
              <a:t>)</a:t>
            </a:r>
            <a:r>
              <a:rPr lang="da-DK" altLang="zh-TW" sz="2400" dirty="0">
                <a:effectLst/>
              </a:rPr>
              <a:t>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zh-TW" sz="2400" dirty="0"/>
              <a:t>EO </a:t>
            </a:r>
            <a:r>
              <a:rPr lang="da-DK" altLang="zh-TW" sz="2400" dirty="0" err="1"/>
              <a:t>needs</a:t>
            </a:r>
            <a:r>
              <a:rPr lang="da-DK" altLang="zh-TW" sz="2400" dirty="0"/>
              <a:t> to </a:t>
            </a:r>
            <a:r>
              <a:rPr lang="da-DK" altLang="zh-TW" sz="2400" dirty="0" err="1"/>
              <a:t>keep</a:t>
            </a:r>
            <a:r>
              <a:rPr lang="da-DK" altLang="zh-TW" sz="2400" dirty="0"/>
              <a:t> </a:t>
            </a:r>
            <a:r>
              <a:rPr lang="da-DK" altLang="zh-TW" sz="2400" dirty="0" err="1"/>
              <a:t>updated</a:t>
            </a:r>
            <a:r>
              <a:rPr lang="da-DK" altLang="zh-TW" sz="2400" dirty="0"/>
              <a:t> information </a:t>
            </a:r>
            <a:r>
              <a:rPr lang="da-DK" altLang="zh-TW" sz="2400" dirty="0" err="1"/>
              <a:t>about</a:t>
            </a:r>
            <a:r>
              <a:rPr lang="da-DK" altLang="zh-TW" sz="2400" dirty="0"/>
              <a:t> </a:t>
            </a:r>
            <a:r>
              <a:rPr lang="da-DK" altLang="zh-TW" sz="2400" dirty="0" err="1"/>
              <a:t>its</a:t>
            </a:r>
            <a:r>
              <a:rPr lang="da-DK" altLang="zh-TW" sz="2400" dirty="0"/>
              <a:t> </a:t>
            </a:r>
            <a:r>
              <a:rPr lang="da-DK" altLang="zh-TW" sz="2400" dirty="0" err="1"/>
              <a:t>resources</a:t>
            </a:r>
            <a:r>
              <a:rPr lang="da-DK" altLang="zh-TW" sz="2400" dirty="0"/>
              <a:t> and user locations. </a:t>
            </a:r>
          </a:p>
          <a:p>
            <a:r>
              <a:rPr lang="da-DK" altLang="zh-TW" sz="2400" dirty="0" err="1"/>
              <a:t>Compare</a:t>
            </a:r>
            <a:r>
              <a:rPr lang="da-DK" altLang="zh-TW" sz="2400" dirty="0"/>
              <a:t> it with the </a:t>
            </a:r>
            <a:r>
              <a:rPr lang="da-DK" altLang="zh-TW" sz="2400" dirty="0" err="1"/>
              <a:t>latency</a:t>
            </a:r>
            <a:r>
              <a:rPr lang="da-DK" altLang="zh-TW" sz="2400" dirty="0"/>
              <a:t> </a:t>
            </a:r>
            <a:r>
              <a:rPr lang="da-DK" altLang="zh-TW" sz="2400" dirty="0" err="1"/>
              <a:t>between</a:t>
            </a:r>
            <a:r>
              <a:rPr lang="da-DK" altLang="zh-TW" sz="2400" dirty="0"/>
              <a:t> the same user and the </a:t>
            </a:r>
            <a:r>
              <a:rPr lang="da-DK" altLang="zh-TW" sz="2400" dirty="0" err="1"/>
              <a:t>target</a:t>
            </a:r>
            <a:r>
              <a:rPr lang="da-DK" altLang="zh-TW" sz="2400" dirty="0"/>
              <a:t> </a:t>
            </a:r>
            <a:r>
              <a:rPr lang="da-DK" altLang="zh-TW" sz="2400" dirty="0" err="1"/>
              <a:t>edge</a:t>
            </a:r>
            <a:r>
              <a:rPr lang="da-DK" altLang="zh-TW" sz="2400" dirty="0"/>
              <a:t>.</a:t>
            </a:r>
          </a:p>
          <a:p>
            <a:r>
              <a:rPr lang="da-DK" altLang="zh-TW" sz="2400" dirty="0" err="1"/>
              <a:t>Once</a:t>
            </a:r>
            <a:r>
              <a:rPr lang="da-DK" altLang="zh-TW" sz="2400" dirty="0"/>
              <a:t> </a:t>
            </a:r>
            <a:r>
              <a:rPr lang="da-DK" altLang="zh-TW" sz="2400" dirty="0" err="1"/>
              <a:t>deemed</a:t>
            </a:r>
            <a:r>
              <a:rPr lang="da-DK" altLang="zh-TW" sz="2400" dirty="0"/>
              <a:t> </a:t>
            </a:r>
            <a:r>
              <a:rPr lang="da-DK" altLang="zh-TW" sz="2400" dirty="0" err="1"/>
              <a:t>appropriate</a:t>
            </a:r>
            <a:r>
              <a:rPr lang="da-DK" altLang="zh-TW" sz="2400" dirty="0"/>
              <a:t>, the EO </a:t>
            </a:r>
            <a:r>
              <a:rPr lang="da-DK" altLang="zh-TW" sz="2400" dirty="0" err="1"/>
              <a:t>may</a:t>
            </a:r>
            <a:r>
              <a:rPr lang="da-DK" altLang="zh-TW" sz="2400" dirty="0"/>
              <a:t> trigger live migration of the container.</a:t>
            </a:r>
          </a:p>
          <a:p>
            <a:r>
              <a:rPr lang="da-DK" altLang="zh-TW" sz="2400" dirty="0"/>
              <a:t>To perform </a:t>
            </a:r>
            <a:r>
              <a:rPr lang="da-DK" altLang="zh-TW" sz="2400" dirty="0" err="1"/>
              <a:t>seamless</a:t>
            </a:r>
            <a:r>
              <a:rPr lang="da-DK" altLang="zh-TW" sz="2400" dirty="0"/>
              <a:t> live migration, the service has to </a:t>
            </a:r>
            <a:r>
              <a:rPr lang="da-DK" altLang="zh-TW" sz="2400" dirty="0" err="1"/>
              <a:t>ensure</a:t>
            </a:r>
            <a:r>
              <a:rPr lang="da-DK" altLang="zh-TW" sz="2400" dirty="0"/>
              <a:t> </a:t>
            </a:r>
            <a:r>
              <a:rPr lang="da-DK" altLang="zh-TW" sz="2400" dirty="0" err="1"/>
              <a:t>that</a:t>
            </a:r>
            <a:r>
              <a:rPr lang="da-DK" altLang="zh-TW" sz="2400" dirty="0"/>
              <a:t> no data is lost. </a:t>
            </a:r>
          </a:p>
          <a:p>
            <a:endParaRPr lang="da-DK" altLang="zh-TW" sz="2400" dirty="0"/>
          </a:p>
          <a:p>
            <a:endParaRPr lang="da-DK" altLang="zh-TW" sz="2400" dirty="0"/>
          </a:p>
          <a:p>
            <a:endParaRPr lang="da-DK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878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papers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a-DK" altLang="zh-TW" sz="2400" dirty="0"/>
              <a:t>Edge Computing in 5G: A Review</a:t>
            </a:r>
          </a:p>
          <a:p>
            <a:pPr lvl="1"/>
            <a:r>
              <a:rPr kumimoji="1" lang="da-DK" altLang="zh-TW" sz="2000" dirty="0"/>
              <a:t>IEEE Access, 30 August 2019, IF=3.476</a:t>
            </a:r>
          </a:p>
          <a:p>
            <a:r>
              <a:rPr kumimoji="1" lang="da-DK" altLang="zh-TW" sz="2400" dirty="0"/>
              <a:t> Mobile Edge Computing Potential in </a:t>
            </a:r>
            <a:r>
              <a:rPr kumimoji="1" lang="en-US" altLang="zh-TW" sz="2400" dirty="0"/>
              <a:t>Making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Cities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Smarter</a:t>
            </a:r>
            <a:endParaRPr kumimoji="1" lang="da-DK" altLang="zh-TW" sz="2400" dirty="0"/>
          </a:p>
          <a:p>
            <a:pPr lvl="1"/>
            <a:r>
              <a:rPr kumimoji="1" lang="da-DK" altLang="zh-TW" sz="2000" dirty="0"/>
              <a:t>IEEE Communications Magazine, 13 March 2017, IF=9.03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76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TW" sz="2400" dirty="0">
                <a:effectLst/>
              </a:rPr>
              <a:t>FME Architecture (</a:t>
            </a:r>
            <a:r>
              <a:rPr lang="en-US" altLang="zh-TW" sz="2400" dirty="0"/>
              <a:t>Migration</a:t>
            </a:r>
            <a:r>
              <a:rPr lang="da-DK" altLang="zh-TW" sz="2400" dirty="0"/>
              <a:t>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zh-TW" sz="2400" dirty="0" err="1"/>
              <a:t>Transferring</a:t>
            </a:r>
            <a:r>
              <a:rPr lang="da-DK" altLang="zh-TW" sz="2400" dirty="0"/>
              <a:t> the </a:t>
            </a:r>
            <a:r>
              <a:rPr lang="da-DK" altLang="zh-TW" sz="2400" dirty="0" err="1"/>
              <a:t>entire</a:t>
            </a:r>
            <a:r>
              <a:rPr lang="da-DK" altLang="zh-TW" sz="2400" dirty="0"/>
              <a:t> </a:t>
            </a:r>
            <a:r>
              <a:rPr lang="da-DK" altLang="zh-TW" sz="2400" dirty="0" err="1"/>
              <a:t>memory</a:t>
            </a:r>
            <a:r>
              <a:rPr lang="da-DK" altLang="zh-TW" sz="2400" dirty="0"/>
              <a:t> content of the running </a:t>
            </a:r>
            <a:r>
              <a:rPr lang="da-DK" altLang="zh-TW" sz="2400" dirty="0" err="1"/>
              <a:t>instance</a:t>
            </a:r>
            <a:r>
              <a:rPr lang="da-DK" altLang="zh-TW" sz="2400" dirty="0"/>
              <a:t> (i.e., container) from the source ES to the </a:t>
            </a:r>
            <a:r>
              <a:rPr lang="da-DK" altLang="zh-TW" sz="2400" dirty="0" err="1"/>
              <a:t>target</a:t>
            </a:r>
            <a:r>
              <a:rPr lang="da-DK" altLang="zh-TW" sz="2400" dirty="0"/>
              <a:t> ES. </a:t>
            </a:r>
          </a:p>
          <a:p>
            <a:r>
              <a:rPr lang="da-DK" altLang="zh-TW" sz="2400" dirty="0"/>
              <a:t>The source ES </a:t>
            </a:r>
            <a:r>
              <a:rPr lang="da-DK" altLang="zh-TW" sz="2400" dirty="0" err="1"/>
              <a:t>keeps</a:t>
            </a:r>
            <a:r>
              <a:rPr lang="da-DK" altLang="zh-TW" sz="2400" dirty="0"/>
              <a:t> track of </a:t>
            </a:r>
            <a:r>
              <a:rPr lang="da-DK" altLang="zh-TW" sz="2400" dirty="0" err="1"/>
              <a:t>which</a:t>
            </a:r>
            <a:r>
              <a:rPr lang="da-DK" altLang="zh-TW" sz="2400" dirty="0"/>
              <a:t> </a:t>
            </a:r>
            <a:r>
              <a:rPr lang="da-DK" altLang="zh-TW" sz="2400" dirty="0" err="1"/>
              <a:t>memory</a:t>
            </a:r>
            <a:r>
              <a:rPr lang="da-DK" altLang="zh-TW" sz="2400" dirty="0"/>
              <a:t> </a:t>
            </a:r>
            <a:r>
              <a:rPr lang="da-DK" altLang="zh-TW" sz="2400" dirty="0" err="1"/>
              <a:t>blocks</a:t>
            </a:r>
            <a:r>
              <a:rPr lang="da-DK" altLang="zh-TW" sz="2400" dirty="0"/>
              <a:t> </a:t>
            </a:r>
            <a:r>
              <a:rPr lang="da-DK" altLang="zh-TW" sz="2400" dirty="0" err="1"/>
              <a:t>are</a:t>
            </a:r>
            <a:r>
              <a:rPr lang="da-DK" altLang="zh-TW" sz="2400" dirty="0"/>
              <a:t> </a:t>
            </a:r>
            <a:r>
              <a:rPr lang="da-DK" altLang="zh-TW" sz="2400" dirty="0" err="1"/>
              <a:t>modified</a:t>
            </a:r>
            <a:r>
              <a:rPr lang="da-DK" altLang="zh-TW" sz="2400" dirty="0"/>
              <a:t> </a:t>
            </a:r>
            <a:r>
              <a:rPr lang="da-DK" altLang="zh-TW" sz="2400" dirty="0" err="1"/>
              <a:t>while</a:t>
            </a:r>
            <a:r>
              <a:rPr lang="da-DK" altLang="zh-TW" sz="2400" dirty="0"/>
              <a:t> the transfer is in </a:t>
            </a:r>
            <a:r>
              <a:rPr lang="da-DK" altLang="zh-TW" sz="2400" dirty="0" err="1"/>
              <a:t>progress</a:t>
            </a:r>
            <a:r>
              <a:rPr lang="da-DK" altLang="zh-TW" sz="2400" dirty="0"/>
              <a:t>. </a:t>
            </a:r>
          </a:p>
          <a:p>
            <a:r>
              <a:rPr lang="da-DK" altLang="zh-TW" sz="2400" dirty="0" err="1"/>
              <a:t>Once</a:t>
            </a:r>
            <a:r>
              <a:rPr lang="da-DK" altLang="zh-TW" sz="2400" dirty="0"/>
              <a:t> </a:t>
            </a:r>
            <a:r>
              <a:rPr lang="da-DK" altLang="zh-TW" sz="2400" dirty="0" err="1"/>
              <a:t>this</a:t>
            </a:r>
            <a:r>
              <a:rPr lang="da-DK" altLang="zh-TW" sz="2400" dirty="0"/>
              <a:t> initial transfer is </a:t>
            </a:r>
            <a:r>
              <a:rPr lang="da-DK" altLang="zh-TW" sz="2400" dirty="0" err="1"/>
              <a:t>complete</a:t>
            </a:r>
            <a:r>
              <a:rPr lang="da-DK" altLang="zh-TW" sz="2400" dirty="0"/>
              <a:t>, the </a:t>
            </a:r>
            <a:r>
              <a:rPr lang="da-DK" altLang="zh-TW" sz="2400" dirty="0" err="1"/>
              <a:t>changes</a:t>
            </a:r>
            <a:r>
              <a:rPr lang="da-DK" altLang="zh-TW" sz="2400" dirty="0"/>
              <a:t> </a:t>
            </a:r>
            <a:r>
              <a:rPr lang="da-DK" altLang="zh-TW" sz="2400" dirty="0" err="1"/>
              <a:t>that</a:t>
            </a:r>
            <a:r>
              <a:rPr lang="da-DK" altLang="zh-TW" sz="2400" dirty="0"/>
              <a:t> have </a:t>
            </a:r>
            <a:r>
              <a:rPr lang="da-DK" altLang="zh-TW" sz="2400" dirty="0" err="1"/>
              <a:t>occurred</a:t>
            </a:r>
            <a:r>
              <a:rPr lang="da-DK" altLang="zh-TW" sz="2400" dirty="0"/>
              <a:t> in the meantime </a:t>
            </a:r>
            <a:r>
              <a:rPr lang="da-DK" altLang="zh-TW" sz="2400" dirty="0" err="1"/>
              <a:t>are</a:t>
            </a:r>
            <a:r>
              <a:rPr lang="da-DK" altLang="zh-TW" sz="2400" dirty="0"/>
              <a:t> transferred </a:t>
            </a:r>
            <a:r>
              <a:rPr lang="da-DK" altLang="zh-TW" sz="2400" dirty="0" err="1"/>
              <a:t>again</a:t>
            </a:r>
            <a:r>
              <a:rPr lang="da-DK" altLang="zh-TW" sz="2400" dirty="0"/>
              <a:t>. </a:t>
            </a:r>
          </a:p>
          <a:p>
            <a:r>
              <a:rPr lang="da-DK" altLang="zh-TW" sz="2400" dirty="0"/>
              <a:t>This </a:t>
            </a:r>
            <a:r>
              <a:rPr lang="da-DK" altLang="zh-TW" sz="2400" dirty="0" err="1"/>
              <a:t>continues</a:t>
            </a:r>
            <a:r>
              <a:rPr lang="da-DK" altLang="zh-TW" sz="2400" dirty="0"/>
              <a:t> </a:t>
            </a:r>
            <a:r>
              <a:rPr lang="da-DK" altLang="zh-TW" sz="2400" dirty="0" err="1"/>
              <a:t>until</a:t>
            </a:r>
            <a:r>
              <a:rPr lang="da-DK" altLang="zh-TW" sz="2400" dirty="0"/>
              <a:t> the </a:t>
            </a:r>
            <a:r>
              <a:rPr lang="da-DK" altLang="zh-TW" sz="2400" dirty="0" err="1"/>
              <a:t>newly</a:t>
            </a:r>
            <a:r>
              <a:rPr lang="da-DK" altLang="zh-TW" sz="2400" dirty="0"/>
              <a:t> </a:t>
            </a:r>
            <a:r>
              <a:rPr lang="da-DK" altLang="zh-TW" sz="2400" dirty="0" err="1"/>
              <a:t>built</a:t>
            </a:r>
            <a:r>
              <a:rPr lang="da-DK" altLang="zh-TW" sz="2400" dirty="0"/>
              <a:t> </a:t>
            </a:r>
            <a:r>
              <a:rPr lang="da-DK" altLang="zh-TW" sz="2400" dirty="0" err="1"/>
              <a:t>instance</a:t>
            </a:r>
            <a:r>
              <a:rPr lang="da-DK" altLang="zh-TW" sz="2400" dirty="0"/>
              <a:t> </a:t>
            </a:r>
            <a:r>
              <a:rPr lang="da-DK" altLang="zh-TW" sz="2400" dirty="0" err="1"/>
              <a:t>becomes</a:t>
            </a:r>
            <a:r>
              <a:rPr lang="da-DK" altLang="zh-TW" sz="2400" dirty="0"/>
              <a:t> </a:t>
            </a:r>
            <a:r>
              <a:rPr lang="da-DK" altLang="zh-TW" sz="2400" dirty="0" err="1"/>
              <a:t>identical</a:t>
            </a:r>
            <a:r>
              <a:rPr lang="da-DK" altLang="zh-TW" sz="2400" dirty="0"/>
              <a:t> to the old </a:t>
            </a:r>
            <a:r>
              <a:rPr lang="da-DK" altLang="zh-TW" sz="2400" dirty="0" err="1"/>
              <a:t>one</a:t>
            </a:r>
            <a:r>
              <a:rPr lang="da-DK" altLang="zh-TW" sz="2400" dirty="0"/>
              <a:t>. This </a:t>
            </a:r>
            <a:r>
              <a:rPr lang="da-DK" altLang="zh-TW" sz="2400" dirty="0" err="1"/>
              <a:t>ensures</a:t>
            </a:r>
            <a:r>
              <a:rPr lang="da-DK" altLang="zh-TW" sz="2400" dirty="0"/>
              <a:t> </a:t>
            </a:r>
            <a:r>
              <a:rPr lang="da-DK" altLang="zh-TW" sz="2400" dirty="0" err="1"/>
              <a:t>that</a:t>
            </a:r>
            <a:r>
              <a:rPr lang="da-DK" altLang="zh-TW" sz="2400" dirty="0"/>
              <a:t> </a:t>
            </a:r>
            <a:r>
              <a:rPr lang="da-DK" altLang="zh-TW" sz="2400" dirty="0" err="1"/>
              <a:t>after</a:t>
            </a:r>
            <a:r>
              <a:rPr lang="da-DK" altLang="zh-TW" sz="2400" dirty="0"/>
              <a:t> the migration </a:t>
            </a:r>
            <a:r>
              <a:rPr lang="da-DK" altLang="zh-TW" sz="2400" dirty="0" err="1"/>
              <a:t>process</a:t>
            </a:r>
            <a:r>
              <a:rPr lang="da-DK" altLang="zh-TW" sz="2400" dirty="0"/>
              <a:t> is </a:t>
            </a:r>
            <a:r>
              <a:rPr lang="da-DK" altLang="zh-TW" sz="2400" dirty="0" err="1"/>
              <a:t>complete</a:t>
            </a:r>
            <a:r>
              <a:rPr lang="da-DK" altLang="zh-TW" sz="2400" dirty="0"/>
              <a:t>, the video starts from the </a:t>
            </a:r>
            <a:r>
              <a:rPr lang="da-DK" altLang="zh-TW" sz="2400" dirty="0" err="1"/>
              <a:t>exact</a:t>
            </a:r>
            <a:r>
              <a:rPr lang="da-DK" altLang="zh-TW" sz="2400" dirty="0"/>
              <a:t> point </a:t>
            </a:r>
            <a:r>
              <a:rPr lang="da-DK" altLang="zh-TW" sz="2400" dirty="0" err="1"/>
              <a:t>rather</a:t>
            </a:r>
            <a:r>
              <a:rPr lang="da-DK" altLang="zh-TW" sz="2400" dirty="0"/>
              <a:t> </a:t>
            </a:r>
            <a:r>
              <a:rPr lang="da-DK" altLang="zh-TW" sz="2400" dirty="0" err="1"/>
              <a:t>than</a:t>
            </a:r>
            <a:r>
              <a:rPr lang="da-DK" altLang="zh-TW" sz="2400" dirty="0"/>
              <a:t> overlapping. </a:t>
            </a:r>
          </a:p>
          <a:p>
            <a:endParaRPr lang="da-DK" altLang="zh-TW" sz="2400" dirty="0"/>
          </a:p>
          <a:p>
            <a:endParaRPr lang="da-DK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4725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74" y="269776"/>
            <a:ext cx="8229600" cy="1143000"/>
          </a:xfrm>
        </p:spPr>
        <p:txBody>
          <a:bodyPr/>
          <a:lstStyle/>
          <a:p>
            <a:r>
              <a:rPr lang="da-DK" altLang="zh-TW" sz="2400" dirty="0">
                <a:effectLst/>
              </a:rPr>
              <a:t>Testbed </a:t>
            </a:r>
            <a:r>
              <a:rPr lang="da-DK" altLang="zh-TW" sz="2400" dirty="0" err="1">
                <a:effectLst/>
              </a:rPr>
              <a:t>environment</a:t>
            </a:r>
            <a:r>
              <a:rPr lang="da-DK" altLang="zh-TW" sz="2400" dirty="0">
                <a:effectLst/>
              </a:rPr>
              <a:t>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81CB46E-1870-E159-EFFB-32A42BD5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826"/>
            <a:ext cx="8229600" cy="4478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4C01F4F-846B-41DA-430F-8F5A46013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556" y="1647826"/>
            <a:ext cx="5852487" cy="44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20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TW" sz="2400" dirty="0">
                <a:effectLst/>
              </a:rPr>
              <a:t>P</a:t>
            </a:r>
            <a:r>
              <a:rPr lang="en-US" altLang="zh-TW" sz="2400" dirty="0">
                <a:effectLst/>
              </a:rPr>
              <a:t>e</a:t>
            </a:r>
            <a:r>
              <a:rPr lang="da-DK" altLang="zh-TW" sz="2400" dirty="0" err="1">
                <a:effectLst/>
              </a:rPr>
              <a:t>rformance</a:t>
            </a:r>
            <a:r>
              <a:rPr lang="da-DK" altLang="zh-TW" sz="2400" dirty="0">
                <a:effectLst/>
              </a:rPr>
              <a:t> Evaluation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5047"/>
            <a:ext cx="8229600" cy="4509162"/>
          </a:xfrm>
        </p:spPr>
        <p:txBody>
          <a:bodyPr/>
          <a:lstStyle/>
          <a:p>
            <a:endParaRPr lang="da-DK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22</a:t>
            </a:fld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B67BCD-02C6-3812-30E0-71393DEA6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262" y="1676845"/>
            <a:ext cx="5431076" cy="45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0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TW" sz="2400" dirty="0">
                <a:effectLst/>
              </a:rPr>
              <a:t>P</a:t>
            </a:r>
            <a:r>
              <a:rPr lang="en-US" altLang="zh-TW" sz="2400" dirty="0">
                <a:effectLst/>
              </a:rPr>
              <a:t>e</a:t>
            </a:r>
            <a:r>
              <a:rPr lang="da-DK" altLang="zh-TW" sz="2400" dirty="0" err="1">
                <a:effectLst/>
              </a:rPr>
              <a:t>rformance</a:t>
            </a:r>
            <a:r>
              <a:rPr lang="da-DK" altLang="zh-TW" sz="2400" dirty="0">
                <a:effectLst/>
              </a:rPr>
              <a:t> Evaluation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5047"/>
            <a:ext cx="8229600" cy="4509162"/>
          </a:xfrm>
        </p:spPr>
        <p:txBody>
          <a:bodyPr/>
          <a:lstStyle/>
          <a:p>
            <a:endParaRPr lang="da-DK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23</a:t>
            </a:fld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68B276-AAC5-2F21-743F-02D12E276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5" y="1746965"/>
            <a:ext cx="5188449" cy="44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9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TW" sz="2400" dirty="0" err="1">
                <a:effectLst/>
              </a:rPr>
              <a:t>Conclusion</a:t>
            </a:r>
            <a:r>
              <a:rPr lang="da-DK" altLang="zh-TW" sz="2400" dirty="0">
                <a:effectLst/>
              </a:rPr>
              <a:t> and future research </a:t>
            </a:r>
            <a:r>
              <a:rPr lang="da-DK" altLang="zh-TW" sz="2400" dirty="0" err="1">
                <a:effectLst/>
              </a:rPr>
              <a:t>directions</a:t>
            </a:r>
            <a:r>
              <a:rPr lang="da-DK" altLang="zh-TW" sz="2400" dirty="0">
                <a:effectLst/>
              </a:rPr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5047"/>
            <a:ext cx="8229600" cy="4509162"/>
          </a:xfrm>
        </p:spPr>
        <p:txBody>
          <a:bodyPr/>
          <a:lstStyle/>
          <a:p>
            <a:r>
              <a:rPr lang="da-DK" altLang="zh-TW" sz="2400" dirty="0"/>
              <a:t>It </a:t>
            </a:r>
            <a:r>
              <a:rPr lang="da-DK" altLang="zh-TW" sz="2400" dirty="0" err="1"/>
              <a:t>becomes</a:t>
            </a:r>
            <a:r>
              <a:rPr lang="da-DK" altLang="zh-TW" sz="2400" dirty="0"/>
              <a:t> </a:t>
            </a:r>
            <a:r>
              <a:rPr lang="da-DK" altLang="zh-TW" sz="2400" dirty="0" err="1"/>
              <a:t>apparent</a:t>
            </a:r>
            <a:r>
              <a:rPr lang="da-DK" altLang="zh-TW" sz="2400" dirty="0"/>
              <a:t> </a:t>
            </a:r>
            <a:r>
              <a:rPr lang="da-DK" altLang="zh-TW" sz="2400" dirty="0" err="1"/>
              <a:t>that</a:t>
            </a:r>
            <a:r>
              <a:rPr lang="da-DK" altLang="zh-TW" sz="2400" dirty="0"/>
              <a:t> the </a:t>
            </a:r>
            <a:r>
              <a:rPr lang="da-DK" altLang="zh-TW" sz="2400" dirty="0" err="1"/>
              <a:t>complexity</a:t>
            </a:r>
            <a:r>
              <a:rPr lang="da-DK" altLang="zh-TW" sz="2400" dirty="0"/>
              <a:t> of the system </a:t>
            </a:r>
            <a:r>
              <a:rPr lang="da-DK" altLang="zh-TW" sz="2400" dirty="0" err="1"/>
              <a:t>arises</a:t>
            </a:r>
            <a:r>
              <a:rPr lang="da-DK" altLang="zh-TW" sz="2400" dirty="0"/>
              <a:t> as a </a:t>
            </a:r>
            <a:r>
              <a:rPr lang="da-DK" altLang="zh-TW" sz="2400" dirty="0" err="1"/>
              <a:t>trade-off</a:t>
            </a:r>
            <a:r>
              <a:rPr lang="da-DK" altLang="zh-TW" sz="2400" dirty="0"/>
              <a:t> </a:t>
            </a:r>
            <a:r>
              <a:rPr lang="da-DK" altLang="zh-TW" sz="2400" dirty="0" err="1"/>
              <a:t>between</a:t>
            </a:r>
            <a:r>
              <a:rPr lang="da-DK" altLang="zh-TW" sz="2400" dirty="0"/>
              <a:t> short migration </a:t>
            </a:r>
            <a:r>
              <a:rPr lang="da-DK" altLang="zh-TW" sz="2400" dirty="0" err="1"/>
              <a:t>latency</a:t>
            </a:r>
            <a:r>
              <a:rPr lang="da-DK" altLang="zh-TW" sz="2400" dirty="0"/>
              <a:t> at the </a:t>
            </a:r>
            <a:r>
              <a:rPr lang="da-DK" altLang="zh-TW" sz="2400" dirty="0" err="1"/>
              <a:t>cost</a:t>
            </a:r>
            <a:r>
              <a:rPr lang="da-DK" altLang="zh-TW" sz="2400" dirty="0"/>
              <a:t> of </a:t>
            </a:r>
            <a:r>
              <a:rPr lang="da-DK" altLang="zh-TW" sz="2400" dirty="0" err="1"/>
              <a:t>possible</a:t>
            </a:r>
            <a:r>
              <a:rPr lang="da-DK" altLang="zh-TW" sz="2400" dirty="0"/>
              <a:t> data </a:t>
            </a:r>
            <a:r>
              <a:rPr lang="da-DK" altLang="zh-TW" sz="2400" dirty="0" err="1"/>
              <a:t>loss</a:t>
            </a:r>
            <a:r>
              <a:rPr lang="da-DK" altLang="zh-TW" sz="2400" dirty="0"/>
              <a:t>. </a:t>
            </a:r>
          </a:p>
          <a:p>
            <a:r>
              <a:rPr lang="da-DK" altLang="zh-TW" sz="2400" dirty="0"/>
              <a:t>A </a:t>
            </a:r>
            <a:r>
              <a:rPr lang="da-DK" altLang="zh-TW" sz="2400" dirty="0" err="1"/>
              <a:t>mechanism</a:t>
            </a:r>
            <a:r>
              <a:rPr lang="da-DK" altLang="zh-TW" sz="2400" dirty="0"/>
              <a:t> to </a:t>
            </a:r>
            <a:r>
              <a:rPr lang="da-DK" altLang="zh-TW" sz="2400" dirty="0" err="1"/>
              <a:t>select</a:t>
            </a:r>
            <a:r>
              <a:rPr lang="da-DK" altLang="zh-TW" sz="2400" dirty="0"/>
              <a:t> the right </a:t>
            </a:r>
            <a:r>
              <a:rPr lang="da-DK" altLang="zh-TW" sz="2400" dirty="0" err="1"/>
              <a:t>combination</a:t>
            </a:r>
            <a:r>
              <a:rPr lang="da-DK" altLang="zh-TW" sz="2400" dirty="0"/>
              <a:t> of </a:t>
            </a:r>
            <a:r>
              <a:rPr lang="da-DK" altLang="zh-TW" sz="2400" dirty="0" err="1"/>
              <a:t>techniques</a:t>
            </a:r>
            <a:r>
              <a:rPr lang="da-DK" altLang="zh-TW" sz="2400" dirty="0"/>
              <a:t> to </a:t>
            </a:r>
            <a:r>
              <a:rPr lang="da-DK" altLang="zh-TW" sz="2400" dirty="0" err="1"/>
              <a:t>be</a:t>
            </a:r>
            <a:r>
              <a:rPr lang="da-DK" altLang="zh-TW" sz="2400" dirty="0"/>
              <a:t> </a:t>
            </a:r>
            <a:r>
              <a:rPr lang="da-DK" altLang="zh-TW" sz="2400" dirty="0" err="1"/>
              <a:t>used</a:t>
            </a:r>
            <a:r>
              <a:rPr lang="da-DK" altLang="zh-TW" sz="2400" dirty="0"/>
              <a:t> for </a:t>
            </a:r>
            <a:r>
              <a:rPr lang="da-DK" altLang="zh-TW" sz="2400" dirty="0" err="1"/>
              <a:t>efficiently</a:t>
            </a:r>
            <a:r>
              <a:rPr lang="da-DK" altLang="zh-TW" sz="2400" dirty="0"/>
              <a:t> </a:t>
            </a:r>
            <a:r>
              <a:rPr lang="da-DK" altLang="zh-TW" sz="2400" dirty="0" err="1"/>
              <a:t>migrating</a:t>
            </a:r>
            <a:r>
              <a:rPr lang="da-DK" altLang="zh-TW" sz="2400" dirty="0"/>
              <a:t> service is of vital </a:t>
            </a:r>
            <a:r>
              <a:rPr lang="da-DK" altLang="zh-TW" sz="2400" dirty="0" err="1"/>
              <a:t>importance</a:t>
            </a:r>
            <a:r>
              <a:rPr lang="da-DK" altLang="zh-TW" sz="2400" dirty="0"/>
              <a:t>. </a:t>
            </a:r>
          </a:p>
          <a:p>
            <a:endParaRPr lang="da-DK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24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30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/>
              <a:t>KEY REQUIREMENTS OF EDGE COMPUTING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sz="2400" dirty="0"/>
              <a:t>Four key requirements exist for the successful deployment and operation of edge computing in 5G. </a:t>
            </a:r>
          </a:p>
          <a:p>
            <a:endParaRPr kumimoji="1"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2400" dirty="0"/>
              <a:t>Real-time interaction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2400" dirty="0"/>
              <a:t>Local processing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2400" dirty="0"/>
              <a:t>High data rate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2400" dirty="0"/>
              <a:t>High availability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244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Taxonomy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1025" name="Picture 1" descr="page4image13112192">
            <a:extLst>
              <a:ext uri="{FF2B5EF4-FFF2-40B4-BE49-F238E27FC236}">
                <a16:creationId xmlns:a16="http://schemas.microsoft.com/office/drawing/2014/main" id="{373F15A5-31D8-133D-1AC6-FC49915B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3360"/>
            <a:ext cx="638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4image13113024">
            <a:extLst>
              <a:ext uri="{FF2B5EF4-FFF2-40B4-BE49-F238E27FC236}">
                <a16:creationId xmlns:a16="http://schemas.microsoft.com/office/drawing/2014/main" id="{D2E52F2A-0698-0CF6-26E5-75D61A4E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0" y="1772816"/>
            <a:ext cx="8488380" cy="42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9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Five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main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objectives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kumimoji="1" lang="en-US" altLang="zh-TW" sz="2400" dirty="0"/>
              <a:t>O.1 Improving data management</a:t>
            </a:r>
          </a:p>
          <a:p>
            <a:pPr lvl="1"/>
            <a:r>
              <a:rPr kumimoji="1" lang="en-US" altLang="zh-TW" sz="2000" dirty="0"/>
              <a:t>Handle a large amount of data, which are generated by UEs.</a:t>
            </a:r>
          </a:p>
          <a:p>
            <a:pPr lvl="1"/>
            <a:r>
              <a:rPr kumimoji="1" lang="en-US" altLang="zh-TW" sz="2000" dirty="0"/>
              <a:t>For instance, a smart factory is expected to generate up to 1 petabyte(=1000TB) of data daily.</a:t>
            </a:r>
          </a:p>
          <a:p>
            <a:pPr lvl="1"/>
            <a:r>
              <a:rPr kumimoji="1" lang="en-US" altLang="zh-TW" sz="2000" dirty="0"/>
              <a:t>Since accessing the cloud will be high latency, edge servers need to be improving data management.</a:t>
            </a:r>
          </a:p>
          <a:p>
            <a:r>
              <a:rPr kumimoji="1" lang="en-US" altLang="zh-TW" sz="2400" dirty="0"/>
              <a:t>O.2 Improving QoS</a:t>
            </a:r>
          </a:p>
          <a:p>
            <a:pPr lvl="1"/>
            <a:r>
              <a:rPr kumimoji="1" lang="en-US" altLang="zh-TW" sz="2000" dirty="0"/>
              <a:t>Service providers must have a holistic view of subscribers and customers </a:t>
            </a:r>
          </a:p>
          <a:p>
            <a:pPr lvl="1"/>
            <a:r>
              <a:rPr kumimoji="1" lang="en-US" altLang="zh-TW" sz="2000" dirty="0"/>
              <a:t>The information can be personalized for attracting potential customers and enhancing their </a:t>
            </a:r>
            <a:r>
              <a:rPr kumimoji="1" lang="en-US" altLang="zh-TW" sz="2000" dirty="0" err="1"/>
              <a:t>QoE</a:t>
            </a:r>
            <a:r>
              <a:rPr kumimoji="1" lang="en-US" altLang="zh-TW" sz="2000" dirty="0"/>
              <a:t>.</a:t>
            </a:r>
          </a:p>
          <a:p>
            <a:pPr lvl="1"/>
            <a:endParaRPr kumimoji="1" lang="en-US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7" name="Picture 2" descr="page4image13113024">
            <a:extLst>
              <a:ext uri="{FF2B5EF4-FFF2-40B4-BE49-F238E27FC236}">
                <a16:creationId xmlns:a16="http://schemas.microsoft.com/office/drawing/2014/main" id="{F2E9509A-DBEC-76F2-C408-E7067D8B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39"/>
          <a:stretch/>
        </p:blipFill>
        <p:spPr bwMode="auto">
          <a:xfrm>
            <a:off x="327810" y="1757995"/>
            <a:ext cx="1651902" cy="42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2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Five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main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objectives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kumimoji="1" lang="en-US" altLang="zh-TW" sz="2400" dirty="0"/>
              <a:t>O.3 Predicting network demand</a:t>
            </a:r>
          </a:p>
          <a:p>
            <a:pPr lvl="1"/>
            <a:r>
              <a:rPr kumimoji="1" lang="en-US" altLang="zh-TW" sz="2000" dirty="0"/>
              <a:t>Estimate the required network resources and provide optimal resource allocation.</a:t>
            </a:r>
          </a:p>
          <a:p>
            <a:pPr lvl="1"/>
            <a:r>
              <a:rPr kumimoji="1" lang="en-US" altLang="zh-TW" sz="2000" dirty="0"/>
              <a:t>An accurate prediction helps to decide whether a network demand should be handled locally at the edge or at the cloud.</a:t>
            </a:r>
          </a:p>
          <a:p>
            <a:r>
              <a:rPr kumimoji="1" lang="en-US" altLang="zh-TW" sz="2400" dirty="0"/>
              <a:t>O.4 Managing location-awareness</a:t>
            </a:r>
          </a:p>
          <a:p>
            <a:pPr lvl="1"/>
            <a:r>
              <a:rPr kumimoji="1" lang="en-US" altLang="zh-TW" sz="2000" dirty="0"/>
              <a:t>Track the location of UEs to support location-based services </a:t>
            </a:r>
          </a:p>
          <a:p>
            <a:pPr lvl="1"/>
            <a:r>
              <a:rPr kumimoji="1" lang="en-US" altLang="zh-TW" sz="2000" dirty="0"/>
              <a:t>For instance, hospitals and medical advice during emergency response.</a:t>
            </a:r>
          </a:p>
          <a:p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O.5 Improving resource management</a:t>
            </a:r>
          </a:p>
          <a:p>
            <a:pPr lvl="1"/>
            <a:r>
              <a:rPr kumimoji="1" lang="en-US" altLang="zh-TW" sz="2000" dirty="0"/>
              <a:t>The limited network resources are available in the edge server as compared to the cloud.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pic>
        <p:nvPicPr>
          <p:cNvPr id="7" name="Picture 2" descr="page4image13113024">
            <a:extLst>
              <a:ext uri="{FF2B5EF4-FFF2-40B4-BE49-F238E27FC236}">
                <a16:creationId xmlns:a16="http://schemas.microsoft.com/office/drawing/2014/main" id="{F2E9509A-DBEC-76F2-C408-E7067D8B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39"/>
          <a:stretch/>
        </p:blipFill>
        <p:spPr bwMode="auto">
          <a:xfrm>
            <a:off x="327810" y="1757995"/>
            <a:ext cx="1651902" cy="42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8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Computational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plaforms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3816424" cy="4525963"/>
          </a:xfrm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C.1 Cloud computing</a:t>
            </a:r>
          </a:p>
          <a:p>
            <a:pPr lvl="1">
              <a:defRPr/>
            </a:pPr>
            <a:r>
              <a:rPr kumimoji="1" lang="en-US" altLang="zh-TW" sz="2000" dirty="0"/>
              <a:t>Stores a massive amount of data and information. </a:t>
            </a:r>
          </a:p>
          <a:p>
            <a:pPr lvl="1">
              <a:defRPr/>
            </a:pPr>
            <a:r>
              <a:rPr kumimoji="1" lang="en-US" altLang="zh-TW" sz="2000" dirty="0"/>
              <a:t>Not suitable to provide real-time services.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zh-TW" sz="2400" dirty="0">
                <a:solidFill>
                  <a:srgbClr val="1F497D">
                    <a:lumMod val="75000"/>
                  </a:srgbClr>
                </a:solidFill>
              </a:rPr>
              <a:t>C.2 Edge computing</a:t>
            </a:r>
          </a:p>
          <a:p>
            <a:pPr lvl="1">
              <a:defRPr/>
            </a:pPr>
            <a:r>
              <a:rPr kumimoji="1" lang="en-US" altLang="zh-TW" sz="2000" dirty="0"/>
              <a:t>Gathers, processes, and stores a massive amount of local data from UEs.</a:t>
            </a:r>
          </a:p>
          <a:p>
            <a:pPr lvl="1">
              <a:defRPr/>
            </a:pPr>
            <a:r>
              <a:rPr kumimoji="1" lang="en-US" altLang="zh-TW" sz="2000" dirty="0"/>
              <a:t>Proximity to UEs. </a:t>
            </a:r>
          </a:p>
          <a:p>
            <a:pPr lvl="1">
              <a:defRPr/>
            </a:pP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1"/>
            <a:endParaRPr kumimoji="1" lang="en-US" altLang="zh-TW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pic>
        <p:nvPicPr>
          <p:cNvPr id="7" name="Picture 2" descr="page4image13113024">
            <a:extLst>
              <a:ext uri="{FF2B5EF4-FFF2-40B4-BE49-F238E27FC236}">
                <a16:creationId xmlns:a16="http://schemas.microsoft.com/office/drawing/2014/main" id="{F2E9509A-DBEC-76F2-C408-E7067D8B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-3748" r="58316" b="3748"/>
          <a:stretch/>
        </p:blipFill>
        <p:spPr bwMode="auto">
          <a:xfrm>
            <a:off x="323528" y="1915791"/>
            <a:ext cx="1872208" cy="42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9785040-7F44-1079-1466-93D1962CE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235" y="1715293"/>
            <a:ext cx="266915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9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Computational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plaforms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120680" cy="4525963"/>
          </a:xfrm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C.2.1 MEC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zh-TW" sz="2400" dirty="0">
                <a:solidFill>
                  <a:srgbClr val="1F497D">
                    <a:lumMod val="75000"/>
                  </a:srgbClr>
                </a:solidFill>
              </a:rPr>
              <a:t>C.2.2 Fog computing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pic>
        <p:nvPicPr>
          <p:cNvPr id="7" name="Picture 2" descr="page4image13113024">
            <a:extLst>
              <a:ext uri="{FF2B5EF4-FFF2-40B4-BE49-F238E27FC236}">
                <a16:creationId xmlns:a16="http://schemas.microsoft.com/office/drawing/2014/main" id="{F2E9509A-DBEC-76F2-C408-E7067D8B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-3748" r="58316" b="3748"/>
          <a:stretch/>
        </p:blipFill>
        <p:spPr bwMode="auto">
          <a:xfrm>
            <a:off x="323528" y="1915791"/>
            <a:ext cx="1872208" cy="42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D7DA505-5B29-388E-49E7-18E0E758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468" y="3140968"/>
            <a:ext cx="6058988" cy="18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CC2D1-0622-EC50-B8AF-10C3A47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2400" dirty="0" err="1"/>
              <a:t>Computational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plaforms</a:t>
            </a:r>
            <a:r>
              <a:rPr kumimoji="1" lang="da-DK" altLang="zh-TW" sz="2400" dirty="0"/>
              <a:t> of </a:t>
            </a:r>
            <a:r>
              <a:rPr kumimoji="1" lang="da-DK" altLang="zh-TW" sz="2400" dirty="0" err="1"/>
              <a:t>edge</a:t>
            </a:r>
            <a:r>
              <a:rPr kumimoji="1" lang="da-DK" altLang="zh-TW" sz="2400" dirty="0"/>
              <a:t> </a:t>
            </a:r>
            <a:r>
              <a:rPr kumimoji="1" lang="da-DK" altLang="zh-TW" sz="2400" dirty="0" err="1"/>
              <a:t>computing</a:t>
            </a:r>
            <a:r>
              <a:rPr kumimoji="1" lang="da-DK" altLang="zh-TW" sz="2400" dirty="0"/>
              <a:t> in 5G 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381E-68FE-C57F-0494-A1070FB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00200"/>
            <a:ext cx="6120680" cy="4525963"/>
          </a:xfrm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C.3 Hybrid computing</a:t>
            </a:r>
          </a:p>
          <a:p>
            <a:pPr lvl="1">
              <a:defRPr/>
            </a:pPr>
            <a:r>
              <a:rPr kumimoji="1" lang="en-US" altLang="zh-TW" sz="2000" dirty="0"/>
              <a:t>Combines cloud computing and edge computing so that they can cooperate.</a:t>
            </a:r>
          </a:p>
          <a:p>
            <a:pPr lvl="1">
              <a:defRPr/>
            </a:pPr>
            <a:r>
              <a:rPr kumimoji="1" lang="en-US" altLang="zh-TW" sz="2000" dirty="0"/>
              <a:t>In general, real-time tasks are executed in the edge layer, and tasks requiring high computation are executed in the cloud layer. </a:t>
            </a:r>
          </a:p>
          <a:p>
            <a:pPr lvl="1">
              <a:defRPr/>
            </a:pP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F0D1-E65A-7D32-C208-8D219A1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C74F-55E0-0C45-9F37-CF53D1218743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pic>
        <p:nvPicPr>
          <p:cNvPr id="7" name="Picture 2" descr="page4image13113024">
            <a:extLst>
              <a:ext uri="{FF2B5EF4-FFF2-40B4-BE49-F238E27FC236}">
                <a16:creationId xmlns:a16="http://schemas.microsoft.com/office/drawing/2014/main" id="{F2E9509A-DBEC-76F2-C408-E7067D8B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-3748" r="58316" b="3748"/>
          <a:stretch/>
        </p:blipFill>
        <p:spPr bwMode="auto">
          <a:xfrm>
            <a:off x="323528" y="1915791"/>
            <a:ext cx="1872208" cy="42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77017"/>
      </p:ext>
    </p:extLst>
  </p:cSld>
  <p:clrMapOvr>
    <a:masterClrMapping/>
  </p:clrMapOvr>
</p:sld>
</file>

<file path=ppt/theme/theme1.xml><?xml version="1.0" encoding="utf-8"?>
<a:theme xmlns:a="http://schemas.openxmlformats.org/drawingml/2006/main" name="MAIN.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_template" id="{B95C3F1E-F9BB-4CA4-AEA6-D6DFD92E6777}" vid="{6FCCBB00-056A-4DC7-B5C9-63BBF2B6D3F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2148</Words>
  <Application>Microsoft Macintosh PowerPoint</Application>
  <PresentationFormat>如螢幕大小 (4:3)</PresentationFormat>
  <Paragraphs>240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微軟正黑體</vt:lpstr>
      <vt:lpstr>ClassicoURW</vt:lpstr>
      <vt:lpstr>Arial</vt:lpstr>
      <vt:lpstr>Calibri</vt:lpstr>
      <vt:lpstr>Times New Roman</vt:lpstr>
      <vt:lpstr>Wingdings</vt:lpstr>
      <vt:lpstr>MAIN.template</vt:lpstr>
      <vt:lpstr>學習心得報告</vt:lpstr>
      <vt:lpstr>papers</vt:lpstr>
      <vt:lpstr>KEY REQUIREMENTS OF EDGE COMPUTING IN 5G </vt:lpstr>
      <vt:lpstr>Taxonomy of edge computing in 5G </vt:lpstr>
      <vt:lpstr>Five main objectives of edge computing in 5G </vt:lpstr>
      <vt:lpstr>Five main objectives of edge computing in 5G </vt:lpstr>
      <vt:lpstr>Computational plaforms of edge computing in 5G </vt:lpstr>
      <vt:lpstr>Computational plaforms of edge computing in 5G </vt:lpstr>
      <vt:lpstr>Computational plaforms of edge computing in 5G </vt:lpstr>
      <vt:lpstr>Attributes of edge computing in 5G </vt:lpstr>
      <vt:lpstr>Use of edge computing in 5G </vt:lpstr>
      <vt:lpstr>Use of edge computing in 5G </vt:lpstr>
      <vt:lpstr>Roles of edge computing in 5G </vt:lpstr>
      <vt:lpstr>Roles of edge computing in 5G </vt:lpstr>
      <vt:lpstr>Roles of edge computing in 5G </vt:lpstr>
      <vt:lpstr>Performance measures of edge computing in 5G </vt:lpstr>
      <vt:lpstr>Mobile Edge Computing Potential in  Making Cities Smarter</vt:lpstr>
      <vt:lpstr>FME Architecture </vt:lpstr>
      <vt:lpstr>FME Architecture (Before Migration) </vt:lpstr>
      <vt:lpstr>FME Architecture (Migration)</vt:lpstr>
      <vt:lpstr>Testbed environment </vt:lpstr>
      <vt:lpstr>Performance Evaluation </vt:lpstr>
      <vt:lpstr>Performance Evaluation </vt:lpstr>
      <vt:lpstr>Conclusion and future research directions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軟體工程與管理學系 410777021 彭奎量(校友)</dc:creator>
  <cp:lastModifiedBy>軟體工程與管理學系 410777021 彭奎量(校友)</cp:lastModifiedBy>
  <cp:revision>14</cp:revision>
  <dcterms:created xsi:type="dcterms:W3CDTF">2022-12-13T06:18:12Z</dcterms:created>
  <dcterms:modified xsi:type="dcterms:W3CDTF">2022-12-26T05:41:07Z</dcterms:modified>
</cp:coreProperties>
</file>