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57" r:id="rId3"/>
    <p:sldId id="263" r:id="rId4"/>
    <p:sldId id="262" r:id="rId5"/>
    <p:sldId id="260" r:id="rId6"/>
    <p:sldId id="259" r:id="rId7"/>
    <p:sldId id="258"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96" r:id="rId30"/>
    <p:sldId id="295" r:id="rId31"/>
    <p:sldId id="294" r:id="rId32"/>
    <p:sldId id="293" r:id="rId33"/>
    <p:sldId id="292" r:id="rId34"/>
    <p:sldId id="291" r:id="rId35"/>
    <p:sldId id="290" r:id="rId36"/>
    <p:sldId id="289" r:id="rId37"/>
    <p:sldId id="288" r:id="rId38"/>
    <p:sldId id="287" r:id="rId39"/>
    <p:sldId id="297" r:id="rId40"/>
    <p:sldId id="298"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5" r:id="rId56"/>
    <p:sldId id="314" r:id="rId57"/>
    <p:sldId id="317" r:id="rId58"/>
    <p:sldId id="318" r:id="rId59"/>
    <p:sldId id="319" r:id="rId60"/>
    <p:sldId id="320" r:id="rId61"/>
    <p:sldId id="334" r:id="rId62"/>
    <p:sldId id="335" r:id="rId63"/>
    <p:sldId id="336" r:id="rId64"/>
    <p:sldId id="337" r:id="rId65"/>
    <p:sldId id="333" r:id="rId66"/>
    <p:sldId id="324" r:id="rId67"/>
    <p:sldId id="339" r:id="rId68"/>
    <p:sldId id="340" r:id="rId69"/>
    <p:sldId id="326" r:id="rId70"/>
    <p:sldId id="327" r:id="rId71"/>
    <p:sldId id="343" r:id="rId72"/>
    <p:sldId id="344" r:id="rId73"/>
    <p:sldId id="328" r:id="rId74"/>
    <p:sldId id="330" r:id="rId75"/>
    <p:sldId id="345" r:id="rId76"/>
    <p:sldId id="346" r:id="rId77"/>
    <p:sldId id="347" r:id="rId78"/>
    <p:sldId id="348" r:id="rId79"/>
    <p:sldId id="349" r:id="rId80"/>
    <p:sldId id="350" r:id="rId81"/>
    <p:sldId id="351" r:id="rId8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74005" autoAdjust="0"/>
  </p:normalViewPr>
  <p:slideViewPr>
    <p:cSldViewPr>
      <p:cViewPr varScale="1">
        <p:scale>
          <a:sx n="84" d="100"/>
          <a:sy n="84" d="100"/>
        </p:scale>
        <p:origin x="2346" y="9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DBCEF5A-0985-4037-8DF0-C65D708698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A25C6510-7E40-4F5F-BB70-43A7C6306A2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6B4A16C-1CBF-4E70-9171-3CFB029BDEFF}" type="datetimeFigureOut">
              <a:rPr lang="zh-TW" altLang="en-US"/>
              <a:pPr>
                <a:defRPr/>
              </a:pPr>
              <a:t>2021/12/29</a:t>
            </a:fld>
            <a:endParaRPr lang="zh-TW" altLang="en-US"/>
          </a:p>
        </p:txBody>
      </p:sp>
      <p:sp>
        <p:nvSpPr>
          <p:cNvPr id="4" name="頁尾版面配置區 3">
            <a:extLst>
              <a:ext uri="{FF2B5EF4-FFF2-40B4-BE49-F238E27FC236}">
                <a16:creationId xmlns:a16="http://schemas.microsoft.com/office/drawing/2014/main" id="{5933E24E-3F21-4737-8CD9-FFFA22CD12C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507AD0E6-43DA-4800-8341-23978846954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629D34-D074-4255-BBB6-EAED3D5F1B5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556D071-54E8-4F8B-894E-C25F5167A51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B6EA7070-A653-4B0B-8970-D65354D26AD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2479182-A0E0-40F9-8F4E-C28AB31F0C4E}" type="datetimeFigureOut">
              <a:rPr lang="zh-TW" altLang="en-US"/>
              <a:pPr>
                <a:defRPr/>
              </a:pPr>
              <a:t>2021/12/29</a:t>
            </a:fld>
            <a:endParaRPr lang="zh-TW" altLang="en-US"/>
          </a:p>
        </p:txBody>
      </p:sp>
      <p:sp>
        <p:nvSpPr>
          <p:cNvPr id="4" name="投影片圖像版面配置區 3">
            <a:extLst>
              <a:ext uri="{FF2B5EF4-FFF2-40B4-BE49-F238E27FC236}">
                <a16:creationId xmlns:a16="http://schemas.microsoft.com/office/drawing/2014/main" id="{AE9883F0-C320-4025-A413-5826B1A0B12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EAC6214-E3FF-408A-B0E9-AAD3DBA6353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B6A51521-F26C-4B32-9C08-1938CD6F0C6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054F2226-FF49-41B6-9639-F09ED4EC46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B0F691-1013-44B3-A6A1-649DE9178A4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多接取邊緣運算技術</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正在蓬勃發展，因為它被認為是</a:t>
            </a:r>
            <a:r>
              <a:rPr lang="en-US" altLang="zh-TW" sz="1200" kern="1200" dirty="0">
                <a:solidFill>
                  <a:schemeClr val="tx1"/>
                </a:solidFill>
                <a:effectLst/>
                <a:latin typeface="+mn-lt"/>
                <a:ea typeface="+mn-ea"/>
                <a:cs typeface="+mn-cs"/>
              </a:rPr>
              <a:t> 5G </a:t>
            </a:r>
            <a:r>
              <a:rPr lang="zh-TW" altLang="zh-TW" sz="1200" kern="1200" dirty="0">
                <a:solidFill>
                  <a:schemeClr val="tx1"/>
                </a:solidFill>
                <a:effectLst/>
                <a:latin typeface="+mn-lt"/>
                <a:ea typeface="+mn-ea"/>
                <a:cs typeface="+mn-cs"/>
              </a:rPr>
              <a:t>超高可靠及低延遲</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服務的技術之一。</a:t>
            </a:r>
            <a:endParaRPr lang="en-US" altLang="zh-TW" sz="1200" kern="1200" dirty="0">
              <a:solidFill>
                <a:schemeClr val="tx1"/>
              </a:solidFill>
              <a:effectLst/>
              <a:latin typeface="+mn-lt"/>
              <a:ea typeface="+mn-ea"/>
              <a:cs typeface="+mn-cs"/>
            </a:endParaRPr>
          </a:p>
          <a:p>
            <a:endParaRPr lang="en-US" altLang="zh-TW" sz="1200" dirty="0"/>
          </a:p>
          <a:p>
            <a:r>
              <a:rPr lang="en-US" altLang="zh-TW" sz="1200" kern="1200" dirty="0">
                <a:solidFill>
                  <a:schemeClr val="tx1"/>
                </a:solidFill>
                <a:effectLst/>
                <a:latin typeface="+mn-lt"/>
                <a:ea typeface="+mn-ea"/>
                <a:cs typeface="+mn-cs"/>
              </a:rPr>
              <a:t>MEC </a:t>
            </a:r>
            <a:r>
              <a:rPr lang="zh-TW" altLang="zh-TW" sz="1200" kern="1200" dirty="0">
                <a:solidFill>
                  <a:schemeClr val="tx1"/>
                </a:solidFill>
                <a:effectLst/>
                <a:latin typeface="+mn-lt"/>
                <a:ea typeface="+mn-ea"/>
                <a:cs typeface="+mn-cs"/>
              </a:rPr>
              <a:t>將計算資源部署在靠近最終用戶的位置，為了要大幅減少端到端延遲。</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ETSI (</a:t>
            </a:r>
            <a:r>
              <a:rPr lang="zh-TW" altLang="zh-TW" sz="1200" kern="1200" dirty="0">
                <a:solidFill>
                  <a:schemeClr val="tx1"/>
                </a:solidFill>
                <a:effectLst/>
                <a:latin typeface="+mn-lt"/>
                <a:ea typeface="+mn-ea"/>
                <a:cs typeface="+mn-cs"/>
              </a:rPr>
              <a:t>歐洲電信標準協會</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最近利用</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架構將所有</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實體（包括</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應用程式）</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作為網路功能虛擬化</a:t>
            </a:r>
            <a:r>
              <a:rPr lang="en-US" altLang="zh-TW" sz="1200" kern="1200" dirty="0">
                <a:solidFill>
                  <a:schemeClr val="tx1"/>
                </a:solidFill>
                <a:effectLst/>
                <a:latin typeface="+mn-lt"/>
                <a:ea typeface="+mn-ea"/>
                <a:cs typeface="+mn-cs"/>
              </a:rPr>
              <a:t> (NFV) </a:t>
            </a:r>
            <a:r>
              <a:rPr lang="zh-TW" altLang="zh-TW" sz="1200" kern="1200" dirty="0">
                <a:solidFill>
                  <a:schemeClr val="tx1"/>
                </a:solidFill>
                <a:effectLst/>
                <a:latin typeface="+mn-lt"/>
                <a:ea typeface="+mn-ea"/>
                <a:cs typeface="+mn-cs"/>
              </a:rPr>
              <a:t>環境中的虛擬網路功能</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運行。</a:t>
            </a:r>
            <a:endParaRPr lang="en-US" altLang="zh-TW" sz="1200" dirty="0"/>
          </a:p>
          <a:p>
            <a:endParaRPr lang="en-US" altLang="zh-TW" sz="1200"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a:t>
            </a:fld>
            <a:endParaRPr lang="zh-TW" altLang="en-US"/>
          </a:p>
        </p:txBody>
      </p:sp>
    </p:spTree>
    <p:extLst>
      <p:ext uri="{BB962C8B-B14F-4D97-AF65-F5344CB8AC3E}">
        <p14:creationId xmlns:p14="http://schemas.microsoft.com/office/powerpoint/2010/main" val="72906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MEC </a:t>
            </a:r>
            <a:r>
              <a:rPr lang="zh-TW" altLang="zh-TW" sz="1200" kern="1200" dirty="0">
                <a:solidFill>
                  <a:schemeClr val="tx1"/>
                </a:solidFill>
                <a:effectLst/>
                <a:latin typeface="+mn-lt"/>
                <a:ea typeface="+mn-ea"/>
                <a:cs typeface="+mn-cs"/>
              </a:rPr>
              <a:t>應用程式需要託管在邊緣，以保證對服務的低延遲存取。</a:t>
            </a:r>
          </a:p>
          <a:p>
            <a:endParaRPr lang="en-US" altLang="zh-TW" dirty="0"/>
          </a:p>
          <a:p>
            <a:r>
              <a:rPr lang="zh-TW" altLang="zh-TW" sz="1200" kern="1200" dirty="0">
                <a:solidFill>
                  <a:schemeClr val="tx1"/>
                </a:solidFill>
                <a:effectLst/>
                <a:latin typeface="+mn-lt"/>
                <a:ea typeface="+mn-ea"/>
                <a:cs typeface="+mn-cs"/>
              </a:rPr>
              <a:t>然而，在</a:t>
            </a:r>
            <a:r>
              <a:rPr lang="en-US" altLang="zh-TW" sz="1200" kern="1200" dirty="0">
                <a:solidFill>
                  <a:schemeClr val="tx1"/>
                </a:solidFill>
                <a:effectLst/>
                <a:latin typeface="+mn-lt"/>
                <a:ea typeface="+mn-ea"/>
                <a:cs typeface="+mn-cs"/>
              </a:rPr>
              <a:t>NFV [5] </a:t>
            </a:r>
            <a:r>
              <a:rPr lang="zh-TW" altLang="zh-TW" sz="1200" kern="1200" dirty="0">
                <a:solidFill>
                  <a:schemeClr val="tx1"/>
                </a:solidFill>
                <a:effectLst/>
                <a:latin typeface="+mn-lt"/>
                <a:ea typeface="+mn-ea"/>
                <a:cs typeface="+mn-cs"/>
              </a:rPr>
              <a:t>中大多數使用的放置演算法</a:t>
            </a:r>
            <a:r>
              <a:rPr lang="zh-TW" altLang="en-US" sz="1200" kern="1200" dirty="0">
                <a:solidFill>
                  <a:schemeClr val="tx1"/>
                </a:solidFill>
                <a:effectLst/>
                <a:latin typeface="+mn-lt"/>
                <a:ea typeface="+mn-ea"/>
                <a:cs typeface="+mn-cs"/>
              </a:rPr>
              <a:t>的</a:t>
            </a:r>
            <a:r>
              <a:rPr lang="zh-TW" altLang="zh-TW" sz="1200" kern="1200" dirty="0">
                <a:solidFill>
                  <a:schemeClr val="tx1"/>
                </a:solidFill>
                <a:effectLst/>
                <a:latin typeface="+mn-lt"/>
                <a:ea typeface="+mn-ea"/>
                <a:cs typeface="+mn-cs"/>
              </a:rPr>
              <a:t>目標是降低部署成本、提高用戶服務品</a:t>
            </a:r>
            <a:r>
              <a:rPr lang="zh-TW" altLang="en-US" sz="1200" kern="1200" dirty="0">
                <a:solidFill>
                  <a:schemeClr val="tx1"/>
                </a:solidFill>
                <a:effectLst/>
                <a:latin typeface="+mn-lt"/>
                <a:ea typeface="+mn-ea"/>
                <a:cs typeface="+mn-cs"/>
              </a:rPr>
              <a:t>質</a:t>
            </a:r>
            <a:r>
              <a:rPr lang="en-US" altLang="zh-TW" sz="1200" kern="1200" dirty="0">
                <a:solidFill>
                  <a:schemeClr val="tx1"/>
                </a:solidFill>
                <a:effectLst/>
                <a:latin typeface="+mn-lt"/>
                <a:ea typeface="+mn-ea"/>
                <a:cs typeface="+mn-cs"/>
              </a:rPr>
              <a:t> (QoS)</a:t>
            </a:r>
            <a:r>
              <a:rPr lang="zh-TW" altLang="zh-TW" sz="1200" kern="1200" dirty="0">
                <a:solidFill>
                  <a:schemeClr val="tx1"/>
                </a:solidFill>
                <a:effectLst/>
                <a:latin typeface="+mn-lt"/>
                <a:ea typeface="+mn-ea"/>
                <a:cs typeface="+mn-cs"/>
              </a:rPr>
              <a:t>、確保服務可用性等，</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而忽略了</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應用程式在低延遲方面的限制。</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這可能會使</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應用程式在中央雲中運行，</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因為</a:t>
            </a:r>
            <a:r>
              <a:rPr lang="en-US" altLang="zh-TW" sz="1200" kern="1200" dirty="0">
                <a:solidFill>
                  <a:schemeClr val="tx1"/>
                </a:solidFill>
                <a:effectLst/>
                <a:latin typeface="+mn-lt"/>
                <a:ea typeface="+mn-ea"/>
                <a:cs typeface="+mn-cs"/>
              </a:rPr>
              <a:t> NFVO </a:t>
            </a:r>
            <a:r>
              <a:rPr lang="zh-TW" altLang="zh-TW" sz="1200" kern="1200" dirty="0">
                <a:solidFill>
                  <a:schemeClr val="tx1"/>
                </a:solidFill>
                <a:effectLst/>
                <a:latin typeface="+mn-lt"/>
                <a:ea typeface="+mn-ea"/>
                <a:cs typeface="+mn-cs"/>
              </a:rPr>
              <a:t>及其相關放置演算法不區分</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應用程式和其他</a:t>
            </a:r>
            <a:r>
              <a:rPr lang="en-US" altLang="zh-TW" sz="1200" kern="1200" dirty="0">
                <a:solidFill>
                  <a:schemeClr val="tx1"/>
                </a:solidFill>
                <a:effectLst/>
                <a:latin typeface="+mn-lt"/>
                <a:ea typeface="+mn-ea"/>
                <a:cs typeface="+mn-cs"/>
              </a:rPr>
              <a:t> VNF</a:t>
            </a:r>
            <a:r>
              <a:rPr lang="zh-TW" altLang="zh-TW" sz="120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11</a:t>
            </a:fld>
            <a:endParaRPr lang="zh-TW" altLang="en-US"/>
          </a:p>
        </p:txBody>
      </p:sp>
    </p:spTree>
    <p:extLst>
      <p:ext uri="{BB962C8B-B14F-4D97-AF65-F5344CB8AC3E}">
        <p14:creationId xmlns:p14="http://schemas.microsoft.com/office/powerpoint/2010/main" val="279349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在本文中，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透過提出一種在</a:t>
            </a:r>
            <a:r>
              <a:rPr lang="en-US" altLang="zh-TW" sz="1200" kern="1200" dirty="0">
                <a:solidFill>
                  <a:schemeClr val="tx1"/>
                </a:solidFill>
                <a:effectLst/>
                <a:latin typeface="+mn-lt"/>
                <a:ea typeface="+mn-ea"/>
                <a:cs typeface="+mn-cs"/>
              </a:rPr>
              <a:t> NFV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環境為</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服務定制的放置算法來填補這個缺陷。</a:t>
            </a:r>
          </a:p>
          <a:p>
            <a:endParaRPr lang="en-US" altLang="zh-TW" dirty="0"/>
          </a:p>
          <a:p>
            <a:r>
              <a:rPr lang="zh-TW" altLang="zh-TW" sz="1200" kern="1200" dirty="0">
                <a:solidFill>
                  <a:schemeClr val="tx1"/>
                </a:solidFill>
                <a:effectLst/>
                <a:latin typeface="+mn-lt"/>
                <a:ea typeface="+mn-ea"/>
                <a:cs typeface="+mn-cs"/>
              </a:rPr>
              <a:t>首先，他提出一個方案根據對用戶數據平面的存取延遲對所有雲資源（中央和邊緣雲）進行分類，</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避免了需要額外資訊來區分邊緣和中央雲資源，從而符合 </a:t>
            </a:r>
            <a:r>
              <a:rPr lang="en-US" altLang="zh-TW" sz="1200" kern="1200" dirty="0">
                <a:solidFill>
                  <a:schemeClr val="tx1"/>
                </a:solidFill>
                <a:effectLst/>
                <a:latin typeface="+mn-lt"/>
                <a:ea typeface="+mn-ea"/>
                <a:cs typeface="+mn-cs"/>
              </a:rPr>
              <a:t>NFV</a:t>
            </a:r>
            <a:r>
              <a:rPr lang="zh-TW" altLang="zh-TW" sz="1200" kern="1200" dirty="0">
                <a:solidFill>
                  <a:schemeClr val="tx1"/>
                </a:solidFill>
                <a:effectLst/>
                <a:latin typeface="+mn-lt"/>
                <a:ea typeface="+mn-ea"/>
                <a:cs typeface="+mn-cs"/>
              </a:rPr>
              <a:t>中的</a:t>
            </a:r>
            <a:r>
              <a:rPr lang="en-US" altLang="zh-TW" sz="1200" kern="1200" dirty="0">
                <a:solidFill>
                  <a:schemeClr val="tx1"/>
                </a:solidFill>
                <a:effectLst/>
                <a:latin typeface="+mn-lt"/>
                <a:ea typeface="+mn-ea"/>
                <a:cs typeface="+mn-cs"/>
              </a:rPr>
              <a:t>MEC</a:t>
            </a:r>
            <a:r>
              <a:rPr lang="zh-TW" altLang="zh-TW" sz="1200" kern="1200" dirty="0">
                <a:solidFill>
                  <a:schemeClr val="tx1"/>
                </a:solidFill>
                <a:effectLst/>
                <a:latin typeface="+mn-lt"/>
                <a:ea typeface="+mn-ea"/>
                <a:cs typeface="+mn-cs"/>
              </a:rPr>
              <a:t>概念。</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然後，放置演算法被視為一個優化問題，而他的目標是最小化延遲和最大化服務可用性（可靠性）。</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12</a:t>
            </a:fld>
            <a:endParaRPr lang="zh-TW" altLang="en-US"/>
          </a:p>
        </p:txBody>
      </p:sp>
    </p:spTree>
    <p:extLst>
      <p:ext uri="{BB962C8B-B14F-4D97-AF65-F5344CB8AC3E}">
        <p14:creationId xmlns:p14="http://schemas.microsoft.com/office/powerpoint/2010/main" val="139880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在第二節中，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介紹了在不同環境中放置</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的相關工作。 </a:t>
            </a:r>
          </a:p>
          <a:p>
            <a:r>
              <a:rPr lang="zh-TW" altLang="zh-TW" sz="1200" kern="1200" dirty="0">
                <a:solidFill>
                  <a:schemeClr val="tx1"/>
                </a:solidFill>
                <a:effectLst/>
                <a:latin typeface="+mn-lt"/>
                <a:ea typeface="+mn-ea"/>
                <a:cs typeface="+mn-cs"/>
              </a:rPr>
              <a:t>在第三節中，提出了</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放置問題的公式。 </a:t>
            </a:r>
          </a:p>
          <a:p>
            <a:r>
              <a:rPr lang="zh-TW" altLang="zh-TW" sz="1200" kern="1200" dirty="0">
                <a:solidFill>
                  <a:schemeClr val="tx1"/>
                </a:solidFill>
                <a:effectLst/>
                <a:latin typeface="+mn-lt"/>
                <a:ea typeface="+mn-ea"/>
                <a:cs typeface="+mn-cs"/>
              </a:rPr>
              <a:t>在第四節中，透過提出合適的遺傳算法以及使用</a:t>
            </a:r>
            <a:r>
              <a:rPr lang="en-US" altLang="zh-TW" sz="1200" kern="1200" dirty="0">
                <a:solidFill>
                  <a:schemeClr val="tx1"/>
                </a:solidFill>
                <a:effectLst/>
                <a:latin typeface="+mn-lt"/>
                <a:ea typeface="+mn-ea"/>
                <a:cs typeface="+mn-cs"/>
              </a:rPr>
              <a:t> CPLEX</a:t>
            </a:r>
            <a:r>
              <a:rPr lang="zh-TW" altLang="zh-TW" sz="1200" kern="1200" dirty="0">
                <a:solidFill>
                  <a:schemeClr val="tx1"/>
                </a:solidFill>
                <a:effectLst/>
                <a:latin typeface="+mn-lt"/>
                <a:ea typeface="+mn-ea"/>
                <a:cs typeface="+mn-cs"/>
              </a:rPr>
              <a:t>作為基準來提供此問題的解決方案。</a:t>
            </a:r>
          </a:p>
          <a:p>
            <a:r>
              <a:rPr lang="zh-TW" altLang="zh-TW" sz="1200" kern="1200" dirty="0">
                <a:solidFill>
                  <a:schemeClr val="tx1"/>
                </a:solidFill>
                <a:effectLst/>
                <a:latin typeface="+mn-lt"/>
                <a:ea typeface="+mn-ea"/>
                <a:cs typeface="+mn-cs"/>
              </a:rPr>
              <a:t>在第五節中，顯示結果。</a:t>
            </a:r>
          </a:p>
          <a:p>
            <a:r>
              <a:rPr lang="zh-TW" altLang="zh-TW" sz="1200" kern="1200" dirty="0">
                <a:solidFill>
                  <a:schemeClr val="tx1"/>
                </a:solidFill>
                <a:effectLst/>
                <a:latin typeface="+mn-lt"/>
                <a:ea typeface="+mn-ea"/>
                <a:cs typeface="+mn-cs"/>
              </a:rPr>
              <a:t>在第六節中，總結。</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13</a:t>
            </a:fld>
            <a:endParaRPr lang="zh-TW" altLang="en-US"/>
          </a:p>
        </p:txBody>
      </p:sp>
    </p:spTree>
    <p:extLst>
      <p:ext uri="{BB962C8B-B14F-4D97-AF65-F5344CB8AC3E}">
        <p14:creationId xmlns:p14="http://schemas.microsoft.com/office/powerpoint/2010/main" val="557245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聯合雲中的</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放置問題最近受到了極大的關注。</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這些雲涉及連接到公共資源的分散式數據中心</a:t>
            </a:r>
            <a:r>
              <a:rPr lang="en-US" altLang="zh-TW" sz="1200" kern="1200" dirty="0">
                <a:solidFill>
                  <a:schemeClr val="tx1"/>
                </a:solidFill>
                <a:effectLst/>
                <a:latin typeface="+mn-lt"/>
                <a:ea typeface="+mn-ea"/>
                <a:cs typeface="+mn-cs"/>
              </a:rPr>
              <a:t> (DC)</a:t>
            </a:r>
            <a:r>
              <a:rPr lang="zh-TW" altLang="zh-TW" sz="1200" kern="1200" dirty="0">
                <a:solidFill>
                  <a:schemeClr val="tx1"/>
                </a:solidFill>
                <a:effectLst/>
                <a:latin typeface="+mn-lt"/>
                <a:ea typeface="+mn-ea"/>
                <a:cs typeface="+mn-cs"/>
              </a:rPr>
              <a:t>，以提供不同的雲服務。</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放置問題類似於虛擬機</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放置問題，因為</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由執行網路功能的虛擬實例（</a:t>
            </a:r>
            <a:r>
              <a:rPr lang="en-US" altLang="zh-TW" sz="1200" kern="1200" dirty="0">
                <a:solidFill>
                  <a:schemeClr val="tx1"/>
                </a:solidFill>
                <a:effectLst/>
                <a:latin typeface="+mn-lt"/>
                <a:ea typeface="+mn-ea"/>
                <a:cs typeface="+mn-cs"/>
              </a:rPr>
              <a:t>VM </a:t>
            </a:r>
            <a:r>
              <a:rPr lang="zh-TW" altLang="zh-TW" sz="1200" kern="1200" dirty="0">
                <a:solidFill>
                  <a:schemeClr val="tx1"/>
                </a:solidFill>
                <a:effectLst/>
                <a:latin typeface="+mn-lt"/>
                <a:ea typeface="+mn-ea"/>
                <a:cs typeface="+mn-cs"/>
              </a:rPr>
              <a:t>或容器）組成。</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14</a:t>
            </a:fld>
            <a:endParaRPr lang="zh-TW" altLang="en-US"/>
          </a:p>
        </p:txBody>
      </p:sp>
    </p:spTree>
    <p:extLst>
      <p:ext uri="{BB962C8B-B14F-4D97-AF65-F5344CB8AC3E}">
        <p14:creationId xmlns:p14="http://schemas.microsoft.com/office/powerpoint/2010/main" val="90091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ref [6]</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[7]</a:t>
            </a:r>
            <a:r>
              <a:rPr lang="zh-TW" altLang="zh-TW" sz="1200" kern="1200" dirty="0">
                <a:solidFill>
                  <a:schemeClr val="tx1"/>
                </a:solidFill>
                <a:effectLst/>
                <a:latin typeface="+mn-lt"/>
                <a:ea typeface="+mn-ea"/>
                <a:cs typeface="+mn-cs"/>
              </a:rPr>
              <a:t>中提到</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合適的</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放置主要是透過最大限度地提高資源利用率或整體性能，</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同時最大限度</a:t>
            </a:r>
            <a:r>
              <a:rPr lang="zh-TW" altLang="en-US" sz="1200" kern="1200" dirty="0">
                <a:solidFill>
                  <a:schemeClr val="tx1"/>
                </a:solidFill>
                <a:effectLst/>
                <a:latin typeface="+mn-lt"/>
                <a:ea typeface="+mn-ea"/>
                <a:cs typeface="+mn-cs"/>
              </a:rPr>
              <a:t>地</a:t>
            </a:r>
            <a:r>
              <a:rPr lang="zh-TW" altLang="zh-TW" sz="1200" kern="1200" dirty="0">
                <a:solidFill>
                  <a:schemeClr val="tx1"/>
                </a:solidFill>
                <a:effectLst/>
                <a:latin typeface="+mn-lt"/>
                <a:ea typeface="+mn-ea"/>
                <a:cs typeface="+mn-cs"/>
              </a:rPr>
              <a:t>減少能源消耗、網路流量或在各種</a:t>
            </a:r>
            <a:r>
              <a:rPr lang="zh-TW" altLang="en-US" sz="1200" kern="1200" dirty="0">
                <a:solidFill>
                  <a:schemeClr val="tx1"/>
                </a:solidFill>
                <a:effectLst/>
                <a:latin typeface="+mn-lt"/>
                <a:ea typeface="+mn-ea"/>
                <a:cs typeface="+mn-cs"/>
              </a:rPr>
              <a:t>限制</a:t>
            </a:r>
            <a:r>
              <a:rPr lang="zh-TW" altLang="zh-TW" sz="1200" kern="1200" dirty="0">
                <a:solidFill>
                  <a:schemeClr val="tx1"/>
                </a:solidFill>
                <a:effectLst/>
                <a:latin typeface="+mn-lt"/>
                <a:ea typeface="+mn-ea"/>
                <a:cs typeface="+mn-cs"/>
              </a:rPr>
              <a:t>下違反</a:t>
            </a:r>
            <a:r>
              <a:rPr lang="en-US" altLang="zh-TW" sz="1200" kern="1200" dirty="0">
                <a:solidFill>
                  <a:schemeClr val="tx1"/>
                </a:solidFill>
                <a:effectLst/>
                <a:latin typeface="+mn-lt"/>
                <a:ea typeface="+mn-ea"/>
                <a:cs typeface="+mn-cs"/>
              </a:rPr>
              <a:t> SLA</a:t>
            </a:r>
            <a:r>
              <a:rPr lang="zh-TW" altLang="zh-TW" sz="1200" kern="1200" dirty="0">
                <a:solidFill>
                  <a:schemeClr val="tx1"/>
                </a:solidFill>
                <a:effectLst/>
                <a:latin typeface="+mn-lt"/>
                <a:ea typeface="+mn-ea"/>
                <a:cs typeface="+mn-cs"/>
              </a:rPr>
              <a:t>相關的</a:t>
            </a:r>
            <a:r>
              <a:rPr lang="zh-TW" altLang="en-US" sz="1200" kern="1200" dirty="0">
                <a:solidFill>
                  <a:schemeClr val="tx1"/>
                </a:solidFill>
                <a:effectLst/>
                <a:latin typeface="+mn-lt"/>
                <a:ea typeface="+mn-ea"/>
                <a:cs typeface="+mn-cs"/>
              </a:rPr>
              <a:t>違約金</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服務級別協定</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是服務提供商與客戶之間定義的承諾</a:t>
            </a:r>
            <a:r>
              <a:rPr lang="en-US" altLang="zh-TW"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儘管這些指標非常適合</a:t>
            </a:r>
            <a:r>
              <a:rPr lang="en-US" altLang="zh-TW" sz="1200" kern="1200" dirty="0">
                <a:solidFill>
                  <a:schemeClr val="tx1"/>
                </a:solidFill>
                <a:effectLst/>
                <a:latin typeface="+mn-lt"/>
                <a:ea typeface="+mn-ea"/>
                <a:cs typeface="+mn-cs"/>
              </a:rPr>
              <a:t> NFV</a:t>
            </a:r>
            <a:r>
              <a:rPr lang="zh-TW" altLang="zh-TW" sz="1200" kern="1200" dirty="0">
                <a:solidFill>
                  <a:schemeClr val="tx1"/>
                </a:solidFill>
                <a:effectLst/>
                <a:latin typeface="+mn-lt"/>
                <a:ea typeface="+mn-ea"/>
                <a:cs typeface="+mn-cs"/>
              </a:rPr>
              <a:t>，但將</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放入雲中可能需要考慮其他指標，例如延遲。</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 8</a:t>
            </a:r>
            <a:r>
              <a:rPr lang="zh-TW" altLang="zh-TW" sz="1200" kern="1200" dirty="0">
                <a:solidFill>
                  <a:schemeClr val="tx1"/>
                </a:solidFill>
                <a:effectLst/>
                <a:latin typeface="+mn-lt"/>
                <a:ea typeface="+mn-ea"/>
                <a:cs typeface="+mn-cs"/>
              </a:rPr>
              <a:t>中提到</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置於邊緣的優勢之一是靠近最終用戶，從而實現低延遲服務部署。</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15</a:t>
            </a:fld>
            <a:endParaRPr lang="zh-TW" altLang="en-US"/>
          </a:p>
        </p:txBody>
      </p:sp>
    </p:spTree>
    <p:extLst>
      <p:ext uri="{BB962C8B-B14F-4D97-AF65-F5344CB8AC3E}">
        <p14:creationId xmlns:p14="http://schemas.microsoft.com/office/powerpoint/2010/main" val="21793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作者俱體分析了</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參考架構和部署場景，</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為應用程式開發人員、內容提供者和第三方提供多租戶支援。</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他們強調了</a:t>
            </a:r>
            <a:r>
              <a:rPr lang="en-US" altLang="zh-TW" sz="1200" kern="1200" dirty="0">
                <a:solidFill>
                  <a:schemeClr val="tx1"/>
                </a:solidFill>
                <a:effectLst/>
                <a:latin typeface="+mn-lt"/>
                <a:ea typeface="+mn-ea"/>
                <a:cs typeface="+mn-cs"/>
              </a:rPr>
              <a:t> 5G </a:t>
            </a:r>
            <a:r>
              <a:rPr lang="zh-TW" altLang="zh-TW" sz="1200" kern="1200" dirty="0">
                <a:solidFill>
                  <a:schemeClr val="tx1"/>
                </a:solidFill>
                <a:effectLst/>
                <a:latin typeface="+mn-lt"/>
                <a:ea typeface="+mn-ea"/>
                <a:cs typeface="+mn-cs"/>
              </a:rPr>
              <a:t>願景的重要變化，</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其中</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因</a:t>
            </a:r>
            <a:r>
              <a:rPr lang="zh-TW" altLang="en-US" sz="1200" kern="1200" dirty="0">
                <a:solidFill>
                  <a:schemeClr val="tx1"/>
                </a:solidFill>
                <a:effectLst/>
                <a:latin typeface="+mn-lt"/>
                <a:ea typeface="+mn-ea"/>
                <a:cs typeface="+mn-cs"/>
              </a:rPr>
              <a:t>為他</a:t>
            </a:r>
            <a:r>
              <a:rPr lang="zh-TW" altLang="zh-TW" sz="1200" kern="1200" dirty="0">
                <a:solidFill>
                  <a:schemeClr val="tx1"/>
                </a:solidFill>
                <a:effectLst/>
                <a:latin typeface="+mn-lt"/>
                <a:ea typeface="+mn-ea"/>
                <a:cs typeface="+mn-cs"/>
              </a:rPr>
              <a:t>對低延遲保證</a:t>
            </a:r>
            <a:r>
              <a:rPr lang="zh-TW" altLang="en-US" sz="1200" kern="1200" dirty="0">
                <a:solidFill>
                  <a:schemeClr val="tx1"/>
                </a:solidFill>
                <a:effectLst/>
                <a:latin typeface="+mn-lt"/>
                <a:ea typeface="+mn-ea"/>
                <a:cs typeface="+mn-cs"/>
              </a:rPr>
              <a:t>，有</a:t>
            </a:r>
            <a:r>
              <a:rPr lang="zh-TW" altLang="zh-TW" sz="1200" kern="1200" dirty="0">
                <a:solidFill>
                  <a:schemeClr val="tx1"/>
                </a:solidFill>
                <a:effectLst/>
                <a:latin typeface="+mn-lt"/>
                <a:ea typeface="+mn-ea"/>
                <a:cs typeface="+mn-cs"/>
              </a:rPr>
              <a:t>重大貢獻而被稱為關鍵的新興技術之一。</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16</a:t>
            </a:fld>
            <a:endParaRPr lang="zh-TW" altLang="en-US"/>
          </a:p>
        </p:txBody>
      </p:sp>
    </p:spTree>
    <p:extLst>
      <p:ext uri="{BB962C8B-B14F-4D97-AF65-F5344CB8AC3E}">
        <p14:creationId xmlns:p14="http://schemas.microsoft.com/office/powerpoint/2010/main" val="183363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因此，除了其他指標外，放置算法應</a:t>
            </a:r>
            <a:r>
              <a:rPr lang="zh-TW" altLang="en-US" sz="1200" kern="1200" dirty="0">
                <a:solidFill>
                  <a:schemeClr val="tx1"/>
                </a:solidFill>
                <a:effectLst/>
                <a:latin typeface="+mn-lt"/>
                <a:ea typeface="+mn-ea"/>
                <a:cs typeface="+mn-cs"/>
              </a:rPr>
              <a:t>該要</a:t>
            </a:r>
            <a:r>
              <a:rPr lang="zh-TW" altLang="zh-TW" sz="1200" kern="1200" dirty="0">
                <a:solidFill>
                  <a:schemeClr val="tx1"/>
                </a:solidFill>
                <a:effectLst/>
                <a:latin typeface="+mn-lt"/>
                <a:ea typeface="+mn-ea"/>
                <a:cs typeface="+mn-cs"/>
              </a:rPr>
              <a:t>更新</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將延遲作為標準。</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ref[9]</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[10]</a:t>
            </a:r>
            <a:r>
              <a:rPr lang="zh-TW" altLang="en-US" sz="1200" kern="1200" dirty="0">
                <a:solidFill>
                  <a:schemeClr val="tx1"/>
                </a:solidFill>
                <a:effectLst/>
                <a:latin typeface="+mn-lt"/>
                <a:ea typeface="+mn-ea"/>
                <a:cs typeface="+mn-cs"/>
              </a:rPr>
              <a:t>中提到，</a:t>
            </a:r>
            <a:r>
              <a:rPr lang="zh-TW" altLang="zh-TW" sz="1200" kern="1200" dirty="0">
                <a:solidFill>
                  <a:schemeClr val="tx1"/>
                </a:solidFill>
                <a:effectLst/>
                <a:latin typeface="+mn-lt"/>
                <a:ea typeface="+mn-ea"/>
                <a:cs typeface="+mn-cs"/>
              </a:rPr>
              <a:t>只有少數文獻解決了包括在邊緣和中央雲的混合環境中放置</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的問題</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 [11]</a:t>
            </a:r>
            <a:r>
              <a:rPr lang="zh-TW" altLang="en-US" sz="1200" kern="1200" dirty="0">
                <a:solidFill>
                  <a:schemeClr val="tx1"/>
                </a:solidFill>
                <a:effectLst/>
                <a:latin typeface="+mn-lt"/>
                <a:ea typeface="+mn-ea"/>
                <a:cs typeface="+mn-cs"/>
              </a:rPr>
              <a:t>中提到，</a:t>
            </a:r>
            <a:r>
              <a:rPr lang="en-US" altLang="zh-TW" sz="1200" kern="1200" dirty="0">
                <a:solidFill>
                  <a:schemeClr val="tx1"/>
                </a:solidFill>
                <a:effectLst/>
                <a:latin typeface="+mn-lt"/>
                <a:ea typeface="+mn-ea"/>
                <a:cs typeface="+mn-cs"/>
              </a:rPr>
              <a:t>VNF </a:t>
            </a:r>
            <a:r>
              <a:rPr lang="zh-TW" altLang="en-US" sz="1200" kern="1200" dirty="0">
                <a:solidFill>
                  <a:schemeClr val="tx1"/>
                </a:solidFill>
                <a:effectLst/>
                <a:latin typeface="+mn-lt"/>
                <a:ea typeface="+mn-ea"/>
                <a:cs typeface="+mn-cs"/>
              </a:rPr>
              <a:t>只</a:t>
            </a:r>
            <a:r>
              <a:rPr lang="zh-TW" altLang="zh-TW" sz="1200" kern="1200" dirty="0">
                <a:solidFill>
                  <a:schemeClr val="tx1"/>
                </a:solidFill>
                <a:effectLst/>
                <a:latin typeface="+mn-lt"/>
                <a:ea typeface="+mn-ea"/>
                <a:cs typeface="+mn-cs"/>
              </a:rPr>
              <a:t>放置在中央雲基礎架構內的實體機器中</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 [12]</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[13]</a:t>
            </a:r>
            <a:r>
              <a:rPr lang="zh-TW" altLang="en-US" sz="1200" kern="1200" dirty="0">
                <a:solidFill>
                  <a:schemeClr val="tx1"/>
                </a:solidFill>
                <a:effectLst/>
                <a:latin typeface="+mn-lt"/>
                <a:ea typeface="+mn-ea"/>
                <a:cs typeface="+mn-cs"/>
              </a:rPr>
              <a:t>中提到，</a:t>
            </a:r>
            <a:r>
              <a:rPr lang="zh-TW" altLang="zh-TW" sz="1200" kern="1200" dirty="0">
                <a:solidFill>
                  <a:schemeClr val="tx1"/>
                </a:solidFill>
                <a:effectLst/>
                <a:latin typeface="+mn-lt"/>
                <a:ea typeface="+mn-ea"/>
                <a:cs typeface="+mn-cs"/>
              </a:rPr>
              <a:t>放置在</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服務器中</a:t>
            </a:r>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a:t>
            </a:r>
          </a:p>
          <a:p>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17</a:t>
            </a:fld>
            <a:endParaRPr lang="zh-TW" altLang="en-US"/>
          </a:p>
        </p:txBody>
      </p:sp>
    </p:spTree>
    <p:extLst>
      <p:ext uri="{BB962C8B-B14F-4D97-AF65-F5344CB8AC3E}">
        <p14:creationId xmlns:p14="http://schemas.microsoft.com/office/powerpoint/2010/main" val="4099378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其他文獻</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像是</a:t>
            </a:r>
            <a:r>
              <a:rPr lang="en-US" altLang="zh-TW" sz="1200" kern="1200" dirty="0">
                <a:solidFill>
                  <a:schemeClr val="tx1"/>
                </a:solidFill>
                <a:effectLst/>
                <a:latin typeface="+mn-lt"/>
                <a:ea typeface="+mn-ea"/>
                <a:cs typeface="+mn-cs"/>
              </a:rPr>
              <a:t>ref[14]</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[15] </a:t>
            </a:r>
            <a:r>
              <a:rPr lang="zh-TW" altLang="zh-TW" sz="1200" kern="1200" dirty="0">
                <a:solidFill>
                  <a:schemeClr val="tx1"/>
                </a:solidFill>
                <a:effectLst/>
                <a:latin typeface="+mn-lt"/>
                <a:ea typeface="+mn-ea"/>
                <a:cs typeface="+mn-cs"/>
              </a:rPr>
              <a:t>研究了混合聯合雲環境中的放置，</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使用不同雲基礎設施的組合，但不涉及邊緣。</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在這種情況下，</a:t>
            </a:r>
            <a:r>
              <a:rPr lang="en-US" altLang="zh-TW" sz="1200" kern="1200" dirty="0">
                <a:solidFill>
                  <a:schemeClr val="tx1"/>
                </a:solidFill>
                <a:effectLst/>
                <a:latin typeface="+mn-lt"/>
                <a:ea typeface="+mn-ea"/>
                <a:cs typeface="+mn-cs"/>
              </a:rPr>
              <a:t>ref[10] </a:t>
            </a:r>
            <a:r>
              <a:rPr lang="zh-TW" altLang="zh-TW" sz="1200" kern="1200" dirty="0">
                <a:solidFill>
                  <a:schemeClr val="tx1"/>
                </a:solidFill>
                <a:effectLst/>
                <a:latin typeface="+mn-lt"/>
                <a:ea typeface="+mn-ea"/>
                <a:cs typeface="+mn-cs"/>
              </a:rPr>
              <a:t>中的作者還提出了一種</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放置解決方案，</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可以在多雲環境中實現成本效率和體驗質量</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QoE</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之間權衡。</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18</a:t>
            </a:fld>
            <a:endParaRPr lang="zh-TW" altLang="en-US"/>
          </a:p>
        </p:txBody>
      </p:sp>
    </p:spTree>
    <p:extLst>
      <p:ext uri="{BB962C8B-B14F-4D97-AF65-F5344CB8AC3E}">
        <p14:creationId xmlns:p14="http://schemas.microsoft.com/office/powerpoint/2010/main" val="3859776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的文獻類似，最近的一些方法</a:t>
            </a:r>
            <a:r>
              <a:rPr lang="en-US" altLang="zh-TW" sz="1200" kern="1200" dirty="0">
                <a:solidFill>
                  <a:schemeClr val="tx1"/>
                </a:solidFill>
                <a:effectLst/>
                <a:latin typeface="+mn-lt"/>
                <a:ea typeface="+mn-ea"/>
                <a:cs typeface="+mn-cs"/>
              </a:rPr>
              <a:t> ref[9]</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[16] </a:t>
            </a:r>
          </a:p>
          <a:p>
            <a:r>
              <a:rPr lang="zh-TW" altLang="zh-TW" sz="1200" kern="1200" dirty="0">
                <a:solidFill>
                  <a:schemeClr val="tx1"/>
                </a:solidFill>
                <a:effectLst/>
                <a:latin typeface="+mn-lt"/>
                <a:ea typeface="+mn-ea"/>
                <a:cs typeface="+mn-cs"/>
              </a:rPr>
              <a:t>透過在邊緣和中央雲基礎設施上引入更具體的</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放置和配置優化策略，</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超過了一般的成本和資源優化。</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err="1">
                <a:solidFill>
                  <a:schemeClr val="tx1"/>
                </a:solidFill>
                <a:effectLst/>
                <a:latin typeface="+mn-lt"/>
                <a:ea typeface="+mn-ea"/>
                <a:cs typeface="+mn-cs"/>
              </a:rPr>
              <a:t>Jemaa</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等人</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ref[9]</a:t>
            </a:r>
            <a:r>
              <a:rPr lang="zh-TW" altLang="en-US" sz="1200" kern="1200" dirty="0">
                <a:solidFill>
                  <a:schemeClr val="tx1"/>
                </a:solidFill>
                <a:effectLst/>
                <a:latin typeface="+mn-lt"/>
                <a:ea typeface="+mn-ea"/>
                <a:cs typeface="+mn-cs"/>
              </a:rPr>
              <a:t>中</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考慮了</a:t>
            </a:r>
            <a:r>
              <a:rPr lang="en-US" altLang="zh-TW" sz="1200" kern="1200" dirty="0">
                <a:solidFill>
                  <a:schemeClr val="tx1"/>
                </a:solidFill>
                <a:effectLst/>
                <a:latin typeface="+mn-lt"/>
                <a:ea typeface="+mn-ea"/>
                <a:cs typeface="+mn-cs"/>
              </a:rPr>
              <a:t> QoS </a:t>
            </a:r>
            <a:r>
              <a:rPr lang="zh-TW" altLang="zh-TW" sz="1200" kern="1200" dirty="0">
                <a:solidFill>
                  <a:schemeClr val="tx1"/>
                </a:solidFill>
                <a:effectLst/>
                <a:latin typeface="+mn-lt"/>
                <a:ea typeface="+mn-ea"/>
                <a:cs typeface="+mn-cs"/>
              </a:rPr>
              <a:t>要求，例如最小化頻寬和最大化端到端的延遲。</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他們的目標是透過在傳統雲中部署更多</a:t>
            </a:r>
            <a:r>
              <a:rPr lang="en-US" altLang="zh-TW" sz="1200" kern="1200" dirty="0">
                <a:solidFill>
                  <a:schemeClr val="tx1"/>
                </a:solidFill>
                <a:effectLst/>
                <a:latin typeface="+mn-lt"/>
                <a:ea typeface="+mn-ea"/>
                <a:cs typeface="+mn-cs"/>
              </a:rPr>
              <a:t> VNF </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來減少邊緣雲的使用率。</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19</a:t>
            </a:fld>
            <a:endParaRPr lang="zh-TW" altLang="en-US"/>
          </a:p>
        </p:txBody>
      </p:sp>
    </p:spTree>
    <p:extLst>
      <p:ext uri="{BB962C8B-B14F-4D97-AF65-F5344CB8AC3E}">
        <p14:creationId xmlns:p14="http://schemas.microsoft.com/office/powerpoint/2010/main" val="3182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之前的工作</a:t>
            </a:r>
            <a:r>
              <a:rPr lang="en-US" altLang="zh-TW" sz="1200" kern="1200" dirty="0">
                <a:solidFill>
                  <a:schemeClr val="tx1"/>
                </a:solidFill>
                <a:effectLst/>
                <a:latin typeface="+mn-lt"/>
                <a:ea typeface="+mn-ea"/>
                <a:cs typeface="+mn-cs"/>
              </a:rPr>
              <a:t> [5] </a:t>
            </a:r>
            <a:r>
              <a:rPr lang="zh-TW" altLang="zh-TW" sz="1200" kern="1200" dirty="0">
                <a:solidFill>
                  <a:schemeClr val="tx1"/>
                </a:solidFill>
                <a:effectLst/>
                <a:latin typeface="+mn-lt"/>
                <a:ea typeface="+mn-ea"/>
                <a:cs typeface="+mn-cs"/>
              </a:rPr>
              <a:t>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研究了將計算資源聯合分配給虛擬實例及其在傳統雲基礎架構上的放置問題，</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以提供 </a:t>
            </a:r>
            <a:r>
              <a:rPr lang="en-US" altLang="zh-TW" sz="1200" kern="1200" dirty="0">
                <a:solidFill>
                  <a:schemeClr val="tx1"/>
                </a:solidFill>
                <a:effectLst/>
                <a:latin typeface="+mn-lt"/>
                <a:ea typeface="+mn-ea"/>
                <a:cs typeface="+mn-cs"/>
              </a:rPr>
              <a:t>CDN </a:t>
            </a:r>
            <a:r>
              <a:rPr lang="zh-TW" altLang="zh-TW" sz="1200" kern="1200" dirty="0">
                <a:solidFill>
                  <a:schemeClr val="tx1"/>
                </a:solidFill>
                <a:effectLst/>
                <a:latin typeface="+mn-lt"/>
                <a:ea typeface="+mn-ea"/>
                <a:cs typeface="+mn-cs"/>
              </a:rPr>
              <a:t>即服務。</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r>
              <a:rPr lang="zh-TW" altLang="zh-TW" sz="1200" kern="1200" dirty="0">
                <a:solidFill>
                  <a:schemeClr val="tx1"/>
                </a:solidFill>
                <a:effectLst/>
                <a:latin typeface="+mn-lt"/>
                <a:ea typeface="+mn-ea"/>
                <a:cs typeface="+mn-cs"/>
              </a:rPr>
              <a:t>內容傳遞網路（</a:t>
            </a:r>
            <a:r>
              <a:rPr lang="en-US" altLang="zh-TW" sz="1200" kern="1200" dirty="0">
                <a:solidFill>
                  <a:schemeClr val="tx1"/>
                </a:solidFill>
                <a:effectLst/>
                <a:latin typeface="+mn-lt"/>
                <a:ea typeface="+mn-ea"/>
                <a:cs typeface="+mn-cs"/>
              </a:rPr>
              <a:t>CND</a:t>
            </a:r>
            <a:r>
              <a:rPr lang="zh-TW" altLang="zh-TW" sz="1200" kern="1200" dirty="0">
                <a:solidFill>
                  <a:schemeClr val="tx1"/>
                </a:solidFill>
                <a:effectLst/>
                <a:latin typeface="+mn-lt"/>
                <a:ea typeface="+mn-ea"/>
                <a:cs typeface="+mn-cs"/>
              </a:rPr>
              <a:t>） 是指一組分佈在不同地理位置的伺服器，協同工作以提供網際網路內容的快速交付。</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的重點是同時解決提高服務可用性和降低管理成本的相互衝突的</a:t>
            </a:r>
            <a:r>
              <a:rPr lang="zh-TW" altLang="en-US" sz="1200" kern="1200" dirty="0">
                <a:solidFill>
                  <a:schemeClr val="tx1"/>
                </a:solidFill>
                <a:effectLst/>
                <a:latin typeface="+mn-lt"/>
                <a:ea typeface="+mn-ea"/>
                <a:cs typeface="+mn-cs"/>
              </a:rPr>
              <a:t>需</a:t>
            </a:r>
            <a:r>
              <a:rPr lang="zh-TW" altLang="zh-TW" sz="1200" kern="1200" dirty="0">
                <a:solidFill>
                  <a:schemeClr val="tx1"/>
                </a:solidFill>
                <a:effectLst/>
                <a:latin typeface="+mn-lt"/>
                <a:ea typeface="+mn-ea"/>
                <a:cs typeface="+mn-cs"/>
              </a:rPr>
              <a:t>求。</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特別是，在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之前的工作中，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提供了一個多目標優化問題公式，</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並應用了</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[5] </a:t>
            </a:r>
            <a:r>
              <a:rPr lang="zh-TW" altLang="zh-TW" sz="1200" kern="1200" dirty="0">
                <a:solidFill>
                  <a:schemeClr val="tx1"/>
                </a:solidFill>
                <a:effectLst/>
                <a:latin typeface="+mn-lt"/>
                <a:ea typeface="+mn-ea"/>
                <a:cs typeface="+mn-cs"/>
              </a:rPr>
              <a:t>中引入的服務可用性模型。</a:t>
            </a:r>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20</a:t>
            </a:fld>
            <a:endParaRPr lang="zh-TW" altLang="en-US"/>
          </a:p>
        </p:txBody>
      </p:sp>
    </p:spTree>
    <p:extLst>
      <p:ext uri="{BB962C8B-B14F-4D97-AF65-F5344CB8AC3E}">
        <p14:creationId xmlns:p14="http://schemas.microsoft.com/office/powerpoint/2010/main" val="261632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這種演變利用成熟的架構和</a:t>
            </a:r>
            <a:r>
              <a:rPr lang="en-US" altLang="zh-TW" sz="1200" kern="1200" dirty="0">
                <a:solidFill>
                  <a:schemeClr val="tx1"/>
                </a:solidFill>
                <a:effectLst/>
                <a:latin typeface="+mn-lt"/>
                <a:ea typeface="+mn-ea"/>
                <a:cs typeface="+mn-cs"/>
              </a:rPr>
              <a:t> NFV </a:t>
            </a:r>
            <a:r>
              <a:rPr lang="zh-TW" altLang="zh-TW" sz="1200" kern="1200" dirty="0">
                <a:solidFill>
                  <a:schemeClr val="tx1"/>
                </a:solidFill>
                <a:effectLst/>
                <a:latin typeface="+mn-lt"/>
                <a:ea typeface="+mn-ea"/>
                <a:cs typeface="+mn-cs"/>
              </a:rPr>
              <a:t>的有力工具，包括應用各種服務定制導向的放置演算法。</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但是，對於像是</a:t>
            </a:r>
            <a:r>
              <a:rPr lang="en-US" altLang="zh-TW" sz="1200" kern="1200" dirty="0" err="1">
                <a:solidFill>
                  <a:schemeClr val="tx1"/>
                </a:solidFill>
                <a:effectLst/>
                <a:latin typeface="+mn-lt"/>
                <a:ea typeface="+mn-ea"/>
                <a:cs typeface="+mn-cs"/>
              </a:rPr>
              <a:t>uRLLC</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MEC </a:t>
            </a:r>
            <a:r>
              <a:rPr lang="zh-TW" altLang="zh-TW" sz="1200" kern="1200" dirty="0">
                <a:solidFill>
                  <a:schemeClr val="tx1"/>
                </a:solidFill>
                <a:effectLst/>
                <a:latin typeface="+mn-lt"/>
                <a:ea typeface="+mn-ea"/>
                <a:cs typeface="+mn-cs"/>
              </a:rPr>
              <a:t>應用，</a:t>
            </a:r>
            <a:r>
              <a:rPr lang="zh-TW" altLang="en-US" sz="1200" kern="1200" dirty="0">
                <a:solidFill>
                  <a:schemeClr val="tx1"/>
                </a:solidFill>
                <a:effectLst/>
                <a:latin typeface="+mn-lt"/>
                <a:ea typeface="+mn-ea"/>
                <a:cs typeface="+mn-cs"/>
              </a:rPr>
              <a:t>它</a:t>
            </a:r>
            <a:r>
              <a:rPr lang="zh-TW" altLang="zh-TW" sz="1200" kern="1200" dirty="0">
                <a:solidFill>
                  <a:schemeClr val="tx1"/>
                </a:solidFill>
                <a:effectLst/>
                <a:latin typeface="+mn-lt"/>
                <a:ea typeface="+mn-ea"/>
                <a:cs typeface="+mn-cs"/>
              </a:rPr>
              <a:t>需要仔細設計，</a:t>
            </a:r>
            <a:r>
              <a:rPr lang="zh-TW" altLang="en-US" sz="1200" kern="1200" dirty="0">
                <a:solidFill>
                  <a:schemeClr val="tx1"/>
                </a:solidFill>
                <a:effectLst/>
                <a:latin typeface="+mn-lt"/>
                <a:ea typeface="+mn-ea"/>
                <a:cs typeface="+mn-cs"/>
              </a:rPr>
              <a:t>因為它主要著重於</a:t>
            </a:r>
            <a:r>
              <a:rPr lang="zh-TW" altLang="zh-TW" sz="1200" kern="1200" dirty="0">
                <a:solidFill>
                  <a:schemeClr val="tx1"/>
                </a:solidFill>
                <a:effectLst/>
                <a:latin typeface="+mn-lt"/>
                <a:ea typeface="+mn-ea"/>
                <a:cs typeface="+mn-cs"/>
              </a:rPr>
              <a:t>存取服務的延遲。</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在本文中，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提出了一種適用於</a:t>
            </a:r>
            <a:r>
              <a:rPr lang="en-US" altLang="zh-TW" sz="1200" kern="1200" dirty="0">
                <a:solidFill>
                  <a:schemeClr val="tx1"/>
                </a:solidFill>
                <a:effectLst/>
                <a:latin typeface="+mn-lt"/>
                <a:ea typeface="+mn-ea"/>
                <a:cs typeface="+mn-cs"/>
              </a:rPr>
              <a:t> NFV </a:t>
            </a:r>
            <a:r>
              <a:rPr lang="zh-TW" altLang="zh-TW" sz="1200" kern="1200" dirty="0">
                <a:solidFill>
                  <a:schemeClr val="tx1"/>
                </a:solidFill>
                <a:effectLst/>
                <a:latin typeface="+mn-lt"/>
                <a:ea typeface="+mn-ea"/>
                <a:cs typeface="+mn-cs"/>
              </a:rPr>
              <a:t>環境中的</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的新型放置方</a:t>
            </a:r>
            <a:r>
              <a:rPr lang="zh-TW" altLang="en-US" sz="1200" kern="1200" dirty="0">
                <a:solidFill>
                  <a:schemeClr val="tx1"/>
                </a:solidFill>
                <a:effectLst/>
                <a:latin typeface="+mn-lt"/>
                <a:ea typeface="+mn-ea"/>
                <a:cs typeface="+mn-cs"/>
              </a:rPr>
              <a:t>法</a:t>
            </a:r>
            <a:r>
              <a:rPr lang="zh-TW" altLang="zh-TW" sz="120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a:t>
            </a:fld>
            <a:endParaRPr lang="zh-TW" altLang="en-US"/>
          </a:p>
        </p:txBody>
      </p:sp>
    </p:spTree>
    <p:extLst>
      <p:ext uri="{BB962C8B-B14F-4D97-AF65-F5344CB8AC3E}">
        <p14:creationId xmlns:p14="http://schemas.microsoft.com/office/powerpoint/2010/main" val="4014497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然而，從系統模型的角度來看，本文有以下明顯差異：</a:t>
            </a: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實體機器在可靠性和在其上部署虛擬機的成本方面並不相同，因此區分邊緣和中心雲主機，</a:t>
            </a:r>
          </a:p>
          <a:p>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延遲最小化是目標之一</a:t>
            </a:r>
          </a:p>
          <a:p>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要部署在每個</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實例的</a:t>
            </a:r>
            <a:r>
              <a:rPr lang="en-US" altLang="zh-TW" sz="1200" kern="1200" dirty="0">
                <a:solidFill>
                  <a:schemeClr val="tx1"/>
                </a:solidFill>
                <a:effectLst/>
                <a:latin typeface="+mn-lt"/>
                <a:ea typeface="+mn-ea"/>
                <a:cs typeface="+mn-cs"/>
              </a:rPr>
              <a:t> CPU </a:t>
            </a:r>
            <a:r>
              <a:rPr lang="zh-TW" altLang="zh-TW" sz="1200" kern="1200" dirty="0">
                <a:solidFill>
                  <a:schemeClr val="tx1"/>
                </a:solidFill>
                <a:effectLst/>
                <a:latin typeface="+mn-lt"/>
                <a:ea typeface="+mn-ea"/>
                <a:cs typeface="+mn-cs"/>
              </a:rPr>
              <a:t>資源</a:t>
            </a:r>
            <a:r>
              <a:rPr lang="zh-TW" altLang="en-US" sz="1200" kern="1200" dirty="0">
                <a:solidFill>
                  <a:schemeClr val="tx1"/>
                </a:solidFill>
                <a:effectLst/>
                <a:latin typeface="+mn-lt"/>
                <a:ea typeface="+mn-ea"/>
                <a:cs typeface="+mn-cs"/>
              </a:rPr>
              <a:t>需</a:t>
            </a:r>
            <a:r>
              <a:rPr lang="zh-TW" altLang="zh-TW" sz="1200" kern="1200" dirty="0">
                <a:solidFill>
                  <a:schemeClr val="tx1"/>
                </a:solidFill>
                <a:effectLst/>
                <a:latin typeface="+mn-lt"/>
                <a:ea typeface="+mn-ea"/>
                <a:cs typeface="+mn-cs"/>
              </a:rPr>
              <a:t>求是問題輸入的一部分。</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21</a:t>
            </a:fld>
            <a:endParaRPr lang="zh-TW" altLang="en-US"/>
          </a:p>
        </p:txBody>
      </p:sp>
    </p:spTree>
    <p:extLst>
      <p:ext uri="{BB962C8B-B14F-4D97-AF65-F5344CB8AC3E}">
        <p14:creationId xmlns:p14="http://schemas.microsoft.com/office/powerpoint/2010/main" val="1161084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假設運營商管理一組數據中心</a:t>
            </a:r>
            <a:r>
              <a:rPr lang="en-US" altLang="zh-TW" sz="1200" kern="1200" dirty="0">
                <a:solidFill>
                  <a:schemeClr val="tx1"/>
                </a:solidFill>
                <a:effectLst/>
                <a:latin typeface="+mn-lt"/>
                <a:ea typeface="+mn-ea"/>
                <a:cs typeface="+mn-cs"/>
              </a:rPr>
              <a:t> (DCs)</a:t>
            </a:r>
            <a:r>
              <a:rPr lang="zh-TW" altLang="zh-TW" sz="1200" kern="1200" dirty="0">
                <a:solidFill>
                  <a:schemeClr val="tx1"/>
                </a:solidFill>
                <a:effectLst/>
                <a:latin typeface="+mn-lt"/>
                <a:ea typeface="+mn-ea"/>
                <a:cs typeface="+mn-cs"/>
              </a:rPr>
              <a:t>，這些數據中心可以安裝在網路邊緣，</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因此靠近最終用戶，也可以安裝在傳統的中央雲中。</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服務由多個</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組成，</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這些</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又由一組</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組成（一個</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可以由一個或多個</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組成，以保證可擴展性）。</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22</a:t>
            </a:fld>
            <a:endParaRPr lang="zh-TW" altLang="en-US"/>
          </a:p>
        </p:txBody>
      </p:sp>
    </p:spTree>
    <p:extLst>
      <p:ext uri="{BB962C8B-B14F-4D97-AF65-F5344CB8AC3E}">
        <p14:creationId xmlns:p14="http://schemas.microsoft.com/office/powerpoint/2010/main" val="2286203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運營商的目標是</a:t>
            </a:r>
            <a:r>
              <a:rPr lang="zh-TW" altLang="en-US"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 DC </a:t>
            </a:r>
            <a:r>
              <a:rPr lang="zh-TW" altLang="zh-TW" sz="1200" kern="1200" dirty="0">
                <a:solidFill>
                  <a:schemeClr val="tx1"/>
                </a:solidFill>
                <a:effectLst/>
                <a:latin typeface="+mn-lt"/>
                <a:ea typeface="+mn-ea"/>
                <a:cs typeface="+mn-cs"/>
              </a:rPr>
              <a:t>中</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導出這些虛擬實例</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的合適位置，</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其中每個</a:t>
            </a:r>
            <a:r>
              <a:rPr lang="en-US" altLang="zh-TW" sz="1200" kern="1200" dirty="0">
                <a:solidFill>
                  <a:schemeClr val="tx1"/>
                </a:solidFill>
                <a:effectLst/>
                <a:latin typeface="+mn-lt"/>
                <a:ea typeface="+mn-ea"/>
                <a:cs typeface="+mn-cs"/>
              </a:rPr>
              <a:t> DC </a:t>
            </a:r>
            <a:r>
              <a:rPr lang="zh-TW" altLang="zh-TW" sz="1200" kern="1200" dirty="0">
                <a:solidFill>
                  <a:schemeClr val="tx1"/>
                </a:solidFill>
                <a:effectLst/>
                <a:latin typeface="+mn-lt"/>
                <a:ea typeface="+mn-ea"/>
                <a:cs typeface="+mn-cs"/>
              </a:rPr>
              <a:t>都有一組實體機</a:t>
            </a:r>
            <a:r>
              <a:rPr lang="en-US" altLang="zh-TW" sz="1200" kern="1200" dirty="0">
                <a:solidFill>
                  <a:schemeClr val="tx1"/>
                </a:solidFill>
                <a:effectLst/>
                <a:latin typeface="+mn-lt"/>
                <a:ea typeface="+mn-ea"/>
                <a:cs typeface="+mn-cs"/>
              </a:rPr>
              <a:t> (PM)</a:t>
            </a:r>
            <a:r>
              <a:rPr lang="zh-TW" altLang="zh-TW" sz="1200" kern="1200" dirty="0">
                <a:solidFill>
                  <a:schemeClr val="tx1"/>
                </a:solidFill>
                <a:effectLst/>
                <a:latin typeface="+mn-lt"/>
                <a:ea typeface="+mn-ea"/>
                <a:cs typeface="+mn-cs"/>
              </a:rPr>
              <a:t>，可以根據需要再啟動 其中的</a:t>
            </a:r>
            <a:r>
              <a:rPr lang="en-US" altLang="zh-TW" sz="1200" kern="1200" dirty="0">
                <a:solidFill>
                  <a:schemeClr val="tx1"/>
                </a:solidFill>
                <a:effectLst/>
                <a:latin typeface="+mn-lt"/>
                <a:ea typeface="+mn-ea"/>
                <a:cs typeface="+mn-cs"/>
              </a:rPr>
              <a:t>VM</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而目標是在</a:t>
            </a:r>
            <a:r>
              <a:rPr lang="en-US" altLang="zh-TW" sz="1200" kern="1200" dirty="0">
                <a:solidFill>
                  <a:schemeClr val="tx1"/>
                </a:solidFill>
                <a:effectLst/>
                <a:latin typeface="+mn-lt"/>
                <a:ea typeface="+mn-ea"/>
                <a:cs typeface="+mn-cs"/>
              </a:rPr>
              <a:t> m </a:t>
            </a:r>
            <a:r>
              <a:rPr lang="zh-TW" altLang="zh-TW" sz="1200" kern="1200" dirty="0">
                <a:solidFill>
                  <a:schemeClr val="tx1"/>
                </a:solidFill>
                <a:effectLst/>
                <a:latin typeface="+mn-lt"/>
                <a:ea typeface="+mn-ea"/>
                <a:cs typeface="+mn-cs"/>
              </a:rPr>
              <a:t>個可用</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的子集上找到構成服務實例的</a:t>
            </a:r>
            <a:r>
              <a:rPr lang="en-US" altLang="zh-TW" sz="1200" kern="1200" dirty="0">
                <a:solidFill>
                  <a:schemeClr val="tx1"/>
                </a:solidFill>
                <a:effectLst/>
                <a:latin typeface="+mn-lt"/>
                <a:ea typeface="+mn-ea"/>
                <a:cs typeface="+mn-cs"/>
              </a:rPr>
              <a:t> n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的適當位置。</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23</a:t>
            </a:fld>
            <a:endParaRPr lang="zh-TW" altLang="en-US"/>
          </a:p>
        </p:txBody>
      </p:sp>
    </p:spTree>
    <p:extLst>
      <p:ext uri="{BB962C8B-B14F-4D97-AF65-F5344CB8AC3E}">
        <p14:creationId xmlns:p14="http://schemas.microsoft.com/office/powerpoint/2010/main" val="1329906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的系統中被轉換為二進制分配矩陣</a:t>
            </a:r>
            <a:r>
              <a:rPr lang="en-US" altLang="zh-TW" sz="1200" kern="1200" dirty="0">
                <a:solidFill>
                  <a:schemeClr val="tx1"/>
                </a:solidFill>
                <a:effectLst/>
                <a:latin typeface="+mn-lt"/>
                <a:ea typeface="+mn-ea"/>
                <a:cs typeface="+mn-cs"/>
              </a:rPr>
              <a:t> X = (</a:t>
            </a:r>
            <a:r>
              <a:rPr lang="en-US" altLang="zh-TW" sz="1200" kern="1200" dirty="0" err="1">
                <a:solidFill>
                  <a:schemeClr val="tx1"/>
                </a:solidFill>
                <a:effectLst/>
                <a:latin typeface="+mn-lt"/>
                <a:ea typeface="+mn-ea"/>
                <a:cs typeface="+mn-cs"/>
              </a:rPr>
              <a:t>xij</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，其中</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 [1, n]</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j ∈ [1, m]</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如果</a:t>
            </a:r>
            <a:r>
              <a:rPr lang="en-US" altLang="zh-TW" sz="1200" kern="1200" dirty="0">
                <a:solidFill>
                  <a:schemeClr val="tx1"/>
                </a:solidFill>
                <a:effectLst/>
                <a:latin typeface="+mn-lt"/>
                <a:ea typeface="+mn-ea"/>
                <a:cs typeface="+mn-cs"/>
              </a:rPr>
              <a:t> V Mi </a:t>
            </a:r>
            <a:r>
              <a:rPr lang="zh-TW" altLang="zh-TW" sz="1200" kern="1200" dirty="0">
                <a:solidFill>
                  <a:schemeClr val="tx1"/>
                </a:solidFill>
                <a:effectLst/>
                <a:latin typeface="+mn-lt"/>
                <a:ea typeface="+mn-ea"/>
                <a:cs typeface="+mn-cs"/>
              </a:rPr>
              <a:t>託管在</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PMj</a:t>
            </a:r>
            <a:r>
              <a:rPr lang="zh-TW" altLang="zh-TW" sz="1200" kern="1200" dirty="0">
                <a:solidFill>
                  <a:schemeClr val="tx1"/>
                </a:solidFill>
                <a:effectLst/>
                <a:latin typeface="+mn-lt"/>
                <a:ea typeface="+mn-ea"/>
                <a:cs typeface="+mn-cs"/>
              </a:rPr>
              <a:t>，則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xij</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等於</a:t>
            </a:r>
            <a:r>
              <a:rPr lang="en-US" altLang="zh-TW" sz="1200" kern="1200" dirty="0">
                <a:solidFill>
                  <a:schemeClr val="tx1"/>
                </a:solidFill>
                <a:effectLst/>
                <a:latin typeface="+mn-lt"/>
                <a:ea typeface="+mn-ea"/>
                <a:cs typeface="+mn-cs"/>
              </a:rPr>
              <a:t> 1</a:t>
            </a:r>
            <a:r>
              <a:rPr lang="zh-TW" altLang="zh-TW" sz="1200" kern="1200" dirty="0">
                <a:solidFill>
                  <a:schemeClr val="tx1"/>
                </a:solidFill>
                <a:effectLst/>
                <a:latin typeface="+mn-lt"/>
                <a:ea typeface="+mn-ea"/>
                <a:cs typeface="+mn-cs"/>
              </a:rPr>
              <a:t>，否則等於</a:t>
            </a:r>
            <a:r>
              <a:rPr lang="en-US" altLang="zh-TW" sz="1200" kern="1200" dirty="0">
                <a:solidFill>
                  <a:schemeClr val="tx1"/>
                </a:solidFill>
                <a:effectLst/>
                <a:latin typeface="+mn-lt"/>
                <a:ea typeface="+mn-ea"/>
                <a:cs typeface="+mn-cs"/>
              </a:rPr>
              <a:t> 0</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要實例化的</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數量以及每個</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CPU </a:t>
            </a:r>
            <a:r>
              <a:rPr lang="zh-TW" altLang="en-US" sz="1200" kern="1200" dirty="0">
                <a:solidFill>
                  <a:schemeClr val="tx1"/>
                </a:solidFill>
                <a:effectLst/>
                <a:latin typeface="+mn-lt"/>
                <a:ea typeface="+mn-ea"/>
                <a:cs typeface="+mn-cs"/>
              </a:rPr>
              <a:t>需</a:t>
            </a:r>
            <a:r>
              <a:rPr lang="zh-TW" altLang="zh-TW" sz="1200" kern="1200" dirty="0">
                <a:solidFill>
                  <a:schemeClr val="tx1"/>
                </a:solidFill>
                <a:effectLst/>
                <a:latin typeface="+mn-lt"/>
                <a:ea typeface="+mn-ea"/>
                <a:cs typeface="+mn-cs"/>
              </a:rPr>
              <a:t>求是問題輸入的一部分。</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24</a:t>
            </a:fld>
            <a:endParaRPr lang="zh-TW" altLang="en-US"/>
          </a:p>
        </p:txBody>
      </p:sp>
    </p:spTree>
    <p:extLst>
      <p:ext uri="{BB962C8B-B14F-4D97-AF65-F5344CB8AC3E}">
        <p14:creationId xmlns:p14="http://schemas.microsoft.com/office/powerpoint/2010/main" val="3506488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最優分配的計算應該最小化服務部署的平均存取延遲，考慮底層實體主機的</a:t>
            </a:r>
            <a:r>
              <a:rPr lang="en-US" altLang="zh-TW" sz="1200" kern="1200" dirty="0">
                <a:solidFill>
                  <a:schemeClr val="tx1"/>
                </a:solidFill>
                <a:effectLst/>
                <a:latin typeface="+mn-lt"/>
                <a:ea typeface="+mn-ea"/>
                <a:cs typeface="+mn-cs"/>
              </a:rPr>
              <a:t>CPU</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不超過預算，並遵守服務可用性限制。</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的目標是</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服務，它需要同時滿足低延遲存取和可靠性。</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25</a:t>
            </a:fld>
            <a:endParaRPr lang="zh-TW" altLang="en-US"/>
          </a:p>
        </p:txBody>
      </p:sp>
    </p:spTree>
    <p:extLst>
      <p:ext uri="{BB962C8B-B14F-4D97-AF65-F5344CB8AC3E}">
        <p14:creationId xmlns:p14="http://schemas.microsoft.com/office/powerpoint/2010/main" val="206315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UcPeriod"/>
            </a:pPr>
            <a:r>
              <a:rPr lang="en-US" altLang="zh-TW" sz="1200" kern="1200" dirty="0">
                <a:solidFill>
                  <a:schemeClr val="tx1"/>
                </a:solidFill>
                <a:effectLst/>
                <a:latin typeface="+mn-lt"/>
                <a:ea typeface="+mn-ea"/>
                <a:cs typeface="+mn-cs"/>
              </a:rPr>
              <a:t>Latency model</a:t>
            </a: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考慮兩種類型的主機</a:t>
            </a:r>
            <a:r>
              <a:rPr lang="en-US" altLang="zh-TW" sz="1200" kern="1200" dirty="0">
                <a:solidFill>
                  <a:schemeClr val="tx1"/>
                </a:solidFill>
                <a:effectLst/>
                <a:latin typeface="+mn-lt"/>
                <a:ea typeface="+mn-ea"/>
                <a:cs typeface="+mn-cs"/>
              </a:rPr>
              <a:t> (PM)</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一個是位於集中式雲</a:t>
            </a:r>
            <a:r>
              <a:rPr lang="en-US" altLang="zh-TW" sz="1200" kern="1200" dirty="0">
                <a:solidFill>
                  <a:schemeClr val="tx1"/>
                </a:solidFill>
                <a:effectLst/>
                <a:latin typeface="+mn-lt"/>
                <a:ea typeface="+mn-ea"/>
                <a:cs typeface="+mn-cs"/>
              </a:rPr>
              <a:t>/NFV </a:t>
            </a:r>
            <a:r>
              <a:rPr lang="zh-TW" altLang="zh-TW" sz="1200" kern="1200" dirty="0">
                <a:solidFill>
                  <a:schemeClr val="tx1"/>
                </a:solidFill>
                <a:effectLst/>
                <a:latin typeface="+mn-lt"/>
                <a:ea typeface="+mn-ea"/>
                <a:cs typeface="+mn-cs"/>
              </a:rPr>
              <a:t>基礎設施中的主機，一個是位於</a:t>
            </a:r>
            <a:r>
              <a:rPr lang="en-US" altLang="zh-TW" sz="1200" kern="1200" dirty="0">
                <a:solidFill>
                  <a:schemeClr val="tx1"/>
                </a:solidFill>
                <a:effectLst/>
                <a:latin typeface="+mn-lt"/>
                <a:ea typeface="+mn-ea"/>
                <a:cs typeface="+mn-cs"/>
              </a:rPr>
              <a:t> MEC Data centers </a:t>
            </a:r>
            <a:r>
              <a:rPr lang="zh-TW" altLang="zh-TW" sz="1200" kern="1200" dirty="0">
                <a:solidFill>
                  <a:schemeClr val="tx1"/>
                </a:solidFill>
                <a:effectLst/>
                <a:latin typeface="+mn-lt"/>
                <a:ea typeface="+mn-ea"/>
                <a:cs typeface="+mn-cs"/>
              </a:rPr>
              <a:t>的主機。</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主機按照</a:t>
            </a:r>
            <a:r>
              <a:rPr lang="en-US" altLang="zh-TW" sz="1200" kern="1200" dirty="0">
                <a:solidFill>
                  <a:schemeClr val="tx1"/>
                </a:solidFill>
                <a:effectLst/>
                <a:latin typeface="+mn-lt"/>
                <a:ea typeface="+mn-ea"/>
                <a:cs typeface="+mn-cs"/>
              </a:rPr>
              <a:t> DC </a:t>
            </a:r>
            <a:r>
              <a:rPr lang="zh-TW" altLang="zh-TW" sz="1200" kern="1200" dirty="0">
                <a:solidFill>
                  <a:schemeClr val="tx1"/>
                </a:solidFill>
                <a:effectLst/>
                <a:latin typeface="+mn-lt"/>
                <a:ea typeface="+mn-ea"/>
                <a:cs typeface="+mn-cs"/>
              </a:rPr>
              <a:t>分組，並且假定屬於同一</a:t>
            </a:r>
            <a:r>
              <a:rPr lang="en-US" altLang="zh-TW" sz="1200" kern="1200" dirty="0">
                <a:solidFill>
                  <a:schemeClr val="tx1"/>
                </a:solidFill>
                <a:effectLst/>
                <a:latin typeface="+mn-lt"/>
                <a:ea typeface="+mn-ea"/>
                <a:cs typeface="+mn-cs"/>
              </a:rPr>
              <a:t> DC </a:t>
            </a:r>
            <a:r>
              <a:rPr lang="zh-TW" altLang="zh-TW" sz="1200" kern="1200" dirty="0">
                <a:solidFill>
                  <a:schemeClr val="tx1"/>
                </a:solidFill>
                <a:effectLst/>
                <a:latin typeface="+mn-lt"/>
                <a:ea typeface="+mn-ea"/>
                <a:cs typeface="+mn-cs"/>
              </a:rPr>
              <a:t>的所有主機，共享相同的存取延遲值。 </a:t>
            </a:r>
          </a:p>
          <a:p>
            <a:pPr marL="0" indent="0">
              <a:buNone/>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透過延遲代表</a:t>
            </a:r>
            <a:r>
              <a:rPr lang="en-US" altLang="zh-TW" sz="1200" kern="1200" dirty="0">
                <a:solidFill>
                  <a:schemeClr val="tx1"/>
                </a:solidFill>
                <a:effectLst/>
                <a:latin typeface="+mn-lt"/>
                <a:ea typeface="+mn-ea"/>
                <a:cs typeface="+mn-cs"/>
              </a:rPr>
              <a:t> DC/</a:t>
            </a:r>
            <a:r>
              <a:rPr lang="zh-TW" altLang="zh-TW" sz="1200" kern="1200" dirty="0">
                <a:solidFill>
                  <a:schemeClr val="tx1"/>
                </a:solidFill>
                <a:effectLst/>
                <a:latin typeface="+mn-lt"/>
                <a:ea typeface="+mn-ea"/>
                <a:cs typeface="+mn-cs"/>
              </a:rPr>
              <a:t>主機，</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不需要明確區分</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和中央雲</a:t>
            </a:r>
            <a:r>
              <a:rPr lang="en-US" altLang="zh-TW" sz="1200" kern="1200" dirty="0">
                <a:solidFill>
                  <a:schemeClr val="tx1"/>
                </a:solidFill>
                <a:effectLst/>
                <a:latin typeface="+mn-lt"/>
                <a:ea typeface="+mn-ea"/>
                <a:cs typeface="+mn-cs"/>
              </a:rPr>
              <a:t> PMs</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對於延遲最小化演算法，只有延遲屬性是相關的。</a:t>
            </a:r>
          </a:p>
          <a:p>
            <a:pPr marL="0" indent="0">
              <a:buNone/>
            </a:pP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26</a:t>
            </a:fld>
            <a:endParaRPr lang="zh-TW" altLang="en-US"/>
          </a:p>
        </p:txBody>
      </p:sp>
    </p:spTree>
    <p:extLst>
      <p:ext uri="{BB962C8B-B14F-4D97-AF65-F5344CB8AC3E}">
        <p14:creationId xmlns:p14="http://schemas.microsoft.com/office/powerpoint/2010/main" val="3512963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將存取延遲定義為用戶存取</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服務的延遲。</a:t>
                </a:r>
              </a:p>
              <a:p>
                <a:endParaRPr lang="en-US" altLang="zh-TW" dirty="0"/>
              </a:p>
              <a:p>
                <a:r>
                  <a:rPr lang="en-US" altLang="zh-TW" sz="1200" kern="1200" dirty="0">
                    <a:solidFill>
                      <a:schemeClr val="tx1"/>
                    </a:solidFill>
                    <a:effectLst/>
                    <a:latin typeface="+mn-lt"/>
                    <a:ea typeface="+mn-ea"/>
                    <a:cs typeface="+mn-cs"/>
                  </a:rPr>
                  <a:t>D = [d1 d2 . . . dm]</a:t>
                </a:r>
                <a:r>
                  <a:rPr lang="en-US" altLang="zh-TW" sz="1200" kern="1200" baseline="30000" dirty="0">
                    <a:solidFill>
                      <a:schemeClr val="tx1"/>
                    </a:solidFill>
                    <a:effectLst/>
                    <a:latin typeface="+mn-lt"/>
                    <a:ea typeface="+mn-ea"/>
                    <a:cs typeface="+mn-cs"/>
                  </a:rPr>
                  <a:t>T</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是一個向量，其中</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dj</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是指第</a:t>
                </a:r>
                <a:r>
                  <a:rPr lang="en-US" altLang="zh-TW" sz="1200" kern="1200" dirty="0">
                    <a:solidFill>
                      <a:schemeClr val="tx1"/>
                    </a:solidFill>
                    <a:effectLst/>
                    <a:latin typeface="+mn-lt"/>
                    <a:ea typeface="+mn-ea"/>
                    <a:cs typeface="+mn-cs"/>
                  </a:rPr>
                  <a:t> j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的延遲，</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m </a:t>
                </a:r>
                <a:r>
                  <a:rPr lang="zh-TW" altLang="zh-TW" sz="1200" kern="1200" dirty="0">
                    <a:solidFill>
                      <a:schemeClr val="tx1"/>
                    </a:solidFill>
                    <a:effectLst/>
                    <a:latin typeface="+mn-lt"/>
                    <a:ea typeface="+mn-ea"/>
                    <a:cs typeface="+mn-cs"/>
                  </a:rPr>
                  <a:t>是所有</a:t>
                </a:r>
                <a:r>
                  <a:rPr lang="en-US" altLang="zh-TW" sz="1200" kern="1200" dirty="0">
                    <a:solidFill>
                      <a:schemeClr val="tx1"/>
                    </a:solidFill>
                    <a:effectLst/>
                    <a:latin typeface="+mn-lt"/>
                    <a:ea typeface="+mn-ea"/>
                    <a:cs typeface="+mn-cs"/>
                  </a:rPr>
                  <a:t> DCs </a:t>
                </a:r>
                <a:r>
                  <a:rPr lang="zh-TW" altLang="zh-TW" sz="1200" kern="1200" dirty="0">
                    <a:solidFill>
                      <a:schemeClr val="tx1"/>
                    </a:solidFill>
                    <a:effectLst/>
                    <a:latin typeface="+mn-lt"/>
                    <a:ea typeface="+mn-ea"/>
                    <a:cs typeface="+mn-cs"/>
                  </a:rPr>
                  <a:t>中可用</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的總數。</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一個特定的賦值</a:t>
                </a:r>
                <a:r>
                  <a:rPr lang="en-US" altLang="zh-TW" sz="1200" kern="1200" dirty="0">
                    <a:solidFill>
                      <a:schemeClr val="tx1"/>
                    </a:solidFill>
                    <a:effectLst/>
                    <a:latin typeface="+mn-lt"/>
                    <a:ea typeface="+mn-ea"/>
                    <a:cs typeface="+mn-cs"/>
                  </a:rPr>
                  <a:t>(assignment) X </a:t>
                </a:r>
                <a:r>
                  <a:rPr lang="zh-TW" altLang="zh-TW" sz="1200" kern="1200" dirty="0">
                    <a:solidFill>
                      <a:schemeClr val="tx1"/>
                    </a:solidFill>
                    <a:effectLst/>
                    <a:latin typeface="+mn-lt"/>
                    <a:ea typeface="+mn-ea"/>
                    <a:cs typeface="+mn-cs"/>
                  </a:rPr>
                  <a:t>的指是一個</a:t>
                </a:r>
                <a:r>
                  <a:rPr lang="en-US" altLang="zh-TW" sz="1200" kern="1200" dirty="0">
                    <a:solidFill>
                      <a:schemeClr val="tx1"/>
                    </a:solidFill>
                    <a:effectLst/>
                    <a:latin typeface="+mn-lt"/>
                    <a:ea typeface="+mn-ea"/>
                    <a:cs typeface="+mn-cs"/>
                  </a:rPr>
                  <a:t> n </a:t>
                </a:r>
                <a:r>
                  <a:rPr lang="zh-TW" altLang="zh-TW" sz="1200" kern="1200" dirty="0">
                    <a:solidFill>
                      <a:schemeClr val="tx1"/>
                    </a:solidFill>
                    <a:effectLst/>
                    <a:latin typeface="+mn-lt"/>
                    <a:ea typeface="+mn-ea"/>
                    <a:cs typeface="+mn-cs"/>
                  </a:rPr>
                  <a:t>維的延遲向量 </a:t>
                </a:r>
                <a:r>
                  <a:rPr lang="en-US" altLang="zh-TW" sz="1200" kern="1200" dirty="0">
                    <a:solidFill>
                      <a:schemeClr val="tx1"/>
                    </a:solidFill>
                    <a:effectLst/>
                    <a:latin typeface="+mn-lt"/>
                    <a:ea typeface="+mn-ea"/>
                    <a:cs typeface="+mn-cs"/>
                  </a:rPr>
                  <a:t>D</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𝑑</m:t>
                            </m:r>
                          </m:e>
                          <m:sup>
                            <m:r>
                              <a:rPr lang="en-US" altLang="zh-TW" sz="1200" i="1" kern="1200">
                                <a:solidFill>
                                  <a:schemeClr val="tx1"/>
                                </a:solidFill>
                                <a:effectLst/>
                                <a:latin typeface="Cambria Math" panose="02040503050406030204" pitchFamily="18" charset="0"/>
                                <a:ea typeface="+mn-ea"/>
                                <a:cs typeface="+mn-cs"/>
                              </a:rPr>
                              <m:t>′</m:t>
                            </m:r>
                          </m:sup>
                        </m:sSup>
                      </m:e>
                      <m:sub>
                        <m:r>
                          <a:rPr lang="en-US" altLang="zh-TW" sz="1200" i="1" kern="1200">
                            <a:solidFill>
                              <a:schemeClr val="tx1"/>
                            </a:solidFill>
                            <a:effectLst/>
                            <a:latin typeface="Cambria Math" panose="02040503050406030204" pitchFamily="18" charset="0"/>
                            <a:ea typeface="+mn-ea"/>
                            <a:cs typeface="+mn-cs"/>
                          </a:rPr>
                          <m:t>1</m:t>
                        </m:r>
                      </m:sub>
                    </m:sSub>
                    <m:sSub>
                      <m:sSubPr>
                        <m:ctrlPr>
                          <a:rPr lang="zh-TW" altLang="zh-TW" sz="1200" i="1" kern="1200">
                            <a:solidFill>
                              <a:schemeClr val="tx1"/>
                            </a:solidFill>
                            <a:effectLst/>
                            <a:latin typeface="Cambria Math" panose="02040503050406030204" pitchFamily="18" charset="0"/>
                            <a:ea typeface="+mn-ea"/>
                            <a:cs typeface="+mn-cs"/>
                          </a:rPr>
                        </m:ctrlPr>
                      </m:sSubPr>
                      <m:e>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 </m:t>
                            </m:r>
                            <m:r>
                              <a:rPr lang="en-US" altLang="zh-TW" sz="1200" i="1" kern="1200">
                                <a:solidFill>
                                  <a:schemeClr val="tx1"/>
                                </a:solidFill>
                                <a:effectLst/>
                                <a:latin typeface="Cambria Math" panose="02040503050406030204" pitchFamily="18" charset="0"/>
                                <a:ea typeface="+mn-ea"/>
                                <a:cs typeface="+mn-cs"/>
                              </a:rPr>
                              <m:t>𝑑</m:t>
                            </m:r>
                          </m:e>
                          <m:sup>
                            <m:r>
                              <a:rPr lang="en-US" altLang="zh-TW" sz="1200" i="1" kern="1200">
                                <a:solidFill>
                                  <a:schemeClr val="tx1"/>
                                </a:solidFill>
                                <a:effectLst/>
                                <a:latin typeface="Cambria Math" panose="02040503050406030204" pitchFamily="18" charset="0"/>
                                <a:ea typeface="+mn-ea"/>
                                <a:cs typeface="+mn-cs"/>
                              </a:rPr>
                              <m:t>′</m:t>
                            </m:r>
                          </m:sup>
                        </m:sSup>
                      </m:e>
                      <m:sub>
                        <m:r>
                          <a:rPr lang="en-US" altLang="zh-TW" sz="1200" i="1" kern="1200">
                            <a:solidFill>
                              <a:schemeClr val="tx1"/>
                            </a:solidFill>
                            <a:effectLst/>
                            <a:latin typeface="Cambria Math" panose="02040503050406030204" pitchFamily="18" charset="0"/>
                            <a:ea typeface="+mn-ea"/>
                            <a:cs typeface="+mn-cs"/>
                          </a:rPr>
                          <m:t>2</m:t>
                        </m:r>
                      </m:sub>
                    </m:sSub>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  .  .  .  </m:t>
                        </m:r>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𝑑</m:t>
                            </m:r>
                          </m:e>
                          <m:sup>
                            <m:r>
                              <a:rPr lang="en-US" altLang="zh-TW" sz="1200" i="1" kern="1200">
                                <a:solidFill>
                                  <a:schemeClr val="tx1"/>
                                </a:solidFill>
                                <a:effectLst/>
                                <a:latin typeface="Cambria Math" panose="02040503050406030204" pitchFamily="18" charset="0"/>
                                <a:ea typeface="+mn-ea"/>
                                <a:cs typeface="+mn-cs"/>
                              </a:rPr>
                              <m:t>′</m:t>
                            </m:r>
                          </m:sup>
                        </m:sSup>
                      </m:e>
                      <m:sub>
                        <m:r>
                          <a:rPr lang="en-US" altLang="zh-TW" sz="1200" i="1" kern="1200">
                            <a:solidFill>
                              <a:schemeClr val="tx1"/>
                            </a:solidFill>
                            <a:effectLst/>
                            <a:latin typeface="Cambria Math" panose="02040503050406030204" pitchFamily="18" charset="0"/>
                            <a:ea typeface="+mn-ea"/>
                            <a:cs typeface="+mn-cs"/>
                          </a:rPr>
                          <m:t>𝑛</m:t>
                        </m:r>
                      </m:sub>
                    </m:sSub>
                  </m:oMath>
                </a14:m>
                <a:r>
                  <a:rPr lang="en-US" altLang="zh-TW" sz="1200" kern="1200" dirty="0">
                    <a:solidFill>
                      <a:schemeClr val="tx1"/>
                    </a:solidFill>
                    <a:effectLst/>
                    <a:latin typeface="+mn-lt"/>
                    <a:ea typeface="+mn-ea"/>
                    <a:cs typeface="+mn-cs"/>
                  </a:rPr>
                  <a:t>]</a:t>
                </a:r>
                <a:r>
                  <a:rPr lang="en-US" altLang="zh-TW" sz="1200" kern="1200" baseline="30000" dirty="0">
                    <a:solidFill>
                      <a:schemeClr val="tx1"/>
                    </a:solidFill>
                    <a:effectLst/>
                    <a:latin typeface="+mn-lt"/>
                    <a:ea typeface="+mn-ea"/>
                    <a:cs typeface="+mn-cs"/>
                  </a:rPr>
                  <a:t>T</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其值取決於，用於託管服務的</a:t>
                </a:r>
                <a:r>
                  <a:rPr lang="en-US" altLang="zh-TW" sz="1200" kern="1200" dirty="0">
                    <a:solidFill>
                      <a:schemeClr val="tx1"/>
                    </a:solidFill>
                    <a:effectLst/>
                    <a:latin typeface="+mn-lt"/>
                    <a:ea typeface="+mn-ea"/>
                    <a:cs typeface="+mn-cs"/>
                  </a:rPr>
                  <a:t> n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PMs</a:t>
                </a:r>
                <a:r>
                  <a:rPr lang="zh-TW" altLang="zh-TW" sz="1200" kern="1200" dirty="0">
                    <a:solidFill>
                      <a:schemeClr val="tx1"/>
                    </a:solidFill>
                    <a:effectLst/>
                    <a:latin typeface="+mn-lt"/>
                    <a:ea typeface="+mn-ea"/>
                    <a:cs typeface="+mn-cs"/>
                  </a:rPr>
                  <a:t>，公式為</a:t>
                </a:r>
              </a:p>
              <a:p>
                <a:r>
                  <a:rPr lang="en-US" altLang="zh-TW" dirty="0"/>
                  <a:t>  </a:t>
                </a:r>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將存取延遲定義為用戶存取</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服務的延遲。</a:t>
                </a:r>
              </a:p>
              <a:p>
                <a:endParaRPr lang="en-US" altLang="zh-TW" dirty="0"/>
              </a:p>
              <a:p>
                <a:r>
                  <a:rPr lang="en-US" altLang="zh-TW" sz="1200" kern="1200" dirty="0">
                    <a:solidFill>
                      <a:schemeClr val="tx1"/>
                    </a:solidFill>
                    <a:effectLst/>
                    <a:latin typeface="+mn-lt"/>
                    <a:ea typeface="+mn-ea"/>
                    <a:cs typeface="+mn-cs"/>
                  </a:rPr>
                  <a:t>D = [d1 d2 . . . dm]</a:t>
                </a:r>
                <a:r>
                  <a:rPr lang="en-US" altLang="zh-TW" sz="1200" kern="1200" baseline="30000" dirty="0">
                    <a:solidFill>
                      <a:schemeClr val="tx1"/>
                    </a:solidFill>
                    <a:effectLst/>
                    <a:latin typeface="+mn-lt"/>
                    <a:ea typeface="+mn-ea"/>
                    <a:cs typeface="+mn-cs"/>
                  </a:rPr>
                  <a:t>T</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是一個向量，其中</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dj</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是指第</a:t>
                </a:r>
                <a:r>
                  <a:rPr lang="en-US" altLang="zh-TW" sz="1200" kern="1200" dirty="0">
                    <a:solidFill>
                      <a:schemeClr val="tx1"/>
                    </a:solidFill>
                    <a:effectLst/>
                    <a:latin typeface="+mn-lt"/>
                    <a:ea typeface="+mn-ea"/>
                    <a:cs typeface="+mn-cs"/>
                  </a:rPr>
                  <a:t> j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的延遲，</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m </a:t>
                </a:r>
                <a:r>
                  <a:rPr lang="zh-TW" altLang="zh-TW" sz="1200" kern="1200" dirty="0">
                    <a:solidFill>
                      <a:schemeClr val="tx1"/>
                    </a:solidFill>
                    <a:effectLst/>
                    <a:latin typeface="+mn-lt"/>
                    <a:ea typeface="+mn-ea"/>
                    <a:cs typeface="+mn-cs"/>
                  </a:rPr>
                  <a:t>是所有</a:t>
                </a:r>
                <a:r>
                  <a:rPr lang="en-US" altLang="zh-TW" sz="1200" kern="1200" dirty="0">
                    <a:solidFill>
                      <a:schemeClr val="tx1"/>
                    </a:solidFill>
                    <a:effectLst/>
                    <a:latin typeface="+mn-lt"/>
                    <a:ea typeface="+mn-ea"/>
                    <a:cs typeface="+mn-cs"/>
                  </a:rPr>
                  <a:t> DCs </a:t>
                </a:r>
                <a:r>
                  <a:rPr lang="zh-TW" altLang="zh-TW" sz="1200" kern="1200" dirty="0">
                    <a:solidFill>
                      <a:schemeClr val="tx1"/>
                    </a:solidFill>
                    <a:effectLst/>
                    <a:latin typeface="+mn-lt"/>
                    <a:ea typeface="+mn-ea"/>
                    <a:cs typeface="+mn-cs"/>
                  </a:rPr>
                  <a:t>中可用</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的總數。</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一個特定的賦值</a:t>
                </a:r>
                <a:r>
                  <a:rPr lang="en-US" altLang="zh-TW" sz="1200" kern="1200" dirty="0">
                    <a:solidFill>
                      <a:schemeClr val="tx1"/>
                    </a:solidFill>
                    <a:effectLst/>
                    <a:latin typeface="+mn-lt"/>
                    <a:ea typeface="+mn-ea"/>
                    <a:cs typeface="+mn-cs"/>
                  </a:rPr>
                  <a:t>(assignment) X </a:t>
                </a:r>
                <a:r>
                  <a:rPr lang="zh-TW" altLang="zh-TW" sz="1200" kern="1200" dirty="0">
                    <a:solidFill>
                      <a:schemeClr val="tx1"/>
                    </a:solidFill>
                    <a:effectLst/>
                    <a:latin typeface="+mn-lt"/>
                    <a:ea typeface="+mn-ea"/>
                    <a:cs typeface="+mn-cs"/>
                  </a:rPr>
                  <a:t>的指是一個</a:t>
                </a:r>
                <a:r>
                  <a:rPr lang="en-US" altLang="zh-TW" sz="1200" kern="1200" dirty="0">
                    <a:solidFill>
                      <a:schemeClr val="tx1"/>
                    </a:solidFill>
                    <a:effectLst/>
                    <a:latin typeface="+mn-lt"/>
                    <a:ea typeface="+mn-ea"/>
                    <a:cs typeface="+mn-cs"/>
                  </a:rPr>
                  <a:t> n </a:t>
                </a:r>
                <a:r>
                  <a:rPr lang="zh-TW" altLang="zh-TW" sz="1200" kern="1200" dirty="0">
                    <a:solidFill>
                      <a:schemeClr val="tx1"/>
                    </a:solidFill>
                    <a:effectLst/>
                    <a:latin typeface="+mn-lt"/>
                    <a:ea typeface="+mn-ea"/>
                    <a:cs typeface="+mn-cs"/>
                  </a:rPr>
                  <a:t>維的延遲向量 </a:t>
                </a:r>
                <a:r>
                  <a:rPr lang="en-US" altLang="zh-TW" sz="1200" kern="1200" dirty="0">
                    <a:solidFill>
                      <a:schemeClr val="tx1"/>
                    </a:solidFill>
                    <a:effectLst/>
                    <a:latin typeface="+mn-lt"/>
                    <a:ea typeface="+mn-ea"/>
                    <a:cs typeface="+mn-cs"/>
                  </a:rPr>
                  <a:t>D</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𝑑</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 𝑑</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  .  .  .  𝑑</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𝑛</a:t>
                </a:r>
                <a:r>
                  <a:rPr lang="en-US" altLang="zh-TW" sz="1200" kern="1200" dirty="0">
                    <a:solidFill>
                      <a:schemeClr val="tx1"/>
                    </a:solidFill>
                    <a:effectLst/>
                    <a:latin typeface="+mn-lt"/>
                    <a:ea typeface="+mn-ea"/>
                    <a:cs typeface="+mn-cs"/>
                  </a:rPr>
                  <a:t>]</a:t>
                </a:r>
                <a:r>
                  <a:rPr lang="en-US" altLang="zh-TW" sz="1200" kern="1200" baseline="30000" dirty="0">
                    <a:solidFill>
                      <a:schemeClr val="tx1"/>
                    </a:solidFill>
                    <a:effectLst/>
                    <a:latin typeface="+mn-lt"/>
                    <a:ea typeface="+mn-ea"/>
                    <a:cs typeface="+mn-cs"/>
                  </a:rPr>
                  <a:t>T</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其值取決於，用於託管構成服務的</a:t>
                </a:r>
                <a:r>
                  <a:rPr lang="en-US" altLang="zh-TW" sz="1200" kern="1200" dirty="0">
                    <a:solidFill>
                      <a:schemeClr val="tx1"/>
                    </a:solidFill>
                    <a:effectLst/>
                    <a:latin typeface="+mn-lt"/>
                    <a:ea typeface="+mn-ea"/>
                    <a:cs typeface="+mn-cs"/>
                  </a:rPr>
                  <a:t> n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PMs</a:t>
                </a:r>
                <a:r>
                  <a:rPr lang="zh-TW" altLang="zh-TW" sz="1200" kern="1200" dirty="0">
                    <a:solidFill>
                      <a:schemeClr val="tx1"/>
                    </a:solidFill>
                    <a:effectLst/>
                    <a:latin typeface="+mn-lt"/>
                    <a:ea typeface="+mn-ea"/>
                    <a:cs typeface="+mn-cs"/>
                  </a:rPr>
                  <a:t>，公式為</a:t>
                </a:r>
              </a:p>
              <a:p>
                <a:r>
                  <a:rPr lang="en-US" altLang="zh-TW" dirty="0"/>
                  <a:t>  </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27</a:t>
            </a:fld>
            <a:endParaRPr lang="zh-TW" altLang="en-US"/>
          </a:p>
        </p:txBody>
      </p:sp>
    </p:spTree>
    <p:extLst>
      <p:ext uri="{BB962C8B-B14F-4D97-AF65-F5344CB8AC3E}">
        <p14:creationId xmlns:p14="http://schemas.microsoft.com/office/powerpoint/2010/main" val="478117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sSub>
                      <m:sSubPr>
                        <m:ctrlPr>
                          <a:rPr lang="zh-TW" altLang="zh-TW" sz="1200" i="1" kern="1200" smtClean="0">
                            <a:solidFill>
                              <a:schemeClr val="tx1"/>
                            </a:solidFill>
                            <a:effectLst/>
                            <a:latin typeface="Cambria Math" panose="02040503050406030204" pitchFamily="18" charset="0"/>
                            <a:ea typeface="+mn-ea"/>
                            <a:cs typeface="+mn-cs"/>
                          </a:rPr>
                        </m:ctrlPr>
                      </m:sSubPr>
                      <m:e>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𝑑</m:t>
                            </m:r>
                          </m:e>
                          <m:sup>
                            <m:r>
                              <a:rPr lang="en-US" altLang="zh-TW" sz="1200" i="1" kern="1200">
                                <a:solidFill>
                                  <a:schemeClr val="tx1"/>
                                </a:solidFill>
                                <a:effectLst/>
                                <a:latin typeface="Cambria Math" panose="02040503050406030204" pitchFamily="18" charset="0"/>
                                <a:ea typeface="+mn-ea"/>
                                <a:cs typeface="+mn-cs"/>
                              </a:rPr>
                              <m:t>′</m:t>
                            </m:r>
                          </m:sup>
                        </m:sSup>
                      </m:e>
                      <m:sub>
                        <m:r>
                          <a:rPr lang="en-US" altLang="zh-TW" sz="1200" i="1" kern="1200">
                            <a:solidFill>
                              <a:schemeClr val="tx1"/>
                            </a:solidFill>
                            <a:effectLst/>
                            <a:latin typeface="Cambria Math" panose="02040503050406030204" pitchFamily="18" charset="0"/>
                            <a:ea typeface="+mn-ea"/>
                            <a:cs typeface="+mn-cs"/>
                          </a:rPr>
                          <m:t>𝑖</m:t>
                        </m:r>
                      </m:sub>
                    </m:sSub>
                  </m:oMath>
                </a14:m>
                <a:r>
                  <a:rPr lang="en-US" altLang="zh-TW" sz="1200" kern="1200" dirty="0">
                    <a:solidFill>
                      <a:schemeClr val="tx1"/>
                    </a:solidFill>
                    <a:effectLst/>
                    <a:latin typeface="+mn-lt"/>
                    <a:ea typeface="+mn-ea"/>
                    <a:cs typeface="+mn-cs"/>
                  </a:rPr>
                  <a:t> = </a:t>
                </a:r>
                <a14:m>
                  <m:oMath xmlns:m="http://schemas.openxmlformats.org/officeDocument/2006/math">
                    <m:nary>
                      <m:naryPr>
                        <m:chr m:val="∑"/>
                        <m:limLoc m:val="subSup"/>
                        <m:ctrlPr>
                          <a:rPr lang="zh-TW" altLang="zh-TW" sz="1200" i="1" kern="1200">
                            <a:solidFill>
                              <a:schemeClr val="tx1"/>
                            </a:solidFill>
                            <a:effectLst/>
                            <a:latin typeface="Cambria Math" panose="02040503050406030204" pitchFamily="18" charset="0"/>
                            <a:ea typeface="+mn-ea"/>
                            <a:cs typeface="+mn-cs"/>
                          </a:rPr>
                        </m:ctrlPr>
                      </m:naryPr>
                      <m:sub>
                        <m:r>
                          <a:rPr lang="en-US" altLang="zh-TW" sz="1200" i="1" kern="1200">
                            <a:solidFill>
                              <a:schemeClr val="tx1"/>
                            </a:solidFill>
                            <a:effectLst/>
                            <a:latin typeface="Cambria Math" panose="02040503050406030204" pitchFamily="18" charset="0"/>
                            <a:ea typeface="+mn-ea"/>
                            <a:cs typeface="+mn-cs"/>
                          </a:rPr>
                          <m:t>𝑗</m:t>
                        </m:r>
                      </m:sub>
                      <m:sup>
                        <m:r>
                          <a:rPr lang="en-US" altLang="zh-TW" sz="1200" i="1" kern="1200">
                            <a:solidFill>
                              <a:schemeClr val="tx1"/>
                            </a:solidFill>
                            <a:effectLst/>
                            <a:latin typeface="Cambria Math" panose="02040503050406030204" pitchFamily="18" charset="0"/>
                            <a:ea typeface="+mn-ea"/>
                            <a:cs typeface="+mn-cs"/>
                          </a:rPr>
                          <m:t>𝑚</m:t>
                        </m:r>
                      </m:sup>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𝑖𝑗</m:t>
                            </m:r>
                          </m:sub>
                        </m:sSub>
                      </m:e>
                    </m:nary>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𝑑</m:t>
                        </m:r>
                      </m:e>
                      <m:sub>
                        <m:r>
                          <a:rPr lang="en-US" altLang="zh-TW" sz="1200" i="1" kern="1200">
                            <a:solidFill>
                              <a:schemeClr val="tx1"/>
                            </a:solidFill>
                            <a:effectLst/>
                            <a:latin typeface="Cambria Math" panose="02040503050406030204" pitchFamily="18" charset="0"/>
                            <a:ea typeface="+mn-ea"/>
                            <a:cs typeface="+mn-cs"/>
                          </a:rPr>
                          <m:t>𝑗</m:t>
                        </m:r>
                      </m:sub>
                    </m:sSub>
                  </m:oMath>
                </a14:m>
                <a:r>
                  <a:rPr lang="zh-TW" altLang="zh-TW" sz="1200" kern="1200" dirty="0">
                    <a:solidFill>
                      <a:schemeClr val="tx1"/>
                    </a:solidFill>
                    <a:effectLst/>
                    <a:latin typeface="+mn-lt"/>
                    <a:ea typeface="+mn-ea"/>
                    <a:cs typeface="+mn-cs"/>
                  </a:rPr>
                  <a:t>，對應於託管第</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的延遲（因為</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恰好放置在一個</a:t>
                </a:r>
                <a:r>
                  <a:rPr lang="en-US" altLang="zh-TW" sz="1200" kern="1200" dirty="0">
                    <a:solidFill>
                      <a:schemeClr val="tx1"/>
                    </a:solidFill>
                    <a:effectLst/>
                    <a:latin typeface="+mn-lt"/>
                    <a:ea typeface="+mn-ea"/>
                    <a:cs typeface="+mn-cs"/>
                  </a:rPr>
                  <a:t> PM</a:t>
                </a:r>
                <a:r>
                  <a:rPr lang="zh-TW" altLang="zh-TW" sz="1200" kern="1200" dirty="0">
                    <a:solidFill>
                      <a:schemeClr val="tx1"/>
                    </a:solidFill>
                    <a:effectLst/>
                    <a:latin typeface="+mn-lt"/>
                    <a:ea typeface="+mn-ea"/>
                    <a:cs typeface="+mn-cs"/>
                  </a:rPr>
                  <a:t>，因此上述的總和中只有一個項為非零）。</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將賦值</a:t>
                </a:r>
                <a:r>
                  <a:rPr lang="en-US"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assigment</a:t>
                </a:r>
                <a:r>
                  <a:rPr lang="en-US" altLang="zh-TW" sz="1200" kern="1200" dirty="0">
                    <a:solidFill>
                      <a:schemeClr val="tx1"/>
                    </a:solidFill>
                    <a:effectLst/>
                    <a:latin typeface="+mn-lt"/>
                    <a:ea typeface="+mn-ea"/>
                    <a:cs typeface="+mn-cs"/>
                  </a:rPr>
                  <a:t>) X </a:t>
                </a:r>
                <a:r>
                  <a:rPr lang="zh-TW" altLang="zh-TW" sz="1200" kern="1200" dirty="0">
                    <a:solidFill>
                      <a:schemeClr val="tx1"/>
                    </a:solidFill>
                    <a:effectLst/>
                    <a:latin typeface="+mn-lt"/>
                    <a:ea typeface="+mn-ea"/>
                    <a:cs typeface="+mn-cs"/>
                  </a:rPr>
                  <a:t>的延遲定義為</a:t>
                </a:r>
                <a:r>
                  <a:rPr lang="en-US" altLang="zh-TW" sz="1200" kern="1200" dirty="0">
                    <a:solidFill>
                      <a:schemeClr val="tx1"/>
                    </a:solidFill>
                    <a:effectLst/>
                    <a:latin typeface="+mn-lt"/>
                    <a:ea typeface="+mn-ea"/>
                    <a:cs typeface="+mn-cs"/>
                  </a:rPr>
                  <a:t> D' </a:t>
                </a:r>
                <a:r>
                  <a:rPr lang="zh-TW" altLang="zh-TW" sz="1200" kern="1200" dirty="0">
                    <a:solidFill>
                      <a:schemeClr val="tx1"/>
                    </a:solidFill>
                    <a:effectLst/>
                    <a:latin typeface="+mn-lt"/>
                    <a:ea typeface="+mn-ea"/>
                    <a:cs typeface="+mn-cs"/>
                  </a:rPr>
                  <a:t>元件的平均值，所有已部署</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的平均延遲公式：</a:t>
                </a:r>
              </a:p>
              <a:p>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𝑑</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a:t>
                </a:r>
                <a:r>
                  <a:rPr lang="en-US" altLang="zh-TW" sz="1200" kern="1200" dirty="0">
                    <a:solidFill>
                      <a:schemeClr val="tx1"/>
                    </a:solidFill>
                    <a:effectLst/>
                    <a:latin typeface="+mn-lt"/>
                    <a:ea typeface="+mn-ea"/>
                    <a:cs typeface="+mn-cs"/>
                  </a:rPr>
                  <a:t> = </a:t>
                </a:r>
                <a:r>
                  <a:rPr lang="zh-TW" altLang="zh-TW" sz="1200" i="0" kern="1200">
                    <a:solidFill>
                      <a:schemeClr val="tx1"/>
                    </a:solidFill>
                    <a:effectLst/>
                    <a:latin typeface="+mn-lt"/>
                    <a:ea typeface="+mn-ea"/>
                    <a:cs typeface="+mn-cs"/>
                  </a:rPr>
                  <a:t>∑2</a:t>
                </a:r>
                <a:r>
                  <a:rPr lang="en-US" altLang="zh-TW" sz="1200" i="0" kern="1200">
                    <a:solidFill>
                      <a:schemeClr val="tx1"/>
                    </a:solidFill>
                    <a:effectLst/>
                    <a:latin typeface="+mn-lt"/>
                    <a:ea typeface="+mn-ea"/>
                    <a:cs typeface="+mn-cs"/>
                  </a:rPr>
                  <a:t>_𝑗^𝑚▒𝑋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𝑑</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𝑗</a:t>
                </a:r>
                <a:r>
                  <a:rPr lang="zh-TW" altLang="zh-TW" sz="1200" kern="1200" dirty="0">
                    <a:solidFill>
                      <a:schemeClr val="tx1"/>
                    </a:solidFill>
                    <a:effectLst/>
                    <a:latin typeface="+mn-lt"/>
                    <a:ea typeface="+mn-ea"/>
                    <a:cs typeface="+mn-cs"/>
                  </a:rPr>
                  <a:t>，對應於託管第</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的延遲（因為</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恰好放置在一個</a:t>
                </a:r>
                <a:r>
                  <a:rPr lang="en-US" altLang="zh-TW" sz="1200" kern="1200" dirty="0">
                    <a:solidFill>
                      <a:schemeClr val="tx1"/>
                    </a:solidFill>
                    <a:effectLst/>
                    <a:latin typeface="+mn-lt"/>
                    <a:ea typeface="+mn-ea"/>
                    <a:cs typeface="+mn-cs"/>
                  </a:rPr>
                  <a:t> PM</a:t>
                </a:r>
                <a:r>
                  <a:rPr lang="zh-TW" altLang="zh-TW" sz="1200" kern="1200" dirty="0">
                    <a:solidFill>
                      <a:schemeClr val="tx1"/>
                    </a:solidFill>
                    <a:effectLst/>
                    <a:latin typeface="+mn-lt"/>
                    <a:ea typeface="+mn-ea"/>
                    <a:cs typeface="+mn-cs"/>
                  </a:rPr>
                  <a:t>，因此上述的總和中只有一個項為非零）。</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將賦值</a:t>
                </a:r>
                <a:r>
                  <a:rPr lang="en-US"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assigment</a:t>
                </a:r>
                <a:r>
                  <a:rPr lang="en-US" altLang="zh-TW" sz="1200" kern="1200" dirty="0">
                    <a:solidFill>
                      <a:schemeClr val="tx1"/>
                    </a:solidFill>
                    <a:effectLst/>
                    <a:latin typeface="+mn-lt"/>
                    <a:ea typeface="+mn-ea"/>
                    <a:cs typeface="+mn-cs"/>
                  </a:rPr>
                  <a:t>) X </a:t>
                </a:r>
                <a:r>
                  <a:rPr lang="zh-TW" altLang="zh-TW" sz="1200" kern="1200" dirty="0">
                    <a:solidFill>
                      <a:schemeClr val="tx1"/>
                    </a:solidFill>
                    <a:effectLst/>
                    <a:latin typeface="+mn-lt"/>
                    <a:ea typeface="+mn-ea"/>
                    <a:cs typeface="+mn-cs"/>
                  </a:rPr>
                  <a:t>的延遲定義為</a:t>
                </a:r>
                <a:r>
                  <a:rPr lang="en-US" altLang="zh-TW" sz="1200" kern="1200" dirty="0">
                    <a:solidFill>
                      <a:schemeClr val="tx1"/>
                    </a:solidFill>
                    <a:effectLst/>
                    <a:latin typeface="+mn-lt"/>
                    <a:ea typeface="+mn-ea"/>
                    <a:cs typeface="+mn-cs"/>
                  </a:rPr>
                  <a:t> D' </a:t>
                </a:r>
                <a:r>
                  <a:rPr lang="zh-TW" altLang="zh-TW" sz="1200" kern="1200" dirty="0">
                    <a:solidFill>
                      <a:schemeClr val="tx1"/>
                    </a:solidFill>
                    <a:effectLst/>
                    <a:latin typeface="+mn-lt"/>
                    <a:ea typeface="+mn-ea"/>
                    <a:cs typeface="+mn-cs"/>
                  </a:rPr>
                  <a:t>元件的平均值，所有已部署</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的平均延遲公式：</a:t>
                </a: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28</a:t>
            </a:fld>
            <a:endParaRPr lang="zh-TW" altLang="en-US"/>
          </a:p>
        </p:txBody>
      </p:sp>
    </p:spTree>
    <p:extLst>
      <p:ext uri="{BB962C8B-B14F-4D97-AF65-F5344CB8AC3E}">
        <p14:creationId xmlns:p14="http://schemas.microsoft.com/office/powerpoint/2010/main" val="3128583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sz="1200" kern="1200" dirty="0">
                <a:solidFill>
                  <a:schemeClr val="tx1"/>
                </a:solidFill>
                <a:effectLst/>
                <a:latin typeface="+mn-lt"/>
                <a:ea typeface="+mn-ea"/>
                <a:cs typeface="+mn-cs"/>
              </a:rPr>
              <a:t>B. Availability model</a:t>
            </a:r>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的模型中，可用性是系統至少提供一個最小函數和可存取服務的能力。</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如果要一個服務實例被認為是可用的，那麼至少一個組成</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仍然可以存取，</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這意味著託管它的</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也是可存取的。</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29</a:t>
            </a:fld>
            <a:endParaRPr lang="zh-TW" altLang="en-US"/>
          </a:p>
        </p:txBody>
      </p:sp>
    </p:spTree>
    <p:extLst>
      <p:ext uri="{BB962C8B-B14F-4D97-AF65-F5344CB8AC3E}">
        <p14:creationId xmlns:p14="http://schemas.microsoft.com/office/powerpoint/2010/main" val="3221128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進一步做出以下假設：</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pPr marL="228600" indent="-228600">
                  <a:buAutoNum type="arabicPeriod"/>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考慮兩種類型的</a:t>
                </a:r>
                <a:r>
                  <a:rPr lang="en-US" altLang="zh-TW" sz="1200" kern="1200" dirty="0">
                    <a:solidFill>
                      <a:schemeClr val="tx1"/>
                    </a:solidFill>
                    <a:effectLst/>
                    <a:latin typeface="+mn-lt"/>
                    <a:ea typeface="+mn-ea"/>
                    <a:cs typeface="+mn-cs"/>
                  </a:rPr>
                  <a:t>PMs</a:t>
                </a:r>
                <a:r>
                  <a:rPr lang="zh-TW" altLang="zh-TW" sz="1200" kern="1200" dirty="0">
                    <a:solidFill>
                      <a:schemeClr val="tx1"/>
                    </a:solidFill>
                    <a:effectLst/>
                    <a:latin typeface="+mn-lt"/>
                    <a:ea typeface="+mn-ea"/>
                    <a:cs typeface="+mn-cs"/>
                  </a:rPr>
                  <a:t>，中央雲和邊緣雲。</a:t>
                </a:r>
                <a:endParaRPr lang="en-US" altLang="zh-TW" sz="1200" kern="1200" dirty="0">
                  <a:solidFill>
                    <a:schemeClr val="tx1"/>
                  </a:solidFill>
                  <a:effectLst/>
                  <a:latin typeface="+mn-lt"/>
                  <a:ea typeface="+mn-ea"/>
                  <a:cs typeface="+mn-cs"/>
                </a:endParaRPr>
              </a:p>
              <a:p>
                <a:pPr marL="0" indent="0">
                  <a:buNone/>
                </a:pP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2.  VM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的故障率為</a:t>
                </a:r>
                <a14:m>
                  <m:oMath xmlns:m="http://schemas.openxmlformats.org/officeDocument/2006/math">
                    <m:sSup>
                      <m:sSupPr>
                        <m:ctrlPr>
                          <a:rPr lang="zh-TW" altLang="zh-TW" sz="1200" i="1" kern="1200">
                            <a:solidFill>
                              <a:schemeClr val="tx1"/>
                            </a:solidFill>
                            <a:effectLst/>
                            <a:latin typeface="Cambria Math" panose="02040503050406030204" pitchFamily="18" charset="0"/>
                            <a:ea typeface="+mn-ea"/>
                            <a:cs typeface="+mn-cs"/>
                          </a:rPr>
                        </m:ctrlPr>
                      </m:sSup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𝑞</m:t>
                            </m:r>
                          </m:e>
                          <m:sub>
                            <m:r>
                              <a:rPr lang="en-US" altLang="zh-TW" sz="1200" i="1" kern="1200">
                                <a:solidFill>
                                  <a:schemeClr val="tx1"/>
                                </a:solidFill>
                                <a:effectLst/>
                                <a:latin typeface="Cambria Math" panose="02040503050406030204" pitchFamily="18" charset="0"/>
                                <a:ea typeface="+mn-ea"/>
                                <a:cs typeface="+mn-cs"/>
                              </a:rPr>
                              <m:t>𝑖</m:t>
                            </m:r>
                          </m:sub>
                        </m:sSub>
                      </m:e>
                      <m:sup>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𝑉</m:t>
                        </m:r>
                        <m:r>
                          <a:rPr lang="en-US" altLang="zh-TW" sz="1200" i="1" kern="1200">
                            <a:solidFill>
                              <a:schemeClr val="tx1"/>
                            </a:solidFill>
                            <a:effectLst/>
                            <a:latin typeface="Cambria Math" panose="02040503050406030204" pitchFamily="18" charset="0"/>
                            <a:ea typeface="+mn-ea"/>
                            <a:cs typeface="+mn-cs"/>
                          </a:rPr>
                          <m:t>)</m:t>
                        </m:r>
                      </m:sup>
                    </m:sSup>
                  </m:oMath>
                </a14:m>
                <a:r>
                  <a:rPr lang="zh-TW" altLang="zh-TW" sz="1200" kern="1200" dirty="0">
                    <a:solidFill>
                      <a:schemeClr val="tx1"/>
                    </a:solidFill>
                    <a:effectLst/>
                    <a:latin typeface="+mn-lt"/>
                    <a:ea typeface="+mn-ea"/>
                    <a:cs typeface="+mn-cs"/>
                  </a:rPr>
                  <a:t>，與其他</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無關，並且與施加在</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上的負載無關。</a:t>
                </a:r>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進一步做出以下假設：</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pPr marL="228600" indent="-228600">
                  <a:buAutoNum type="arabicPeriod"/>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考慮兩種類型的</a:t>
                </a:r>
                <a:r>
                  <a:rPr lang="en-US" altLang="zh-TW" sz="1200" kern="1200" dirty="0">
                    <a:solidFill>
                      <a:schemeClr val="tx1"/>
                    </a:solidFill>
                    <a:effectLst/>
                    <a:latin typeface="+mn-lt"/>
                    <a:ea typeface="+mn-ea"/>
                    <a:cs typeface="+mn-cs"/>
                  </a:rPr>
                  <a:t>PMs</a:t>
                </a:r>
                <a:r>
                  <a:rPr lang="zh-TW" altLang="zh-TW" sz="1200" kern="1200" dirty="0">
                    <a:solidFill>
                      <a:schemeClr val="tx1"/>
                    </a:solidFill>
                    <a:effectLst/>
                    <a:latin typeface="+mn-lt"/>
                    <a:ea typeface="+mn-ea"/>
                    <a:cs typeface="+mn-cs"/>
                  </a:rPr>
                  <a:t>，中央雲和邊緣雲。</a:t>
                </a:r>
                <a:endParaRPr lang="en-US" altLang="zh-TW" sz="1200" kern="1200" dirty="0">
                  <a:solidFill>
                    <a:schemeClr val="tx1"/>
                  </a:solidFill>
                  <a:effectLst/>
                  <a:latin typeface="+mn-lt"/>
                  <a:ea typeface="+mn-ea"/>
                  <a:cs typeface="+mn-cs"/>
                </a:endParaRPr>
              </a:p>
              <a:p>
                <a:pPr marL="0" indent="0">
                  <a:buNone/>
                </a:pP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2.  VM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的故障率為</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𝑞</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(𝑉)</a:t>
                </a:r>
                <a:r>
                  <a:rPr lang="zh-TW" altLang="zh-TW" sz="1200" i="0" kern="120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，與其他</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無關，並且與施加在</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上的負載無關。</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30</a:t>
            </a:fld>
            <a:endParaRPr lang="zh-TW" altLang="en-US"/>
          </a:p>
        </p:txBody>
      </p:sp>
    </p:spTree>
    <p:extLst>
      <p:ext uri="{BB962C8B-B14F-4D97-AF65-F5344CB8AC3E}">
        <p14:creationId xmlns:p14="http://schemas.microsoft.com/office/powerpoint/2010/main" val="295419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提出了一種針對</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定制的</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放置問題的公式，作為兩個相互衝突的目標優化問題，</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即最小化存取延遲和最大化服務可用性。</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為了解決問題的複雜性，</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提出了一種</a:t>
            </a:r>
            <a:r>
              <a:rPr lang="zh-TW" altLang="en-US" sz="1200" kern="1200" dirty="0">
                <a:solidFill>
                  <a:schemeClr val="tx1"/>
                </a:solidFill>
                <a:effectLst/>
                <a:latin typeface="+mn-lt"/>
                <a:ea typeface="+mn-ea"/>
                <a:cs typeface="+mn-cs"/>
              </a:rPr>
              <a:t>基因</a:t>
            </a:r>
            <a:r>
              <a:rPr lang="zh-TW" altLang="zh-TW" sz="1200" kern="1200" dirty="0">
                <a:solidFill>
                  <a:schemeClr val="tx1"/>
                </a:solidFill>
                <a:effectLst/>
                <a:latin typeface="+mn-lt"/>
                <a:ea typeface="+mn-ea"/>
                <a:cs typeface="+mn-cs"/>
              </a:rPr>
              <a:t>演算法來解決它，</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將其與</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模型的</a:t>
            </a:r>
            <a:r>
              <a:rPr lang="en-US" altLang="zh-TW" sz="1200" kern="1200" dirty="0">
                <a:solidFill>
                  <a:schemeClr val="tx1"/>
                </a:solidFill>
                <a:effectLst/>
                <a:latin typeface="+mn-lt"/>
                <a:ea typeface="+mn-ea"/>
                <a:cs typeface="+mn-cs"/>
              </a:rPr>
              <a:t> CPLEX </a:t>
            </a:r>
            <a:r>
              <a:rPr lang="zh-TW" altLang="zh-TW" sz="1200" kern="1200" dirty="0">
                <a:solidFill>
                  <a:schemeClr val="tx1"/>
                </a:solidFill>
                <a:effectLst/>
                <a:latin typeface="+mn-lt"/>
                <a:ea typeface="+mn-ea"/>
                <a:cs typeface="+mn-cs"/>
              </a:rPr>
              <a:t>實現進行了比較。</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的結果表明，</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的啟發式演算法</a:t>
            </a:r>
            <a:r>
              <a:rPr lang="zh-TW" altLang="en-US" sz="1200" kern="1200" dirty="0">
                <a:solidFill>
                  <a:schemeClr val="tx1"/>
                </a:solidFill>
                <a:effectLst/>
                <a:latin typeface="+mn-lt"/>
                <a:ea typeface="+mn-ea"/>
                <a:cs typeface="+mn-cs"/>
              </a:rPr>
              <a:t>有</a:t>
            </a:r>
            <a:r>
              <a:rPr lang="zh-TW" altLang="zh-TW" sz="1200" kern="1200" dirty="0">
                <a:solidFill>
                  <a:schemeClr val="tx1"/>
                </a:solidFill>
                <a:effectLst/>
                <a:latin typeface="+mn-lt"/>
                <a:ea typeface="+mn-ea"/>
                <a:cs typeface="+mn-cs"/>
              </a:rPr>
              <a:t>較高效率且</a:t>
            </a:r>
            <a:r>
              <a:rPr lang="zh-TW" altLang="en-US" sz="1200" kern="1200" dirty="0">
                <a:solidFill>
                  <a:schemeClr val="tx1"/>
                </a:solidFill>
                <a:effectLst/>
                <a:latin typeface="+mn-lt"/>
                <a:ea typeface="+mn-ea"/>
                <a:cs typeface="+mn-cs"/>
              </a:rPr>
              <a:t>有</a:t>
            </a:r>
            <a:r>
              <a:rPr lang="zh-TW" altLang="zh-TW" sz="1200" kern="1200" dirty="0">
                <a:solidFill>
                  <a:schemeClr val="tx1"/>
                </a:solidFill>
                <a:effectLst/>
                <a:latin typeface="+mn-lt"/>
                <a:ea typeface="+mn-ea"/>
                <a:cs typeface="+mn-cs"/>
              </a:rPr>
              <a:t>近</a:t>
            </a:r>
            <a:r>
              <a:rPr lang="zh-TW" altLang="en-US" sz="1200" kern="1200" dirty="0">
                <a:solidFill>
                  <a:schemeClr val="tx1"/>
                </a:solidFill>
                <a:effectLst/>
                <a:latin typeface="+mn-lt"/>
                <a:ea typeface="+mn-ea"/>
                <a:cs typeface="+mn-cs"/>
              </a:rPr>
              <a:t>似</a:t>
            </a:r>
            <a:r>
              <a:rPr lang="zh-TW" altLang="zh-TW" sz="1200" kern="1200" dirty="0">
                <a:solidFill>
                  <a:schemeClr val="tx1"/>
                </a:solidFill>
                <a:effectLst/>
                <a:latin typeface="+mn-lt"/>
                <a:ea typeface="+mn-ea"/>
                <a:cs typeface="+mn-cs"/>
              </a:rPr>
              <a:t>最優的解，</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來減少延遲並提供高可用的服務。</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a:t>
            </a:fld>
            <a:endParaRPr lang="zh-TW" altLang="en-US"/>
          </a:p>
        </p:txBody>
      </p:sp>
    </p:spTree>
    <p:extLst>
      <p:ext uri="{BB962C8B-B14F-4D97-AF65-F5344CB8AC3E}">
        <p14:creationId xmlns:p14="http://schemas.microsoft.com/office/powerpoint/2010/main" val="2598721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3. PM j </a:t>
                </a:r>
                <a:r>
                  <a:rPr lang="zh-TW" altLang="zh-TW" sz="1200" kern="1200" dirty="0">
                    <a:solidFill>
                      <a:schemeClr val="tx1"/>
                    </a:solidFill>
                    <a:effectLst/>
                    <a:latin typeface="+mn-lt"/>
                    <a:ea typeface="+mn-ea"/>
                    <a:cs typeface="+mn-cs"/>
                  </a:rPr>
                  <a:t>的故障率為</a:t>
                </a:r>
                <a14:m>
                  <m:oMath xmlns:m="http://schemas.openxmlformats.org/officeDocument/2006/math">
                    <m:sSup>
                      <m:sSupPr>
                        <m:ctrlPr>
                          <a:rPr lang="zh-TW" altLang="zh-TW" sz="1200" i="1" kern="1200">
                            <a:solidFill>
                              <a:schemeClr val="tx1"/>
                            </a:solidFill>
                            <a:effectLst/>
                            <a:latin typeface="Cambria Math" panose="02040503050406030204" pitchFamily="18" charset="0"/>
                            <a:ea typeface="+mn-ea"/>
                            <a:cs typeface="+mn-cs"/>
                          </a:rPr>
                        </m:ctrlPr>
                      </m:sSup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𝑞</m:t>
                            </m:r>
                          </m:e>
                          <m:sub>
                            <m:r>
                              <a:rPr lang="en-US" altLang="zh-TW" sz="1200" i="1" kern="1200">
                                <a:solidFill>
                                  <a:schemeClr val="tx1"/>
                                </a:solidFill>
                                <a:effectLst/>
                                <a:latin typeface="Cambria Math" panose="02040503050406030204" pitchFamily="18" charset="0"/>
                                <a:ea typeface="+mn-ea"/>
                                <a:cs typeface="+mn-cs"/>
                              </a:rPr>
                              <m:t>𝑗</m:t>
                            </m:r>
                          </m:sub>
                        </m:sSub>
                      </m:e>
                      <m:sup>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𝑃</m:t>
                        </m:r>
                        <m:r>
                          <a:rPr lang="en-US" altLang="zh-TW" sz="1200" i="1" kern="1200">
                            <a:solidFill>
                              <a:schemeClr val="tx1"/>
                            </a:solidFill>
                            <a:effectLst/>
                            <a:latin typeface="Cambria Math" panose="02040503050406030204" pitchFamily="18" charset="0"/>
                            <a:ea typeface="+mn-ea"/>
                            <a:cs typeface="+mn-cs"/>
                          </a:rPr>
                          <m:t>)</m:t>
                        </m:r>
                      </m:sup>
                    </m:sSup>
                  </m:oMath>
                </a14:m>
                <a:r>
                  <a:rPr lang="zh-TW" altLang="zh-TW" sz="1200" kern="1200" dirty="0">
                    <a:solidFill>
                      <a:schemeClr val="tx1"/>
                    </a:solidFill>
                    <a:effectLst/>
                    <a:latin typeface="+mn-lt"/>
                    <a:ea typeface="+mn-ea"/>
                    <a:cs typeface="+mn-cs"/>
                  </a:rPr>
                  <a:t>，與其他</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或施加在</a:t>
                </a:r>
                <a:r>
                  <a:rPr lang="en-US" altLang="zh-TW" sz="1200" kern="1200" dirty="0">
                    <a:solidFill>
                      <a:schemeClr val="tx1"/>
                    </a:solidFill>
                    <a:effectLst/>
                    <a:latin typeface="+mn-lt"/>
                    <a:ea typeface="+mn-ea"/>
                    <a:cs typeface="+mn-cs"/>
                  </a:rPr>
                  <a:t>PM</a:t>
                </a:r>
                <a:r>
                  <a:rPr lang="zh-TW" altLang="zh-TW" sz="1200" kern="1200" dirty="0">
                    <a:solidFill>
                      <a:schemeClr val="tx1"/>
                    </a:solidFill>
                    <a:effectLst/>
                    <a:latin typeface="+mn-lt"/>
                    <a:ea typeface="+mn-ea"/>
                    <a:cs typeface="+mn-cs"/>
                  </a:rPr>
                  <a:t>上的負載無關。</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可以合理地假設，在邊緣雲，主機有更大的故障率，因此可靠性較低。</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事實上，與中央雲相比，由於缺乏資源，邊緣雲內的虛擬機複製或遷移更難確保。</a:t>
                </a:r>
              </a:p>
              <a:p>
                <a:endParaRPr lang="zh-TW" altLang="zh-TW" sz="1200" kern="1200" dirty="0">
                  <a:solidFill>
                    <a:schemeClr val="tx1"/>
                  </a:solidFill>
                  <a:effectLst/>
                  <a:latin typeface="+mn-lt"/>
                  <a:ea typeface="+mn-ea"/>
                  <a:cs typeface="+mn-cs"/>
                </a:endParaRPr>
              </a:p>
              <a:p>
                <a:endParaRPr lang="zh-TW" altLang="en-US" dirty="0"/>
              </a:p>
            </p:txBody>
          </p:sp>
        </mc:Choice>
        <mc:Fallback xmlns="">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3. PM j </a:t>
                </a:r>
                <a:r>
                  <a:rPr lang="zh-TW" altLang="zh-TW" sz="1200" kern="1200" dirty="0">
                    <a:solidFill>
                      <a:schemeClr val="tx1"/>
                    </a:solidFill>
                    <a:effectLst/>
                    <a:latin typeface="+mn-lt"/>
                    <a:ea typeface="+mn-ea"/>
                    <a:cs typeface="+mn-cs"/>
                  </a:rPr>
                  <a:t>的故障率為</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𝑞</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𝑗</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(𝑃)</a:t>
                </a:r>
                <a:r>
                  <a:rPr lang="zh-TW" altLang="zh-TW" sz="1200" i="0" kern="120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，與其他</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或施加在</a:t>
                </a:r>
                <a:r>
                  <a:rPr lang="en-US" altLang="zh-TW" sz="1200" kern="1200" dirty="0">
                    <a:solidFill>
                      <a:schemeClr val="tx1"/>
                    </a:solidFill>
                    <a:effectLst/>
                    <a:latin typeface="+mn-lt"/>
                    <a:ea typeface="+mn-ea"/>
                    <a:cs typeface="+mn-cs"/>
                  </a:rPr>
                  <a:t>PM</a:t>
                </a:r>
                <a:r>
                  <a:rPr lang="zh-TW" altLang="zh-TW" sz="1200" kern="1200" dirty="0">
                    <a:solidFill>
                      <a:schemeClr val="tx1"/>
                    </a:solidFill>
                    <a:effectLst/>
                    <a:latin typeface="+mn-lt"/>
                    <a:ea typeface="+mn-ea"/>
                    <a:cs typeface="+mn-cs"/>
                  </a:rPr>
                  <a:t>上的負載無關。</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可以合理地假設，在邊緣雲，主機有更大的故障率，因此可靠性較低。</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事實上，與中央雲相比，由於缺乏資源，邊緣雲內的虛擬機複製或遷移更難確保。</a:t>
                </a:r>
              </a:p>
              <a:p>
                <a:endParaRPr lang="zh-TW"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31</a:t>
            </a:fld>
            <a:endParaRPr lang="zh-TW" altLang="en-US"/>
          </a:p>
        </p:txBody>
      </p:sp>
    </p:spTree>
    <p:extLst>
      <p:ext uri="{BB962C8B-B14F-4D97-AF65-F5344CB8AC3E}">
        <p14:creationId xmlns:p14="http://schemas.microsoft.com/office/powerpoint/2010/main" val="2337396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4.</a:t>
            </a:r>
            <a:r>
              <a:rPr lang="zh-TW" altLang="zh-TW" sz="1200" kern="1200" dirty="0">
                <a:solidFill>
                  <a:schemeClr val="tx1"/>
                </a:solidFill>
                <a:effectLst/>
                <a:latin typeface="+mn-lt"/>
                <a:ea typeface="+mn-ea"/>
                <a:cs typeface="+mn-cs"/>
              </a:rPr>
              <a:t>如果</a:t>
            </a: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出現故障，部署在</a:t>
            </a:r>
            <a:r>
              <a:rPr lang="en-US" altLang="zh-TW" sz="1200" kern="1200" dirty="0">
                <a:solidFill>
                  <a:schemeClr val="tx1"/>
                </a:solidFill>
                <a:effectLst/>
                <a:latin typeface="+mn-lt"/>
                <a:ea typeface="+mn-ea"/>
                <a:cs typeface="+mn-cs"/>
              </a:rPr>
              <a:t>PM</a:t>
            </a:r>
            <a:r>
              <a:rPr lang="zh-TW" altLang="zh-TW" sz="1200" kern="1200" dirty="0">
                <a:solidFill>
                  <a:schemeClr val="tx1"/>
                </a:solidFill>
                <a:effectLst/>
                <a:latin typeface="+mn-lt"/>
                <a:ea typeface="+mn-ea"/>
                <a:cs typeface="+mn-cs"/>
              </a:rPr>
              <a:t>上的所有</a:t>
            </a:r>
            <a:r>
              <a:rPr lang="en-US" altLang="zh-TW" sz="1200" kern="1200" dirty="0">
                <a:solidFill>
                  <a:schemeClr val="tx1"/>
                </a:solidFill>
                <a:effectLst/>
                <a:latin typeface="+mn-lt"/>
                <a:ea typeface="+mn-ea"/>
                <a:cs typeface="+mn-cs"/>
              </a:rPr>
              <a:t>VM </a:t>
            </a:r>
            <a:r>
              <a:rPr lang="zh-TW" altLang="zh-TW" sz="1200" kern="1200" dirty="0">
                <a:solidFill>
                  <a:schemeClr val="tx1"/>
                </a:solidFill>
                <a:effectLst/>
                <a:latin typeface="+mn-lt"/>
                <a:ea typeface="+mn-ea"/>
                <a:cs typeface="+mn-cs"/>
              </a:rPr>
              <a:t>都會因此而故障。</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5. VM</a:t>
            </a:r>
            <a:r>
              <a:rPr lang="zh-TW" altLang="zh-TW" sz="1200" kern="1200" dirty="0">
                <a:solidFill>
                  <a:schemeClr val="tx1"/>
                </a:solidFill>
                <a:effectLst/>
                <a:latin typeface="+mn-lt"/>
                <a:ea typeface="+mn-ea"/>
                <a:cs typeface="+mn-cs"/>
              </a:rPr>
              <a:t>可能無法存取，因為它發生故障或託管它的</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發生故障。</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6.</a:t>
            </a:r>
            <a:r>
              <a:rPr lang="zh-TW" altLang="zh-TW" sz="1200" kern="1200" dirty="0">
                <a:solidFill>
                  <a:schemeClr val="tx1"/>
                </a:solidFill>
                <a:effectLst/>
                <a:latin typeface="+mn-lt"/>
                <a:ea typeface="+mn-ea"/>
                <a:cs typeface="+mn-cs"/>
              </a:rPr>
              <a:t>作為測量研究、先前經驗或其他歷史資訊的結果，系統操作員知道</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故障率的值。</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32</a:t>
            </a:fld>
            <a:endParaRPr lang="zh-TW" altLang="en-US"/>
          </a:p>
        </p:txBody>
      </p:sp>
    </p:spTree>
    <p:extLst>
      <p:ext uri="{BB962C8B-B14F-4D97-AF65-F5344CB8AC3E}">
        <p14:creationId xmlns:p14="http://schemas.microsoft.com/office/powerpoint/2010/main" val="1160331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由於</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故障受底層</a:t>
            </a:r>
            <a:r>
              <a:rPr lang="en-US" altLang="zh-TW" sz="1200" kern="1200" dirty="0">
                <a:solidFill>
                  <a:schemeClr val="tx1"/>
                </a:solidFill>
                <a:effectLst/>
                <a:latin typeface="+mn-lt"/>
                <a:ea typeface="+mn-ea"/>
                <a:cs typeface="+mn-cs"/>
              </a:rPr>
              <a:t> PMs</a:t>
            </a:r>
            <a:r>
              <a:rPr lang="zh-TW" altLang="zh-TW" sz="1200" kern="1200" dirty="0">
                <a:solidFill>
                  <a:schemeClr val="tx1"/>
                </a:solidFill>
                <a:effectLst/>
                <a:latin typeface="+mn-lt"/>
                <a:ea typeface="+mn-ea"/>
                <a:cs typeface="+mn-cs"/>
              </a:rPr>
              <a:t>的影響，因此它們是相互關聯的，</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將一組相關的</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定義為</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在同一</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上執行的一組</a:t>
            </a:r>
            <a:r>
              <a:rPr lang="en-US" altLang="zh-TW" sz="1200" kern="1200" dirty="0">
                <a:solidFill>
                  <a:schemeClr val="tx1"/>
                </a:solidFill>
                <a:effectLst/>
                <a:latin typeface="+mn-lt"/>
                <a:ea typeface="+mn-ea"/>
                <a:cs typeface="+mn-cs"/>
              </a:rPr>
              <a:t> VM</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關聯組在以下條件下可用：</a:t>
            </a:r>
          </a:p>
          <a:p>
            <a:endParaRPr lang="en-US" altLang="zh-TW" dirty="0"/>
          </a:p>
          <a:p>
            <a:pPr marL="228600" indent="-228600">
              <a:buAutoNum type="arabicPeriod"/>
            </a:pP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起用了。</a:t>
            </a:r>
            <a:endParaRPr lang="en-US" altLang="zh-TW" sz="1200" kern="1200" dirty="0">
              <a:solidFill>
                <a:schemeClr val="tx1"/>
              </a:solidFill>
              <a:effectLst/>
              <a:latin typeface="+mn-lt"/>
              <a:ea typeface="+mn-ea"/>
              <a:cs typeface="+mn-cs"/>
            </a:endParaRPr>
          </a:p>
          <a:p>
            <a:pPr marL="0" indent="0">
              <a:buNone/>
            </a:pP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2. </a:t>
            </a:r>
            <a:r>
              <a:rPr lang="zh-TW" altLang="zh-TW" sz="1200" kern="1200" dirty="0">
                <a:solidFill>
                  <a:schemeClr val="tx1"/>
                </a:solidFill>
                <a:effectLst/>
                <a:latin typeface="+mn-lt"/>
                <a:ea typeface="+mn-ea"/>
                <a:cs typeface="+mn-cs"/>
              </a:rPr>
              <a:t>至少一個</a:t>
            </a:r>
            <a:r>
              <a:rPr lang="en-US" altLang="zh-TW" sz="1200" kern="1200" dirty="0">
                <a:solidFill>
                  <a:schemeClr val="tx1"/>
                </a:solidFill>
                <a:effectLst/>
                <a:latin typeface="+mn-lt"/>
                <a:ea typeface="+mn-ea"/>
                <a:cs typeface="+mn-cs"/>
              </a:rPr>
              <a:t>VM</a:t>
            </a:r>
            <a:r>
              <a:rPr lang="zh-TW" altLang="zh-TW" sz="1200" kern="1200" dirty="0">
                <a:solidFill>
                  <a:schemeClr val="tx1"/>
                </a:solidFill>
                <a:effectLst/>
                <a:latin typeface="+mn-lt"/>
                <a:ea typeface="+mn-ea"/>
                <a:cs typeface="+mn-cs"/>
              </a:rPr>
              <a:t>部署在</a:t>
            </a: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上不會出現故障。</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33</a:t>
            </a:fld>
            <a:endParaRPr lang="zh-TW" altLang="en-US"/>
          </a:p>
        </p:txBody>
      </p:sp>
    </p:spTree>
    <p:extLst>
      <p:ext uri="{BB962C8B-B14F-4D97-AF65-F5344CB8AC3E}">
        <p14:creationId xmlns:p14="http://schemas.microsoft.com/office/powerpoint/2010/main" val="2062396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定義部署在</a:t>
                </a:r>
                <a:r>
                  <a:rPr lang="en-US" altLang="zh-TW" sz="1200" kern="1200" dirty="0">
                    <a:solidFill>
                      <a:schemeClr val="tx1"/>
                    </a:solidFill>
                    <a:effectLst/>
                    <a:latin typeface="+mn-lt"/>
                    <a:ea typeface="+mn-ea"/>
                    <a:cs typeface="+mn-cs"/>
                  </a:rPr>
                  <a:t> PM j </a:t>
                </a:r>
                <a:r>
                  <a:rPr lang="zh-TW" altLang="zh-TW" sz="1200" kern="1200" dirty="0">
                    <a:solidFill>
                      <a:schemeClr val="tx1"/>
                    </a:solidFill>
                    <a:effectLst/>
                    <a:latin typeface="+mn-lt"/>
                    <a:ea typeface="+mn-ea"/>
                    <a:cs typeface="+mn-cs"/>
                  </a:rPr>
                  <a:t>上的相關組可用的機率如下：</a:t>
                </a:r>
                <a:r>
                  <a:rPr lang="zh-TW" altLang="en-US" sz="1200" kern="1200" dirty="0">
                    <a:solidFill>
                      <a:schemeClr val="tx1"/>
                    </a:solidFill>
                    <a:effectLst/>
                    <a:latin typeface="+mn-lt"/>
                    <a:ea typeface="+mn-ea"/>
                    <a:cs typeface="+mn-cs"/>
                  </a:rPr>
                  <a:t>符號</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有下極限的乘積</a:t>
                </a:r>
                <a:r>
                  <a:rPr lang="en-US" altLang="zh-TW" sz="1200" kern="1200" dirty="0">
                    <a:solidFill>
                      <a:schemeClr val="tx1"/>
                    </a:solidFill>
                    <a:effectLst/>
                    <a:latin typeface="+mn-lt"/>
                    <a:ea typeface="+mn-ea"/>
                    <a:cs typeface="+mn-cs"/>
                  </a:rPr>
                  <a:t>)</a:t>
                </a:r>
                <a:endParaRPr lang="en-US" altLang="zh-TW" dirty="0"/>
              </a:p>
              <a:p>
                <a:pPr marL="228600" indent="-228600">
                  <a:buAutoNum type="arabicPeriod"/>
                </a:pP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起用了。</a:t>
                </a:r>
              </a:p>
              <a:p>
                <a:r>
                  <a:rPr lang="en-US" altLang="zh-TW" sz="1200" kern="1200" dirty="0">
                    <a:solidFill>
                      <a:schemeClr val="tx1"/>
                    </a:solidFill>
                    <a:effectLst/>
                    <a:latin typeface="+mn-lt"/>
                    <a:ea typeface="+mn-ea"/>
                    <a:cs typeface="+mn-cs"/>
                  </a:rPr>
                  <a:t>2. </a:t>
                </a:r>
                <a:r>
                  <a:rPr lang="zh-TW" altLang="zh-TW" sz="1200" kern="1200" dirty="0">
                    <a:solidFill>
                      <a:schemeClr val="tx1"/>
                    </a:solidFill>
                    <a:effectLst/>
                    <a:latin typeface="+mn-lt"/>
                    <a:ea typeface="+mn-ea"/>
                    <a:cs typeface="+mn-cs"/>
                  </a:rPr>
                  <a:t>至少一個</a:t>
                </a:r>
                <a:r>
                  <a:rPr lang="en-US" altLang="zh-TW" sz="1200" kern="1200" dirty="0">
                    <a:solidFill>
                      <a:schemeClr val="tx1"/>
                    </a:solidFill>
                    <a:effectLst/>
                    <a:latin typeface="+mn-lt"/>
                    <a:ea typeface="+mn-ea"/>
                    <a:cs typeface="+mn-cs"/>
                  </a:rPr>
                  <a:t>VM</a:t>
                </a:r>
                <a:r>
                  <a:rPr lang="zh-TW" altLang="zh-TW" sz="1200" kern="1200" dirty="0">
                    <a:solidFill>
                      <a:schemeClr val="tx1"/>
                    </a:solidFill>
                    <a:effectLst/>
                    <a:latin typeface="+mn-lt"/>
                    <a:ea typeface="+mn-ea"/>
                    <a:cs typeface="+mn-cs"/>
                  </a:rPr>
                  <a:t>部署在</a:t>
                </a: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上不會出現故障。</a:t>
                </a: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PM j </a:t>
                </a:r>
                <a:r>
                  <a:rPr lang="zh-TW" altLang="zh-TW" sz="1200" kern="1200" dirty="0">
                    <a:solidFill>
                      <a:schemeClr val="tx1"/>
                    </a:solidFill>
                    <a:effectLst/>
                    <a:latin typeface="+mn-lt"/>
                    <a:ea typeface="+mn-ea"/>
                    <a:cs typeface="+mn-cs"/>
                  </a:rPr>
                  <a:t>的故障率為</a:t>
                </a:r>
                <a14:m>
                  <m:oMath xmlns:m="http://schemas.openxmlformats.org/officeDocument/2006/math">
                    <m:sSup>
                      <m:sSupPr>
                        <m:ctrlPr>
                          <a:rPr lang="zh-TW" altLang="zh-TW" sz="1200" i="1" kern="1200">
                            <a:solidFill>
                              <a:schemeClr val="tx1"/>
                            </a:solidFill>
                            <a:effectLst/>
                            <a:latin typeface="Cambria Math" panose="02040503050406030204" pitchFamily="18" charset="0"/>
                            <a:ea typeface="+mn-ea"/>
                            <a:cs typeface="+mn-cs"/>
                          </a:rPr>
                        </m:ctrlPr>
                      </m:sSup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𝑞</m:t>
                            </m:r>
                          </m:e>
                          <m:sub>
                            <m:r>
                              <a:rPr lang="en-US" altLang="zh-TW" sz="1200" i="1" kern="1200">
                                <a:solidFill>
                                  <a:schemeClr val="tx1"/>
                                </a:solidFill>
                                <a:effectLst/>
                                <a:latin typeface="Cambria Math" panose="02040503050406030204" pitchFamily="18" charset="0"/>
                                <a:ea typeface="+mn-ea"/>
                                <a:cs typeface="+mn-cs"/>
                              </a:rPr>
                              <m:t>𝑗</m:t>
                            </m:r>
                          </m:sub>
                        </m:sSub>
                      </m:e>
                      <m:sup>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𝑃</m:t>
                        </m:r>
                        <m:r>
                          <a:rPr lang="en-US" altLang="zh-TW" sz="1200" i="1" kern="1200">
                            <a:solidFill>
                              <a:schemeClr val="tx1"/>
                            </a:solidFill>
                            <a:effectLst/>
                            <a:latin typeface="Cambria Math" panose="02040503050406030204" pitchFamily="18" charset="0"/>
                            <a:ea typeface="+mn-ea"/>
                            <a:cs typeface="+mn-cs"/>
                          </a:rPr>
                          <m:t>)</m:t>
                        </m:r>
                      </m:sup>
                    </m:sSup>
                  </m:oMath>
                </a14:m>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VM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的故障率為</a:t>
                </a:r>
                <a14:m>
                  <m:oMath xmlns:m="http://schemas.openxmlformats.org/officeDocument/2006/math">
                    <m:sSup>
                      <m:sSupPr>
                        <m:ctrlPr>
                          <a:rPr lang="zh-TW" altLang="zh-TW" sz="1200" i="1" kern="1200">
                            <a:solidFill>
                              <a:schemeClr val="tx1"/>
                            </a:solidFill>
                            <a:effectLst/>
                            <a:latin typeface="Cambria Math" panose="02040503050406030204" pitchFamily="18" charset="0"/>
                            <a:ea typeface="+mn-ea"/>
                            <a:cs typeface="+mn-cs"/>
                          </a:rPr>
                        </m:ctrlPr>
                      </m:sSup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𝑞</m:t>
                            </m:r>
                          </m:e>
                          <m:sub>
                            <m:r>
                              <a:rPr lang="en-US" altLang="zh-TW" sz="1200" i="1" kern="1200">
                                <a:solidFill>
                                  <a:schemeClr val="tx1"/>
                                </a:solidFill>
                                <a:effectLst/>
                                <a:latin typeface="Cambria Math" panose="02040503050406030204" pitchFamily="18" charset="0"/>
                                <a:ea typeface="+mn-ea"/>
                                <a:cs typeface="+mn-cs"/>
                              </a:rPr>
                              <m:t>𝑖</m:t>
                            </m:r>
                          </m:sub>
                        </m:sSub>
                      </m:e>
                      <m:sup>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𝑉</m:t>
                        </m:r>
                        <m:r>
                          <a:rPr lang="en-US" altLang="zh-TW" sz="1200" i="1" kern="1200">
                            <a:solidFill>
                              <a:schemeClr val="tx1"/>
                            </a:solidFill>
                            <a:effectLst/>
                            <a:latin typeface="Cambria Math" panose="02040503050406030204" pitchFamily="18" charset="0"/>
                            <a:ea typeface="+mn-ea"/>
                            <a:cs typeface="+mn-cs"/>
                          </a:rPr>
                          <m:t>)</m:t>
                        </m:r>
                      </m:sup>
                    </m:sSup>
                  </m:oMath>
                </a14:m>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(1-PM j </a:t>
                </a:r>
                <a:r>
                  <a:rPr lang="zh-TW" altLang="zh-TW" sz="1200" kern="1200" dirty="0">
                    <a:solidFill>
                      <a:schemeClr val="tx1"/>
                    </a:solidFill>
                    <a:effectLst/>
                    <a:latin typeface="+mn-lt"/>
                    <a:ea typeface="+mn-ea"/>
                    <a:cs typeface="+mn-cs"/>
                  </a:rPr>
                  <a:t>的故障率</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(1-VM</a:t>
                </a:r>
                <a:r>
                  <a:rPr lang="zh-TW" altLang="en-US" sz="1200" kern="1200" dirty="0">
                    <a:solidFill>
                      <a:schemeClr val="tx1"/>
                    </a:solidFill>
                    <a:effectLst/>
                    <a:latin typeface="+mn-lt"/>
                    <a:ea typeface="+mn-ea"/>
                    <a:cs typeface="+mn-cs"/>
                  </a:rPr>
                  <a:t>有部屬在</a:t>
                </a:r>
                <a:r>
                  <a:rPr lang="en-US" altLang="zh-TW" sz="1200" kern="1200" dirty="0">
                    <a:solidFill>
                      <a:schemeClr val="tx1"/>
                    </a:solidFill>
                    <a:effectLst/>
                    <a:latin typeface="+mn-lt"/>
                    <a:ea typeface="+mn-ea"/>
                    <a:cs typeface="+mn-cs"/>
                  </a:rPr>
                  <a:t>PM</a:t>
                </a:r>
                <a:r>
                  <a:rPr lang="zh-TW" altLang="en-US" sz="1200" kern="1200" dirty="0">
                    <a:solidFill>
                      <a:schemeClr val="tx1"/>
                    </a:solidFill>
                    <a:effectLst/>
                    <a:latin typeface="+mn-lt"/>
                    <a:ea typeface="+mn-ea"/>
                    <a:cs typeface="+mn-cs"/>
                  </a:rPr>
                  <a:t>上的</a:t>
                </a:r>
                <a:r>
                  <a:rPr lang="en-US" altLang="zh-TW" sz="1200" kern="1200" dirty="0">
                    <a:solidFill>
                      <a:schemeClr val="tx1"/>
                    </a:solidFill>
                    <a:effectLst/>
                    <a:latin typeface="+mn-lt"/>
                    <a:ea typeface="+mn-ea"/>
                    <a:cs typeface="+mn-cs"/>
                  </a:rPr>
                  <a:t>VM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故障率</a:t>
                </a:r>
                <a:r>
                  <a:rPr lang="en-US" altLang="zh-TW"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至少應該有一個相關組可用，以便提供可用的服務或是應用程式部署。</a:t>
                </a:r>
              </a:p>
              <a:p>
                <a:endParaRPr lang="zh-TW" altLang="en-US" dirty="0"/>
              </a:p>
            </p:txBody>
          </p:sp>
        </mc:Choice>
        <mc:Fallback>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定義部署在</a:t>
                </a:r>
                <a:r>
                  <a:rPr lang="en-US" altLang="zh-TW" sz="1200" kern="1200" dirty="0">
                    <a:solidFill>
                      <a:schemeClr val="tx1"/>
                    </a:solidFill>
                    <a:effectLst/>
                    <a:latin typeface="+mn-lt"/>
                    <a:ea typeface="+mn-ea"/>
                    <a:cs typeface="+mn-cs"/>
                  </a:rPr>
                  <a:t> PM j </a:t>
                </a:r>
                <a:r>
                  <a:rPr lang="zh-TW" altLang="zh-TW" sz="1200" kern="1200" dirty="0">
                    <a:solidFill>
                      <a:schemeClr val="tx1"/>
                    </a:solidFill>
                    <a:effectLst/>
                    <a:latin typeface="+mn-lt"/>
                    <a:ea typeface="+mn-ea"/>
                    <a:cs typeface="+mn-cs"/>
                  </a:rPr>
                  <a:t>上的相關組可用的機率如下：</a:t>
                </a:r>
                <a:r>
                  <a:rPr lang="zh-TW" altLang="en-US" sz="1200" kern="1200" dirty="0">
                    <a:solidFill>
                      <a:schemeClr val="tx1"/>
                    </a:solidFill>
                    <a:effectLst/>
                    <a:latin typeface="+mn-lt"/>
                    <a:ea typeface="+mn-ea"/>
                    <a:cs typeface="+mn-cs"/>
                  </a:rPr>
                  <a:t>符號</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有下極限的乘積</a:t>
                </a:r>
                <a:r>
                  <a:rPr lang="en-US" altLang="zh-TW" sz="1200" kern="1200" dirty="0">
                    <a:solidFill>
                      <a:schemeClr val="tx1"/>
                    </a:solidFill>
                    <a:effectLst/>
                    <a:latin typeface="+mn-lt"/>
                    <a:ea typeface="+mn-ea"/>
                    <a:cs typeface="+mn-cs"/>
                  </a:rPr>
                  <a:t>)</a:t>
                </a:r>
                <a:endParaRPr lang="en-US" altLang="zh-TW" dirty="0"/>
              </a:p>
              <a:p>
                <a:pPr marL="228600" indent="-228600">
                  <a:buAutoNum type="arabicPeriod"/>
                </a:pP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起用了。</a:t>
                </a:r>
              </a:p>
              <a:p>
                <a:r>
                  <a:rPr lang="en-US" altLang="zh-TW" sz="1200" kern="1200" dirty="0">
                    <a:solidFill>
                      <a:schemeClr val="tx1"/>
                    </a:solidFill>
                    <a:effectLst/>
                    <a:latin typeface="+mn-lt"/>
                    <a:ea typeface="+mn-ea"/>
                    <a:cs typeface="+mn-cs"/>
                  </a:rPr>
                  <a:t>2. </a:t>
                </a:r>
                <a:r>
                  <a:rPr lang="zh-TW" altLang="zh-TW" sz="1200" kern="1200" dirty="0">
                    <a:solidFill>
                      <a:schemeClr val="tx1"/>
                    </a:solidFill>
                    <a:effectLst/>
                    <a:latin typeface="+mn-lt"/>
                    <a:ea typeface="+mn-ea"/>
                    <a:cs typeface="+mn-cs"/>
                  </a:rPr>
                  <a:t>至少一個</a:t>
                </a:r>
                <a:r>
                  <a:rPr lang="en-US" altLang="zh-TW" sz="1200" kern="1200" dirty="0">
                    <a:solidFill>
                      <a:schemeClr val="tx1"/>
                    </a:solidFill>
                    <a:effectLst/>
                    <a:latin typeface="+mn-lt"/>
                    <a:ea typeface="+mn-ea"/>
                    <a:cs typeface="+mn-cs"/>
                  </a:rPr>
                  <a:t>VM</a:t>
                </a:r>
                <a:r>
                  <a:rPr lang="zh-TW" altLang="zh-TW" sz="1200" kern="1200" dirty="0">
                    <a:solidFill>
                      <a:schemeClr val="tx1"/>
                    </a:solidFill>
                    <a:effectLst/>
                    <a:latin typeface="+mn-lt"/>
                    <a:ea typeface="+mn-ea"/>
                    <a:cs typeface="+mn-cs"/>
                  </a:rPr>
                  <a:t>部署在</a:t>
                </a: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上不會出現故障。</a:t>
                </a: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PM j </a:t>
                </a:r>
                <a:r>
                  <a:rPr lang="zh-TW" altLang="zh-TW" sz="1200" kern="1200" dirty="0">
                    <a:solidFill>
                      <a:schemeClr val="tx1"/>
                    </a:solidFill>
                    <a:effectLst/>
                    <a:latin typeface="+mn-lt"/>
                    <a:ea typeface="+mn-ea"/>
                    <a:cs typeface="+mn-cs"/>
                  </a:rPr>
                  <a:t>的故障率為</a:t>
                </a:r>
                <a:r>
                  <a:rPr lang="zh-TW" altLang="zh-TW" sz="1200" i="0" kern="1200">
                    <a:solidFill>
                      <a:schemeClr val="tx1"/>
                    </a:solidFill>
                    <a:effectLst/>
                    <a:latin typeface="Cambria Math" panose="02040503050406030204" pitchFamily="18" charset="0"/>
                    <a:ea typeface="+mn-ea"/>
                    <a:cs typeface="+mn-cs"/>
                  </a:rPr>
                  <a:t>〖</a:t>
                </a:r>
                <a:r>
                  <a:rPr lang="en-US" altLang="zh-TW" sz="1200" i="0" kern="1200">
                    <a:solidFill>
                      <a:schemeClr val="tx1"/>
                    </a:solidFill>
                    <a:effectLst/>
                    <a:latin typeface="Cambria Math" panose="02040503050406030204" pitchFamily="18" charset="0"/>
                    <a:ea typeface="+mn-ea"/>
                    <a:cs typeface="+mn-cs"/>
                  </a:rPr>
                  <a:t>𝑞</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𝑗</a:t>
                </a:r>
                <a:r>
                  <a:rPr lang="zh-TW" altLang="zh-TW" sz="1200" i="0" kern="1200">
                    <a:solidFill>
                      <a:schemeClr val="tx1"/>
                    </a:solidFill>
                    <a:effectLst/>
                    <a:latin typeface="Cambria Math" panose="02040503050406030204" pitchFamily="18" charset="0"/>
                    <a:ea typeface="+mn-ea"/>
                    <a:cs typeface="+mn-cs"/>
                  </a:rPr>
                  <a:t>〗^(</a:t>
                </a:r>
                <a:r>
                  <a:rPr lang="en-US" altLang="zh-TW" sz="1200" i="0" kern="1200">
                    <a:solidFill>
                      <a:schemeClr val="tx1"/>
                    </a:solidFill>
                    <a:effectLst/>
                    <a:latin typeface="Cambria Math" panose="02040503050406030204" pitchFamily="18" charset="0"/>
                    <a:ea typeface="+mn-ea"/>
                    <a:cs typeface="+mn-cs"/>
                  </a:rPr>
                  <a:t>(𝑃)</a:t>
                </a:r>
                <a:r>
                  <a:rPr lang="zh-TW" altLang="zh-TW" sz="1200" i="0" kern="1200">
                    <a:solidFill>
                      <a:schemeClr val="tx1"/>
                    </a:solidFill>
                    <a:effectLst/>
                    <a:latin typeface="Cambria Math" panose="02040503050406030204" pitchFamily="18" charset="0"/>
                    <a:ea typeface="+mn-ea"/>
                    <a:cs typeface="+mn-cs"/>
                  </a:rPr>
                  <a: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VM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的故障率為</a:t>
                </a:r>
                <a:r>
                  <a:rPr lang="zh-TW" altLang="zh-TW" sz="1200" i="0" kern="1200">
                    <a:solidFill>
                      <a:schemeClr val="tx1"/>
                    </a:solidFill>
                    <a:effectLst/>
                    <a:latin typeface="Cambria Math" panose="02040503050406030204" pitchFamily="18" charset="0"/>
                    <a:ea typeface="+mn-ea"/>
                    <a:cs typeface="+mn-cs"/>
                  </a:rPr>
                  <a:t>〖</a:t>
                </a:r>
                <a:r>
                  <a:rPr lang="en-US" altLang="zh-TW" sz="1200" i="0" kern="1200">
                    <a:solidFill>
                      <a:schemeClr val="tx1"/>
                    </a:solidFill>
                    <a:effectLst/>
                    <a:latin typeface="Cambria Math" panose="02040503050406030204" pitchFamily="18" charset="0"/>
                    <a:ea typeface="+mn-ea"/>
                    <a:cs typeface="+mn-cs"/>
                  </a:rPr>
                  <a:t>𝑞</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𝑖</a:t>
                </a:r>
                <a:r>
                  <a:rPr lang="zh-TW" altLang="zh-TW" sz="1200" i="0" kern="1200">
                    <a:solidFill>
                      <a:schemeClr val="tx1"/>
                    </a:solidFill>
                    <a:effectLst/>
                    <a:latin typeface="Cambria Math" panose="02040503050406030204" pitchFamily="18" charset="0"/>
                    <a:ea typeface="+mn-ea"/>
                    <a:cs typeface="+mn-cs"/>
                  </a:rPr>
                  <a:t>〗^(</a:t>
                </a:r>
                <a:r>
                  <a:rPr lang="en-US" altLang="zh-TW" sz="1200" i="0" kern="1200">
                    <a:solidFill>
                      <a:schemeClr val="tx1"/>
                    </a:solidFill>
                    <a:effectLst/>
                    <a:latin typeface="Cambria Math" panose="02040503050406030204" pitchFamily="18" charset="0"/>
                    <a:ea typeface="+mn-ea"/>
                    <a:cs typeface="+mn-cs"/>
                  </a:rPr>
                  <a:t>(𝑉)</a:t>
                </a:r>
                <a:r>
                  <a:rPr lang="zh-TW" altLang="zh-TW" sz="1200" i="0" kern="1200">
                    <a:solidFill>
                      <a:schemeClr val="tx1"/>
                    </a:solidFill>
                    <a:effectLst/>
                    <a:latin typeface="Cambria Math" panose="02040503050406030204" pitchFamily="18" charset="0"/>
                    <a:ea typeface="+mn-ea"/>
                    <a:cs typeface="+mn-cs"/>
                  </a:rPr>
                  <a: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(1-PM j </a:t>
                </a:r>
                <a:r>
                  <a:rPr lang="zh-TW" altLang="zh-TW" sz="1200" kern="1200" dirty="0">
                    <a:solidFill>
                      <a:schemeClr val="tx1"/>
                    </a:solidFill>
                    <a:effectLst/>
                    <a:latin typeface="+mn-lt"/>
                    <a:ea typeface="+mn-ea"/>
                    <a:cs typeface="+mn-cs"/>
                  </a:rPr>
                  <a:t>的故障率</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(1-VM</a:t>
                </a:r>
                <a:r>
                  <a:rPr lang="zh-TW" altLang="en-US" sz="1200" kern="1200" dirty="0">
                    <a:solidFill>
                      <a:schemeClr val="tx1"/>
                    </a:solidFill>
                    <a:effectLst/>
                    <a:latin typeface="+mn-lt"/>
                    <a:ea typeface="+mn-ea"/>
                    <a:cs typeface="+mn-cs"/>
                  </a:rPr>
                  <a:t>有部屬在</a:t>
                </a:r>
                <a:r>
                  <a:rPr lang="en-US" altLang="zh-TW" sz="1200" kern="1200" dirty="0">
                    <a:solidFill>
                      <a:schemeClr val="tx1"/>
                    </a:solidFill>
                    <a:effectLst/>
                    <a:latin typeface="+mn-lt"/>
                    <a:ea typeface="+mn-ea"/>
                    <a:cs typeface="+mn-cs"/>
                  </a:rPr>
                  <a:t>PM</a:t>
                </a:r>
                <a:r>
                  <a:rPr lang="zh-TW" altLang="en-US" sz="1200" kern="1200" dirty="0">
                    <a:solidFill>
                      <a:schemeClr val="tx1"/>
                    </a:solidFill>
                    <a:effectLst/>
                    <a:latin typeface="+mn-lt"/>
                    <a:ea typeface="+mn-ea"/>
                    <a:cs typeface="+mn-cs"/>
                  </a:rPr>
                  <a:t>上的</a:t>
                </a:r>
                <a:r>
                  <a:rPr lang="en-US" altLang="zh-TW" sz="1200" kern="1200" dirty="0">
                    <a:solidFill>
                      <a:schemeClr val="tx1"/>
                    </a:solidFill>
                    <a:effectLst/>
                    <a:latin typeface="+mn-lt"/>
                    <a:ea typeface="+mn-ea"/>
                    <a:cs typeface="+mn-cs"/>
                  </a:rPr>
                  <a:t>VM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故障率</a:t>
                </a:r>
                <a:r>
                  <a:rPr lang="en-US" altLang="zh-TW"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至少應該有一個相關組可用，以便提供可用的服務或是應用程式部署。</a:t>
                </a: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34</a:t>
            </a:fld>
            <a:endParaRPr lang="zh-TW" altLang="en-US"/>
          </a:p>
        </p:txBody>
      </p:sp>
    </p:spTree>
    <p:extLst>
      <p:ext uri="{BB962C8B-B14F-4D97-AF65-F5344CB8AC3E}">
        <p14:creationId xmlns:p14="http://schemas.microsoft.com/office/powerpoint/2010/main" val="317364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由於相關組</a:t>
            </a:r>
            <a:r>
              <a:rPr lang="zh-TW" altLang="en-US" sz="1200" kern="1200" dirty="0">
                <a:solidFill>
                  <a:schemeClr val="tx1"/>
                </a:solidFill>
                <a:effectLst/>
                <a:latin typeface="+mn-lt"/>
                <a:ea typeface="+mn-ea"/>
                <a:cs typeface="+mn-cs"/>
              </a:rPr>
              <a:t>出現故障</a:t>
            </a:r>
            <a:r>
              <a:rPr lang="zh-TW" altLang="zh-TW" sz="1200" kern="1200" dirty="0">
                <a:solidFill>
                  <a:schemeClr val="tx1"/>
                </a:solidFill>
                <a:effectLst/>
                <a:latin typeface="+mn-lt"/>
                <a:ea typeface="+mn-ea"/>
                <a:cs typeface="+mn-cs"/>
              </a:rPr>
              <a:t>，服務部署可用的機率</a:t>
            </a:r>
            <a:r>
              <a:rPr lang="zh-TW" altLang="en-US" sz="1200" kern="1200" dirty="0">
                <a:solidFill>
                  <a:schemeClr val="tx1"/>
                </a:solidFill>
                <a:effectLst/>
                <a:latin typeface="+mn-lt"/>
                <a:ea typeface="+mn-ea"/>
                <a:cs typeface="+mn-cs"/>
              </a:rPr>
              <a:t>如下公式給出</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透過建構，任何可行的解決方案包括至少一個</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分配了至少一個</a:t>
            </a:r>
            <a:r>
              <a:rPr lang="en-US" altLang="zh-TW" sz="1200" kern="1200" dirty="0">
                <a:solidFill>
                  <a:schemeClr val="tx1"/>
                </a:solidFill>
                <a:effectLst/>
                <a:latin typeface="+mn-lt"/>
                <a:ea typeface="+mn-ea"/>
                <a:cs typeface="+mn-cs"/>
              </a:rPr>
              <a:t> VM</a:t>
            </a:r>
            <a:r>
              <a:rPr lang="zh-TW" altLang="zh-TW" sz="1200" kern="1200" dirty="0">
                <a:solidFill>
                  <a:schemeClr val="tx1"/>
                </a:solidFill>
                <a:effectLst/>
                <a:latin typeface="+mn-lt"/>
                <a:ea typeface="+mn-ea"/>
                <a:cs typeface="+mn-cs"/>
              </a:rPr>
              <a:t>；</a:t>
            </a:r>
          </a:p>
          <a:p>
            <a:r>
              <a:rPr lang="zh-TW" altLang="zh-TW" sz="1200" kern="1200" dirty="0">
                <a:solidFill>
                  <a:schemeClr val="tx1"/>
                </a:solidFill>
                <a:effectLst/>
                <a:latin typeface="+mn-lt"/>
                <a:ea typeface="+mn-ea"/>
                <a:cs typeface="+mn-cs"/>
              </a:rPr>
              <a:t>因此，（</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）中的兩個乘積項都在非空集合上。</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35</a:t>
            </a:fld>
            <a:endParaRPr lang="zh-TW" altLang="en-US"/>
          </a:p>
        </p:txBody>
      </p:sp>
    </p:spTree>
    <p:extLst>
      <p:ext uri="{BB962C8B-B14F-4D97-AF65-F5344CB8AC3E}">
        <p14:creationId xmlns:p14="http://schemas.microsoft.com/office/powerpoint/2010/main" val="1982401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C. Cost model</a:t>
            </a:r>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之前的文獻</a:t>
            </a:r>
            <a:r>
              <a:rPr lang="en-US" altLang="zh-TW" sz="1200" kern="1200" dirty="0">
                <a:solidFill>
                  <a:schemeClr val="tx1"/>
                </a:solidFill>
                <a:effectLst/>
                <a:latin typeface="+mn-lt"/>
                <a:ea typeface="+mn-ea"/>
                <a:cs typeface="+mn-cs"/>
              </a:rPr>
              <a:t> [5] </a:t>
            </a:r>
            <a:r>
              <a:rPr lang="zh-TW" altLang="zh-TW" sz="1200" kern="1200" dirty="0">
                <a:solidFill>
                  <a:schemeClr val="tx1"/>
                </a:solidFill>
                <a:effectLst/>
                <a:latin typeface="+mn-lt"/>
                <a:ea typeface="+mn-ea"/>
                <a:cs typeface="+mn-cs"/>
              </a:rPr>
              <a:t>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認為部署</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會帶來固定的管理開銷。</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然而，在此篇論文中，並非所有</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都具有相同的成本。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特別是，</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將成本視為相關</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工作負載的函數（就分配給</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vCPUs </a:t>
            </a:r>
            <a:r>
              <a:rPr lang="zh-TW" altLang="zh-TW" sz="1200" kern="1200" dirty="0">
                <a:solidFill>
                  <a:schemeClr val="tx1"/>
                </a:solidFill>
                <a:effectLst/>
                <a:latin typeface="+mn-lt"/>
                <a:ea typeface="+mn-ea"/>
                <a:cs typeface="+mn-cs"/>
              </a:rPr>
              <a:t>數量而言，</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並假設更強大的</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處理更多應用程式工作負載）。</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36</a:t>
            </a:fld>
            <a:endParaRPr lang="zh-TW" altLang="en-US"/>
          </a:p>
        </p:txBody>
      </p:sp>
    </p:spTree>
    <p:extLst>
      <p:ext uri="{BB962C8B-B14F-4D97-AF65-F5344CB8AC3E}">
        <p14:creationId xmlns:p14="http://schemas.microsoft.com/office/powerpoint/2010/main" val="1239659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此成本還考量啟動</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或操作其他系統或服務級別組件所消耗的能量。</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因此，</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定義了一個</a:t>
            </a:r>
            <a:r>
              <a:rPr lang="en-US" altLang="zh-TW" sz="1200" kern="1200" dirty="0">
                <a:solidFill>
                  <a:schemeClr val="tx1"/>
                </a:solidFill>
                <a:effectLst/>
                <a:latin typeface="+mn-lt"/>
                <a:ea typeface="+mn-ea"/>
                <a:cs typeface="+mn-cs"/>
              </a:rPr>
              <a:t> VM </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需求向量</a:t>
            </a:r>
            <a:r>
              <a:rPr lang="en-US" altLang="zh-TW" sz="1200" kern="1200" dirty="0">
                <a:solidFill>
                  <a:schemeClr val="tx1"/>
                </a:solidFill>
                <a:effectLst/>
                <a:latin typeface="+mn-lt"/>
                <a:ea typeface="+mn-ea"/>
                <a:cs typeface="+mn-cs"/>
              </a:rPr>
              <a:t> P = [p1 p2 . . </a:t>
            </a:r>
            <a:r>
              <a:rPr lang="en-US" altLang="zh-TW" sz="1200" kern="1200" dirty="0" err="1">
                <a:solidFill>
                  <a:schemeClr val="tx1"/>
                </a:solidFill>
                <a:effectLst/>
                <a:latin typeface="+mn-lt"/>
                <a:ea typeface="+mn-ea"/>
                <a:cs typeface="+mn-cs"/>
              </a:rPr>
              <a:t>pn</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，代表分配每個</a:t>
            </a:r>
            <a:r>
              <a:rPr lang="en-US" altLang="zh-TW" sz="1200" kern="1200" dirty="0">
                <a:solidFill>
                  <a:schemeClr val="tx1"/>
                </a:solidFill>
                <a:effectLst/>
                <a:latin typeface="+mn-lt"/>
                <a:ea typeface="+mn-ea"/>
                <a:cs typeface="+mn-cs"/>
              </a:rPr>
              <a:t>VM</a:t>
            </a:r>
            <a:r>
              <a:rPr lang="zh-TW" altLang="zh-TW" sz="1200" kern="1200" dirty="0">
                <a:solidFill>
                  <a:schemeClr val="tx1"/>
                </a:solidFill>
                <a:effectLst/>
                <a:latin typeface="+mn-lt"/>
                <a:ea typeface="+mn-ea"/>
                <a:cs typeface="+mn-cs"/>
              </a:rPr>
              <a:t>所需的</a:t>
            </a:r>
            <a:r>
              <a:rPr lang="en-US" altLang="zh-TW" sz="1200" kern="1200" dirty="0">
                <a:solidFill>
                  <a:schemeClr val="tx1"/>
                </a:solidFill>
                <a:effectLst/>
                <a:latin typeface="+mn-lt"/>
                <a:ea typeface="+mn-ea"/>
                <a:cs typeface="+mn-cs"/>
              </a:rPr>
              <a:t>CPU</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就</a:t>
            </a:r>
            <a:r>
              <a:rPr lang="en-US" altLang="zh-TW" sz="1200" kern="1200" dirty="0">
                <a:solidFill>
                  <a:schemeClr val="tx1"/>
                </a:solidFill>
                <a:effectLst/>
                <a:latin typeface="+mn-lt"/>
                <a:ea typeface="+mn-ea"/>
                <a:cs typeface="+mn-cs"/>
              </a:rPr>
              <a:t>V Mi </a:t>
            </a:r>
            <a:r>
              <a:rPr lang="zh-TW" altLang="zh-TW" sz="1200" kern="1200" dirty="0">
                <a:solidFill>
                  <a:schemeClr val="tx1"/>
                </a:solidFill>
                <a:effectLst/>
                <a:latin typeface="+mn-lt"/>
                <a:ea typeface="+mn-ea"/>
                <a:cs typeface="+mn-cs"/>
              </a:rPr>
              <a:t>的虛擬</a:t>
            </a:r>
            <a:r>
              <a:rPr lang="en-US" altLang="zh-TW" sz="1200" kern="1200" dirty="0">
                <a:solidFill>
                  <a:schemeClr val="tx1"/>
                </a:solidFill>
                <a:effectLst/>
                <a:latin typeface="+mn-lt"/>
                <a:ea typeface="+mn-ea"/>
                <a:cs typeface="+mn-cs"/>
              </a:rPr>
              <a:t> CPU </a:t>
            </a:r>
            <a:r>
              <a:rPr lang="zh-TW" altLang="zh-TW" sz="1200" kern="1200" dirty="0">
                <a:solidFill>
                  <a:schemeClr val="tx1"/>
                </a:solidFill>
                <a:effectLst/>
                <a:latin typeface="+mn-lt"/>
                <a:ea typeface="+mn-ea"/>
                <a:cs typeface="+mn-cs"/>
              </a:rPr>
              <a:t>數量而言，</a:t>
            </a:r>
            <a:r>
              <a:rPr lang="en-US" altLang="zh-TW" sz="1200" kern="1200" dirty="0">
                <a:solidFill>
                  <a:schemeClr val="tx1"/>
                </a:solidFill>
                <a:effectLst/>
                <a:latin typeface="+mn-lt"/>
                <a:ea typeface="+mn-ea"/>
                <a:cs typeface="+mn-cs"/>
              </a:rPr>
              <a:t>pi</a:t>
            </a:r>
            <a:r>
              <a:rPr lang="zh-TW" altLang="zh-TW" sz="1200" kern="1200" dirty="0">
                <a:solidFill>
                  <a:schemeClr val="tx1"/>
                </a:solidFill>
                <a:effectLst/>
                <a:latin typeface="+mn-lt"/>
                <a:ea typeface="+mn-ea"/>
                <a:cs typeface="+mn-cs"/>
              </a:rPr>
              <a:t>是服務</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應用程序需求。</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37</a:t>
            </a:fld>
            <a:endParaRPr lang="zh-TW" altLang="en-US"/>
          </a:p>
        </p:txBody>
      </p:sp>
    </p:spTree>
    <p:extLst>
      <p:ext uri="{BB962C8B-B14F-4D97-AF65-F5344CB8AC3E}">
        <p14:creationId xmlns:p14="http://schemas.microsoft.com/office/powerpoint/2010/main" val="3203853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還假設</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級別的成本，這是一個固定的開銷，不是</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工作負載的函數，</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也不是它託管的</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數量的函數（</a:t>
            </a:r>
            <a:r>
              <a:rPr lang="zh-TW" altLang="en-US" sz="1200" kern="1200" dirty="0">
                <a:solidFill>
                  <a:schemeClr val="tx1"/>
                </a:solidFill>
                <a:effectLst/>
                <a:latin typeface="+mn-lt"/>
                <a:ea typeface="+mn-ea"/>
                <a:cs typeface="+mn-cs"/>
              </a:rPr>
              <a:t>像是</a:t>
            </a:r>
            <a:r>
              <a:rPr lang="zh-TW" altLang="zh-TW" sz="1200" kern="1200" dirty="0">
                <a:solidFill>
                  <a:schemeClr val="tx1"/>
                </a:solidFill>
                <a:effectLst/>
                <a:latin typeface="+mn-lt"/>
                <a:ea typeface="+mn-ea"/>
                <a:cs typeface="+mn-cs"/>
              </a:rPr>
              <a:t>，能源成本保持</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PM</a:t>
            </a:r>
            <a:r>
              <a:rPr lang="zh-TW" altLang="zh-TW" sz="1200" kern="1200" dirty="0">
                <a:solidFill>
                  <a:schemeClr val="tx1"/>
                </a:solidFill>
                <a:effectLst/>
                <a:latin typeface="+mn-lt"/>
                <a:ea typeface="+mn-ea"/>
                <a:cs typeface="+mn-cs"/>
              </a:rPr>
              <a:t>處於運行狀態）。</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a:t>
            </a:r>
            <a:r>
              <a:rPr lang="en-US" altLang="zh-TW" sz="1200" kern="1200" dirty="0">
                <a:solidFill>
                  <a:schemeClr val="tx1"/>
                </a:solidFill>
                <a:effectLst/>
                <a:latin typeface="+mn-lt"/>
                <a:ea typeface="+mn-ea"/>
                <a:cs typeface="+mn-cs"/>
              </a:rPr>
              <a:t>VM </a:t>
            </a:r>
            <a:r>
              <a:rPr lang="zh-TW" altLang="zh-TW" sz="1200" kern="1200" dirty="0">
                <a:solidFill>
                  <a:schemeClr val="tx1"/>
                </a:solidFill>
                <a:effectLst/>
                <a:latin typeface="+mn-lt"/>
                <a:ea typeface="+mn-ea"/>
                <a:cs typeface="+mn-cs"/>
              </a:rPr>
              <a:t>級別的賦值</a:t>
            </a:r>
            <a:r>
              <a:rPr lang="en-US" altLang="zh-TW" sz="1200" kern="1200" dirty="0">
                <a:solidFill>
                  <a:schemeClr val="tx1"/>
                </a:solidFill>
                <a:effectLst/>
                <a:latin typeface="+mn-lt"/>
                <a:ea typeface="+mn-ea"/>
                <a:cs typeface="+mn-cs"/>
              </a:rPr>
              <a:t> X </a:t>
            </a:r>
            <a:r>
              <a:rPr lang="zh-TW" altLang="zh-TW" sz="1200" kern="1200" dirty="0">
                <a:solidFill>
                  <a:schemeClr val="tx1"/>
                </a:solidFill>
                <a:effectLst/>
                <a:latin typeface="+mn-lt"/>
                <a:ea typeface="+mn-ea"/>
                <a:cs typeface="+mn-cs"/>
              </a:rPr>
              <a:t>的成本由下式給出</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分配每個</a:t>
            </a:r>
            <a:r>
              <a:rPr lang="en-US" altLang="zh-TW" sz="1200" kern="1200" dirty="0">
                <a:solidFill>
                  <a:schemeClr val="tx1"/>
                </a:solidFill>
                <a:effectLst/>
                <a:latin typeface="+mn-lt"/>
                <a:ea typeface="+mn-ea"/>
                <a:cs typeface="+mn-cs"/>
              </a:rPr>
              <a:t>VM</a:t>
            </a:r>
            <a:r>
              <a:rPr lang="zh-TW" altLang="zh-TW" sz="1200" kern="1200" dirty="0">
                <a:solidFill>
                  <a:schemeClr val="tx1"/>
                </a:solidFill>
                <a:effectLst/>
                <a:latin typeface="+mn-lt"/>
                <a:ea typeface="+mn-ea"/>
                <a:cs typeface="+mn-cs"/>
              </a:rPr>
              <a:t>所需的</a:t>
            </a:r>
            <a:r>
              <a:rPr lang="en-US" altLang="zh-TW" sz="1200" kern="1200" dirty="0">
                <a:solidFill>
                  <a:schemeClr val="tx1"/>
                </a:solidFill>
                <a:effectLst/>
                <a:latin typeface="+mn-lt"/>
                <a:ea typeface="+mn-ea"/>
                <a:cs typeface="+mn-cs"/>
              </a:rPr>
              <a:t>CPU</a:t>
            </a:r>
            <a:r>
              <a:rPr lang="zh-TW" altLang="en-US" sz="1200" kern="1200" dirty="0">
                <a:solidFill>
                  <a:schemeClr val="tx1"/>
                </a:solidFill>
                <a:effectLst/>
                <a:latin typeface="+mn-lt"/>
                <a:ea typeface="+mn-ea"/>
                <a:cs typeface="+mn-cs"/>
              </a:rPr>
              <a:t>資源</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分配給</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的每個</a:t>
            </a:r>
            <a:r>
              <a:rPr lang="en-US" altLang="zh-TW" sz="1200" kern="1200" dirty="0">
                <a:solidFill>
                  <a:schemeClr val="tx1"/>
                </a:solidFill>
                <a:effectLst/>
                <a:latin typeface="+mn-lt"/>
                <a:ea typeface="+mn-ea"/>
                <a:cs typeface="+mn-cs"/>
              </a:rPr>
              <a:t> vCPU </a:t>
            </a:r>
            <a:r>
              <a:rPr lang="zh-TW" altLang="zh-TW" sz="1200" kern="1200" dirty="0">
                <a:solidFill>
                  <a:schemeClr val="tx1"/>
                </a:solidFill>
                <a:effectLst/>
                <a:latin typeface="+mn-lt"/>
                <a:ea typeface="+mn-ea"/>
                <a:cs typeface="+mn-cs"/>
              </a:rPr>
              <a:t>的固定成本</a:t>
            </a:r>
            <a:endParaRPr lang="en-US" altLang="zh-TW" sz="1200" kern="1200" dirty="0">
              <a:solidFill>
                <a:schemeClr val="tx1"/>
              </a:solidFill>
              <a:effectLst/>
              <a:latin typeface="+mn-lt"/>
              <a:ea typeface="+mn-ea"/>
              <a:cs typeface="+mn-cs"/>
            </a:endParaRP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其中</a:t>
            </a:r>
            <a:r>
              <a:rPr lang="en-US" altLang="zh-TW" sz="1200" kern="1200" dirty="0">
                <a:solidFill>
                  <a:schemeClr val="tx1"/>
                </a:solidFill>
                <a:effectLst/>
                <a:latin typeface="+mn-lt"/>
                <a:ea typeface="+mn-ea"/>
                <a:cs typeface="+mn-cs"/>
              </a:rPr>
              <a:t> eV </a:t>
            </a:r>
            <a:r>
              <a:rPr lang="zh-TW" altLang="zh-TW" sz="1200" kern="1200" dirty="0">
                <a:solidFill>
                  <a:schemeClr val="tx1"/>
                </a:solidFill>
                <a:effectLst/>
                <a:latin typeface="+mn-lt"/>
                <a:ea typeface="+mn-ea"/>
                <a:cs typeface="+mn-cs"/>
              </a:rPr>
              <a:t>是分配給</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的每個</a:t>
            </a:r>
            <a:r>
              <a:rPr lang="en-US" altLang="zh-TW" sz="1200" kern="1200" dirty="0">
                <a:solidFill>
                  <a:schemeClr val="tx1"/>
                </a:solidFill>
                <a:effectLst/>
                <a:latin typeface="+mn-lt"/>
                <a:ea typeface="+mn-ea"/>
                <a:cs typeface="+mn-cs"/>
              </a:rPr>
              <a:t> vCPU </a:t>
            </a:r>
            <a:r>
              <a:rPr lang="zh-TW" altLang="zh-TW" sz="1200" kern="1200" dirty="0">
                <a:solidFill>
                  <a:schemeClr val="tx1"/>
                </a:solidFill>
                <a:effectLst/>
                <a:latin typeface="+mn-lt"/>
                <a:ea typeface="+mn-ea"/>
                <a:cs typeface="+mn-cs"/>
              </a:rPr>
              <a:t>的固定成本</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38</a:t>
            </a:fld>
            <a:endParaRPr lang="zh-TW" altLang="en-US"/>
          </a:p>
        </p:txBody>
      </p:sp>
    </p:spTree>
    <p:extLst>
      <p:ext uri="{BB962C8B-B14F-4D97-AF65-F5344CB8AC3E}">
        <p14:creationId xmlns:p14="http://schemas.microsoft.com/office/powerpoint/2010/main" val="4032201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級別的成本取決於所涉及</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的數量和類型。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認為在邊緣主機上操作的成本更高。 </a:t>
            </a:r>
          </a:p>
          <a:p>
            <a:r>
              <a:rPr lang="zh-TW" altLang="zh-TW" sz="1200" kern="1200" dirty="0">
                <a:solidFill>
                  <a:schemeClr val="tx1"/>
                </a:solidFill>
                <a:effectLst/>
                <a:latin typeface="+mn-lt"/>
                <a:ea typeface="+mn-ea"/>
                <a:cs typeface="+mn-cs"/>
              </a:rPr>
              <a:t>這是由於邊緣資源的價值和缺乏。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假設在分配</a:t>
            </a: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時，會帶來固定的</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級別成本。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將這些固定成本編碼成一個向量</a:t>
            </a:r>
            <a:r>
              <a:rPr lang="en-US" altLang="zh-TW" sz="1200" kern="1200" dirty="0">
                <a:solidFill>
                  <a:schemeClr val="tx1"/>
                </a:solidFill>
                <a:effectLst/>
                <a:latin typeface="+mn-lt"/>
                <a:ea typeface="+mn-ea"/>
                <a:cs typeface="+mn-cs"/>
              </a:rPr>
              <a:t> K = [k1 k2 . . km]</a:t>
            </a:r>
            <a:r>
              <a:rPr lang="zh-TW" altLang="zh-TW" sz="1200" kern="1200" dirty="0">
                <a:solidFill>
                  <a:schemeClr val="tx1"/>
                </a:solidFill>
                <a:effectLst/>
                <a:latin typeface="+mn-lt"/>
                <a:ea typeface="+mn-ea"/>
                <a:cs typeface="+mn-cs"/>
              </a:rPr>
              <a:t>，其中每個元件對應於與特定</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相關的成本。 </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39</a:t>
            </a:fld>
            <a:endParaRPr lang="zh-TW" altLang="en-US"/>
          </a:p>
        </p:txBody>
      </p:sp>
    </p:spTree>
    <p:extLst>
      <p:ext uri="{BB962C8B-B14F-4D97-AF65-F5344CB8AC3E}">
        <p14:creationId xmlns:p14="http://schemas.microsoft.com/office/powerpoint/2010/main" val="642030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分配的</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級別成本定義為所有使用的</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的固定成本的總和，</a:t>
            </a:r>
            <a:r>
              <a:rPr lang="zh-TW" altLang="en-US" sz="1200" kern="1200" dirty="0">
                <a:solidFill>
                  <a:schemeClr val="tx1"/>
                </a:solidFill>
                <a:effectLst/>
                <a:latin typeface="+mn-lt"/>
                <a:ea typeface="+mn-ea"/>
                <a:cs typeface="+mn-cs"/>
              </a:rPr>
              <a:t>就是</a:t>
            </a:r>
            <a:r>
              <a:rPr lang="zh-TW" altLang="zh-TW" sz="1200" kern="1200" dirty="0">
                <a:solidFill>
                  <a:schemeClr val="tx1"/>
                </a:solidFill>
                <a:effectLst/>
                <a:latin typeface="+mn-lt"/>
                <a:ea typeface="+mn-ea"/>
                <a:cs typeface="+mn-cs"/>
              </a:rPr>
              <a:t>託管至少一個服務</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PMs</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每個元件對應於與特定</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相關的成本</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代表有部屬在</a:t>
            </a:r>
            <a:r>
              <a:rPr lang="en-US" altLang="zh-TW" sz="1200" kern="1200" dirty="0">
                <a:solidFill>
                  <a:schemeClr val="tx1"/>
                </a:solidFill>
                <a:effectLst/>
                <a:latin typeface="+mn-lt"/>
                <a:ea typeface="+mn-ea"/>
                <a:cs typeface="+mn-cs"/>
              </a:rPr>
              <a:t>PM</a:t>
            </a:r>
            <a:r>
              <a:rPr lang="zh-TW" altLang="en-US"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VM</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這個放置的總成本的公式如下</a:t>
            </a:r>
          </a:p>
          <a:p>
            <a:r>
              <a:rPr lang="zh-TW" altLang="en-US" dirty="0"/>
              <a:t>剛剛的有個式子做加總得到這個公式</a:t>
            </a:r>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40</a:t>
            </a:fld>
            <a:endParaRPr lang="zh-TW" altLang="en-US"/>
          </a:p>
        </p:txBody>
      </p:sp>
    </p:spTree>
    <p:extLst>
      <p:ext uri="{BB962C8B-B14F-4D97-AF65-F5344CB8AC3E}">
        <p14:creationId xmlns:p14="http://schemas.microsoft.com/office/powerpoint/2010/main" val="312540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超高可靠及低延遲</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服務，例如聯網汽車、工業</a:t>
            </a:r>
            <a:r>
              <a:rPr lang="en-US" altLang="zh-TW" sz="1200" kern="1200" dirty="0">
                <a:solidFill>
                  <a:schemeClr val="tx1"/>
                </a:solidFill>
                <a:effectLst/>
                <a:latin typeface="+mn-lt"/>
                <a:ea typeface="+mn-ea"/>
                <a:cs typeface="+mn-cs"/>
              </a:rPr>
              <a:t> 4.0 </a:t>
            </a:r>
            <a:r>
              <a:rPr lang="zh-TW" altLang="zh-TW" sz="1200" kern="1200" dirty="0">
                <a:solidFill>
                  <a:schemeClr val="tx1"/>
                </a:solidFill>
                <a:effectLst/>
                <a:latin typeface="+mn-lt"/>
                <a:ea typeface="+mn-ea"/>
                <a:cs typeface="+mn-cs"/>
              </a:rPr>
              <a:t>和關鍵物聯網，</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預計使用即將推出的</a:t>
            </a:r>
            <a:r>
              <a:rPr lang="en-US" altLang="zh-TW" sz="1200" kern="1200" dirty="0">
                <a:solidFill>
                  <a:schemeClr val="tx1"/>
                </a:solidFill>
                <a:effectLst/>
                <a:latin typeface="+mn-lt"/>
                <a:ea typeface="+mn-ea"/>
                <a:cs typeface="+mn-cs"/>
              </a:rPr>
              <a:t> 5G </a:t>
            </a:r>
            <a:r>
              <a:rPr lang="zh-TW" altLang="zh-TW" sz="1200" kern="1200" dirty="0">
                <a:solidFill>
                  <a:schemeClr val="tx1"/>
                </a:solidFill>
                <a:effectLst/>
                <a:latin typeface="+mn-lt"/>
                <a:ea typeface="+mn-ea"/>
                <a:cs typeface="+mn-cs"/>
              </a:rPr>
              <a:t>系統。</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需要非常低的存取延遲，在遠端伺服器和客戶端之間，同時運行在高可靠的環境中，</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以保證服務的連續性。</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a:t>
            </a:fld>
            <a:endParaRPr lang="zh-TW" altLang="en-US"/>
          </a:p>
        </p:txBody>
      </p:sp>
    </p:spTree>
    <p:extLst>
      <p:ext uri="{BB962C8B-B14F-4D97-AF65-F5344CB8AC3E}">
        <p14:creationId xmlns:p14="http://schemas.microsoft.com/office/powerpoint/2010/main" val="2652918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D. Objective</a:t>
            </a:r>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該系統的目標是得出一個最佳分配，在最大限度地提高可用性的同時最小化延遲。</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每個標準都將</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放置推向不同類型的解決方案。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低延遲服務部署將導致系統將服務組件放置在邊緣服務器上，這樣可以提供更短的回覆時間</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但更昂貴。</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41</a:t>
            </a:fld>
            <a:endParaRPr lang="zh-TW" altLang="en-US"/>
          </a:p>
        </p:txBody>
      </p:sp>
    </p:spTree>
    <p:extLst>
      <p:ext uri="{BB962C8B-B14F-4D97-AF65-F5344CB8AC3E}">
        <p14:creationId xmlns:p14="http://schemas.microsoft.com/office/powerpoint/2010/main" val="1204601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相反，傳統的中央</a:t>
            </a:r>
            <a:r>
              <a:rPr lang="en-US" altLang="zh-TW" sz="1200" kern="1200" dirty="0">
                <a:solidFill>
                  <a:schemeClr val="tx1"/>
                </a:solidFill>
                <a:effectLst/>
                <a:latin typeface="+mn-lt"/>
                <a:ea typeface="+mn-ea"/>
                <a:cs typeface="+mn-cs"/>
              </a:rPr>
              <a:t> DC </a:t>
            </a:r>
            <a:r>
              <a:rPr lang="zh-TW" altLang="zh-TW" sz="1200" kern="1200" dirty="0">
                <a:solidFill>
                  <a:schemeClr val="tx1"/>
                </a:solidFill>
                <a:effectLst/>
                <a:latin typeface="+mn-lt"/>
                <a:ea typeface="+mn-ea"/>
                <a:cs typeface="+mn-cs"/>
              </a:rPr>
              <a:t>提供更高的可用性，但延遲更長。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由於不可能同時針對兩個標準進行優化，因此</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應用標量化方法將問題轉換為單一目標問題。</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兩個標準，在推導最佳位置時，由特定策略決定，編碼為一對權重，</a:t>
            </a:r>
            <a:endParaRPr lang="en-US" altLang="zh-TW" sz="1200" kern="1200" dirty="0">
              <a:solidFill>
                <a:schemeClr val="tx1"/>
              </a:solidFill>
              <a:effectLst/>
              <a:latin typeface="+mn-lt"/>
              <a:ea typeface="+mn-ea"/>
              <a:cs typeface="+mn-cs"/>
            </a:endParaRPr>
          </a:p>
          <a:p>
            <a:r>
              <a:rPr lang="en-US" altLang="zh-TW" sz="1200" kern="1200" dirty="0" err="1">
                <a:solidFill>
                  <a:schemeClr val="tx1"/>
                </a:solidFill>
                <a:effectLst/>
                <a:latin typeface="+mn-lt"/>
                <a:ea typeface="+mn-ea"/>
                <a:cs typeface="+mn-cs"/>
              </a:rPr>
              <a:t>wl</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表示延遲，</a:t>
            </a:r>
            <a:r>
              <a:rPr lang="en-US" altLang="zh-TW" sz="1200" kern="1200" dirty="0" err="1">
                <a:solidFill>
                  <a:schemeClr val="tx1"/>
                </a:solidFill>
                <a:effectLst/>
                <a:latin typeface="+mn-lt"/>
                <a:ea typeface="+mn-ea"/>
                <a:cs typeface="+mn-cs"/>
              </a:rPr>
              <a:t>wa</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表示可用性，這樣</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wl</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wa</a:t>
            </a:r>
            <a:r>
              <a:rPr lang="en-US" altLang="zh-TW" sz="1200" kern="1200" dirty="0">
                <a:solidFill>
                  <a:schemeClr val="tx1"/>
                </a:solidFill>
                <a:effectLst/>
                <a:latin typeface="+mn-lt"/>
                <a:ea typeface="+mn-ea"/>
                <a:cs typeface="+mn-cs"/>
              </a:rPr>
              <a:t> = 1</a:t>
            </a:r>
            <a:r>
              <a:rPr lang="zh-TW" altLang="zh-TW" sz="120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42</a:t>
            </a:fld>
            <a:endParaRPr lang="zh-TW" altLang="en-US"/>
          </a:p>
        </p:txBody>
      </p:sp>
    </p:spTree>
    <p:extLst>
      <p:ext uri="{BB962C8B-B14F-4D97-AF65-F5344CB8AC3E}">
        <p14:creationId xmlns:p14="http://schemas.microsoft.com/office/powerpoint/2010/main" val="1905673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給定一個依據在特定的</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服務上的特定策略，系統運營商推導出以下問題的最佳解決方案：</a:t>
            </a: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在這個公式中，</a:t>
            </a:r>
          </a:p>
          <a:p>
            <a:r>
              <a:rPr lang="en-US" altLang="zh-TW" sz="1200" kern="1200" dirty="0">
                <a:solidFill>
                  <a:schemeClr val="tx1"/>
                </a:solidFill>
                <a:effectLst/>
                <a:latin typeface="+mn-lt"/>
                <a:ea typeface="+mn-ea"/>
                <a:cs typeface="+mn-cs"/>
              </a:rPr>
              <a:t>Constraint (8) </a:t>
            </a:r>
            <a:r>
              <a:rPr lang="zh-TW" altLang="zh-TW" sz="1200" kern="1200" dirty="0">
                <a:solidFill>
                  <a:schemeClr val="tx1"/>
                </a:solidFill>
                <a:effectLst/>
                <a:latin typeface="+mn-lt"/>
                <a:ea typeface="+mn-ea"/>
                <a:cs typeface="+mn-cs"/>
              </a:rPr>
              <a:t>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考慮了預算，它將服務部署的成本限制在不違反與客戶的初始預算</a:t>
            </a:r>
            <a:r>
              <a:rPr lang="en-US" altLang="zh-TW" sz="1200" kern="1200" dirty="0">
                <a:solidFill>
                  <a:schemeClr val="tx1"/>
                </a:solidFill>
                <a:effectLst/>
                <a:latin typeface="+mn-lt"/>
                <a:ea typeface="+mn-ea"/>
                <a:cs typeface="+mn-cs"/>
              </a:rPr>
              <a:t>E</a:t>
            </a:r>
            <a:r>
              <a:rPr lang="zh-TW" altLang="zh-TW" sz="1200" kern="1200" dirty="0">
                <a:solidFill>
                  <a:schemeClr val="tx1"/>
                </a:solidFill>
                <a:effectLst/>
                <a:latin typeface="+mn-lt"/>
                <a:ea typeface="+mn-ea"/>
                <a:cs typeface="+mn-cs"/>
              </a:rPr>
              <a:t>以下。 </a:t>
            </a:r>
            <a:r>
              <a:rPr lang="zh-TW" altLang="en-US"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Constraint (9) </a:t>
            </a:r>
            <a:r>
              <a:rPr lang="zh-TW" altLang="zh-TW" sz="1200" kern="1200" dirty="0">
                <a:solidFill>
                  <a:schemeClr val="tx1"/>
                </a:solidFill>
                <a:effectLst/>
                <a:latin typeface="+mn-lt"/>
                <a:ea typeface="+mn-ea"/>
                <a:cs typeface="+mn-cs"/>
              </a:rPr>
              <a:t>確保服務具有最低可用性。</a:t>
            </a:r>
          </a:p>
          <a:p>
            <a:r>
              <a:rPr lang="en-US" altLang="zh-TW" sz="1200" kern="1200" dirty="0">
                <a:solidFill>
                  <a:schemeClr val="tx1"/>
                </a:solidFill>
                <a:effectLst/>
                <a:latin typeface="+mn-lt"/>
                <a:ea typeface="+mn-ea"/>
                <a:cs typeface="+mn-cs"/>
              </a:rPr>
              <a:t>Constraint (10) </a:t>
            </a:r>
            <a:r>
              <a:rPr lang="zh-TW" altLang="zh-TW" sz="1200" kern="1200" dirty="0">
                <a:solidFill>
                  <a:schemeClr val="tx1"/>
                </a:solidFill>
                <a:effectLst/>
                <a:latin typeface="+mn-lt"/>
                <a:ea typeface="+mn-ea"/>
                <a:cs typeface="+mn-cs"/>
              </a:rPr>
              <a:t>確保每個</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分配給單個主機，因為</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不能拆分，</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Constraint (11) </a:t>
            </a:r>
            <a:r>
              <a:rPr lang="zh-TW" altLang="zh-TW" sz="1200" kern="1200" dirty="0">
                <a:solidFill>
                  <a:schemeClr val="tx1"/>
                </a:solidFill>
                <a:effectLst/>
                <a:latin typeface="+mn-lt"/>
                <a:ea typeface="+mn-ea"/>
                <a:cs typeface="+mn-cs"/>
              </a:rPr>
              <a:t>保證不超過每個主機的</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U = {u1 u2 </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 . um} </a:t>
            </a:r>
            <a:r>
              <a:rPr lang="zh-TW" altLang="zh-TW" sz="1200" kern="1200" dirty="0">
                <a:solidFill>
                  <a:schemeClr val="tx1"/>
                </a:solidFill>
                <a:effectLst/>
                <a:latin typeface="+mn-lt"/>
                <a:ea typeface="+mn-ea"/>
                <a:cs typeface="+mn-cs"/>
              </a:rPr>
              <a:t>表示 </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至</a:t>
            </a:r>
            <a:r>
              <a:rPr lang="en-US" altLang="zh-TW" sz="1200" kern="1200" dirty="0">
                <a:solidFill>
                  <a:schemeClr val="tx1"/>
                </a:solidFill>
                <a:effectLst/>
                <a:latin typeface="+mn-lt"/>
                <a:ea typeface="+mn-ea"/>
                <a:cs typeface="+mn-cs"/>
              </a:rPr>
              <a:t>m PMs</a:t>
            </a:r>
            <a:r>
              <a:rPr lang="zh-TW" altLang="zh-TW" sz="1200" kern="1200" dirty="0">
                <a:solidFill>
                  <a:schemeClr val="tx1"/>
                </a:solidFill>
                <a:effectLst/>
                <a:latin typeface="+mn-lt"/>
                <a:ea typeface="+mn-ea"/>
                <a:cs typeface="+mn-cs"/>
              </a:rPr>
              <a:t>中可用的</a:t>
            </a:r>
            <a:r>
              <a:rPr lang="en-US" altLang="zh-TW" sz="1200" kern="1200" dirty="0">
                <a:solidFill>
                  <a:schemeClr val="tx1"/>
                </a:solidFill>
                <a:effectLst/>
                <a:latin typeface="+mn-lt"/>
                <a:ea typeface="+mn-ea"/>
                <a:cs typeface="+mn-cs"/>
              </a:rPr>
              <a:t> CPU </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43</a:t>
            </a:fld>
            <a:endParaRPr lang="zh-TW" altLang="en-US"/>
          </a:p>
        </p:txBody>
      </p:sp>
    </p:spTree>
    <p:extLst>
      <p:ext uri="{BB962C8B-B14F-4D97-AF65-F5344CB8AC3E}">
        <p14:creationId xmlns:p14="http://schemas.microsoft.com/office/powerpoint/2010/main" val="1436067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許多</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或網路功能放置問題是</a:t>
            </a:r>
            <a:r>
              <a:rPr lang="en-US" altLang="zh-TW" sz="1200" kern="1200" dirty="0">
                <a:solidFill>
                  <a:schemeClr val="tx1"/>
                </a:solidFill>
                <a:effectLst/>
                <a:latin typeface="+mn-lt"/>
                <a:ea typeface="+mn-ea"/>
                <a:cs typeface="+mn-cs"/>
              </a:rPr>
              <a:t> NP-hard [17]</a:t>
            </a:r>
            <a:r>
              <a:rPr lang="zh-TW" altLang="zh-TW" sz="1200" kern="1200" dirty="0">
                <a:solidFill>
                  <a:schemeClr val="tx1"/>
                </a:solidFill>
                <a:effectLst/>
                <a:latin typeface="+mn-lt"/>
                <a:ea typeface="+mn-ea"/>
                <a:cs typeface="+mn-cs"/>
              </a:rPr>
              <a:t>，因此提出了各種啟發式的方法。</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 </a:t>
            </a:r>
          </a:p>
          <a:p>
            <a:r>
              <a:rPr lang="zh-TW" altLang="zh-TW" sz="1200" kern="1200" dirty="0">
                <a:solidFill>
                  <a:schemeClr val="tx1"/>
                </a:solidFill>
                <a:effectLst/>
                <a:latin typeface="+mn-lt"/>
                <a:ea typeface="+mn-ea"/>
                <a:cs typeface="+mn-cs"/>
              </a:rPr>
              <a:t>因此，</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介紹了為</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的模型定制的基因演算法</a:t>
            </a:r>
            <a:r>
              <a:rPr lang="en-US" altLang="zh-TW" sz="1200" kern="1200" dirty="0">
                <a:solidFill>
                  <a:schemeClr val="tx1"/>
                </a:solidFill>
                <a:effectLst/>
                <a:latin typeface="+mn-lt"/>
                <a:ea typeface="+mn-ea"/>
                <a:cs typeface="+mn-cs"/>
              </a:rPr>
              <a:t> (GA) </a:t>
            </a:r>
            <a:r>
              <a:rPr lang="zh-TW" altLang="zh-TW" sz="1200" kern="1200" dirty="0">
                <a:solidFill>
                  <a:schemeClr val="tx1"/>
                </a:solidFill>
                <a:effectLst/>
                <a:latin typeface="+mn-lt"/>
                <a:ea typeface="+mn-ea"/>
                <a:cs typeface="+mn-cs"/>
              </a:rPr>
              <a:t>元啟發式演算法，用他來解決</a:t>
            </a:r>
            <a:r>
              <a:rPr lang="en-US" altLang="zh-TW" sz="1200" kern="1200" dirty="0">
                <a:solidFill>
                  <a:schemeClr val="tx1"/>
                </a:solidFill>
                <a:effectLst/>
                <a:latin typeface="+mn-lt"/>
                <a:ea typeface="+mn-ea"/>
                <a:cs typeface="+mn-cs"/>
              </a:rPr>
              <a:t>VM </a:t>
            </a:r>
            <a:r>
              <a:rPr lang="zh-TW" altLang="zh-TW" sz="1200" kern="1200" dirty="0">
                <a:solidFill>
                  <a:schemeClr val="tx1"/>
                </a:solidFill>
                <a:effectLst/>
                <a:latin typeface="+mn-lt"/>
                <a:ea typeface="+mn-ea"/>
                <a:cs typeface="+mn-cs"/>
              </a:rPr>
              <a:t>放置問題。</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GA </a:t>
            </a:r>
            <a:r>
              <a:rPr lang="zh-TW" altLang="zh-TW" sz="1200" kern="1200" dirty="0">
                <a:solidFill>
                  <a:schemeClr val="tx1"/>
                </a:solidFill>
                <a:effectLst/>
                <a:latin typeface="+mn-lt"/>
                <a:ea typeface="+mn-ea"/>
                <a:cs typeface="+mn-cs"/>
              </a:rPr>
              <a:t>迭代應用兩個主要操作來解決優化問題：交叉</a:t>
            </a:r>
            <a:r>
              <a:rPr lang="zh-TW" altLang="en-US" sz="1200" kern="1200" dirty="0">
                <a:solidFill>
                  <a:schemeClr val="tx1"/>
                </a:solidFill>
                <a:effectLst/>
                <a:latin typeface="+mn-lt"/>
                <a:ea typeface="+mn-ea"/>
                <a:cs typeface="+mn-cs"/>
              </a:rPr>
              <a:t>、交配</a:t>
            </a:r>
            <a:r>
              <a:rPr lang="en-US" altLang="zh-TW" sz="1200" kern="1200" dirty="0">
                <a:solidFill>
                  <a:schemeClr val="tx1"/>
                </a:solidFill>
                <a:effectLst/>
                <a:latin typeface="+mn-lt"/>
                <a:ea typeface="+mn-ea"/>
                <a:cs typeface="+mn-cs"/>
              </a:rPr>
              <a:t>(crossover)</a:t>
            </a:r>
            <a:r>
              <a:rPr lang="zh-TW" altLang="zh-TW" sz="1200" kern="1200" dirty="0">
                <a:solidFill>
                  <a:schemeClr val="tx1"/>
                </a:solidFill>
                <a:effectLst/>
                <a:latin typeface="+mn-lt"/>
                <a:ea typeface="+mn-ea"/>
                <a:cs typeface="+mn-cs"/>
              </a:rPr>
              <a:t>和變異</a:t>
            </a:r>
            <a:r>
              <a:rPr lang="en-US" altLang="zh-TW" sz="1200" kern="1200" dirty="0">
                <a:solidFill>
                  <a:schemeClr val="tx1"/>
                </a:solidFill>
                <a:effectLst/>
                <a:latin typeface="+mn-lt"/>
                <a:ea typeface="+mn-ea"/>
                <a:cs typeface="+mn-cs"/>
              </a:rPr>
              <a:t>(mutation)</a:t>
            </a:r>
            <a:r>
              <a:rPr lang="zh-TW" altLang="zh-TW" sz="120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44</a:t>
            </a:fld>
            <a:endParaRPr lang="zh-TW" altLang="en-US"/>
          </a:p>
        </p:txBody>
      </p:sp>
    </p:spTree>
    <p:extLst>
      <p:ext uri="{BB962C8B-B14F-4D97-AF65-F5344CB8AC3E}">
        <p14:creationId xmlns:p14="http://schemas.microsoft.com/office/powerpoint/2010/main" val="1874812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它將每個潛在解決方案編碼為稱為基因的染色體（字符序列），並用適當的值代表每個解決方案。</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基因演算法從候選解的初始</a:t>
            </a:r>
            <a:r>
              <a:rPr lang="zh-TW" altLang="en-US" sz="1200" kern="1200" dirty="0">
                <a:solidFill>
                  <a:schemeClr val="tx1"/>
                </a:solidFill>
                <a:effectLst/>
                <a:latin typeface="+mn-lt"/>
                <a:ea typeface="+mn-ea"/>
                <a:cs typeface="+mn-cs"/>
              </a:rPr>
              <a:t>值</a:t>
            </a:r>
            <a:r>
              <a:rPr lang="zh-TW" altLang="zh-TW" sz="1200" kern="1200" dirty="0">
                <a:solidFill>
                  <a:schemeClr val="tx1"/>
                </a:solidFill>
                <a:effectLst/>
                <a:latin typeface="+mn-lt"/>
                <a:ea typeface="+mn-ea"/>
                <a:cs typeface="+mn-cs"/>
              </a:rPr>
              <a:t>開始，透過使用交叉</a:t>
            </a:r>
            <a:r>
              <a:rPr lang="en-US" altLang="zh-TW" sz="1200" kern="1200" dirty="0">
                <a:solidFill>
                  <a:schemeClr val="tx1"/>
                </a:solidFill>
                <a:effectLst/>
                <a:latin typeface="+mn-lt"/>
                <a:ea typeface="+mn-ea"/>
                <a:cs typeface="+mn-cs"/>
              </a:rPr>
              <a:t>(crossover)</a:t>
            </a:r>
            <a:r>
              <a:rPr lang="zh-TW" altLang="zh-TW" sz="1200" kern="1200" dirty="0">
                <a:solidFill>
                  <a:schemeClr val="tx1"/>
                </a:solidFill>
                <a:effectLst/>
                <a:latin typeface="+mn-lt"/>
                <a:ea typeface="+mn-ea"/>
                <a:cs typeface="+mn-cs"/>
              </a:rPr>
              <a:t>，從選定的父母中生成新的染色體，</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並使用變異</a:t>
            </a:r>
            <a:r>
              <a:rPr lang="en-US" altLang="zh-TW" sz="1200" kern="1200" dirty="0">
                <a:solidFill>
                  <a:schemeClr val="tx1"/>
                </a:solidFill>
                <a:effectLst/>
                <a:latin typeface="+mn-lt"/>
                <a:ea typeface="+mn-ea"/>
                <a:cs typeface="+mn-cs"/>
              </a:rPr>
              <a:t>(mutation)</a:t>
            </a:r>
            <a:r>
              <a:rPr lang="zh-TW" altLang="zh-TW" sz="1200" kern="1200" dirty="0">
                <a:solidFill>
                  <a:schemeClr val="tx1"/>
                </a:solidFill>
                <a:effectLst/>
                <a:latin typeface="+mn-lt"/>
                <a:ea typeface="+mn-ea"/>
                <a:cs typeface="+mn-cs"/>
              </a:rPr>
              <a:t>隨機調整染色體，迭代調整它們以產生質量更好的新一代。</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45</a:t>
            </a:fld>
            <a:endParaRPr lang="zh-TW" altLang="en-US"/>
          </a:p>
        </p:txBody>
      </p:sp>
    </p:spTree>
    <p:extLst>
      <p:ext uri="{BB962C8B-B14F-4D97-AF65-F5344CB8AC3E}">
        <p14:creationId xmlns:p14="http://schemas.microsoft.com/office/powerpoint/2010/main" val="783609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的基因演算法受到</a:t>
            </a:r>
            <a:r>
              <a:rPr lang="en-US" altLang="zh-TW" sz="1200" kern="1200" dirty="0">
                <a:solidFill>
                  <a:schemeClr val="tx1"/>
                </a:solidFill>
                <a:effectLst/>
                <a:latin typeface="+mn-lt"/>
                <a:ea typeface="+mn-ea"/>
                <a:cs typeface="+mn-cs"/>
              </a:rPr>
              <a:t> Xu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Fortes [18] </a:t>
            </a:r>
            <a:r>
              <a:rPr lang="zh-TW" altLang="zh-TW" sz="1200" kern="1200" dirty="0">
                <a:solidFill>
                  <a:schemeClr val="tx1"/>
                </a:solidFill>
                <a:effectLst/>
                <a:latin typeface="+mn-lt"/>
                <a:ea typeface="+mn-ea"/>
                <a:cs typeface="+mn-cs"/>
              </a:rPr>
              <a:t>文獻的啟發，他們提出了一種分組基因演算法</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來解決</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在實體資源上的放置問題，</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Xu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Fortes</a:t>
            </a:r>
            <a:r>
              <a:rPr lang="zh-TW" altLang="zh-TW" sz="1200" kern="1200" dirty="0">
                <a:solidFill>
                  <a:schemeClr val="tx1"/>
                </a:solidFill>
                <a:effectLst/>
                <a:latin typeface="+mn-lt"/>
                <a:ea typeface="+mn-ea"/>
                <a:cs typeface="+mn-cs"/>
              </a:rPr>
              <a:t>目的是在優化，而就像</a:t>
            </a:r>
            <a:r>
              <a:rPr lang="zh-TW" altLang="en-US" sz="1200" kern="1200" dirty="0">
                <a:solidFill>
                  <a:schemeClr val="tx1"/>
                </a:solidFill>
                <a:effectLst/>
                <a:latin typeface="+mn-lt"/>
                <a:ea typeface="+mn-ea"/>
                <a:cs typeface="+mn-cs"/>
              </a:rPr>
              <a:t>此篇論論文</a:t>
            </a:r>
            <a:r>
              <a:rPr lang="zh-TW" altLang="zh-TW" sz="1200" kern="1200" dirty="0">
                <a:solidFill>
                  <a:schemeClr val="tx1"/>
                </a:solidFill>
                <a:effectLst/>
                <a:latin typeface="+mn-lt"/>
                <a:ea typeface="+mn-ea"/>
                <a:cs typeface="+mn-cs"/>
              </a:rPr>
              <a:t>是為了多目標函數。</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Xu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Fortes</a:t>
            </a:r>
            <a:r>
              <a:rPr lang="zh-TW" altLang="zh-TW" sz="1200" kern="1200" dirty="0">
                <a:solidFill>
                  <a:schemeClr val="tx1"/>
                </a:solidFill>
                <a:effectLst/>
                <a:latin typeface="+mn-lt"/>
                <a:ea typeface="+mn-ea"/>
                <a:cs typeface="+mn-cs"/>
              </a:rPr>
              <a:t>的目標是最小化減少資源浪費、功耗和最大限度地散熱。</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這三個目標是矛盾的，因為將</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放置在少量</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上，會增加所用</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的散熱，而另外兩個目標會降低。</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46</a:t>
            </a:fld>
            <a:endParaRPr lang="zh-TW" altLang="en-US"/>
          </a:p>
        </p:txBody>
      </p:sp>
    </p:spTree>
    <p:extLst>
      <p:ext uri="{BB962C8B-B14F-4D97-AF65-F5344CB8AC3E}">
        <p14:creationId xmlns:p14="http://schemas.microsoft.com/office/powerpoint/2010/main" val="3200434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集成了</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的可用性和延遲目標。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但是，與</a:t>
            </a:r>
            <a:r>
              <a:rPr lang="en-US" altLang="zh-TW" sz="1200" kern="1200" dirty="0">
                <a:solidFill>
                  <a:schemeClr val="tx1"/>
                </a:solidFill>
                <a:effectLst/>
                <a:latin typeface="+mn-lt"/>
                <a:ea typeface="+mn-ea"/>
                <a:cs typeface="+mn-cs"/>
              </a:rPr>
              <a:t>Xu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Fortes </a:t>
            </a:r>
            <a:r>
              <a:rPr lang="zh-TW" altLang="zh-TW" sz="1200" kern="1200" dirty="0">
                <a:solidFill>
                  <a:schemeClr val="tx1"/>
                </a:solidFill>
                <a:effectLst/>
                <a:latin typeface="+mn-lt"/>
                <a:ea typeface="+mn-ea"/>
                <a:cs typeface="+mn-cs"/>
              </a:rPr>
              <a:t>不同，</a:t>
            </a:r>
            <a:r>
              <a:rPr lang="en-US" altLang="zh-TW" sz="1200" kern="1200" dirty="0">
                <a:solidFill>
                  <a:schemeClr val="tx1"/>
                </a:solidFill>
                <a:effectLst/>
                <a:latin typeface="+mn-lt"/>
                <a:ea typeface="+mn-ea"/>
                <a:cs typeface="+mn-cs"/>
              </a:rPr>
              <a:t>Xu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Fortes</a:t>
            </a:r>
            <a:r>
              <a:rPr lang="zh-TW" altLang="zh-TW" sz="1200" kern="1200" dirty="0">
                <a:solidFill>
                  <a:schemeClr val="tx1"/>
                </a:solidFill>
                <a:effectLst/>
                <a:latin typeface="+mn-lt"/>
                <a:ea typeface="+mn-ea"/>
                <a:cs typeface="+mn-cs"/>
              </a:rPr>
              <a:t>使用模糊邏輯系統作為適應度函數來共同考慮三個目標，</a:t>
            </a: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的適應度函數由權重（策略）決定，並且</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目標函數直接使用方程</a:t>
            </a:r>
            <a:r>
              <a:rPr lang="en-US" altLang="zh-TW" sz="1200" kern="1200" dirty="0">
                <a:solidFill>
                  <a:schemeClr val="tx1"/>
                </a:solidFill>
                <a:effectLst/>
                <a:latin typeface="+mn-lt"/>
                <a:ea typeface="+mn-ea"/>
                <a:cs typeface="+mn-cs"/>
              </a:rPr>
              <a:t> (7)</a:t>
            </a:r>
            <a:r>
              <a:rPr lang="zh-TW" altLang="zh-TW" sz="1200" kern="1200" dirty="0">
                <a:solidFill>
                  <a:schemeClr val="tx1"/>
                </a:solidFill>
                <a:effectLst/>
                <a:latin typeface="+mn-lt"/>
                <a:ea typeface="+mn-ea"/>
                <a:cs typeface="+mn-cs"/>
              </a:rPr>
              <a:t>。</a:t>
            </a:r>
            <a:r>
              <a:rPr lang="en-US" altLang="zh-TW" dirty="0"/>
              <a:t>minimize X </a:t>
            </a:r>
            <a:r>
              <a:rPr lang="en-US" altLang="zh-TW" dirty="0" err="1"/>
              <a:t>wlL</a:t>
            </a:r>
            <a:r>
              <a:rPr lang="en-US" altLang="zh-TW" dirty="0"/>
              <a:t>(X) − </a:t>
            </a:r>
            <a:r>
              <a:rPr lang="en-US" altLang="zh-TW" dirty="0" err="1"/>
              <a:t>waA</a:t>
            </a:r>
            <a:r>
              <a:rPr lang="en-US" altLang="zh-TW" dirty="0"/>
              <a:t>(X) </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47</a:t>
            </a:fld>
            <a:endParaRPr lang="zh-TW" altLang="en-US"/>
          </a:p>
        </p:txBody>
      </p:sp>
    </p:spTree>
    <p:extLst>
      <p:ext uri="{BB962C8B-B14F-4D97-AF65-F5344CB8AC3E}">
        <p14:creationId xmlns:p14="http://schemas.microsoft.com/office/powerpoint/2010/main" val="4031213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的數量作為輸入，並透過生成</a:t>
            </a:r>
            <a:r>
              <a:rPr lang="en-US" altLang="zh-TW" sz="1200" kern="1200" dirty="0">
                <a:solidFill>
                  <a:schemeClr val="tx1"/>
                </a:solidFill>
                <a:effectLst/>
                <a:latin typeface="+mn-lt"/>
                <a:ea typeface="+mn-ea"/>
                <a:cs typeface="+mn-cs"/>
              </a:rPr>
              <a:t> S</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隨機分配給</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來創建初始解決方案。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對於</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中的每個解決方案，</a:t>
            </a:r>
            <a:r>
              <a:rPr lang="en-US" altLang="zh-TW" sz="1200" kern="1200" dirty="0">
                <a:solidFill>
                  <a:schemeClr val="tx1"/>
                </a:solidFill>
                <a:effectLst/>
                <a:latin typeface="+mn-lt"/>
                <a:ea typeface="+mn-ea"/>
                <a:cs typeface="+mn-cs"/>
              </a:rPr>
              <a:t>PMs </a:t>
            </a:r>
            <a:r>
              <a:rPr lang="zh-TW" altLang="zh-TW" sz="1200" kern="1200" dirty="0">
                <a:solidFill>
                  <a:schemeClr val="tx1"/>
                </a:solidFill>
                <a:effectLst/>
                <a:latin typeface="+mn-lt"/>
                <a:ea typeface="+mn-ea"/>
                <a:cs typeface="+mn-cs"/>
              </a:rPr>
              <a:t>上的每組</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都是一個基因。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一旦生成初始解池，</a:t>
            </a:r>
            <a:r>
              <a:rPr lang="en-US" altLang="zh-TW" sz="1200" kern="1200" dirty="0">
                <a:solidFill>
                  <a:schemeClr val="tx1"/>
                </a:solidFill>
                <a:effectLst/>
                <a:latin typeface="+mn-lt"/>
                <a:ea typeface="+mn-ea"/>
                <a:cs typeface="+mn-cs"/>
              </a:rPr>
              <a:t>GGA </a:t>
            </a:r>
            <a:r>
              <a:rPr lang="zh-TW" altLang="zh-TW" sz="1200" kern="1200" dirty="0">
                <a:solidFill>
                  <a:schemeClr val="tx1"/>
                </a:solidFill>
                <a:effectLst/>
                <a:latin typeface="+mn-lt"/>
                <a:ea typeface="+mn-ea"/>
                <a:cs typeface="+mn-cs"/>
              </a:rPr>
              <a:t>將運行</a:t>
            </a:r>
            <a:r>
              <a:rPr lang="en-US" altLang="zh-TW" sz="1200" kern="1200" dirty="0">
                <a:solidFill>
                  <a:schemeClr val="tx1"/>
                </a:solidFill>
                <a:effectLst/>
                <a:latin typeface="+mn-lt"/>
                <a:ea typeface="+mn-ea"/>
                <a:cs typeface="+mn-cs"/>
              </a:rPr>
              <a:t> G </a:t>
            </a:r>
            <a:r>
              <a:rPr lang="zh-TW" altLang="zh-TW" sz="1200" kern="1200" dirty="0">
                <a:solidFill>
                  <a:schemeClr val="tx1"/>
                </a:solidFill>
                <a:effectLst/>
                <a:latin typeface="+mn-lt"/>
                <a:ea typeface="+mn-ea"/>
                <a:cs typeface="+mn-cs"/>
              </a:rPr>
              <a:t>代。</a:t>
            </a:r>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48</a:t>
            </a:fld>
            <a:endParaRPr lang="zh-TW" altLang="en-US"/>
          </a:p>
        </p:txBody>
      </p:sp>
    </p:spTree>
    <p:extLst>
      <p:ext uri="{BB962C8B-B14F-4D97-AF65-F5344CB8AC3E}">
        <p14:creationId xmlns:p14="http://schemas.microsoft.com/office/powerpoint/2010/main" val="3156830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Xu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Fortes [18] </a:t>
            </a:r>
            <a:r>
              <a:rPr lang="zh-TW" altLang="zh-TW" sz="1200" kern="1200" dirty="0">
                <a:solidFill>
                  <a:schemeClr val="tx1"/>
                </a:solidFill>
                <a:effectLst/>
                <a:latin typeface="+mn-lt"/>
                <a:ea typeface="+mn-ea"/>
                <a:cs typeface="+mn-cs"/>
              </a:rPr>
              <a:t>引入了排序交叉</a:t>
            </a:r>
            <a:r>
              <a:rPr lang="en-US" altLang="zh-TW" sz="1200" kern="1200" dirty="0">
                <a:solidFill>
                  <a:schemeClr val="tx1"/>
                </a:solidFill>
                <a:effectLst/>
                <a:latin typeface="+mn-lt"/>
                <a:ea typeface="+mn-ea"/>
                <a:cs typeface="+mn-cs"/>
              </a:rPr>
              <a:t>(ranking-crossover)</a:t>
            </a:r>
            <a:r>
              <a:rPr lang="zh-TW" altLang="zh-TW" sz="1200" kern="1200" dirty="0">
                <a:solidFill>
                  <a:schemeClr val="tx1"/>
                </a:solidFill>
                <a:effectLst/>
                <a:latin typeface="+mn-lt"/>
                <a:ea typeface="+mn-ea"/>
                <a:cs typeface="+mn-cs"/>
              </a:rPr>
              <a:t>運算子，它是典型交叉的改進版本。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後者</a:t>
            </a:r>
            <a:r>
              <a:rPr lang="en-US" altLang="zh-TW" sz="1200" kern="1200" dirty="0">
                <a:solidFill>
                  <a:schemeClr val="tx1"/>
                </a:solidFill>
                <a:effectLst/>
                <a:latin typeface="+mn-lt"/>
                <a:ea typeface="+mn-ea"/>
                <a:cs typeface="+mn-cs"/>
              </a:rPr>
              <a:t>(crossover)</a:t>
            </a:r>
            <a:r>
              <a:rPr lang="zh-TW" altLang="zh-TW" sz="1200" kern="1200" dirty="0">
                <a:solidFill>
                  <a:schemeClr val="tx1"/>
                </a:solidFill>
                <a:effectLst/>
                <a:latin typeface="+mn-lt"/>
                <a:ea typeface="+mn-ea"/>
                <a:cs typeface="+mn-cs"/>
              </a:rPr>
              <a:t>從選定的父母那裡盲目地選擇基因。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另一方面，排序交叉</a:t>
            </a:r>
            <a:r>
              <a:rPr lang="en-US" altLang="zh-TW" sz="1200" kern="1200" dirty="0">
                <a:solidFill>
                  <a:schemeClr val="tx1"/>
                </a:solidFill>
                <a:effectLst/>
                <a:latin typeface="+mn-lt"/>
                <a:ea typeface="+mn-ea"/>
                <a:cs typeface="+mn-cs"/>
              </a:rPr>
              <a:t>(ranking-crossover)</a:t>
            </a:r>
            <a:r>
              <a:rPr lang="zh-TW" altLang="zh-TW" sz="1200" kern="1200" dirty="0">
                <a:solidFill>
                  <a:schemeClr val="tx1"/>
                </a:solidFill>
                <a:effectLst/>
                <a:latin typeface="+mn-lt"/>
                <a:ea typeface="+mn-ea"/>
                <a:cs typeface="+mn-cs"/>
              </a:rPr>
              <a:t>根據每個目標定義的特定效率函數的平均值，</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選擇具有更高等級的基因，從而產生更高質量的後代。</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49</a:t>
            </a:fld>
            <a:endParaRPr lang="zh-TW" altLang="en-US"/>
          </a:p>
        </p:txBody>
      </p:sp>
    </p:spTree>
    <p:extLst>
      <p:ext uri="{BB962C8B-B14F-4D97-AF65-F5344CB8AC3E}">
        <p14:creationId xmlns:p14="http://schemas.microsoft.com/office/powerpoint/2010/main" val="2194629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的例子中，根據每個排序交叉</a:t>
            </a:r>
            <a:r>
              <a:rPr lang="en-US" altLang="zh-TW" sz="1200" kern="1200" dirty="0">
                <a:solidFill>
                  <a:schemeClr val="tx1"/>
                </a:solidFill>
                <a:effectLst/>
                <a:latin typeface="+mn-lt"/>
                <a:ea typeface="+mn-ea"/>
                <a:cs typeface="+mn-cs"/>
              </a:rPr>
              <a:t>(ranking-crossover)</a:t>
            </a:r>
            <a:r>
              <a:rPr lang="zh-TW" altLang="zh-TW" sz="1200" kern="1200" dirty="0">
                <a:solidFill>
                  <a:schemeClr val="tx1"/>
                </a:solidFill>
                <a:effectLst/>
                <a:latin typeface="+mn-lt"/>
                <a:ea typeface="+mn-ea"/>
                <a:cs typeface="+mn-cs"/>
              </a:rPr>
              <a:t>操作，</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計算來自兩個隨機染色體的效率值。</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 </a:t>
            </a:r>
          </a:p>
          <a:p>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Xu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Fortes</a:t>
            </a:r>
            <a:r>
              <a:rPr lang="zh-TW" altLang="zh-TW" sz="1200" kern="1200" dirty="0">
                <a:solidFill>
                  <a:schemeClr val="tx1"/>
                </a:solidFill>
                <a:effectLst/>
                <a:latin typeface="+mn-lt"/>
                <a:ea typeface="+mn-ea"/>
                <a:cs typeface="+mn-cs"/>
              </a:rPr>
              <a:t>的文獻相反，</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選擇了（</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）分別給出的基因衍生值的延遲和可用性之間的距離作為效率函數。 </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延遲</a:t>
            </a:r>
            <a:r>
              <a:rPr lang="en-US" altLang="zh-TW" sz="1200" kern="1200" dirty="0">
                <a:solidFill>
                  <a:schemeClr val="tx1"/>
                </a:solidFill>
                <a:effectLst/>
                <a:latin typeface="+mn-lt"/>
                <a:ea typeface="+mn-ea"/>
                <a:cs typeface="+mn-cs"/>
              </a:rPr>
              <a:t>model (3)</a:t>
            </a:r>
            <a:r>
              <a:rPr lang="zh-TW" altLang="en-US" sz="1200" kern="1200" dirty="0">
                <a:solidFill>
                  <a:schemeClr val="tx1"/>
                </a:solidFill>
                <a:effectLst/>
                <a:latin typeface="+mn-lt"/>
                <a:ea typeface="+mn-ea"/>
                <a:cs typeface="+mn-cs"/>
              </a:rPr>
              <a:t>可用性的相關組</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這些理想值可能是單個基因無法同時達到的，對應於一個烏托邦式的案例。</a:t>
            </a:r>
          </a:p>
          <a:p>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50</a:t>
            </a:fld>
            <a:endParaRPr lang="zh-TW" altLang="en-US"/>
          </a:p>
        </p:txBody>
      </p:sp>
    </p:spTree>
    <p:extLst>
      <p:ext uri="{BB962C8B-B14F-4D97-AF65-F5344CB8AC3E}">
        <p14:creationId xmlns:p14="http://schemas.microsoft.com/office/powerpoint/2010/main" val="334399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ref[1]</a:t>
            </a:r>
            <a:r>
              <a:rPr lang="zh-TW" altLang="en-US" sz="1200" kern="1200" dirty="0">
                <a:solidFill>
                  <a:schemeClr val="tx1"/>
                </a:solidFill>
                <a:effectLst/>
                <a:latin typeface="+mn-lt"/>
                <a:ea typeface="+mn-ea"/>
                <a:cs typeface="+mn-cs"/>
              </a:rPr>
              <a:t>中提到，</a:t>
            </a:r>
            <a:r>
              <a:rPr lang="zh-TW" altLang="zh-TW" sz="1200" kern="1200" dirty="0">
                <a:solidFill>
                  <a:schemeClr val="tx1"/>
                </a:solidFill>
                <a:effectLst/>
                <a:latin typeface="+mn-lt"/>
                <a:ea typeface="+mn-ea"/>
                <a:cs typeface="+mn-cs"/>
              </a:rPr>
              <a:t>雖然</a:t>
            </a:r>
            <a:r>
              <a:rPr lang="en-US" altLang="zh-TW" sz="1200" kern="1200" dirty="0">
                <a:solidFill>
                  <a:schemeClr val="tx1"/>
                </a:solidFill>
                <a:effectLst/>
                <a:latin typeface="+mn-lt"/>
                <a:ea typeface="+mn-ea"/>
                <a:cs typeface="+mn-cs"/>
              </a:rPr>
              <a:t> 5G </a:t>
            </a:r>
            <a:r>
              <a:rPr lang="zh-TW" altLang="zh-TW" sz="1200" kern="1200" dirty="0">
                <a:solidFill>
                  <a:schemeClr val="tx1"/>
                </a:solidFill>
                <a:effectLst/>
                <a:latin typeface="+mn-lt"/>
                <a:ea typeface="+mn-ea"/>
                <a:cs typeface="+mn-cs"/>
              </a:rPr>
              <a:t>引入了新的機制來確保低延遲，但透過</a:t>
            </a:r>
            <a:r>
              <a:rPr lang="en-US" altLang="zh-TW" sz="1200" kern="1200" dirty="0">
                <a:solidFill>
                  <a:schemeClr val="tx1"/>
                </a:solidFill>
                <a:effectLst/>
                <a:latin typeface="+mn-lt"/>
                <a:ea typeface="+mn-ea"/>
                <a:cs typeface="+mn-cs"/>
              </a:rPr>
              <a:t> MAC</a:t>
            </a:r>
            <a:r>
              <a:rPr lang="zh-TW" altLang="zh-TW" sz="1200" kern="1200" dirty="0">
                <a:solidFill>
                  <a:schemeClr val="tx1"/>
                </a:solidFill>
                <a:effectLst/>
                <a:latin typeface="+mn-lt"/>
                <a:ea typeface="+mn-ea"/>
                <a:cs typeface="+mn-cs"/>
              </a:rPr>
              <a:t>層排程和網路切片</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它需要在屬於</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zh-TW" altLang="zh-TW" sz="1200" kern="1200" dirty="0">
                <a:solidFill>
                  <a:schemeClr val="tx1"/>
                </a:solidFill>
                <a:effectLst/>
                <a:latin typeface="+mn-lt"/>
                <a:ea typeface="+mn-ea"/>
                <a:cs typeface="+mn-cs"/>
              </a:rPr>
              <a:t>服務器的雲邊緣運行，以保持較低的端到端延遲。</a:t>
            </a:r>
          </a:p>
          <a:p>
            <a:endParaRPr lang="en-US" altLang="zh-TW" dirty="0"/>
          </a:p>
          <a:p>
            <a:r>
              <a:rPr lang="zh-TW" altLang="en-US" sz="1200" kern="1200" dirty="0">
                <a:solidFill>
                  <a:schemeClr val="tx1"/>
                </a:solidFill>
                <a:effectLst/>
                <a:latin typeface="+mn-lt"/>
                <a:ea typeface="+mn-ea"/>
                <a:cs typeface="+mn-cs"/>
              </a:rPr>
              <a:t>而</a:t>
            </a:r>
            <a:r>
              <a:rPr lang="zh-TW" altLang="zh-TW" sz="1200" kern="1200" dirty="0">
                <a:solidFill>
                  <a:schemeClr val="tx1"/>
                </a:solidFill>
                <a:effectLst/>
                <a:latin typeface="+mn-lt"/>
                <a:ea typeface="+mn-ea"/>
                <a:cs typeface="+mn-cs"/>
              </a:rPr>
              <a:t>與中央雲存取相比，邊緣計算允許靠近最終用戶部署</a:t>
            </a:r>
            <a:r>
              <a:rPr lang="zh-TW" altLang="en-US" sz="1200" kern="1200" dirty="0">
                <a:solidFill>
                  <a:schemeClr val="tx1"/>
                </a:solidFill>
                <a:effectLst/>
                <a:latin typeface="+mn-lt"/>
                <a:ea typeface="+mn-ea"/>
                <a:cs typeface="+mn-cs"/>
              </a:rPr>
              <a:t>在</a:t>
            </a:r>
            <a:r>
              <a:rPr lang="zh-TW" altLang="zh-TW" sz="1200" kern="1200" dirty="0">
                <a:solidFill>
                  <a:schemeClr val="tx1"/>
                </a:solidFill>
                <a:effectLst/>
                <a:latin typeface="+mn-lt"/>
                <a:ea typeface="+mn-ea"/>
                <a:cs typeface="+mn-cs"/>
              </a:rPr>
              <a:t>應用程式，以減少存取延遲。</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出現了兩種支援邊緣雲的技術，即</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FoG</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霧運算</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和行動（或多接取）邊緣計算</a:t>
            </a:r>
            <a:r>
              <a:rPr lang="en-US" altLang="zh-TW" sz="1200" kern="1200" dirty="0">
                <a:solidFill>
                  <a:schemeClr val="tx1"/>
                </a:solidFill>
                <a:effectLst/>
                <a:latin typeface="+mn-lt"/>
                <a:ea typeface="+mn-ea"/>
                <a:cs typeface="+mn-cs"/>
              </a:rPr>
              <a:t> (MEC)</a:t>
            </a:r>
            <a:r>
              <a:rPr lang="zh-TW" altLang="zh-TW" sz="120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a:t>
            </a:fld>
            <a:endParaRPr lang="zh-TW" altLang="en-US"/>
          </a:p>
        </p:txBody>
      </p:sp>
    </p:spTree>
    <p:extLst>
      <p:ext uri="{BB962C8B-B14F-4D97-AF65-F5344CB8AC3E}">
        <p14:creationId xmlns:p14="http://schemas.microsoft.com/office/powerpoint/2010/main" val="3409845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例如，</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將理想值設置為</a:t>
            </a:r>
            <a:r>
              <a:rPr lang="en-US" altLang="zh-TW" sz="1200" kern="1200" dirty="0">
                <a:solidFill>
                  <a:schemeClr val="tx1"/>
                </a:solidFill>
                <a:effectLst/>
                <a:latin typeface="+mn-lt"/>
                <a:ea typeface="+mn-ea"/>
                <a:cs typeface="+mn-cs"/>
              </a:rPr>
              <a:t> ul ≈ 0</a:t>
            </a:r>
            <a:r>
              <a:rPr lang="zh-TW"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沒有</a:t>
            </a:r>
            <a:r>
              <a:rPr lang="zh-TW" altLang="zh-TW" sz="1200" kern="1200" dirty="0">
                <a:solidFill>
                  <a:schemeClr val="tx1"/>
                </a:solidFill>
                <a:effectLst/>
                <a:latin typeface="+mn-lt"/>
                <a:ea typeface="+mn-ea"/>
                <a:cs typeface="+mn-cs"/>
              </a:rPr>
              <a:t>延遲）和</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ua</a:t>
            </a:r>
            <a:r>
              <a:rPr lang="en-US" altLang="zh-TW" sz="1200" kern="1200" dirty="0">
                <a:solidFill>
                  <a:schemeClr val="tx1"/>
                </a:solidFill>
                <a:effectLst/>
                <a:latin typeface="+mn-lt"/>
                <a:ea typeface="+mn-ea"/>
                <a:cs typeface="+mn-cs"/>
              </a:rPr>
              <a:t> = 100%</a:t>
            </a:r>
            <a:r>
              <a:rPr lang="zh-TW" altLang="zh-TW" sz="1200" kern="1200" dirty="0">
                <a:solidFill>
                  <a:schemeClr val="tx1"/>
                </a:solidFill>
                <a:effectLst/>
                <a:latin typeface="+mn-lt"/>
                <a:ea typeface="+mn-ea"/>
                <a:cs typeface="+mn-cs"/>
              </a:rPr>
              <a:t>（可用性）。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的效率函數被定義為烏托邦點</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理想點</a:t>
            </a:r>
            <a:r>
              <a:rPr lang="en-US" altLang="zh-TW" sz="1200" kern="1200" dirty="0">
                <a:solidFill>
                  <a:schemeClr val="tx1"/>
                </a:solidFill>
                <a:effectLst/>
                <a:latin typeface="+mn-lt"/>
                <a:ea typeface="+mn-ea"/>
                <a:cs typeface="+mn-cs"/>
              </a:rPr>
              <a:t>) (ul, </a:t>
            </a:r>
            <a:r>
              <a:rPr lang="en-US" altLang="zh-TW" sz="1200" kern="1200" dirty="0" err="1">
                <a:solidFill>
                  <a:schemeClr val="tx1"/>
                </a:solidFill>
                <a:effectLst/>
                <a:latin typeface="+mn-lt"/>
                <a:ea typeface="+mn-ea"/>
                <a:cs typeface="+mn-cs"/>
              </a:rPr>
              <a:t>ua</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和代表基因延遲和可用性值的點</a:t>
            </a:r>
            <a:r>
              <a:rPr lang="en-US" altLang="zh-TW" sz="1200" kern="1200" dirty="0">
                <a:solidFill>
                  <a:schemeClr val="tx1"/>
                </a:solidFill>
                <a:effectLst/>
                <a:latin typeface="+mn-lt"/>
                <a:ea typeface="+mn-ea"/>
                <a:cs typeface="+mn-cs"/>
              </a:rPr>
              <a:t> (l, a) </a:t>
            </a:r>
            <a:r>
              <a:rPr lang="zh-TW" altLang="zh-TW" sz="1200" kern="1200" dirty="0">
                <a:solidFill>
                  <a:schemeClr val="tx1"/>
                </a:solidFill>
                <a:effectLst/>
                <a:latin typeface="+mn-lt"/>
                <a:ea typeface="+mn-ea"/>
                <a:cs typeface="+mn-cs"/>
              </a:rPr>
              <a:t>之間的歐幾里德距離，</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公式如下：</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51</a:t>
            </a:fld>
            <a:endParaRPr lang="zh-TW" altLang="en-US"/>
          </a:p>
        </p:txBody>
      </p:sp>
    </p:spTree>
    <p:extLst>
      <p:ext uri="{BB962C8B-B14F-4D97-AF65-F5344CB8AC3E}">
        <p14:creationId xmlns:p14="http://schemas.microsoft.com/office/powerpoint/2010/main" val="600919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在為每個基因導出</a:t>
                </a:r>
                <a14:m>
                  <m:oMath xmlns:m="http://schemas.openxmlformats.org/officeDocument/2006/math">
                    <m:r>
                      <m:rPr>
                        <m:sty m:val="p"/>
                      </m:rPr>
                      <a:rPr lang="en-US" altLang="zh-TW" sz="1200" kern="1200">
                        <a:solidFill>
                          <a:schemeClr val="tx1"/>
                        </a:solidFill>
                        <a:effectLst/>
                        <a:latin typeface="Cambria Math" panose="02040503050406030204" pitchFamily="18" charset="0"/>
                        <a:ea typeface="+mn-ea"/>
                        <a:cs typeface="+mn-cs"/>
                      </a:rPr>
                      <m:t>ε</m:t>
                    </m:r>
                  </m:oMath>
                </a14:m>
                <a:r>
                  <a:rPr lang="zh-TW" altLang="zh-TW" sz="1200" kern="1200" dirty="0">
                    <a:solidFill>
                      <a:schemeClr val="tx1"/>
                    </a:solidFill>
                    <a:effectLst/>
                    <a:latin typeface="+mn-lt"/>
                    <a:ea typeface="+mn-ea"/>
                    <a:cs typeface="+mn-cs"/>
                  </a:rPr>
                  <a:t>後，</a:t>
                </a:r>
                <a:r>
                  <a:rPr lang="en-US" altLang="zh-TW" sz="1200" kern="1200" dirty="0">
                    <a:solidFill>
                      <a:schemeClr val="tx1"/>
                    </a:solidFill>
                    <a:effectLst/>
                    <a:latin typeface="+mn-lt"/>
                    <a:ea typeface="+mn-ea"/>
                    <a:cs typeface="+mn-cs"/>
                  </a:rPr>
                  <a:t>GGA </a:t>
                </a:r>
                <a:r>
                  <a:rPr lang="zh-TW" altLang="zh-TW" sz="1200" kern="1200" dirty="0">
                    <a:solidFill>
                      <a:schemeClr val="tx1"/>
                    </a:solidFill>
                    <a:effectLst/>
                    <a:latin typeface="+mn-lt"/>
                    <a:ea typeface="+mn-ea"/>
                    <a:cs typeface="+mn-cs"/>
                  </a:rPr>
                  <a:t>將它們從最小距離（對應於最高等級）到最大距離進行排序，</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並透過組合最高等級的基因來創建新的染色體。</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對於每一代</a:t>
                </a:r>
                <a:r>
                  <a:rPr lang="en-US" altLang="zh-TW" sz="1200" kern="1200" dirty="0">
                    <a:solidFill>
                      <a:schemeClr val="tx1"/>
                    </a:solidFill>
                    <a:effectLst/>
                    <a:latin typeface="+mn-lt"/>
                    <a:ea typeface="+mn-ea"/>
                    <a:cs typeface="+mn-cs"/>
                  </a:rPr>
                  <a:t> G</a:t>
                </a:r>
                <a:r>
                  <a:rPr lang="zh-TW" altLang="zh-TW" sz="1200" kern="1200" dirty="0">
                    <a:solidFill>
                      <a:schemeClr val="tx1"/>
                    </a:solidFill>
                    <a:effectLst/>
                    <a:latin typeface="+mn-lt"/>
                    <a:ea typeface="+mn-ea"/>
                    <a:cs typeface="+mn-cs"/>
                  </a:rPr>
                  <a:t>，重複此過程以生成許多新染色體，這由交叉率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rc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參數指定。</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a:t>
                </a:r>
                <a:r>
                  <a:rPr lang="en-US" altLang="zh-TW" sz="1200" kern="1200" dirty="0">
                    <a:solidFill>
                      <a:schemeClr val="tx1"/>
                    </a:solidFill>
                    <a:effectLst/>
                    <a:latin typeface="+mn-lt"/>
                    <a:ea typeface="+mn-ea"/>
                    <a:cs typeface="+mn-cs"/>
                  </a:rPr>
                  <a:t>GGA </a:t>
                </a:r>
                <a:r>
                  <a:rPr lang="zh-TW" altLang="zh-TW" sz="1200" kern="1200" dirty="0">
                    <a:solidFill>
                      <a:schemeClr val="tx1"/>
                    </a:solidFill>
                    <a:effectLst/>
                    <a:latin typeface="+mn-lt"/>
                    <a:ea typeface="+mn-ea"/>
                    <a:cs typeface="+mn-cs"/>
                  </a:rPr>
                  <a:t>每代平均產生</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rcS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後代。</a:t>
                </a:r>
                <a:endParaRPr lang="zh-TW" altLang="en-US"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在為每個基因導出</a:t>
                </a:r>
                <a:r>
                  <a:rPr lang="en-US" altLang="zh-TW" sz="1200" i="0" kern="1200">
                    <a:solidFill>
                      <a:schemeClr val="tx1"/>
                    </a:solidFill>
                    <a:effectLst/>
                    <a:latin typeface="+mn-lt"/>
                    <a:ea typeface="+mn-ea"/>
                    <a:cs typeface="+mn-cs"/>
                  </a:rPr>
                  <a:t>ε</a:t>
                </a:r>
                <a:r>
                  <a:rPr lang="zh-TW" altLang="zh-TW" sz="1200" kern="1200" dirty="0">
                    <a:solidFill>
                      <a:schemeClr val="tx1"/>
                    </a:solidFill>
                    <a:effectLst/>
                    <a:latin typeface="+mn-lt"/>
                    <a:ea typeface="+mn-ea"/>
                    <a:cs typeface="+mn-cs"/>
                  </a:rPr>
                  <a:t>後，</a:t>
                </a:r>
                <a:r>
                  <a:rPr lang="en-US" altLang="zh-TW" sz="1200" kern="1200" dirty="0">
                    <a:solidFill>
                      <a:schemeClr val="tx1"/>
                    </a:solidFill>
                    <a:effectLst/>
                    <a:latin typeface="+mn-lt"/>
                    <a:ea typeface="+mn-ea"/>
                    <a:cs typeface="+mn-cs"/>
                  </a:rPr>
                  <a:t>GGA </a:t>
                </a:r>
                <a:r>
                  <a:rPr lang="zh-TW" altLang="zh-TW" sz="1200" kern="1200" dirty="0">
                    <a:solidFill>
                      <a:schemeClr val="tx1"/>
                    </a:solidFill>
                    <a:effectLst/>
                    <a:latin typeface="+mn-lt"/>
                    <a:ea typeface="+mn-ea"/>
                    <a:cs typeface="+mn-cs"/>
                  </a:rPr>
                  <a:t>將它們從最小距離（對應於最高等級）到最大距離進行排序，</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並透過組合最高等級的基因來創建新的染色體。</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對於每一代</a:t>
                </a:r>
                <a:r>
                  <a:rPr lang="en-US" altLang="zh-TW" sz="1200" kern="1200" dirty="0">
                    <a:solidFill>
                      <a:schemeClr val="tx1"/>
                    </a:solidFill>
                    <a:effectLst/>
                    <a:latin typeface="+mn-lt"/>
                    <a:ea typeface="+mn-ea"/>
                    <a:cs typeface="+mn-cs"/>
                  </a:rPr>
                  <a:t> G</a:t>
                </a:r>
                <a:r>
                  <a:rPr lang="zh-TW" altLang="zh-TW" sz="1200" kern="1200" dirty="0">
                    <a:solidFill>
                      <a:schemeClr val="tx1"/>
                    </a:solidFill>
                    <a:effectLst/>
                    <a:latin typeface="+mn-lt"/>
                    <a:ea typeface="+mn-ea"/>
                    <a:cs typeface="+mn-cs"/>
                  </a:rPr>
                  <a:t>，重複此過程以生成許多新染色體，這由交叉率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rc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參數指定。</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a:t>
                </a:r>
                <a:r>
                  <a:rPr lang="en-US" altLang="zh-TW" sz="1200" kern="1200" dirty="0">
                    <a:solidFill>
                      <a:schemeClr val="tx1"/>
                    </a:solidFill>
                    <a:effectLst/>
                    <a:latin typeface="+mn-lt"/>
                    <a:ea typeface="+mn-ea"/>
                    <a:cs typeface="+mn-cs"/>
                  </a:rPr>
                  <a:t>GGA </a:t>
                </a:r>
                <a:r>
                  <a:rPr lang="zh-TW" altLang="zh-TW" sz="1200" kern="1200" dirty="0">
                    <a:solidFill>
                      <a:schemeClr val="tx1"/>
                    </a:solidFill>
                    <a:effectLst/>
                    <a:latin typeface="+mn-lt"/>
                    <a:ea typeface="+mn-ea"/>
                    <a:cs typeface="+mn-cs"/>
                  </a:rPr>
                  <a:t>每代平均產生</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rcS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後代。</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52</a:t>
            </a:fld>
            <a:endParaRPr lang="zh-TW" altLang="en-US"/>
          </a:p>
        </p:txBody>
      </p:sp>
    </p:spTree>
    <p:extLst>
      <p:ext uri="{BB962C8B-B14F-4D97-AF65-F5344CB8AC3E}">
        <p14:creationId xmlns:p14="http://schemas.microsoft.com/office/powerpoint/2010/main" val="2103153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透過評估每個染色體的適應度函數並保留它們的</a:t>
            </a:r>
            <a:r>
              <a:rPr lang="en-US" altLang="zh-TW" sz="1200" kern="1200" dirty="0">
                <a:solidFill>
                  <a:schemeClr val="tx1"/>
                </a:solidFill>
                <a:effectLst/>
                <a:latin typeface="+mn-lt"/>
                <a:ea typeface="+mn-ea"/>
                <a:cs typeface="+mn-cs"/>
              </a:rPr>
              <a:t>top-S</a:t>
            </a:r>
            <a:r>
              <a:rPr lang="zh-TW" altLang="zh-TW" sz="1200" kern="1200" dirty="0">
                <a:solidFill>
                  <a:schemeClr val="tx1"/>
                </a:solidFill>
                <a:effectLst/>
                <a:latin typeface="+mn-lt"/>
                <a:ea typeface="+mn-ea"/>
                <a:cs typeface="+mn-cs"/>
              </a:rPr>
              <a:t>來建構一代末的解池種群。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G </a:t>
            </a:r>
            <a:r>
              <a:rPr lang="zh-TW" altLang="zh-TW" sz="1200" kern="1200" dirty="0">
                <a:solidFill>
                  <a:schemeClr val="tx1"/>
                </a:solidFill>
                <a:effectLst/>
                <a:latin typeface="+mn-lt"/>
                <a:ea typeface="+mn-ea"/>
                <a:cs typeface="+mn-cs"/>
              </a:rPr>
              <a:t>代之後，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的演算法透過回傳最高適應度函數值的解來終止。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在整個過程中，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消除了違反任何</a:t>
            </a:r>
            <a:r>
              <a:rPr lang="en-US" altLang="zh-TW" sz="1200" kern="1200" dirty="0">
                <a:solidFill>
                  <a:schemeClr val="tx1"/>
                </a:solidFill>
                <a:effectLst/>
                <a:latin typeface="+mn-lt"/>
                <a:ea typeface="+mn-ea"/>
                <a:cs typeface="+mn-cs"/>
              </a:rPr>
              <a:t>constraints</a:t>
            </a:r>
            <a:r>
              <a:rPr lang="zh-TW" altLang="zh-TW" sz="1200" kern="1200" dirty="0">
                <a:solidFill>
                  <a:schemeClr val="tx1"/>
                </a:solidFill>
                <a:effectLst/>
                <a:latin typeface="+mn-lt"/>
                <a:ea typeface="+mn-ea"/>
                <a:cs typeface="+mn-cs"/>
              </a:rPr>
              <a:t>的解決方案。</a:t>
            </a:r>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53</a:t>
            </a:fld>
            <a:endParaRPr lang="zh-TW" altLang="en-US"/>
          </a:p>
        </p:txBody>
      </p:sp>
    </p:spTree>
    <p:extLst>
      <p:ext uri="{BB962C8B-B14F-4D97-AF65-F5344CB8AC3E}">
        <p14:creationId xmlns:p14="http://schemas.microsoft.com/office/powerpoint/2010/main" val="3152352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的整體複雜度是</a:t>
            </a:r>
            <a:r>
              <a:rPr lang="en-US" altLang="zh-TW" sz="1200" kern="1200" dirty="0">
                <a:solidFill>
                  <a:schemeClr val="tx1"/>
                </a:solidFill>
                <a:effectLst/>
                <a:latin typeface="+mn-lt"/>
                <a:ea typeface="+mn-ea"/>
                <a:cs typeface="+mn-cs"/>
              </a:rPr>
              <a:t> O(</a:t>
            </a:r>
            <a:r>
              <a:rPr lang="en-US" altLang="zh-TW" sz="1200" kern="1200" dirty="0" err="1">
                <a:solidFill>
                  <a:schemeClr val="tx1"/>
                </a:solidFill>
                <a:effectLst/>
                <a:latin typeface="+mn-lt"/>
                <a:ea typeface="+mn-ea"/>
                <a:cs typeface="+mn-cs"/>
              </a:rPr>
              <a:t>Sn+GSmlogm</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第一項是指生成</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個初始解，每個解對應於</a:t>
            </a:r>
            <a:r>
              <a:rPr lang="en-US" altLang="zh-TW" sz="1200" kern="1200" dirty="0">
                <a:solidFill>
                  <a:schemeClr val="tx1"/>
                </a:solidFill>
                <a:effectLst/>
                <a:latin typeface="+mn-lt"/>
                <a:ea typeface="+mn-ea"/>
                <a:cs typeface="+mn-cs"/>
              </a:rPr>
              <a:t> n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m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上的隨機放置。</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那麼，對於每一</a:t>
            </a:r>
            <a:r>
              <a:rPr lang="en-US" altLang="zh-TW" sz="1200" kern="1200" dirty="0">
                <a:solidFill>
                  <a:schemeClr val="tx1"/>
                </a:solidFill>
                <a:effectLst/>
                <a:latin typeface="+mn-lt"/>
                <a:ea typeface="+mn-ea"/>
                <a:cs typeface="+mn-cs"/>
              </a:rPr>
              <a:t>G</a:t>
            </a:r>
            <a:r>
              <a:rPr lang="zh-TW" altLang="zh-TW" sz="1200" kern="1200" dirty="0">
                <a:solidFill>
                  <a:schemeClr val="tx1"/>
                </a:solidFill>
                <a:effectLst/>
                <a:latin typeface="+mn-lt"/>
                <a:ea typeface="+mn-ea"/>
                <a:cs typeface="+mn-cs"/>
              </a:rPr>
              <a:t>代，計算</a:t>
            </a:r>
            <a:r>
              <a:rPr lang="en-US" altLang="zh-TW" sz="1200" kern="1200" dirty="0">
                <a:solidFill>
                  <a:schemeClr val="tx1"/>
                </a:solidFill>
                <a:effectLst/>
                <a:latin typeface="+mn-lt"/>
                <a:ea typeface="+mn-ea"/>
                <a:cs typeface="+mn-cs"/>
              </a:rPr>
              <a:t>m</a:t>
            </a:r>
            <a:r>
              <a:rPr lang="zh-TW" altLang="zh-TW" sz="1200" kern="1200" dirty="0">
                <a:solidFill>
                  <a:schemeClr val="tx1"/>
                </a:solidFill>
                <a:effectLst/>
                <a:latin typeface="+mn-lt"/>
                <a:ea typeface="+mn-ea"/>
                <a:cs typeface="+mn-cs"/>
              </a:rPr>
              <a:t>個父代的效率函數需要</a:t>
            </a:r>
            <a:r>
              <a:rPr lang="en-US" altLang="zh-TW" sz="1200" kern="1200" dirty="0">
                <a:solidFill>
                  <a:schemeClr val="tx1"/>
                </a:solidFill>
                <a:effectLst/>
                <a:latin typeface="+mn-lt"/>
                <a:ea typeface="+mn-ea"/>
                <a:cs typeface="+mn-cs"/>
              </a:rPr>
              <a:t>O(m)</a:t>
            </a:r>
            <a:r>
              <a:rPr lang="zh-TW" altLang="zh-TW" sz="1200" kern="1200" dirty="0">
                <a:solidFill>
                  <a:schemeClr val="tx1"/>
                </a:solidFill>
                <a:effectLst/>
                <a:latin typeface="+mn-lt"/>
                <a:ea typeface="+mn-ea"/>
                <a:cs typeface="+mn-cs"/>
              </a:rPr>
              <a:t>時間，</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排序這</a:t>
            </a:r>
            <a:r>
              <a:rPr lang="en-US" altLang="zh-TW" sz="1200" kern="1200" dirty="0">
                <a:solidFill>
                  <a:schemeClr val="tx1"/>
                </a:solidFill>
                <a:effectLst/>
                <a:latin typeface="+mn-lt"/>
                <a:ea typeface="+mn-ea"/>
                <a:cs typeface="+mn-cs"/>
              </a:rPr>
              <a:t>m</a:t>
            </a:r>
            <a:r>
              <a:rPr lang="zh-TW" altLang="zh-TW" sz="1200" kern="1200" dirty="0">
                <a:solidFill>
                  <a:schemeClr val="tx1"/>
                </a:solidFill>
                <a:effectLst/>
                <a:latin typeface="+mn-lt"/>
                <a:ea typeface="+mn-ea"/>
                <a:cs typeface="+mn-cs"/>
              </a:rPr>
              <a:t>個效率值需要</a:t>
            </a:r>
            <a:r>
              <a:rPr lang="en-US" altLang="zh-TW" sz="1200" kern="1200" dirty="0">
                <a:solidFill>
                  <a:schemeClr val="tx1"/>
                </a:solidFill>
                <a:effectLst/>
                <a:latin typeface="+mn-lt"/>
                <a:ea typeface="+mn-ea"/>
                <a:cs typeface="+mn-cs"/>
              </a:rPr>
              <a:t>O(</a:t>
            </a:r>
            <a:r>
              <a:rPr lang="en-US" altLang="zh-TW" sz="1200" kern="1200" dirty="0" err="1">
                <a:solidFill>
                  <a:schemeClr val="tx1"/>
                </a:solidFill>
                <a:effectLst/>
                <a:latin typeface="+mn-lt"/>
                <a:ea typeface="+mn-ea"/>
                <a:cs typeface="+mn-cs"/>
              </a:rPr>
              <a:t>mlogm</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時間。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後一個操作重複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rcS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次，因此每代產生</a:t>
            </a:r>
            <a:r>
              <a:rPr lang="en-US" altLang="zh-TW" sz="1200" kern="1200" dirty="0">
                <a:solidFill>
                  <a:schemeClr val="tx1"/>
                </a:solidFill>
                <a:effectLst/>
                <a:latin typeface="+mn-lt"/>
                <a:ea typeface="+mn-ea"/>
                <a:cs typeface="+mn-cs"/>
              </a:rPr>
              <a:t> O(</a:t>
            </a:r>
            <a:r>
              <a:rPr lang="en-US" altLang="zh-TW" sz="1200" kern="1200" dirty="0" err="1">
                <a:solidFill>
                  <a:schemeClr val="tx1"/>
                </a:solidFill>
                <a:effectLst/>
                <a:latin typeface="+mn-lt"/>
                <a:ea typeface="+mn-ea"/>
                <a:cs typeface="+mn-cs"/>
              </a:rPr>
              <a:t>Smlogm</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複雜度。</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54</a:t>
            </a:fld>
            <a:endParaRPr lang="zh-TW" altLang="en-US"/>
          </a:p>
        </p:txBody>
      </p:sp>
    </p:spTree>
    <p:extLst>
      <p:ext uri="{BB962C8B-B14F-4D97-AF65-F5344CB8AC3E}">
        <p14:creationId xmlns:p14="http://schemas.microsoft.com/office/powerpoint/2010/main" val="4205439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對於</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的實驗，考慮了不同的配置，</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使用不同類型的主機</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中央雲和</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主機。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展示了在部署延遲中使用邊緣主機的正向影響，以及</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如何在延遲和可用性之間進行權衡。</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 </a:t>
            </a: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還在解決方案的質量和執行時間方面，將</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的方案與</a:t>
            </a:r>
            <a:r>
              <a:rPr lang="en-US" altLang="zh-TW" sz="1200" kern="1200" dirty="0">
                <a:solidFill>
                  <a:schemeClr val="tx1"/>
                </a:solidFill>
                <a:effectLst/>
                <a:latin typeface="+mn-lt"/>
                <a:ea typeface="+mn-ea"/>
                <a:cs typeface="+mn-cs"/>
              </a:rPr>
              <a:t> CPLEX </a:t>
            </a:r>
            <a:r>
              <a:rPr lang="zh-TW" altLang="zh-TW" sz="1200" kern="1200" dirty="0">
                <a:solidFill>
                  <a:schemeClr val="tx1"/>
                </a:solidFill>
                <a:effectLst/>
                <a:latin typeface="+mn-lt"/>
                <a:ea typeface="+mn-ea"/>
                <a:cs typeface="+mn-cs"/>
              </a:rPr>
              <a:t>實現進行了比較。</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55</a:t>
            </a:fld>
            <a:endParaRPr lang="zh-TW" altLang="en-US"/>
          </a:p>
        </p:txBody>
      </p:sp>
    </p:spTree>
    <p:extLst>
      <p:ext uri="{BB962C8B-B14F-4D97-AF65-F5344CB8AC3E}">
        <p14:creationId xmlns:p14="http://schemas.microsoft.com/office/powerpoint/2010/main" val="70617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假設一個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服務由</a:t>
            </a:r>
            <a:r>
              <a:rPr lang="en-US" altLang="zh-TW" sz="1200" kern="1200" dirty="0">
                <a:solidFill>
                  <a:schemeClr val="tx1"/>
                </a:solidFill>
                <a:effectLst/>
                <a:latin typeface="+mn-lt"/>
                <a:ea typeface="+mn-ea"/>
                <a:cs typeface="+mn-cs"/>
              </a:rPr>
              <a:t> 90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VMs</a:t>
            </a:r>
            <a:r>
              <a:rPr lang="zh-TW" altLang="zh-TW" sz="1200" kern="1200" dirty="0">
                <a:solidFill>
                  <a:schemeClr val="tx1"/>
                </a:solidFill>
                <a:effectLst/>
                <a:latin typeface="+mn-lt"/>
                <a:ea typeface="+mn-ea"/>
                <a:cs typeface="+mn-cs"/>
              </a:rPr>
              <a:t>組成，這些</a:t>
            </a:r>
            <a:r>
              <a:rPr lang="en-US" altLang="zh-TW" sz="1200" kern="1200" dirty="0">
                <a:solidFill>
                  <a:schemeClr val="tx1"/>
                </a:solidFill>
                <a:effectLst/>
                <a:latin typeface="+mn-lt"/>
                <a:ea typeface="+mn-ea"/>
                <a:cs typeface="+mn-cs"/>
              </a:rPr>
              <a:t>VMs</a:t>
            </a:r>
            <a:r>
              <a:rPr lang="zh-TW" altLang="zh-TW" sz="1200" kern="1200" dirty="0">
                <a:solidFill>
                  <a:schemeClr val="tx1"/>
                </a:solidFill>
                <a:effectLst/>
                <a:latin typeface="+mn-lt"/>
                <a:ea typeface="+mn-ea"/>
                <a:cs typeface="+mn-cs"/>
              </a:rPr>
              <a:t>需要部署在聯合雲（包括邊緣</a:t>
            </a:r>
            <a:r>
              <a:rPr lang="en-US" altLang="zh-TW" sz="1200" kern="1200" dirty="0">
                <a:solidFill>
                  <a:schemeClr val="tx1"/>
                </a:solidFill>
                <a:effectLst/>
                <a:latin typeface="+mn-lt"/>
                <a:ea typeface="+mn-ea"/>
                <a:cs typeface="+mn-cs"/>
              </a:rPr>
              <a:t> DCs</a:t>
            </a:r>
            <a:r>
              <a:rPr lang="zh-TW" altLang="zh-TW" sz="1200" kern="1200" dirty="0">
                <a:solidFill>
                  <a:schemeClr val="tx1"/>
                </a:solidFill>
                <a:effectLst/>
                <a:latin typeface="+mn-lt"/>
                <a:ea typeface="+mn-ea"/>
                <a:cs typeface="+mn-cs"/>
              </a:rPr>
              <a:t>）上。</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考慮一個具有</a:t>
            </a:r>
            <a:r>
              <a:rPr lang="en-US" altLang="zh-TW" sz="1200" kern="1200" dirty="0">
                <a:solidFill>
                  <a:schemeClr val="tx1"/>
                </a:solidFill>
                <a:effectLst/>
                <a:latin typeface="+mn-lt"/>
                <a:ea typeface="+mn-ea"/>
                <a:cs typeface="+mn-cs"/>
              </a:rPr>
              <a:t> 150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的系統，</a:t>
            </a:r>
          </a:p>
          <a:p>
            <a:r>
              <a:rPr lang="zh-TW" altLang="zh-TW" sz="1200" kern="1200" dirty="0">
                <a:solidFill>
                  <a:schemeClr val="tx1"/>
                </a:solidFill>
                <a:effectLst/>
                <a:latin typeface="+mn-lt"/>
                <a:ea typeface="+mn-ea"/>
                <a:cs typeface="+mn-cs"/>
              </a:rPr>
              <a:t>傳統雲中的</a:t>
            </a:r>
            <a:r>
              <a:rPr lang="en-US" altLang="zh-TW" sz="1200" kern="1200" dirty="0">
                <a:solidFill>
                  <a:schemeClr val="tx1"/>
                </a:solidFill>
                <a:effectLst/>
                <a:latin typeface="+mn-lt"/>
                <a:ea typeface="+mn-ea"/>
                <a:cs typeface="+mn-cs"/>
              </a:rPr>
              <a:t> 100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PMs</a:t>
            </a:r>
            <a:r>
              <a:rPr lang="zh-TW" altLang="zh-TW" sz="1200" kern="1200" dirty="0">
                <a:solidFill>
                  <a:schemeClr val="tx1"/>
                </a:solidFill>
                <a:effectLst/>
                <a:latin typeface="+mn-lt"/>
                <a:ea typeface="+mn-ea"/>
                <a:cs typeface="+mn-cs"/>
              </a:rPr>
              <a:t>，每個</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的</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5 </a:t>
            </a:r>
            <a:r>
              <a:rPr lang="zh-TW" altLang="zh-TW" sz="1200" kern="1200" dirty="0">
                <a:solidFill>
                  <a:schemeClr val="tx1"/>
                </a:solidFill>
                <a:effectLst/>
                <a:latin typeface="+mn-lt"/>
                <a:ea typeface="+mn-ea"/>
                <a:cs typeface="+mn-cs"/>
              </a:rPr>
              <a:t>到</a:t>
            </a:r>
            <a:r>
              <a:rPr lang="en-US" altLang="zh-TW" sz="1200" kern="1200" dirty="0">
                <a:solidFill>
                  <a:schemeClr val="tx1"/>
                </a:solidFill>
                <a:effectLst/>
                <a:latin typeface="+mn-lt"/>
                <a:ea typeface="+mn-ea"/>
                <a:cs typeface="+mn-cs"/>
              </a:rPr>
              <a:t> 15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vCPUs </a:t>
            </a:r>
            <a:r>
              <a:rPr lang="zh-TW" altLang="zh-TW" sz="1200" kern="1200" dirty="0">
                <a:solidFill>
                  <a:schemeClr val="tx1"/>
                </a:solidFill>
                <a:effectLst/>
                <a:latin typeface="+mn-lt"/>
                <a:ea typeface="+mn-ea"/>
                <a:cs typeface="+mn-cs"/>
              </a:rPr>
              <a:t>之間，</a:t>
            </a:r>
          </a:p>
          <a:p>
            <a:r>
              <a:rPr lang="zh-TW" altLang="zh-TW" sz="1200" kern="1200" dirty="0">
                <a:solidFill>
                  <a:schemeClr val="tx1"/>
                </a:solidFill>
                <a:effectLst/>
                <a:latin typeface="+mn-lt"/>
                <a:ea typeface="+mn-ea"/>
                <a:cs typeface="+mn-cs"/>
              </a:rPr>
              <a:t>以及</a:t>
            </a:r>
            <a:r>
              <a:rPr lang="en-US" altLang="zh-TW" sz="1200" kern="1200" dirty="0">
                <a:solidFill>
                  <a:schemeClr val="tx1"/>
                </a:solidFill>
                <a:effectLst/>
                <a:latin typeface="+mn-lt"/>
                <a:ea typeface="+mn-ea"/>
                <a:cs typeface="+mn-cs"/>
              </a:rPr>
              <a:t> 50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服務器，每個服務器的</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1 </a:t>
            </a:r>
            <a:r>
              <a:rPr lang="zh-TW" altLang="zh-TW" sz="1200" kern="1200" dirty="0">
                <a:solidFill>
                  <a:schemeClr val="tx1"/>
                </a:solidFill>
                <a:effectLst/>
                <a:latin typeface="+mn-lt"/>
                <a:ea typeface="+mn-ea"/>
                <a:cs typeface="+mn-cs"/>
              </a:rPr>
              <a:t>到</a:t>
            </a:r>
            <a:r>
              <a:rPr lang="en-US" altLang="zh-TW" sz="1200" kern="1200" dirty="0">
                <a:solidFill>
                  <a:schemeClr val="tx1"/>
                </a:solidFill>
                <a:effectLst/>
                <a:latin typeface="+mn-lt"/>
                <a:ea typeface="+mn-ea"/>
                <a:cs typeface="+mn-cs"/>
              </a:rPr>
              <a:t> 6 </a:t>
            </a:r>
            <a:r>
              <a:rPr lang="zh-TW" altLang="zh-TW" sz="1200" kern="1200" dirty="0">
                <a:solidFill>
                  <a:schemeClr val="tx1"/>
                </a:solidFill>
                <a:effectLst/>
                <a:latin typeface="+mn-lt"/>
                <a:ea typeface="+mn-ea"/>
                <a:cs typeface="+mn-cs"/>
              </a:rPr>
              <a:t>個 </a:t>
            </a:r>
            <a:r>
              <a:rPr lang="en-US" altLang="zh-TW" sz="1200" kern="1200" dirty="0">
                <a:solidFill>
                  <a:schemeClr val="tx1"/>
                </a:solidFill>
                <a:effectLst/>
                <a:latin typeface="+mn-lt"/>
                <a:ea typeface="+mn-ea"/>
                <a:cs typeface="+mn-cs"/>
              </a:rPr>
              <a:t>vCPUs </a:t>
            </a:r>
            <a:r>
              <a:rPr lang="zh-TW" altLang="zh-TW" sz="1200" kern="1200" dirty="0">
                <a:solidFill>
                  <a:schemeClr val="tx1"/>
                </a:solidFill>
                <a:effectLst/>
                <a:latin typeface="+mn-lt"/>
                <a:ea typeface="+mn-ea"/>
                <a:cs typeface="+mn-cs"/>
              </a:rPr>
              <a:t>之間。</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主機</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統一隨機選擇。</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56</a:t>
            </a:fld>
            <a:endParaRPr lang="zh-TW" altLang="en-US"/>
          </a:p>
        </p:txBody>
      </p:sp>
    </p:spTree>
    <p:extLst>
      <p:ext uri="{BB962C8B-B14F-4D97-AF65-F5344CB8AC3E}">
        <p14:creationId xmlns:p14="http://schemas.microsoft.com/office/powerpoint/2010/main" val="434148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將預算固定為</a:t>
            </a:r>
            <a:r>
              <a:rPr lang="en-US" altLang="zh-TW" sz="1200" kern="1200" dirty="0">
                <a:solidFill>
                  <a:schemeClr val="tx1"/>
                </a:solidFill>
                <a:effectLst/>
                <a:latin typeface="+mn-lt"/>
                <a:ea typeface="+mn-ea"/>
                <a:cs typeface="+mn-cs"/>
              </a:rPr>
              <a:t> E = 320</a:t>
            </a:r>
            <a:r>
              <a:rPr lang="zh-TW" altLang="zh-TW" sz="1200" kern="1200" dirty="0">
                <a:solidFill>
                  <a:schemeClr val="tx1"/>
                </a:solidFill>
                <a:effectLst/>
                <a:latin typeface="+mn-lt"/>
                <a:ea typeface="+mn-ea"/>
                <a:cs typeface="+mn-cs"/>
              </a:rPr>
              <a:t>，並假設特定類型的所有</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產生相同的固定成本。</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對於每個邊緣服務器，</a:t>
            </a:r>
            <a:r>
              <a:rPr lang="en-US" altLang="zh-TW" sz="1200" kern="1200" dirty="0">
                <a:solidFill>
                  <a:schemeClr val="tx1"/>
                </a:solidFill>
                <a:effectLst/>
                <a:latin typeface="+mn-lt"/>
                <a:ea typeface="+mn-ea"/>
                <a:cs typeface="+mn-cs"/>
              </a:rPr>
              <a:t>PM </a:t>
            </a:r>
            <a:r>
              <a:rPr lang="zh-TW" altLang="zh-TW" sz="1200" kern="1200" dirty="0">
                <a:solidFill>
                  <a:schemeClr val="tx1"/>
                </a:solidFill>
                <a:effectLst/>
                <a:latin typeface="+mn-lt"/>
                <a:ea typeface="+mn-ea"/>
                <a:cs typeface="+mn-cs"/>
              </a:rPr>
              <a:t>級成本是</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k</a:t>
            </a:r>
            <a:r>
              <a:rPr lang="en-US" altLang="zh-TW" sz="1200" kern="1200" baseline="-25000" dirty="0" err="1">
                <a:solidFill>
                  <a:schemeClr val="tx1"/>
                </a:solidFill>
                <a:effectLst/>
                <a:latin typeface="+mn-lt"/>
                <a:ea typeface="+mn-ea"/>
                <a:cs typeface="+mn-cs"/>
              </a:rPr>
              <a:t>e</a:t>
            </a:r>
            <a:r>
              <a:rPr lang="en-US" altLang="zh-TW" sz="1200" kern="1200" dirty="0">
                <a:solidFill>
                  <a:schemeClr val="tx1"/>
                </a:solidFill>
                <a:effectLst/>
                <a:latin typeface="+mn-lt"/>
                <a:ea typeface="+mn-ea"/>
                <a:cs typeface="+mn-cs"/>
              </a:rPr>
              <a:t> = 2</a:t>
            </a:r>
            <a:r>
              <a:rPr lang="zh-TW" altLang="zh-TW" sz="1200" kern="1200" dirty="0">
                <a:solidFill>
                  <a:schemeClr val="tx1"/>
                </a:solidFill>
                <a:effectLst/>
                <a:latin typeface="+mn-lt"/>
                <a:ea typeface="+mn-ea"/>
                <a:cs typeface="+mn-cs"/>
              </a:rPr>
              <a:t>，而對於每個中央雲主機，它是</a:t>
            </a:r>
            <a:r>
              <a:rPr lang="en-US" altLang="zh-TW" sz="1200" kern="1200" dirty="0">
                <a:solidFill>
                  <a:schemeClr val="tx1"/>
                </a:solidFill>
                <a:effectLst/>
                <a:latin typeface="+mn-lt"/>
                <a:ea typeface="+mn-ea"/>
                <a:cs typeface="+mn-cs"/>
              </a:rPr>
              <a:t> k</a:t>
            </a:r>
            <a:r>
              <a:rPr lang="en-US" altLang="zh-TW" sz="1200" kern="1200" baseline="-25000" dirty="0">
                <a:solidFill>
                  <a:schemeClr val="tx1"/>
                </a:solidFill>
                <a:effectLst/>
                <a:latin typeface="+mn-lt"/>
                <a:ea typeface="+mn-ea"/>
                <a:cs typeface="+mn-cs"/>
              </a:rPr>
              <a:t>c</a:t>
            </a:r>
            <a:r>
              <a:rPr lang="en-US" altLang="zh-TW" sz="1200" kern="1200" dirty="0">
                <a:solidFill>
                  <a:schemeClr val="tx1"/>
                </a:solidFill>
                <a:effectLst/>
                <a:latin typeface="+mn-lt"/>
                <a:ea typeface="+mn-ea"/>
                <a:cs typeface="+mn-cs"/>
              </a:rPr>
              <a:t> = 1</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分配給</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的一個</a:t>
            </a:r>
            <a:r>
              <a:rPr lang="en-US" altLang="zh-TW" sz="1200" kern="1200" dirty="0">
                <a:solidFill>
                  <a:schemeClr val="tx1"/>
                </a:solidFill>
                <a:effectLst/>
                <a:latin typeface="+mn-lt"/>
                <a:ea typeface="+mn-ea"/>
                <a:cs typeface="+mn-cs"/>
              </a:rPr>
              <a:t> vCPU </a:t>
            </a:r>
            <a:r>
              <a:rPr lang="zh-TW" altLang="zh-TW" sz="1200" kern="1200" dirty="0">
                <a:solidFill>
                  <a:schemeClr val="tx1"/>
                </a:solidFill>
                <a:effectLst/>
                <a:latin typeface="+mn-lt"/>
                <a:ea typeface="+mn-ea"/>
                <a:cs typeface="+mn-cs"/>
              </a:rPr>
              <a:t>的成本是</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a:t>
            </a:r>
            <a:r>
              <a:rPr lang="en-US" altLang="zh-TW" sz="1200" kern="1200" baseline="-25000" dirty="0" err="1">
                <a:solidFill>
                  <a:schemeClr val="tx1"/>
                </a:solidFill>
                <a:effectLst/>
                <a:latin typeface="+mn-lt"/>
                <a:ea typeface="+mn-ea"/>
                <a:cs typeface="+mn-cs"/>
              </a:rPr>
              <a:t>v</a:t>
            </a:r>
            <a:r>
              <a:rPr lang="en-US" altLang="zh-TW" sz="1200" kern="1200" dirty="0">
                <a:solidFill>
                  <a:schemeClr val="tx1"/>
                </a:solidFill>
                <a:effectLst/>
                <a:latin typeface="+mn-lt"/>
                <a:ea typeface="+mn-ea"/>
                <a:cs typeface="+mn-cs"/>
              </a:rPr>
              <a:t> = 1</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所有</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具有相同的故障率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q</a:t>
            </a:r>
            <a:r>
              <a:rPr lang="en-US" altLang="zh-TW" sz="1200" kern="1200" baseline="-25000" dirty="0" err="1">
                <a:solidFill>
                  <a:schemeClr val="tx1"/>
                </a:solidFill>
                <a:effectLst/>
                <a:latin typeface="+mn-lt"/>
                <a:ea typeface="+mn-ea"/>
                <a:cs typeface="+mn-cs"/>
              </a:rPr>
              <a:t>V</a:t>
            </a:r>
            <a:r>
              <a:rPr lang="en-US" altLang="zh-TW" sz="1200" kern="1200" dirty="0">
                <a:solidFill>
                  <a:schemeClr val="tx1"/>
                </a:solidFill>
                <a:effectLst/>
                <a:latin typeface="+mn-lt"/>
                <a:ea typeface="+mn-ea"/>
                <a:cs typeface="+mn-cs"/>
              </a:rPr>
              <a:t> = 0.001</a:t>
            </a:r>
            <a:r>
              <a:rPr lang="zh-TW" altLang="zh-TW" sz="120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57</a:t>
            </a:fld>
            <a:endParaRPr lang="zh-TW" altLang="en-US"/>
          </a:p>
        </p:txBody>
      </p:sp>
    </p:spTree>
    <p:extLst>
      <p:ext uri="{BB962C8B-B14F-4D97-AF65-F5344CB8AC3E}">
        <p14:creationId xmlns:p14="http://schemas.microsoft.com/office/powerpoint/2010/main" val="2785425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MEC </a:t>
            </a:r>
            <a:r>
              <a:rPr lang="zh-TW" altLang="zh-TW" sz="1200" kern="1200" dirty="0">
                <a:solidFill>
                  <a:schemeClr val="tx1"/>
                </a:solidFill>
                <a:effectLst/>
                <a:latin typeface="+mn-lt"/>
                <a:ea typeface="+mn-ea"/>
                <a:cs typeface="+mn-cs"/>
              </a:rPr>
              <a:t>服務器的</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故障率設置為</a:t>
            </a:r>
            <a:r>
              <a:rPr lang="en-US" altLang="zh-TW" sz="1200" kern="1200" dirty="0">
                <a:solidFill>
                  <a:schemeClr val="tx1"/>
                </a:solidFill>
                <a:effectLst/>
                <a:latin typeface="+mn-lt"/>
                <a:ea typeface="+mn-ea"/>
                <a:cs typeface="+mn-cs"/>
              </a:rPr>
              <a:t> q</a:t>
            </a:r>
            <a:r>
              <a:rPr lang="en-US" altLang="zh-TW" sz="1200" kern="1200" baseline="-25000" dirty="0">
                <a:solidFill>
                  <a:schemeClr val="tx1"/>
                </a:solidFill>
                <a:effectLst/>
                <a:latin typeface="+mn-lt"/>
                <a:ea typeface="+mn-ea"/>
                <a:cs typeface="+mn-cs"/>
              </a:rPr>
              <a:t>P1</a:t>
            </a:r>
            <a:r>
              <a:rPr lang="en-US" altLang="zh-TW" sz="1200" kern="1200" dirty="0">
                <a:solidFill>
                  <a:schemeClr val="tx1"/>
                </a:solidFill>
                <a:effectLst/>
                <a:latin typeface="+mn-lt"/>
                <a:ea typeface="+mn-ea"/>
                <a:cs typeface="+mn-cs"/>
              </a:rPr>
              <a:t> = 0.004</a:t>
            </a:r>
            <a:r>
              <a:rPr lang="zh-TW" altLang="zh-TW" sz="1200" kern="1200" dirty="0">
                <a:solidFill>
                  <a:schemeClr val="tx1"/>
                </a:solidFill>
                <a:effectLst/>
                <a:latin typeface="+mn-lt"/>
                <a:ea typeface="+mn-ea"/>
                <a:cs typeface="+mn-cs"/>
              </a:rPr>
              <a:t>，</a:t>
            </a:r>
          </a:p>
          <a:p>
            <a:r>
              <a:rPr lang="zh-TW" altLang="zh-TW" sz="1200" kern="1200" dirty="0">
                <a:solidFill>
                  <a:schemeClr val="tx1"/>
                </a:solidFill>
                <a:effectLst/>
                <a:latin typeface="+mn-lt"/>
                <a:ea typeface="+mn-ea"/>
                <a:cs typeface="+mn-cs"/>
              </a:rPr>
              <a:t>中央雲服務器的</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故障率設置為</a:t>
            </a:r>
            <a:r>
              <a:rPr lang="en-US" altLang="zh-TW" sz="1200" kern="1200" dirty="0">
                <a:solidFill>
                  <a:schemeClr val="tx1"/>
                </a:solidFill>
                <a:effectLst/>
                <a:latin typeface="+mn-lt"/>
                <a:ea typeface="+mn-ea"/>
                <a:cs typeface="+mn-cs"/>
              </a:rPr>
              <a:t> q</a:t>
            </a:r>
            <a:r>
              <a:rPr lang="en-US" altLang="zh-TW" sz="1200" kern="1200" baseline="-25000" dirty="0">
                <a:solidFill>
                  <a:schemeClr val="tx1"/>
                </a:solidFill>
                <a:effectLst/>
                <a:latin typeface="+mn-lt"/>
                <a:ea typeface="+mn-ea"/>
                <a:cs typeface="+mn-cs"/>
              </a:rPr>
              <a:t>P2</a:t>
            </a:r>
            <a:r>
              <a:rPr lang="en-US" altLang="zh-TW" sz="1200" kern="1200" dirty="0">
                <a:solidFill>
                  <a:schemeClr val="tx1"/>
                </a:solidFill>
                <a:effectLst/>
                <a:latin typeface="+mn-lt"/>
                <a:ea typeface="+mn-ea"/>
                <a:cs typeface="+mn-cs"/>
              </a:rPr>
              <a:t> = 0.002</a:t>
            </a:r>
            <a:r>
              <a:rPr lang="zh-TW" altLang="zh-TW" sz="1200" kern="1200" dirty="0">
                <a:solidFill>
                  <a:schemeClr val="tx1"/>
                </a:solidFill>
                <a:effectLst/>
                <a:latin typeface="+mn-lt"/>
                <a:ea typeface="+mn-ea"/>
                <a:cs typeface="+mn-cs"/>
              </a:rPr>
              <a:t>，</a:t>
            </a:r>
          </a:p>
          <a:p>
            <a:r>
              <a:rPr lang="zh-TW" altLang="zh-TW" sz="1200" kern="1200" dirty="0">
                <a:solidFill>
                  <a:schemeClr val="tx1"/>
                </a:solidFill>
                <a:effectLst/>
                <a:latin typeface="+mn-lt"/>
                <a:ea typeface="+mn-ea"/>
                <a:cs typeface="+mn-cs"/>
              </a:rPr>
              <a:t>因為</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假設兩種主機的可靠性不同。</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統一隨機選擇延遲，</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50 </a:t>
            </a:r>
            <a:r>
              <a:rPr lang="zh-TW" altLang="zh-TW" sz="1200" kern="1200" dirty="0">
                <a:solidFill>
                  <a:schemeClr val="tx1"/>
                </a:solidFill>
                <a:effectLst/>
                <a:latin typeface="+mn-lt"/>
                <a:ea typeface="+mn-ea"/>
                <a:cs typeface="+mn-cs"/>
              </a:rPr>
              <a:t>台邊緣服務器的延遲設置為</a:t>
            </a:r>
            <a:r>
              <a:rPr lang="en-US" altLang="zh-TW" sz="1200" kern="1200" dirty="0">
                <a:solidFill>
                  <a:schemeClr val="tx1"/>
                </a:solidFill>
                <a:effectLst/>
                <a:latin typeface="+mn-lt"/>
                <a:ea typeface="+mn-ea"/>
                <a:cs typeface="+mn-cs"/>
              </a:rPr>
              <a:t> 1 </a:t>
            </a:r>
            <a:r>
              <a:rPr lang="zh-TW" altLang="zh-TW" sz="1200" kern="1200" dirty="0">
                <a:solidFill>
                  <a:schemeClr val="tx1"/>
                </a:solidFill>
                <a:effectLst/>
                <a:latin typeface="+mn-lt"/>
                <a:ea typeface="+mn-ea"/>
                <a:cs typeface="+mn-cs"/>
              </a:rPr>
              <a:t>到</a:t>
            </a:r>
            <a:r>
              <a:rPr lang="en-US" altLang="zh-TW" sz="1200" kern="1200" dirty="0">
                <a:solidFill>
                  <a:schemeClr val="tx1"/>
                </a:solidFill>
                <a:effectLst/>
                <a:latin typeface="+mn-lt"/>
                <a:ea typeface="+mn-ea"/>
                <a:cs typeface="+mn-cs"/>
              </a:rPr>
              <a:t> 5 </a:t>
            </a:r>
            <a:r>
              <a:rPr lang="zh-TW" altLang="zh-TW" sz="1200" kern="1200" dirty="0">
                <a:solidFill>
                  <a:schemeClr val="tx1"/>
                </a:solidFill>
                <a:effectLst/>
                <a:latin typeface="+mn-lt"/>
                <a:ea typeface="+mn-ea"/>
                <a:cs typeface="+mn-cs"/>
              </a:rPr>
              <a:t>毫秒，</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而將</a:t>
            </a:r>
            <a:r>
              <a:rPr lang="en-US" altLang="zh-TW" sz="1200" kern="1200" dirty="0">
                <a:solidFill>
                  <a:schemeClr val="tx1"/>
                </a:solidFill>
                <a:effectLst/>
                <a:latin typeface="+mn-lt"/>
                <a:ea typeface="+mn-ea"/>
                <a:cs typeface="+mn-cs"/>
              </a:rPr>
              <a:t> 100 </a:t>
            </a:r>
            <a:r>
              <a:rPr lang="zh-TW" altLang="zh-TW" sz="1200" kern="1200" dirty="0">
                <a:solidFill>
                  <a:schemeClr val="tx1"/>
                </a:solidFill>
                <a:effectLst/>
                <a:latin typeface="+mn-lt"/>
                <a:ea typeface="+mn-ea"/>
                <a:cs typeface="+mn-cs"/>
              </a:rPr>
              <a:t>台中央雲服務器設置為</a:t>
            </a:r>
            <a:r>
              <a:rPr lang="en-US" altLang="zh-TW" sz="1200" kern="1200" dirty="0">
                <a:solidFill>
                  <a:schemeClr val="tx1"/>
                </a:solidFill>
                <a:effectLst/>
                <a:latin typeface="+mn-lt"/>
                <a:ea typeface="+mn-ea"/>
                <a:cs typeface="+mn-cs"/>
              </a:rPr>
              <a:t> 4 </a:t>
            </a:r>
            <a:r>
              <a:rPr lang="zh-TW" altLang="zh-TW" sz="1200" kern="1200" dirty="0">
                <a:solidFill>
                  <a:schemeClr val="tx1"/>
                </a:solidFill>
                <a:effectLst/>
                <a:latin typeface="+mn-lt"/>
                <a:ea typeface="+mn-ea"/>
                <a:cs typeface="+mn-cs"/>
              </a:rPr>
              <a:t>到</a:t>
            </a:r>
            <a:r>
              <a:rPr lang="en-US" altLang="zh-TW" sz="1200" kern="1200" dirty="0">
                <a:solidFill>
                  <a:schemeClr val="tx1"/>
                </a:solidFill>
                <a:effectLst/>
                <a:latin typeface="+mn-lt"/>
                <a:ea typeface="+mn-ea"/>
                <a:cs typeface="+mn-cs"/>
              </a:rPr>
              <a:t> 10 </a:t>
            </a:r>
            <a:r>
              <a:rPr lang="zh-TW" altLang="zh-TW" sz="1200" kern="1200" dirty="0">
                <a:solidFill>
                  <a:schemeClr val="tx1"/>
                </a:solidFill>
                <a:effectLst/>
                <a:latin typeface="+mn-lt"/>
                <a:ea typeface="+mn-ea"/>
                <a:cs typeface="+mn-cs"/>
              </a:rPr>
              <a:t>毫秒。</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58</a:t>
            </a:fld>
            <a:endParaRPr lang="zh-TW" altLang="en-US"/>
          </a:p>
        </p:txBody>
      </p:sp>
    </p:spTree>
    <p:extLst>
      <p:ext uri="{BB962C8B-B14F-4D97-AF65-F5344CB8AC3E}">
        <p14:creationId xmlns:p14="http://schemas.microsoft.com/office/powerpoint/2010/main" val="1454373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針對以下情況運行兩種演算法（</a:t>
            </a:r>
            <a:r>
              <a:rPr lang="en-US" altLang="zh-TW" sz="1200" kern="1200" dirty="0">
                <a:solidFill>
                  <a:schemeClr val="tx1"/>
                </a:solidFill>
                <a:effectLst/>
                <a:latin typeface="+mn-lt"/>
                <a:ea typeface="+mn-ea"/>
                <a:cs typeface="+mn-cs"/>
              </a:rPr>
              <a:t>CPLEX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GGA</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分配給每個</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的相同數量的</a:t>
            </a:r>
            <a:r>
              <a:rPr lang="en-US" altLang="zh-TW" sz="1200" kern="1200" dirty="0">
                <a:solidFill>
                  <a:schemeClr val="tx1"/>
                </a:solidFill>
                <a:effectLst/>
                <a:latin typeface="+mn-lt"/>
                <a:ea typeface="+mn-ea"/>
                <a:cs typeface="+mn-cs"/>
              </a:rPr>
              <a:t> vCPUs</a:t>
            </a:r>
            <a:r>
              <a:rPr lang="zh-TW"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(ii) </a:t>
            </a:r>
            <a:r>
              <a:rPr lang="zh-TW" altLang="zh-TW" sz="1200" kern="1200" dirty="0">
                <a:solidFill>
                  <a:schemeClr val="tx1"/>
                </a:solidFill>
                <a:effectLst/>
                <a:latin typeface="+mn-lt"/>
                <a:ea typeface="+mn-ea"/>
                <a:cs typeface="+mn-cs"/>
              </a:rPr>
              <a:t>相同數量的</a:t>
            </a:r>
            <a:r>
              <a:rPr lang="en-US" altLang="zh-TW" sz="1200" kern="1200" dirty="0">
                <a:solidFill>
                  <a:schemeClr val="tx1"/>
                </a:solidFill>
                <a:effectLst/>
                <a:latin typeface="+mn-lt"/>
                <a:ea typeface="+mn-ea"/>
                <a:cs typeface="+mn-cs"/>
              </a:rPr>
              <a:t> VMs</a:t>
            </a:r>
            <a:r>
              <a:rPr lang="zh-TW" altLang="zh-TW" sz="1200" kern="1200" dirty="0">
                <a:solidFill>
                  <a:schemeClr val="tx1"/>
                </a:solidFill>
                <a:effectLst/>
                <a:latin typeface="+mn-lt"/>
                <a:ea typeface="+mn-ea"/>
                <a:cs typeface="+mn-cs"/>
              </a:rPr>
              <a:t>， </a:t>
            </a:r>
          </a:p>
          <a:p>
            <a:r>
              <a:rPr lang="en-US" altLang="zh-TW" sz="1200" kern="1200" dirty="0">
                <a:solidFill>
                  <a:schemeClr val="tx1"/>
                </a:solidFill>
                <a:effectLst/>
                <a:latin typeface="+mn-lt"/>
                <a:ea typeface="+mn-ea"/>
                <a:cs typeface="+mn-cs"/>
              </a:rPr>
              <a:t>(iii) </a:t>
            </a:r>
            <a:r>
              <a:rPr lang="zh-TW" altLang="zh-TW" sz="1200" kern="1200" dirty="0">
                <a:solidFill>
                  <a:schemeClr val="tx1"/>
                </a:solidFill>
                <a:effectLst/>
                <a:latin typeface="+mn-lt"/>
                <a:ea typeface="+mn-ea"/>
                <a:cs typeface="+mn-cs"/>
              </a:rPr>
              <a:t>相同的</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延遲</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 </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59</a:t>
            </a:fld>
            <a:endParaRPr lang="zh-TW" altLang="en-US"/>
          </a:p>
        </p:txBody>
      </p:sp>
    </p:spTree>
    <p:extLst>
      <p:ext uri="{BB962C8B-B14F-4D97-AF65-F5344CB8AC3E}">
        <p14:creationId xmlns:p14="http://schemas.microsoft.com/office/powerpoint/2010/main" val="5021026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關於</a:t>
            </a:r>
            <a:r>
              <a:rPr lang="en-US" altLang="zh-TW" sz="1200" kern="1200" dirty="0">
                <a:solidFill>
                  <a:schemeClr val="tx1"/>
                </a:solidFill>
                <a:effectLst/>
                <a:latin typeface="+mn-lt"/>
                <a:ea typeface="+mn-ea"/>
                <a:cs typeface="+mn-cs"/>
              </a:rPr>
              <a:t> GGA</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將解決方案池大小配置為</a:t>
            </a:r>
            <a:r>
              <a:rPr lang="en-US" altLang="zh-TW" sz="1200" kern="1200" dirty="0">
                <a:solidFill>
                  <a:schemeClr val="tx1"/>
                </a:solidFill>
                <a:effectLst/>
                <a:latin typeface="+mn-lt"/>
                <a:ea typeface="+mn-ea"/>
                <a:cs typeface="+mn-cs"/>
              </a:rPr>
              <a:t> S = 80</a:t>
            </a:r>
            <a:r>
              <a:rPr lang="zh-TW" altLang="zh-TW" sz="1200" kern="1200" dirty="0">
                <a:solidFill>
                  <a:schemeClr val="tx1"/>
                </a:solidFill>
                <a:effectLst/>
                <a:latin typeface="+mn-lt"/>
                <a:ea typeface="+mn-ea"/>
                <a:cs typeface="+mn-cs"/>
              </a:rPr>
              <a:t>，將代數配置為</a:t>
            </a:r>
            <a:r>
              <a:rPr lang="en-US" altLang="zh-TW" sz="1200" kern="1200" dirty="0">
                <a:solidFill>
                  <a:schemeClr val="tx1"/>
                </a:solidFill>
                <a:effectLst/>
                <a:latin typeface="+mn-lt"/>
                <a:ea typeface="+mn-ea"/>
                <a:cs typeface="+mn-cs"/>
              </a:rPr>
              <a:t> G = 30</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透過實驗選擇了這些值，因為</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發現它們代表了執行時間和解決方案質量之間</a:t>
            </a:r>
            <a:r>
              <a:rPr lang="zh-TW" altLang="en-US" sz="1200" kern="1200" dirty="0">
                <a:solidFill>
                  <a:schemeClr val="tx1"/>
                </a:solidFill>
                <a:effectLst/>
                <a:latin typeface="+mn-lt"/>
                <a:ea typeface="+mn-ea"/>
                <a:cs typeface="+mn-cs"/>
              </a:rPr>
              <a:t>有</a:t>
            </a:r>
            <a:r>
              <a:rPr lang="zh-TW" altLang="zh-TW" sz="1200" kern="1200" dirty="0">
                <a:solidFill>
                  <a:schemeClr val="tx1"/>
                </a:solidFill>
                <a:effectLst/>
                <a:latin typeface="+mn-lt"/>
                <a:ea typeface="+mn-ea"/>
                <a:cs typeface="+mn-cs"/>
              </a:rPr>
              <a:t>良好</a:t>
            </a:r>
            <a:r>
              <a:rPr lang="zh-TW" altLang="en-US" sz="1200" kern="1200" dirty="0">
                <a:solidFill>
                  <a:schemeClr val="tx1"/>
                </a:solidFill>
                <a:effectLst/>
                <a:latin typeface="+mn-lt"/>
                <a:ea typeface="+mn-ea"/>
                <a:cs typeface="+mn-cs"/>
              </a:rPr>
              <a:t>的</a:t>
            </a:r>
            <a:r>
              <a:rPr lang="zh-TW" altLang="zh-TW" sz="1200" kern="1200" dirty="0">
                <a:solidFill>
                  <a:schemeClr val="tx1"/>
                </a:solidFill>
                <a:effectLst/>
                <a:latin typeface="+mn-lt"/>
                <a:ea typeface="+mn-ea"/>
                <a:cs typeface="+mn-cs"/>
              </a:rPr>
              <a:t>折衷。</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60</a:t>
            </a:fld>
            <a:endParaRPr lang="zh-TW" altLang="en-US"/>
          </a:p>
        </p:txBody>
      </p:sp>
    </p:spTree>
    <p:extLst>
      <p:ext uri="{BB962C8B-B14F-4D97-AF65-F5344CB8AC3E}">
        <p14:creationId xmlns:p14="http://schemas.microsoft.com/office/powerpoint/2010/main" val="248562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FoG</a:t>
            </a:r>
            <a:r>
              <a:rPr lang="zh-TW" altLang="zh-TW" sz="1200" kern="1200" dirty="0">
                <a:solidFill>
                  <a:schemeClr val="tx1"/>
                </a:solidFill>
                <a:effectLst/>
                <a:latin typeface="+mn-lt"/>
                <a:ea typeface="+mn-ea"/>
                <a:cs typeface="+mn-cs"/>
              </a:rPr>
              <a:t>預計在邊緣路由器上運行，而</a:t>
            </a:r>
            <a:r>
              <a:rPr lang="en-US" altLang="zh-TW" sz="1200" kern="1200" dirty="0">
                <a:solidFill>
                  <a:schemeClr val="tx1"/>
                </a:solidFill>
                <a:effectLst/>
                <a:latin typeface="+mn-lt"/>
                <a:ea typeface="+mn-ea"/>
                <a:cs typeface="+mn-cs"/>
              </a:rPr>
              <a:t>MEC</a:t>
            </a:r>
            <a:r>
              <a:rPr lang="zh-TW" altLang="zh-TW" sz="1200" kern="1200" dirty="0">
                <a:solidFill>
                  <a:schemeClr val="tx1"/>
                </a:solidFill>
                <a:effectLst/>
                <a:latin typeface="+mn-lt"/>
                <a:ea typeface="+mn-ea"/>
                <a:cs typeface="+mn-cs"/>
              </a:rPr>
              <a:t>在</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ETSI </a:t>
            </a:r>
            <a:r>
              <a:rPr lang="zh-TW" altLang="zh-TW" sz="1200" kern="1200" dirty="0">
                <a:solidFill>
                  <a:schemeClr val="tx1"/>
                </a:solidFill>
                <a:effectLst/>
                <a:latin typeface="+mn-lt"/>
                <a:ea typeface="+mn-ea"/>
                <a:cs typeface="+mn-cs"/>
              </a:rPr>
              <a:t>和網路運營商的支持下，</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預計運行在</a:t>
            </a:r>
            <a:r>
              <a:rPr lang="en-US" altLang="zh-TW" sz="1200" kern="1200" dirty="0">
                <a:solidFill>
                  <a:schemeClr val="tx1"/>
                </a:solidFill>
                <a:effectLst/>
                <a:latin typeface="+mn-lt"/>
                <a:ea typeface="+mn-ea"/>
                <a:cs typeface="+mn-cs"/>
              </a:rPr>
              <a:t> 4G/5G </a:t>
            </a:r>
            <a:r>
              <a:rPr lang="zh-TW" altLang="zh-TW" sz="1200" kern="1200" dirty="0">
                <a:solidFill>
                  <a:schemeClr val="tx1"/>
                </a:solidFill>
                <a:effectLst/>
                <a:latin typeface="+mn-lt"/>
                <a:ea typeface="+mn-ea"/>
                <a:cs typeface="+mn-cs"/>
              </a:rPr>
              <a:t>基地台附近（即</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eNodeB</a:t>
            </a:r>
            <a:r>
              <a:rPr lang="zh-TW" altLang="zh-TW" sz="1200" kern="1200" dirty="0">
                <a:solidFill>
                  <a:schemeClr val="tx1"/>
                </a:solidFill>
                <a:effectLst/>
                <a:latin typeface="+mn-lt"/>
                <a:ea typeface="+mn-ea"/>
                <a:cs typeface="+mn-cs"/>
              </a:rPr>
              <a:t>）。</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多個</a:t>
            </a:r>
            <a:r>
              <a:rPr lang="en-US" altLang="zh-TW" sz="1200" kern="1200" dirty="0">
                <a:solidFill>
                  <a:schemeClr val="tx1"/>
                </a:solidFill>
                <a:effectLst/>
                <a:latin typeface="+mn-lt"/>
                <a:ea typeface="+mn-ea"/>
                <a:cs typeface="+mn-cs"/>
              </a:rPr>
              <a:t> ETSI </a:t>
            </a:r>
            <a:r>
              <a:rPr lang="zh-TW" altLang="zh-TW" sz="1200" kern="1200" dirty="0">
                <a:solidFill>
                  <a:schemeClr val="tx1"/>
                </a:solidFill>
                <a:effectLst/>
                <a:latin typeface="+mn-lt"/>
                <a:ea typeface="+mn-ea"/>
                <a:cs typeface="+mn-cs"/>
              </a:rPr>
              <a:t>文獻已經發布了</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ref[2]</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中</a:t>
            </a:r>
            <a:r>
              <a:rPr lang="zh-TW" altLang="zh-TW" sz="1200" kern="1200" dirty="0">
                <a:solidFill>
                  <a:schemeClr val="tx1"/>
                </a:solidFill>
                <a:effectLst/>
                <a:latin typeface="+mn-lt"/>
                <a:ea typeface="+mn-ea"/>
                <a:cs typeface="+mn-cs"/>
              </a:rPr>
              <a:t>，定義參考架構和功能塊，</a:t>
            </a:r>
            <a:r>
              <a:rPr lang="zh-TW" altLang="en-US" sz="1200" kern="1200" dirty="0">
                <a:solidFill>
                  <a:schemeClr val="tx1"/>
                </a:solidFill>
                <a:effectLst/>
                <a:latin typeface="+mn-lt"/>
                <a:ea typeface="+mn-ea"/>
                <a:cs typeface="+mn-cs"/>
              </a:rPr>
              <a:t>為了</a:t>
            </a:r>
            <a:r>
              <a:rPr lang="zh-TW" altLang="zh-TW" sz="1200" kern="1200" dirty="0">
                <a:solidFill>
                  <a:schemeClr val="tx1"/>
                </a:solidFill>
                <a:effectLst/>
                <a:latin typeface="+mn-lt"/>
                <a:ea typeface="+mn-ea"/>
                <a:cs typeface="+mn-cs"/>
              </a:rPr>
              <a:t>支</a:t>
            </a:r>
            <a:r>
              <a:rPr lang="zh-TW" altLang="en-US" sz="1200" kern="1200" dirty="0">
                <a:solidFill>
                  <a:schemeClr val="tx1"/>
                </a:solidFill>
                <a:effectLst/>
                <a:latin typeface="+mn-lt"/>
                <a:ea typeface="+mn-ea"/>
                <a:cs typeface="+mn-cs"/>
              </a:rPr>
              <a:t>援</a:t>
            </a:r>
            <a:r>
              <a:rPr lang="zh-TW" altLang="zh-TW" sz="1200" kern="1200" dirty="0">
                <a:solidFill>
                  <a:schemeClr val="tx1"/>
                </a:solidFill>
                <a:effectLst/>
                <a:latin typeface="+mn-lt"/>
                <a:ea typeface="+mn-ea"/>
                <a:cs typeface="+mn-cs"/>
              </a:rPr>
              <a:t>在邊緣運行</a:t>
            </a:r>
            <a:r>
              <a:rPr lang="zh-TW" altLang="en-US"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MEC </a:t>
            </a:r>
            <a:r>
              <a:rPr lang="zh-TW" altLang="zh-TW" sz="1200" kern="1200" dirty="0">
                <a:solidFill>
                  <a:schemeClr val="tx1"/>
                </a:solidFill>
                <a:effectLst/>
                <a:latin typeface="+mn-lt"/>
                <a:ea typeface="+mn-ea"/>
                <a:cs typeface="+mn-cs"/>
              </a:rPr>
              <a:t>應用程式。</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a:t>
            </a:fld>
            <a:endParaRPr lang="zh-TW" altLang="en-US"/>
          </a:p>
        </p:txBody>
      </p:sp>
    </p:spTree>
    <p:extLst>
      <p:ext uri="{BB962C8B-B14F-4D97-AF65-F5344CB8AC3E}">
        <p14:creationId xmlns:p14="http://schemas.microsoft.com/office/powerpoint/2010/main" val="2089683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圖</a:t>
            </a:r>
            <a:r>
              <a:rPr lang="en-US" altLang="zh-TW" sz="1200" kern="1200" dirty="0">
                <a:solidFill>
                  <a:schemeClr val="tx1"/>
                </a:solidFill>
                <a:effectLst/>
                <a:latin typeface="+mn-lt"/>
                <a:ea typeface="+mn-ea"/>
                <a:cs typeface="+mn-cs"/>
              </a:rPr>
              <a:t> 1 </a:t>
            </a:r>
            <a:r>
              <a:rPr lang="zh-TW" altLang="zh-TW" sz="1200" kern="1200" dirty="0">
                <a:solidFill>
                  <a:schemeClr val="tx1"/>
                </a:solidFill>
                <a:effectLst/>
                <a:latin typeface="+mn-lt"/>
                <a:ea typeface="+mn-ea"/>
                <a:cs typeface="+mn-cs"/>
              </a:rPr>
              <a:t>概述了</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算法針對不同策略的可用性和延遲函數值。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這些值透過將每個目標的最低和最高值分別映射到</a:t>
            </a:r>
            <a:r>
              <a:rPr lang="en-US" altLang="zh-TW" sz="1200" kern="1200" dirty="0">
                <a:solidFill>
                  <a:schemeClr val="tx1"/>
                </a:solidFill>
                <a:effectLst/>
                <a:latin typeface="+mn-lt"/>
                <a:ea typeface="+mn-ea"/>
                <a:cs typeface="+mn-cs"/>
              </a:rPr>
              <a:t> 0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1 </a:t>
            </a:r>
            <a:r>
              <a:rPr lang="zh-TW" altLang="zh-TW" sz="1200" kern="1200" dirty="0">
                <a:solidFill>
                  <a:schemeClr val="tx1"/>
                </a:solidFill>
                <a:effectLst/>
                <a:latin typeface="+mn-lt"/>
                <a:ea typeface="+mn-ea"/>
                <a:cs typeface="+mn-cs"/>
              </a:rPr>
              <a:t>來規範。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結果表明策略越是面向延遲（</a:t>
            </a:r>
            <a:r>
              <a:rPr lang="en-US" altLang="zh-TW" sz="1200" kern="1200" dirty="0" err="1">
                <a:solidFill>
                  <a:schemeClr val="tx1"/>
                </a:solidFill>
                <a:effectLst/>
                <a:latin typeface="+mn-lt"/>
                <a:ea typeface="+mn-ea"/>
                <a:cs typeface="+mn-cs"/>
              </a:rPr>
              <a:t>wl</a:t>
            </a:r>
            <a:r>
              <a:rPr lang="en-US" altLang="zh-TW" sz="1200" kern="1200" dirty="0">
                <a:solidFill>
                  <a:schemeClr val="tx1"/>
                </a:solidFill>
                <a:effectLst/>
                <a:latin typeface="+mn-lt"/>
                <a:ea typeface="+mn-ea"/>
                <a:cs typeface="+mn-cs"/>
              </a:rPr>
              <a:t> &gt; 0.6</a:t>
            </a:r>
            <a:r>
              <a:rPr lang="zh-TW" altLang="zh-TW" sz="1200" kern="1200" dirty="0">
                <a:solidFill>
                  <a:schemeClr val="tx1"/>
                </a:solidFill>
                <a:effectLst/>
                <a:latin typeface="+mn-lt"/>
                <a:ea typeface="+mn-ea"/>
                <a:cs typeface="+mn-cs"/>
              </a:rPr>
              <a:t>），演算法對可用性的犧牲就越多。</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61</a:t>
            </a:fld>
            <a:endParaRPr lang="zh-TW" altLang="en-US"/>
          </a:p>
        </p:txBody>
      </p:sp>
    </p:spTree>
    <p:extLst>
      <p:ext uri="{BB962C8B-B14F-4D97-AF65-F5344CB8AC3E}">
        <p14:creationId xmlns:p14="http://schemas.microsoft.com/office/powerpoint/2010/main" val="3939874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特別是，由於</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受應用策略的</a:t>
            </a:r>
            <a:r>
              <a:rPr lang="zh-TW" altLang="en-US" sz="1200" kern="1200" dirty="0">
                <a:solidFill>
                  <a:schemeClr val="tx1"/>
                </a:solidFill>
                <a:effectLst/>
                <a:latin typeface="+mn-lt"/>
                <a:ea typeface="+mn-ea"/>
                <a:cs typeface="+mn-cs"/>
              </a:rPr>
              <a:t>影響</a:t>
            </a:r>
            <a:r>
              <a:rPr lang="zh-TW" altLang="zh-TW" sz="1200" kern="1200" dirty="0">
                <a:solidFill>
                  <a:schemeClr val="tx1"/>
                </a:solidFill>
                <a:effectLst/>
                <a:latin typeface="+mn-lt"/>
                <a:ea typeface="+mn-ea"/>
                <a:cs typeface="+mn-cs"/>
              </a:rPr>
              <a:t>，等式（</a:t>
            </a:r>
            <a:r>
              <a:rPr lang="en-US" altLang="zh-TW" sz="1200" kern="1200" dirty="0">
                <a:solidFill>
                  <a:schemeClr val="tx1"/>
                </a:solidFill>
                <a:effectLst/>
                <a:latin typeface="+mn-lt"/>
                <a:ea typeface="+mn-ea"/>
                <a:cs typeface="+mn-cs"/>
              </a:rPr>
              <a:t>7</a:t>
            </a:r>
            <a:r>
              <a:rPr lang="zh-TW" altLang="zh-TW" sz="1200" kern="1200" dirty="0">
                <a:solidFill>
                  <a:schemeClr val="tx1"/>
                </a:solidFill>
                <a:effectLst/>
                <a:latin typeface="+mn-lt"/>
                <a:ea typeface="+mn-ea"/>
                <a:cs typeface="+mn-cs"/>
              </a:rPr>
              <a:t>）的目標函數值會降低，</a:t>
            </a:r>
            <a:r>
              <a:rPr lang="en-US" altLang="zh-TW" dirty="0"/>
              <a:t>minimize X </a:t>
            </a:r>
            <a:r>
              <a:rPr lang="en-US" altLang="zh-TW" dirty="0" err="1"/>
              <a:t>wlL</a:t>
            </a:r>
            <a:r>
              <a:rPr lang="en-US" altLang="zh-TW" dirty="0"/>
              <a:t>(X) − </a:t>
            </a:r>
            <a:r>
              <a:rPr lang="en-US" altLang="zh-TW" dirty="0" err="1"/>
              <a:t>waA</a:t>
            </a:r>
            <a:r>
              <a:rPr lang="en-US" altLang="zh-TW" dirty="0"/>
              <a:t>(X) </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因為用於部署，所選的服務器具有較小的延遲（</a:t>
            </a:r>
            <a:r>
              <a:rPr lang="en-US" altLang="zh-TW" sz="1200" kern="1200" dirty="0" err="1">
                <a:solidFill>
                  <a:schemeClr val="tx1"/>
                </a:solidFill>
                <a:effectLst/>
                <a:latin typeface="+mn-lt"/>
                <a:ea typeface="+mn-ea"/>
                <a:cs typeface="+mn-cs"/>
              </a:rPr>
              <a:t>dj</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值較小）； </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用於部署服務組件的邊緣服務器比中央服務器多。</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62</a:t>
            </a:fld>
            <a:endParaRPr lang="zh-TW" altLang="en-US"/>
          </a:p>
        </p:txBody>
      </p:sp>
    </p:spTree>
    <p:extLst>
      <p:ext uri="{BB962C8B-B14F-4D97-AF65-F5344CB8AC3E}">
        <p14:creationId xmlns:p14="http://schemas.microsoft.com/office/powerpoint/2010/main" val="3406224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這在圖</a:t>
            </a:r>
            <a:r>
              <a:rPr lang="en-US" altLang="zh-TW" sz="1200" kern="1200" dirty="0">
                <a:solidFill>
                  <a:schemeClr val="tx1"/>
                </a:solidFill>
                <a:effectLst/>
                <a:latin typeface="+mn-lt"/>
                <a:ea typeface="+mn-ea"/>
                <a:cs typeface="+mn-cs"/>
              </a:rPr>
              <a:t> 2 </a:t>
            </a:r>
            <a:r>
              <a:rPr lang="zh-TW" altLang="zh-TW" sz="1200" kern="1200" dirty="0">
                <a:solidFill>
                  <a:schemeClr val="tx1"/>
                </a:solidFill>
                <a:effectLst/>
                <a:latin typeface="+mn-lt"/>
                <a:ea typeface="+mn-ea"/>
                <a:cs typeface="+mn-cs"/>
              </a:rPr>
              <a:t>中更清楚</a:t>
            </a:r>
            <a:r>
              <a:rPr lang="zh-TW" altLang="en-US" sz="1200" kern="1200" dirty="0">
                <a:solidFill>
                  <a:schemeClr val="tx1"/>
                </a:solidFill>
                <a:effectLst/>
                <a:latin typeface="+mn-lt"/>
                <a:ea typeface="+mn-ea"/>
                <a:cs typeface="+mn-cs"/>
              </a:rPr>
              <a:t>的</a:t>
            </a:r>
            <a:r>
              <a:rPr lang="zh-TW" altLang="zh-TW" sz="1200" kern="1200" dirty="0">
                <a:solidFill>
                  <a:schemeClr val="tx1"/>
                </a:solidFill>
                <a:effectLst/>
                <a:latin typeface="+mn-lt"/>
                <a:ea typeface="+mn-ea"/>
                <a:cs typeface="+mn-cs"/>
              </a:rPr>
              <a:t>表示</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服務器作為應用策略的函數的使用率。</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可以看出，當</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wl</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增加時，邊緣內的主機會被使用，</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因為邊緣上的延遲更小，</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的演算法遵守提供最小延遲的主機的使用率。 </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63</a:t>
            </a:fld>
            <a:endParaRPr lang="zh-TW" altLang="en-US"/>
          </a:p>
        </p:txBody>
      </p:sp>
    </p:spTree>
    <p:extLst>
      <p:ext uri="{BB962C8B-B14F-4D97-AF65-F5344CB8AC3E}">
        <p14:creationId xmlns:p14="http://schemas.microsoft.com/office/powerpoint/2010/main" val="345800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圖</a:t>
            </a:r>
            <a:r>
              <a:rPr lang="en-US" altLang="zh-TW" sz="1200" kern="1200" dirty="0">
                <a:solidFill>
                  <a:schemeClr val="tx1"/>
                </a:solidFill>
                <a:effectLst/>
                <a:latin typeface="+mn-lt"/>
                <a:ea typeface="+mn-ea"/>
                <a:cs typeface="+mn-cs"/>
              </a:rPr>
              <a:t> 3 </a:t>
            </a:r>
            <a:r>
              <a:rPr lang="zh-TW" altLang="zh-TW" sz="1200" kern="1200" dirty="0">
                <a:solidFill>
                  <a:schemeClr val="tx1"/>
                </a:solidFill>
                <a:effectLst/>
                <a:latin typeface="+mn-lt"/>
                <a:ea typeface="+mn-ea"/>
                <a:cs typeface="+mn-cs"/>
              </a:rPr>
              <a:t>顯示了放置期間成本的演變，其中</a:t>
            </a:r>
            <a:r>
              <a:rPr lang="en-US" altLang="zh-TW" sz="1200" kern="1200" dirty="0">
                <a:solidFill>
                  <a:schemeClr val="tx1"/>
                </a:solidFill>
                <a:effectLst/>
                <a:latin typeface="+mn-lt"/>
                <a:ea typeface="+mn-ea"/>
                <a:cs typeface="+mn-cs"/>
              </a:rPr>
              <a:t> y </a:t>
            </a:r>
            <a:r>
              <a:rPr lang="zh-TW" altLang="zh-TW" sz="1200" kern="1200" dirty="0">
                <a:solidFill>
                  <a:schemeClr val="tx1"/>
                </a:solidFill>
                <a:effectLst/>
                <a:latin typeface="+mn-lt"/>
                <a:ea typeface="+mn-ea"/>
                <a:cs typeface="+mn-cs"/>
              </a:rPr>
              <a:t>軸表示給定策略的函數的成本值。</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綠色</a:t>
            </a:r>
            <a:r>
              <a:rPr lang="zh-TW" altLang="zh-TW" sz="1200" kern="1200" dirty="0">
                <a:solidFill>
                  <a:schemeClr val="tx1"/>
                </a:solidFill>
                <a:effectLst/>
                <a:latin typeface="+mn-lt"/>
                <a:ea typeface="+mn-ea"/>
                <a:cs typeface="+mn-cs"/>
              </a:rPr>
              <a:t>直線代表設置的最大預算</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 E = 320 </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可以看出，成本隨著</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wl</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顯著增加。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認為</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使用更多</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主機來放置虛擬機的事實</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證明了一點，這些主機更昂貴。</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64</a:t>
            </a:fld>
            <a:endParaRPr lang="zh-TW" altLang="en-US"/>
          </a:p>
        </p:txBody>
      </p:sp>
    </p:spTree>
    <p:extLst>
      <p:ext uri="{BB962C8B-B14F-4D97-AF65-F5344CB8AC3E}">
        <p14:creationId xmlns:p14="http://schemas.microsoft.com/office/powerpoint/2010/main" val="25360486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的第二個實驗中，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透過將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wa</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wl</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設</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 (0.5, 0.5)</a:t>
            </a:r>
          </a:p>
          <a:p>
            <a:r>
              <a:rPr lang="zh-TW" altLang="zh-TW" sz="1200" kern="1200" dirty="0">
                <a:solidFill>
                  <a:schemeClr val="tx1"/>
                </a:solidFill>
                <a:effectLst/>
                <a:latin typeface="+mn-lt"/>
                <a:ea typeface="+mn-ea"/>
                <a:cs typeface="+mn-cs"/>
              </a:rPr>
              <a:t>來運行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a:t>
            </a:r>
            <a:r>
              <a:rPr lang="zh-TW" altLang="zh-TW" sz="1200" kern="1200" dirty="0">
                <a:solidFill>
                  <a:schemeClr val="tx1"/>
                </a:solidFill>
                <a:effectLst/>
                <a:latin typeface="+mn-lt"/>
                <a:ea typeface="+mn-ea"/>
                <a:cs typeface="+mn-cs"/>
              </a:rPr>
              <a:t>，使用相同數量的</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及其</a:t>
            </a:r>
            <a:r>
              <a:rPr lang="zh-TW" altLang="en-US" sz="1200" kern="1200" dirty="0">
                <a:solidFill>
                  <a:schemeClr val="tx1"/>
                </a:solidFill>
                <a:effectLst/>
                <a:latin typeface="+mn-lt"/>
                <a:ea typeface="+mn-ea"/>
                <a:cs typeface="+mn-cs"/>
              </a:rPr>
              <a:t>資源</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以及相同數量</a:t>
            </a:r>
            <a:r>
              <a:rPr lang="en-US" altLang="zh-TW" sz="1200" kern="1200" dirty="0">
                <a:solidFill>
                  <a:schemeClr val="tx1"/>
                </a:solidFill>
                <a:effectLst/>
                <a:latin typeface="+mn-lt"/>
                <a:ea typeface="+mn-ea"/>
                <a:cs typeface="+mn-cs"/>
              </a:rPr>
              <a:t> vCPUs (200)</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n ∈ [0 − 60] </a:t>
            </a:r>
            <a:r>
              <a:rPr lang="zh-TW" altLang="zh-TW" sz="1200" kern="1200" dirty="0">
                <a:solidFill>
                  <a:schemeClr val="tx1"/>
                </a:solidFill>
                <a:effectLst/>
                <a:latin typeface="+mn-lt"/>
                <a:ea typeface="+mn-ea"/>
                <a:cs typeface="+mn-cs"/>
              </a:rPr>
              <a:t>的區間內改變</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的數量</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進行</a:t>
            </a:r>
            <a:r>
              <a:rPr lang="en-US" altLang="zh-TW" sz="1200" kern="1200" dirty="0">
                <a:solidFill>
                  <a:schemeClr val="tx1"/>
                </a:solidFill>
                <a:effectLst/>
                <a:latin typeface="+mn-lt"/>
                <a:ea typeface="+mn-ea"/>
                <a:cs typeface="+mn-cs"/>
              </a:rPr>
              <a:t> 100 </a:t>
            </a:r>
            <a:r>
              <a:rPr lang="zh-TW" altLang="zh-TW" sz="1200" kern="1200" dirty="0">
                <a:solidFill>
                  <a:schemeClr val="tx1"/>
                </a:solidFill>
                <a:effectLst/>
                <a:latin typeface="+mn-lt"/>
                <a:ea typeface="+mn-ea"/>
                <a:cs typeface="+mn-cs"/>
              </a:rPr>
              <a:t>次迭代，並以</a:t>
            </a:r>
            <a:r>
              <a:rPr lang="en-US" altLang="zh-TW" sz="1200" kern="1200" dirty="0">
                <a:solidFill>
                  <a:schemeClr val="tx1"/>
                </a:solidFill>
                <a:effectLst/>
                <a:latin typeface="+mn-lt"/>
                <a:ea typeface="+mn-ea"/>
                <a:cs typeface="+mn-cs"/>
              </a:rPr>
              <a:t> 95% </a:t>
            </a:r>
            <a:r>
              <a:rPr lang="zh-TW" altLang="zh-TW" sz="1200" kern="1200" dirty="0">
                <a:solidFill>
                  <a:schemeClr val="tx1"/>
                </a:solidFill>
                <a:effectLst/>
                <a:latin typeface="+mn-lt"/>
                <a:ea typeface="+mn-ea"/>
                <a:cs typeface="+mn-cs"/>
              </a:rPr>
              <a:t>的信賴區間呈現結果。</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65</a:t>
            </a:fld>
            <a:endParaRPr lang="zh-TW" altLang="en-US"/>
          </a:p>
        </p:txBody>
      </p:sp>
    </p:spTree>
    <p:extLst>
      <p:ext uri="{BB962C8B-B14F-4D97-AF65-F5344CB8AC3E}">
        <p14:creationId xmlns:p14="http://schemas.microsoft.com/office/powerpoint/2010/main" val="17405905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圖</a:t>
            </a:r>
            <a:r>
              <a:rPr lang="en-US" altLang="zh-TW" sz="1200" kern="1200" dirty="0">
                <a:solidFill>
                  <a:schemeClr val="tx1"/>
                </a:solidFill>
                <a:effectLst/>
                <a:latin typeface="+mn-lt"/>
                <a:ea typeface="+mn-ea"/>
                <a:cs typeface="+mn-cs"/>
              </a:rPr>
              <a:t> 4 </a:t>
            </a:r>
            <a:r>
              <a:rPr lang="zh-TW" altLang="zh-TW" sz="1200" kern="1200" dirty="0">
                <a:solidFill>
                  <a:schemeClr val="tx1"/>
                </a:solidFill>
                <a:effectLst/>
                <a:latin typeface="+mn-lt"/>
                <a:ea typeface="+mn-ea"/>
                <a:cs typeface="+mn-cs"/>
              </a:rPr>
              <a:t>中顯示為箱線圖，說明了根據</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數量的平均延遲的演變。</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當</a:t>
            </a:r>
            <a:r>
              <a:rPr lang="en-US" altLang="zh-TW" sz="1200" kern="1200" dirty="0">
                <a:solidFill>
                  <a:schemeClr val="tx1"/>
                </a:solidFill>
                <a:effectLst/>
                <a:latin typeface="+mn-lt"/>
                <a:ea typeface="+mn-ea"/>
                <a:cs typeface="+mn-cs"/>
              </a:rPr>
              <a:t> n </a:t>
            </a:r>
            <a:r>
              <a:rPr lang="zh-TW" altLang="zh-TW" sz="1200" kern="1200" dirty="0">
                <a:solidFill>
                  <a:schemeClr val="tx1"/>
                </a:solidFill>
                <a:effectLst/>
                <a:latin typeface="+mn-lt"/>
                <a:ea typeface="+mn-ea"/>
                <a:cs typeface="+mn-cs"/>
              </a:rPr>
              <a:t>增加時，平均延遲減少。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事實上，添加更多的</a:t>
            </a:r>
            <a:r>
              <a:rPr lang="en-US" altLang="zh-TW" sz="1200" kern="1200" dirty="0">
                <a:solidFill>
                  <a:schemeClr val="tx1"/>
                </a:solidFill>
                <a:effectLst/>
                <a:latin typeface="+mn-lt"/>
                <a:ea typeface="+mn-ea"/>
                <a:cs typeface="+mn-cs"/>
              </a:rPr>
              <a:t> VMs</a:t>
            </a:r>
            <a:r>
              <a:rPr lang="zh-TW" altLang="zh-TW" sz="1200" kern="1200" dirty="0">
                <a:solidFill>
                  <a:schemeClr val="tx1"/>
                </a:solidFill>
                <a:effectLst/>
                <a:latin typeface="+mn-lt"/>
                <a:ea typeface="+mn-ea"/>
                <a:cs typeface="+mn-cs"/>
              </a:rPr>
              <a:t>會導致它們放置在更小的</a:t>
            </a:r>
            <a:r>
              <a:rPr lang="en-US" altLang="zh-TW" sz="1200" kern="1200" dirty="0">
                <a:solidFill>
                  <a:schemeClr val="tx1"/>
                </a:solidFill>
                <a:effectLst/>
                <a:latin typeface="+mn-lt"/>
                <a:ea typeface="+mn-ea"/>
                <a:cs typeface="+mn-cs"/>
              </a:rPr>
              <a:t> DCs </a:t>
            </a:r>
            <a:r>
              <a:rPr lang="zh-TW" altLang="zh-TW" sz="1200" kern="1200" dirty="0">
                <a:solidFill>
                  <a:schemeClr val="tx1"/>
                </a:solidFill>
                <a:effectLst/>
                <a:latin typeface="+mn-lt"/>
                <a:ea typeface="+mn-ea"/>
                <a:cs typeface="+mn-cs"/>
              </a:rPr>
              <a:t>中，在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的例子中對應於邊緣</a:t>
            </a:r>
            <a:r>
              <a:rPr lang="en-US" altLang="zh-TW" sz="1200" kern="1200" dirty="0">
                <a:solidFill>
                  <a:schemeClr val="tx1"/>
                </a:solidFill>
                <a:effectLst/>
                <a:latin typeface="+mn-lt"/>
                <a:ea typeface="+mn-ea"/>
                <a:cs typeface="+mn-cs"/>
              </a:rPr>
              <a:t> PMs</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如果</a:t>
            </a:r>
            <a:r>
              <a:rPr lang="en-US" altLang="zh-TW" sz="1200" kern="1200" dirty="0">
                <a:solidFill>
                  <a:schemeClr val="tx1"/>
                </a:solidFill>
                <a:effectLst/>
                <a:latin typeface="+mn-lt"/>
                <a:ea typeface="+mn-ea"/>
                <a:cs typeface="+mn-cs"/>
              </a:rPr>
              <a:t>VMs</a:t>
            </a:r>
            <a:r>
              <a:rPr lang="zh-TW" altLang="zh-TW" sz="1200" kern="1200" dirty="0">
                <a:solidFill>
                  <a:schemeClr val="tx1"/>
                </a:solidFill>
                <a:effectLst/>
                <a:latin typeface="+mn-lt"/>
                <a:ea typeface="+mn-ea"/>
                <a:cs typeface="+mn-cs"/>
              </a:rPr>
              <a:t>越多，那麼分配給每個虛擬機的</a:t>
            </a:r>
            <a:r>
              <a:rPr lang="en-US" altLang="zh-TW" sz="1200" kern="1200" dirty="0">
                <a:solidFill>
                  <a:schemeClr val="tx1"/>
                </a:solidFill>
                <a:effectLst/>
                <a:latin typeface="+mn-lt"/>
                <a:ea typeface="+mn-ea"/>
                <a:cs typeface="+mn-cs"/>
              </a:rPr>
              <a:t> vCPUs </a:t>
            </a:r>
            <a:r>
              <a:rPr lang="zh-TW" altLang="zh-TW" sz="1200" kern="1200" dirty="0">
                <a:solidFill>
                  <a:schemeClr val="tx1"/>
                </a:solidFill>
                <a:effectLst/>
                <a:latin typeface="+mn-lt"/>
                <a:ea typeface="+mn-ea"/>
                <a:cs typeface="+mn-cs"/>
              </a:rPr>
              <a:t>就越少，因為</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所有的測試中</a:t>
            </a:r>
            <a:r>
              <a:rPr lang="en-US" altLang="zh-TW" sz="1200" kern="1200" dirty="0">
                <a:solidFill>
                  <a:schemeClr val="tx1"/>
                </a:solidFill>
                <a:effectLst/>
                <a:latin typeface="+mn-lt"/>
                <a:ea typeface="+mn-ea"/>
                <a:cs typeface="+mn-cs"/>
              </a:rPr>
              <a:t> vCPUs </a:t>
            </a:r>
            <a:r>
              <a:rPr lang="zh-TW" altLang="zh-TW" sz="1200" kern="1200" dirty="0">
                <a:solidFill>
                  <a:schemeClr val="tx1"/>
                </a:solidFill>
                <a:effectLst/>
                <a:latin typeface="+mn-lt"/>
                <a:ea typeface="+mn-ea"/>
                <a:cs typeface="+mn-cs"/>
              </a:rPr>
              <a:t>的數量都保持不變。</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66</a:t>
            </a:fld>
            <a:endParaRPr lang="zh-TW" altLang="en-US"/>
          </a:p>
        </p:txBody>
      </p:sp>
    </p:spTree>
    <p:extLst>
      <p:ext uri="{BB962C8B-B14F-4D97-AF65-F5344CB8AC3E}">
        <p14:creationId xmlns:p14="http://schemas.microsoft.com/office/powerpoint/2010/main" val="7729550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在圖</a:t>
            </a:r>
            <a:r>
              <a:rPr lang="en-US" altLang="zh-TW" sz="1200" kern="1200" dirty="0">
                <a:solidFill>
                  <a:schemeClr val="tx1"/>
                </a:solidFill>
                <a:effectLst/>
                <a:latin typeface="+mn-lt"/>
                <a:ea typeface="+mn-ea"/>
                <a:cs typeface="+mn-cs"/>
              </a:rPr>
              <a:t> 5 </a:t>
            </a:r>
            <a:r>
              <a:rPr lang="zh-TW" altLang="zh-TW" sz="1200" kern="1200" dirty="0">
                <a:solidFill>
                  <a:schemeClr val="tx1"/>
                </a:solidFill>
                <a:effectLst/>
                <a:latin typeface="+mn-lt"/>
                <a:ea typeface="+mn-ea"/>
                <a:cs typeface="+mn-cs"/>
              </a:rPr>
              <a:t>中，對於</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獲得的解決方案，</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強調了可用性作為</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數量的函數的演變。</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直線代表可用性</a:t>
            </a:r>
            <a:r>
              <a:rPr lang="en-US" altLang="zh-TW" sz="1200" kern="1200" dirty="0">
                <a:solidFill>
                  <a:schemeClr val="tx1"/>
                </a:solidFill>
                <a:effectLst/>
                <a:latin typeface="+mn-lt"/>
                <a:ea typeface="+mn-ea"/>
                <a:cs typeface="+mn-cs"/>
              </a:rPr>
              <a:t>constraint</a:t>
            </a:r>
            <a:r>
              <a:rPr lang="zh-TW" altLang="zh-TW" sz="1200" kern="1200" dirty="0">
                <a:solidFill>
                  <a:schemeClr val="tx1"/>
                </a:solidFill>
                <a:effectLst/>
                <a:latin typeface="+mn-lt"/>
                <a:ea typeface="+mn-ea"/>
                <a:cs typeface="+mn-cs"/>
              </a:rPr>
              <a:t>，設置為</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服務可靠性</a:t>
            </a:r>
            <a:r>
              <a:rPr lang="zh-TW" altLang="en-US" sz="1200" kern="1200" dirty="0">
                <a:solidFill>
                  <a:schemeClr val="tx1"/>
                </a:solidFill>
                <a:effectLst/>
                <a:latin typeface="+mn-lt"/>
                <a:ea typeface="+mn-ea"/>
                <a:cs typeface="+mn-cs"/>
              </a:rPr>
              <a:t>需</a:t>
            </a:r>
            <a:r>
              <a:rPr lang="zh-TW" altLang="zh-TW" sz="1200" kern="1200" dirty="0">
                <a:solidFill>
                  <a:schemeClr val="tx1"/>
                </a:solidFill>
                <a:effectLst/>
                <a:latin typeface="+mn-lt"/>
                <a:ea typeface="+mn-ea"/>
                <a:cs typeface="+mn-cs"/>
              </a:rPr>
              <a:t>求的第</a:t>
            </a:r>
            <a:r>
              <a:rPr lang="en-US" altLang="zh-TW" sz="1200" kern="1200" dirty="0">
                <a:solidFill>
                  <a:schemeClr val="tx1"/>
                </a:solidFill>
                <a:effectLst/>
                <a:latin typeface="+mn-lt"/>
                <a:ea typeface="+mn-ea"/>
                <a:cs typeface="+mn-cs"/>
              </a:rPr>
              <a:t> 5 </a:t>
            </a:r>
            <a:r>
              <a:rPr lang="zh-TW" altLang="zh-TW" sz="1200" kern="1200" dirty="0">
                <a:solidFill>
                  <a:schemeClr val="tx1"/>
                </a:solidFill>
                <a:effectLst/>
                <a:latin typeface="+mn-lt"/>
                <a:ea typeface="+mn-ea"/>
                <a:cs typeface="+mn-cs"/>
              </a:rPr>
              <a:t>類</a:t>
            </a:r>
            <a:r>
              <a:rPr lang="en-US" altLang="zh-TW" sz="1200" kern="1200" dirty="0">
                <a:solidFill>
                  <a:schemeClr val="tx1"/>
                </a:solidFill>
                <a:effectLst/>
                <a:latin typeface="+mn-lt"/>
                <a:ea typeface="+mn-ea"/>
                <a:cs typeface="+mn-cs"/>
              </a:rPr>
              <a:t> (99,999%)</a:t>
            </a:r>
            <a:r>
              <a:rPr lang="zh-TW" altLang="zh-TW" sz="120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67</a:t>
            </a:fld>
            <a:endParaRPr lang="zh-TW" altLang="en-US"/>
          </a:p>
        </p:txBody>
      </p:sp>
    </p:spTree>
    <p:extLst>
      <p:ext uri="{BB962C8B-B14F-4D97-AF65-F5344CB8AC3E}">
        <p14:creationId xmlns:p14="http://schemas.microsoft.com/office/powerpoint/2010/main" val="2291485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從結果圖中，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可以看到可用性隨著</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數量的增加而略有下降，</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這與之前指出的</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服務器使用量的增加相兼容。</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考慮到邊緣服務器的容量較小，分配給它們較少的</a:t>
            </a:r>
            <a:r>
              <a:rPr lang="en-US" altLang="zh-TW" sz="1200" kern="1200" dirty="0">
                <a:solidFill>
                  <a:schemeClr val="tx1"/>
                </a:solidFill>
                <a:effectLst/>
                <a:latin typeface="+mn-lt"/>
                <a:ea typeface="+mn-ea"/>
                <a:cs typeface="+mn-cs"/>
              </a:rPr>
              <a:t> vCPUs </a:t>
            </a:r>
            <a:r>
              <a:rPr lang="zh-TW" altLang="zh-TW" sz="1200" kern="1200" dirty="0">
                <a:solidFill>
                  <a:schemeClr val="tx1"/>
                </a:solidFill>
                <a:effectLst/>
                <a:latin typeface="+mn-lt"/>
                <a:ea typeface="+mn-ea"/>
                <a:cs typeface="+mn-cs"/>
              </a:rPr>
              <a:t>數量的</a:t>
            </a:r>
            <a:r>
              <a:rPr lang="en-US" altLang="zh-TW" sz="1200" kern="1200" dirty="0">
                <a:solidFill>
                  <a:schemeClr val="tx1"/>
                </a:solidFill>
                <a:effectLst/>
                <a:latin typeface="+mn-lt"/>
                <a:ea typeface="+mn-ea"/>
                <a:cs typeface="+mn-cs"/>
              </a:rPr>
              <a:t>VMs</a:t>
            </a:r>
            <a:r>
              <a:rPr lang="zh-TW" altLang="zh-TW" sz="1200" kern="1200" dirty="0">
                <a:solidFill>
                  <a:schemeClr val="tx1"/>
                </a:solidFill>
                <a:effectLst/>
                <a:latin typeface="+mn-lt"/>
                <a:ea typeface="+mn-ea"/>
                <a:cs typeface="+mn-cs"/>
              </a:rPr>
              <a:t>放置在這些服務器上。</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然而，即使可用性值降低，也不會違反可用性</a:t>
            </a:r>
            <a:r>
              <a:rPr lang="en-US" altLang="zh-TW" sz="1200" kern="1200" dirty="0">
                <a:solidFill>
                  <a:schemeClr val="tx1"/>
                </a:solidFill>
                <a:effectLst/>
                <a:latin typeface="+mn-lt"/>
                <a:ea typeface="+mn-ea"/>
                <a:cs typeface="+mn-cs"/>
              </a:rPr>
              <a:t>constraint</a:t>
            </a:r>
            <a:r>
              <a:rPr lang="zh-TW" altLang="zh-TW" sz="1200" kern="1200" dirty="0">
                <a:solidFill>
                  <a:schemeClr val="tx1"/>
                </a:solidFill>
                <a:effectLst/>
                <a:latin typeface="+mn-lt"/>
                <a:ea typeface="+mn-ea"/>
                <a:cs typeface="+mn-cs"/>
              </a:rPr>
              <a:t>。</a:t>
            </a:r>
          </a:p>
          <a:p>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68</a:t>
            </a:fld>
            <a:endParaRPr lang="zh-TW" altLang="en-US"/>
          </a:p>
        </p:txBody>
      </p:sp>
    </p:spTree>
    <p:extLst>
      <p:ext uri="{BB962C8B-B14F-4D97-AF65-F5344CB8AC3E}">
        <p14:creationId xmlns:p14="http://schemas.microsoft.com/office/powerpoint/2010/main" val="24217375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關於成本，圖 </a:t>
            </a:r>
            <a:r>
              <a:rPr lang="en-US" altLang="zh-TW" sz="1200" kern="1200" dirty="0">
                <a:solidFill>
                  <a:schemeClr val="tx1"/>
                </a:solidFill>
                <a:effectLst/>
                <a:latin typeface="+mn-lt"/>
                <a:ea typeface="+mn-ea"/>
                <a:cs typeface="+mn-cs"/>
              </a:rPr>
              <a:t>6 </a:t>
            </a:r>
            <a:r>
              <a:rPr lang="zh-TW" altLang="zh-TW" sz="1200" kern="1200" dirty="0">
                <a:solidFill>
                  <a:schemeClr val="tx1"/>
                </a:solidFill>
                <a:effectLst/>
                <a:latin typeface="+mn-lt"/>
                <a:ea typeface="+mn-ea"/>
                <a:cs typeface="+mn-cs"/>
              </a:rPr>
              <a:t>說明了它作為相同情況下</a:t>
            </a:r>
            <a:r>
              <a:rPr lang="en-US" altLang="zh-TW" sz="1200" kern="1200" dirty="0">
                <a:solidFill>
                  <a:schemeClr val="tx1"/>
                </a:solidFill>
                <a:effectLst/>
                <a:latin typeface="+mn-lt"/>
                <a:ea typeface="+mn-ea"/>
                <a:cs typeface="+mn-cs"/>
              </a:rPr>
              <a:t> VM </a:t>
            </a:r>
            <a:r>
              <a:rPr lang="zh-TW" altLang="zh-TW" sz="1200" kern="1200" dirty="0">
                <a:solidFill>
                  <a:schemeClr val="tx1"/>
                </a:solidFill>
                <a:effectLst/>
                <a:latin typeface="+mn-lt"/>
                <a:ea typeface="+mn-ea"/>
                <a:cs typeface="+mn-cs"/>
              </a:rPr>
              <a:t>數量的函數的演變。</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清楚地看到成本隨著</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數量的增加而增加，這更應證 </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從前兩個圖得出的結果。</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成本受到使用來自邊緣的</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的影響，這些</a:t>
            </a:r>
            <a:r>
              <a:rPr lang="en-US" altLang="zh-TW" sz="1200" kern="1200" dirty="0">
                <a:solidFill>
                  <a:schemeClr val="tx1"/>
                </a:solidFill>
                <a:effectLst/>
                <a:latin typeface="+mn-lt"/>
                <a:ea typeface="+mn-ea"/>
                <a:cs typeface="+mn-cs"/>
              </a:rPr>
              <a:t> PMs </a:t>
            </a:r>
            <a:r>
              <a:rPr lang="zh-TW" altLang="zh-TW" sz="1200" kern="1200" dirty="0">
                <a:solidFill>
                  <a:schemeClr val="tx1"/>
                </a:solidFill>
                <a:effectLst/>
                <a:latin typeface="+mn-lt"/>
                <a:ea typeface="+mn-ea"/>
                <a:cs typeface="+mn-cs"/>
              </a:rPr>
              <a:t>更昂貴。</a:t>
            </a:r>
          </a:p>
          <a:p>
            <a:endParaRPr lang="en-US" altLang="zh-TW" dirty="0"/>
          </a:p>
          <a:p>
            <a:r>
              <a:rPr lang="zh-TW" altLang="en-US" dirty="0"/>
              <a:t>綠線是他設的預算</a:t>
            </a:r>
            <a:r>
              <a:rPr lang="en-US" altLang="zh-TW" dirty="0"/>
              <a:t>320</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69</a:t>
            </a:fld>
            <a:endParaRPr lang="zh-TW" altLang="en-US"/>
          </a:p>
        </p:txBody>
      </p:sp>
    </p:spTree>
    <p:extLst>
      <p:ext uri="{BB962C8B-B14F-4D97-AF65-F5344CB8AC3E}">
        <p14:creationId xmlns:p14="http://schemas.microsoft.com/office/powerpoint/2010/main" val="28029847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的第三個實驗中，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CPLEX </a:t>
            </a:r>
            <a:r>
              <a:rPr lang="zh-TW" altLang="zh-TW" sz="1200" kern="1200" dirty="0">
                <a:solidFill>
                  <a:schemeClr val="tx1"/>
                </a:solidFill>
                <a:effectLst/>
                <a:latin typeface="+mn-lt"/>
                <a:ea typeface="+mn-ea"/>
                <a:cs typeface="+mn-cs"/>
              </a:rPr>
              <a:t>環境中實現</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的模型並使用其優化器來推導出精確的最優解。</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CPLEX </a:t>
            </a:r>
            <a:r>
              <a:rPr lang="zh-TW" altLang="zh-TW" sz="1200" kern="1200" dirty="0">
                <a:solidFill>
                  <a:schemeClr val="tx1"/>
                </a:solidFill>
                <a:effectLst/>
                <a:latin typeface="+mn-lt"/>
                <a:ea typeface="+mn-ea"/>
                <a:cs typeface="+mn-cs"/>
              </a:rPr>
              <a:t>結果與</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進行比較和評估。</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70</a:t>
            </a:fld>
            <a:endParaRPr lang="zh-TW" altLang="en-US"/>
          </a:p>
        </p:txBody>
      </p:sp>
    </p:spTree>
    <p:extLst>
      <p:ext uri="{BB962C8B-B14F-4D97-AF65-F5344CB8AC3E}">
        <p14:creationId xmlns:p14="http://schemas.microsoft.com/office/powerpoint/2010/main" val="375693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這些</a:t>
            </a:r>
            <a:r>
              <a:rPr lang="zh-TW" altLang="en-US" sz="1200" kern="1200" dirty="0">
                <a:solidFill>
                  <a:schemeClr val="tx1"/>
                </a:solidFill>
                <a:effectLst/>
                <a:latin typeface="+mn-lt"/>
                <a:ea typeface="+mn-ea"/>
                <a:cs typeface="+mn-cs"/>
              </a:rPr>
              <a:t>文獻中提到</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個要點</a:t>
            </a:r>
            <a:endParaRPr lang="en-US" altLang="zh-TW" sz="1200" kern="1200" dirty="0">
              <a:solidFill>
                <a:schemeClr val="tx1"/>
              </a:solidFill>
              <a:effectLst/>
              <a:latin typeface="+mn-lt"/>
              <a:ea typeface="+mn-ea"/>
              <a:cs typeface="+mn-cs"/>
            </a:endParaRPr>
          </a:p>
          <a:p>
            <a:pPr marL="285750" indent="-285750">
              <a:buAutoNum type="romanLcParenBoth"/>
            </a:pP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應用程式與行動網路數據介面互連，以與用戶數據</a:t>
            </a:r>
            <a:r>
              <a:rPr lang="zh-TW" altLang="en-US" sz="1200" kern="1200" dirty="0">
                <a:solidFill>
                  <a:schemeClr val="tx1"/>
                </a:solidFill>
                <a:effectLst/>
                <a:latin typeface="+mn-lt"/>
                <a:ea typeface="+mn-ea"/>
                <a:cs typeface="+mn-cs"/>
              </a:rPr>
              <a:t>相互影響</a:t>
            </a: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285750" indent="-285750">
              <a:buAutoNum type="romanLcParenBoth"/>
            </a:pPr>
            <a:r>
              <a:rPr lang="zh-TW" altLang="zh-TW" sz="1200" kern="1200" dirty="0">
                <a:solidFill>
                  <a:schemeClr val="tx1"/>
                </a:solidFill>
                <a:effectLst/>
                <a:latin typeface="+mn-lt"/>
                <a:ea typeface="+mn-ea"/>
                <a:cs typeface="+mn-cs"/>
              </a:rPr>
              <a:t>指定在虛擬化平台</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運行</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應用程式的介面</a:t>
            </a:r>
            <a:endParaRPr lang="en-US" altLang="zh-TW" sz="1200" kern="1200" dirty="0">
              <a:solidFill>
                <a:schemeClr val="tx1"/>
              </a:solidFill>
              <a:effectLst/>
              <a:latin typeface="+mn-lt"/>
              <a:ea typeface="+mn-ea"/>
              <a:cs typeface="+mn-cs"/>
            </a:endParaRPr>
          </a:p>
          <a:p>
            <a:pPr marL="285750" indent="-285750">
              <a:buAutoNum type="romanLcParenBoth"/>
            </a:pPr>
            <a:endParaRPr lang="en-US" altLang="zh-TW" sz="1200" kern="1200" dirty="0">
              <a:solidFill>
                <a:schemeClr val="tx1"/>
              </a:solidFill>
              <a:effectLst/>
              <a:latin typeface="+mn-lt"/>
              <a:ea typeface="+mn-ea"/>
              <a:cs typeface="+mn-cs"/>
            </a:endParaRPr>
          </a:p>
          <a:p>
            <a:pPr marL="285750" indent="-285750">
              <a:buAutoNum type="romanLcParenBoth"/>
            </a:pPr>
            <a:r>
              <a:rPr lang="zh-TW" altLang="zh-TW" sz="1200" kern="1200" dirty="0">
                <a:solidFill>
                  <a:schemeClr val="tx1"/>
                </a:solidFill>
                <a:effectLst/>
                <a:latin typeface="+mn-lt"/>
                <a:ea typeface="+mn-ea"/>
                <a:cs typeface="+mn-cs"/>
              </a:rPr>
              <a:t>提供</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服務利用行動運營商</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透過向第三方應用程式開發人員</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公開低階的</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資訊</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無線電存取網路</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indent="0">
              <a:buNone/>
            </a:pPr>
            <a:r>
              <a:rPr lang="zh-TW" altLang="zh-TW" sz="1200" kern="1200" dirty="0">
                <a:solidFill>
                  <a:schemeClr val="tx1"/>
                </a:solidFill>
                <a:effectLst/>
                <a:latin typeface="+mn-lt"/>
                <a:ea typeface="+mn-ea"/>
                <a:cs typeface="+mn-cs"/>
              </a:rPr>
              <a:t>允許開發</a:t>
            </a:r>
            <a:r>
              <a:rPr lang="zh-TW" altLang="en-US" sz="1200" kern="1200" dirty="0">
                <a:solidFill>
                  <a:schemeClr val="tx1"/>
                </a:solidFill>
                <a:effectLst/>
                <a:latin typeface="+mn-lt"/>
                <a:ea typeface="+mn-ea"/>
                <a:cs typeface="+mn-cs"/>
              </a:rPr>
              <a:t>上下文感知</a:t>
            </a:r>
            <a:r>
              <a:rPr lang="zh-TW" altLang="zh-TW" sz="1200" kern="1200" dirty="0">
                <a:solidFill>
                  <a:schemeClr val="tx1"/>
                </a:solidFill>
                <a:effectLst/>
                <a:latin typeface="+mn-lt"/>
                <a:ea typeface="+mn-ea"/>
                <a:cs typeface="+mn-cs"/>
              </a:rPr>
              <a:t>的服務。</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8</a:t>
            </a:fld>
            <a:endParaRPr lang="zh-TW" altLang="en-US"/>
          </a:p>
        </p:txBody>
      </p:sp>
    </p:spTree>
    <p:extLst>
      <p:ext uri="{BB962C8B-B14F-4D97-AF65-F5344CB8AC3E}">
        <p14:creationId xmlns:p14="http://schemas.microsoft.com/office/powerpoint/2010/main" val="41647743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圖</a:t>
            </a:r>
            <a:r>
              <a:rPr lang="en-US" altLang="zh-TW" sz="1200" kern="1200" dirty="0">
                <a:solidFill>
                  <a:schemeClr val="tx1"/>
                </a:solidFill>
                <a:effectLst/>
                <a:latin typeface="+mn-lt"/>
                <a:ea typeface="+mn-ea"/>
                <a:cs typeface="+mn-cs"/>
              </a:rPr>
              <a:t> 7 </a:t>
            </a:r>
            <a:r>
              <a:rPr lang="zh-TW" altLang="zh-TW" sz="1200" kern="1200" dirty="0">
                <a:solidFill>
                  <a:schemeClr val="tx1"/>
                </a:solidFill>
                <a:effectLst/>
                <a:latin typeface="+mn-lt"/>
                <a:ea typeface="+mn-ea"/>
                <a:cs typeface="+mn-cs"/>
              </a:rPr>
              <a:t>顯示了</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CPLEX</a:t>
            </a:r>
            <a:r>
              <a:rPr lang="zh-TW" altLang="zh-TW" sz="1200" kern="1200" dirty="0">
                <a:solidFill>
                  <a:schemeClr val="tx1"/>
                </a:solidFill>
                <a:effectLst/>
                <a:latin typeface="+mn-lt"/>
                <a:ea typeface="+mn-ea"/>
                <a:cs typeface="+mn-cs"/>
              </a:rPr>
              <a:t>的相同配置</a:t>
            </a:r>
            <a:r>
              <a:rPr lang="zh-TW" altLang="en-US" sz="1200" kern="1200" dirty="0">
                <a:solidFill>
                  <a:schemeClr val="tx1"/>
                </a:solidFill>
                <a:effectLst/>
                <a:latin typeface="+mn-lt"/>
                <a:ea typeface="+mn-ea"/>
                <a:cs typeface="+mn-cs"/>
              </a:rPr>
              <a:t>下，</a:t>
            </a:r>
            <a:r>
              <a:rPr lang="zh-TW" altLang="zh-TW" sz="1200" kern="1200" dirty="0">
                <a:solidFill>
                  <a:schemeClr val="tx1"/>
                </a:solidFill>
                <a:effectLst/>
                <a:latin typeface="+mn-lt"/>
                <a:ea typeface="+mn-ea"/>
                <a:cs typeface="+mn-cs"/>
              </a:rPr>
              <a:t>獲得的目標函數值作為應用策略的函數的比較。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由於</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正在解決最小化問題，特定權重組合的較低值意味著更好的性能。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的元啟發式演算法近似</a:t>
            </a:r>
            <a:r>
              <a:rPr lang="en-US" altLang="zh-TW" sz="1200" kern="1200" dirty="0">
                <a:solidFill>
                  <a:schemeClr val="tx1"/>
                </a:solidFill>
                <a:effectLst/>
                <a:latin typeface="+mn-lt"/>
                <a:ea typeface="+mn-ea"/>
                <a:cs typeface="+mn-cs"/>
              </a:rPr>
              <a:t> CPLEX </a:t>
            </a:r>
            <a:r>
              <a:rPr lang="zh-TW" altLang="zh-TW" sz="1200" kern="1200" dirty="0">
                <a:solidFill>
                  <a:schemeClr val="tx1"/>
                </a:solidFill>
                <a:effectLst/>
                <a:latin typeface="+mn-lt"/>
                <a:ea typeface="+mn-ea"/>
                <a:cs typeface="+mn-cs"/>
              </a:rPr>
              <a:t>提供的最優解。</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71</a:t>
            </a:fld>
            <a:endParaRPr lang="zh-TW" altLang="en-US"/>
          </a:p>
        </p:txBody>
      </p:sp>
    </p:spTree>
    <p:extLst>
      <p:ext uri="{BB962C8B-B14F-4D97-AF65-F5344CB8AC3E}">
        <p14:creationId xmlns:p14="http://schemas.microsoft.com/office/powerpoint/2010/main" val="24336259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圖</a:t>
            </a:r>
            <a:r>
              <a:rPr lang="en-US" altLang="zh-TW" sz="1200" kern="1200" dirty="0">
                <a:solidFill>
                  <a:schemeClr val="tx1"/>
                </a:solidFill>
                <a:effectLst/>
                <a:latin typeface="+mn-lt"/>
                <a:ea typeface="+mn-ea"/>
                <a:cs typeface="+mn-cs"/>
              </a:rPr>
              <a:t> 8 </a:t>
            </a:r>
            <a:r>
              <a:rPr lang="zh-TW" altLang="zh-TW" sz="1200" kern="1200" dirty="0">
                <a:solidFill>
                  <a:schemeClr val="tx1"/>
                </a:solidFill>
                <a:effectLst/>
                <a:latin typeface="+mn-lt"/>
                <a:ea typeface="+mn-ea"/>
                <a:cs typeface="+mn-cs"/>
              </a:rPr>
              <a:t>顯示了</a:t>
            </a:r>
            <a:r>
              <a:rPr lang="en-US" altLang="zh-TW" sz="1200" kern="1200" dirty="0">
                <a:solidFill>
                  <a:schemeClr val="tx1"/>
                </a:solidFill>
                <a:effectLst/>
                <a:latin typeface="+mn-lt"/>
                <a:ea typeface="+mn-ea"/>
                <a:cs typeface="+mn-cs"/>
              </a:rPr>
              <a:t> CPLEX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在增加可用服務器數量時的執行時間結果。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可以看出，隨著</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數量的增加，</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GGA </a:t>
            </a:r>
            <a:r>
              <a:rPr lang="zh-TW" altLang="zh-TW" sz="1200" kern="1200" dirty="0">
                <a:solidFill>
                  <a:schemeClr val="tx1"/>
                </a:solidFill>
                <a:effectLst/>
                <a:latin typeface="+mn-lt"/>
                <a:ea typeface="+mn-ea"/>
                <a:cs typeface="+mn-cs"/>
              </a:rPr>
              <a:t>可以很好地擴展。</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即使多於</a:t>
            </a:r>
            <a:r>
              <a:rPr lang="en-US" altLang="zh-TW" sz="1200" kern="1200" dirty="0">
                <a:solidFill>
                  <a:schemeClr val="tx1"/>
                </a:solidFill>
                <a:effectLst/>
                <a:latin typeface="+mn-lt"/>
                <a:ea typeface="+mn-ea"/>
                <a:cs typeface="+mn-cs"/>
              </a:rPr>
              <a:t>200 </a:t>
            </a:r>
            <a:r>
              <a:rPr lang="zh-TW" altLang="zh-TW" sz="1200" kern="1200" dirty="0">
                <a:solidFill>
                  <a:schemeClr val="tx1"/>
                </a:solidFill>
                <a:effectLst/>
                <a:latin typeface="+mn-lt"/>
                <a:ea typeface="+mn-ea"/>
                <a:cs typeface="+mn-cs"/>
              </a:rPr>
              <a:t>多個，它也會在幾分鐘內生成接近最佳的解決方案。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另一方面，</a:t>
            </a:r>
            <a:r>
              <a:rPr lang="en-US" altLang="zh-TW" sz="1200" kern="1200" dirty="0">
                <a:solidFill>
                  <a:schemeClr val="tx1"/>
                </a:solidFill>
                <a:effectLst/>
                <a:latin typeface="+mn-lt"/>
                <a:ea typeface="+mn-ea"/>
                <a:cs typeface="+mn-cs"/>
              </a:rPr>
              <a:t>CPLEX </a:t>
            </a:r>
            <a:r>
              <a:rPr lang="zh-TW" altLang="zh-TW" sz="1200" kern="1200" dirty="0">
                <a:solidFill>
                  <a:schemeClr val="tx1"/>
                </a:solidFill>
                <a:effectLst/>
                <a:latin typeface="+mn-lt"/>
                <a:ea typeface="+mn-ea"/>
                <a:cs typeface="+mn-cs"/>
              </a:rPr>
              <a:t>的執行時間急劇增加，並且它</a:t>
            </a:r>
            <a:r>
              <a:rPr lang="zh-TW" altLang="en-US" sz="1200" kern="1200" dirty="0">
                <a:solidFill>
                  <a:schemeClr val="tx1"/>
                </a:solidFill>
                <a:effectLst/>
                <a:latin typeface="+mn-lt"/>
                <a:ea typeface="+mn-ea"/>
                <a:cs typeface="+mn-cs"/>
              </a:rPr>
              <a:t>會在</a:t>
            </a:r>
            <a:r>
              <a:rPr lang="zh-TW" altLang="zh-TW" sz="1200" kern="1200" dirty="0">
                <a:solidFill>
                  <a:schemeClr val="tx1"/>
                </a:solidFill>
                <a:effectLst/>
                <a:latin typeface="+mn-lt"/>
                <a:ea typeface="+mn-ea"/>
                <a:cs typeface="+mn-cs"/>
              </a:rPr>
              <a:t>超過大約</a:t>
            </a:r>
            <a:r>
              <a:rPr lang="en-US" altLang="zh-TW" sz="1200" kern="1200" dirty="0">
                <a:solidFill>
                  <a:schemeClr val="tx1"/>
                </a:solidFill>
                <a:effectLst/>
                <a:latin typeface="+mn-lt"/>
                <a:ea typeface="+mn-ea"/>
                <a:cs typeface="+mn-cs"/>
              </a:rPr>
              <a:t> 150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的解決方案停止。 </a:t>
            </a:r>
            <a:endParaRPr lang="en-US"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72</a:t>
            </a:fld>
            <a:endParaRPr lang="zh-TW" altLang="en-US"/>
          </a:p>
        </p:txBody>
      </p:sp>
    </p:spTree>
    <p:extLst>
      <p:ext uri="{BB962C8B-B14F-4D97-AF65-F5344CB8AC3E}">
        <p14:creationId xmlns:p14="http://schemas.microsoft.com/office/powerpoint/2010/main" val="25825952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的實驗是在具有</a:t>
            </a:r>
            <a:r>
              <a:rPr lang="en-US" altLang="zh-TW" sz="1200" kern="1200" dirty="0">
                <a:solidFill>
                  <a:schemeClr val="tx1"/>
                </a:solidFill>
                <a:effectLst/>
                <a:latin typeface="+mn-lt"/>
                <a:ea typeface="+mn-ea"/>
                <a:cs typeface="+mn-cs"/>
              </a:rPr>
              <a:t> 8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CPU cores</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8 GB RAM</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Ubuntu 14.04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Intel i7 </a:t>
            </a:r>
            <a:r>
              <a:rPr lang="zh-TW" altLang="zh-TW" sz="1200" kern="1200" dirty="0">
                <a:solidFill>
                  <a:schemeClr val="tx1"/>
                </a:solidFill>
                <a:effectLst/>
                <a:latin typeface="+mn-lt"/>
                <a:ea typeface="+mn-ea"/>
                <a:cs typeface="+mn-cs"/>
              </a:rPr>
              <a:t>上執行的。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透過將策略固定為</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wl</a:t>
            </a:r>
            <a:r>
              <a:rPr lang="en-US" altLang="zh-TW" sz="1200" kern="1200" dirty="0">
                <a:solidFill>
                  <a:schemeClr val="tx1"/>
                </a:solidFill>
                <a:effectLst/>
                <a:latin typeface="+mn-lt"/>
                <a:ea typeface="+mn-ea"/>
                <a:cs typeface="+mn-cs"/>
              </a:rPr>
              <a:t> = </a:t>
            </a:r>
            <a:r>
              <a:rPr lang="en-US" altLang="zh-TW" sz="1200" kern="1200" dirty="0" err="1">
                <a:solidFill>
                  <a:schemeClr val="tx1"/>
                </a:solidFill>
                <a:effectLst/>
                <a:latin typeface="+mn-lt"/>
                <a:ea typeface="+mn-ea"/>
                <a:cs typeface="+mn-cs"/>
              </a:rPr>
              <a:t>wa</a:t>
            </a:r>
            <a:r>
              <a:rPr lang="en-US" altLang="zh-TW" sz="1200" kern="1200" dirty="0">
                <a:solidFill>
                  <a:schemeClr val="tx1"/>
                </a:solidFill>
                <a:effectLst/>
                <a:latin typeface="+mn-lt"/>
                <a:ea typeface="+mn-ea"/>
                <a:cs typeface="+mn-cs"/>
              </a:rPr>
              <a:t> = 0.5 </a:t>
            </a:r>
            <a:r>
              <a:rPr lang="zh-TW" altLang="zh-TW" sz="1200" kern="1200" dirty="0">
                <a:solidFill>
                  <a:schemeClr val="tx1"/>
                </a:solidFill>
                <a:effectLst/>
                <a:latin typeface="+mn-lt"/>
                <a:ea typeface="+mn-ea"/>
                <a:cs typeface="+mn-cs"/>
              </a:rPr>
              <a:t>來進行這些實驗</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73</a:t>
            </a:fld>
            <a:endParaRPr lang="zh-TW" altLang="en-US"/>
          </a:p>
        </p:txBody>
      </p:sp>
    </p:spTree>
    <p:extLst>
      <p:ext uri="{BB962C8B-B14F-4D97-AF65-F5344CB8AC3E}">
        <p14:creationId xmlns:p14="http://schemas.microsoft.com/office/powerpoint/2010/main" val="18959269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在本文中，</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介紹了在混合環境中放置</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實例問題的研究，</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該環境考慮了兩種不同類型的主機，來自邊緣和中央雲的</a:t>
            </a:r>
            <a:r>
              <a:rPr lang="en-US" altLang="zh-TW" sz="1200" kern="1200" dirty="0">
                <a:solidFill>
                  <a:schemeClr val="tx1"/>
                </a:solidFill>
                <a:effectLst/>
                <a:latin typeface="+mn-lt"/>
                <a:ea typeface="+mn-ea"/>
                <a:cs typeface="+mn-cs"/>
              </a:rPr>
              <a:t> PM</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提出了該問題的多目標優化公式，</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該公式擷取了存取服務延遲和可用性之間的權衡，這與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服務的標準相對應。 </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74</a:t>
            </a:fld>
            <a:endParaRPr lang="zh-TW" altLang="en-US"/>
          </a:p>
        </p:txBody>
      </p:sp>
    </p:spTree>
    <p:extLst>
      <p:ext uri="{BB962C8B-B14F-4D97-AF65-F5344CB8AC3E}">
        <p14:creationId xmlns:p14="http://schemas.microsoft.com/office/powerpoint/2010/main" val="621666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為了解決這個放置問題，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提供了對元啟發式的基因演算法做適當改編。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的實驗結果表明，</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的解決方案接近最優，同時與</a:t>
            </a:r>
            <a:r>
              <a:rPr lang="en-US" altLang="zh-TW" sz="1200" kern="1200" dirty="0">
                <a:solidFill>
                  <a:schemeClr val="tx1"/>
                </a:solidFill>
                <a:effectLst/>
                <a:latin typeface="+mn-lt"/>
                <a:ea typeface="+mn-ea"/>
                <a:cs typeface="+mn-cs"/>
              </a:rPr>
              <a:t> CPLEX </a:t>
            </a:r>
            <a:r>
              <a:rPr lang="zh-TW" altLang="zh-TW" sz="1200" kern="1200" dirty="0">
                <a:solidFill>
                  <a:schemeClr val="tx1"/>
                </a:solidFill>
                <a:effectLst/>
                <a:latin typeface="+mn-lt"/>
                <a:ea typeface="+mn-ea"/>
                <a:cs typeface="+mn-cs"/>
              </a:rPr>
              <a:t>提供的精確算法相比，</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推導出它們所需的時間要少得多。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還展示了</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的方法如何減少延遲並仍然提供高度可用的服務。</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75</a:t>
            </a:fld>
            <a:endParaRPr lang="zh-TW" altLang="en-US"/>
          </a:p>
        </p:txBody>
      </p:sp>
    </p:spTree>
    <p:extLst>
      <p:ext uri="{BB962C8B-B14F-4D97-AF65-F5344CB8AC3E}">
        <p14:creationId xmlns:p14="http://schemas.microsoft.com/office/powerpoint/2010/main" val="23771705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的方法解決了有關</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uRLLC</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服務的重要方面，但還有更多工作要做，</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這是</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正在進行的文獻的主題。</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首先，</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將考慮不同類型的組件，例如緩存，它們可能會影響所需資源的類型，</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從而影響</a:t>
            </a:r>
            <a:r>
              <a:rPr lang="en-US" altLang="zh-TW" sz="1200" kern="1200" dirty="0">
                <a:solidFill>
                  <a:schemeClr val="tx1"/>
                </a:solidFill>
                <a:effectLst/>
                <a:latin typeface="+mn-lt"/>
                <a:ea typeface="+mn-ea"/>
                <a:cs typeface="+mn-cs"/>
              </a:rPr>
              <a:t> vCPUs </a:t>
            </a:r>
            <a:r>
              <a:rPr lang="zh-TW" altLang="zh-TW" sz="1200" kern="1200" dirty="0">
                <a:solidFill>
                  <a:schemeClr val="tx1"/>
                </a:solidFill>
                <a:effectLst/>
                <a:latin typeface="+mn-lt"/>
                <a:ea typeface="+mn-ea"/>
                <a:cs typeface="+mn-cs"/>
              </a:rPr>
              <a:t>的數量以及</a:t>
            </a:r>
            <a:r>
              <a:rPr lang="en-US" altLang="zh-TW" sz="1200" kern="1200" dirty="0">
                <a:solidFill>
                  <a:schemeClr val="tx1"/>
                </a:solidFill>
                <a:effectLst/>
                <a:latin typeface="+mn-lt"/>
                <a:ea typeface="+mn-ea"/>
                <a:cs typeface="+mn-cs"/>
              </a:rPr>
              <a:t> VMs </a:t>
            </a:r>
            <a:r>
              <a:rPr lang="zh-TW" altLang="zh-TW" sz="1200" kern="1200" dirty="0">
                <a:solidFill>
                  <a:schemeClr val="tx1"/>
                </a:solidFill>
                <a:effectLst/>
                <a:latin typeface="+mn-lt"/>
                <a:ea typeface="+mn-ea"/>
                <a:cs typeface="+mn-cs"/>
              </a:rPr>
              <a:t>的數量。</a:t>
            </a:r>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76</a:t>
            </a:fld>
            <a:endParaRPr lang="zh-TW" altLang="en-US"/>
          </a:p>
        </p:txBody>
      </p:sp>
    </p:spTree>
    <p:extLst>
      <p:ext uri="{BB962C8B-B14F-4D97-AF65-F5344CB8AC3E}">
        <p14:creationId xmlns:p14="http://schemas.microsoft.com/office/powerpoint/2010/main" val="30660914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其次，</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的機制將在</a:t>
            </a:r>
            <a:r>
              <a:rPr lang="en-US" altLang="zh-TW" sz="1200" kern="1200" dirty="0">
                <a:solidFill>
                  <a:schemeClr val="tx1"/>
                </a:solidFill>
                <a:effectLst/>
                <a:latin typeface="+mn-lt"/>
                <a:ea typeface="+mn-ea"/>
                <a:cs typeface="+mn-cs"/>
              </a:rPr>
              <a:t> PM </a:t>
            </a:r>
            <a:r>
              <a:rPr lang="zh-TW" altLang="zh-TW" sz="1200" kern="1200" dirty="0">
                <a:solidFill>
                  <a:schemeClr val="tx1"/>
                </a:solidFill>
                <a:effectLst/>
                <a:latin typeface="+mn-lt"/>
                <a:ea typeface="+mn-ea"/>
                <a:cs typeface="+mn-cs"/>
              </a:rPr>
              <a:t>故障的情況下考慮故障恢復，</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特別是在邊緣和關鍵服務，例如聯網汽車。 </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最後，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正在探索在與客戶建立</a:t>
            </a:r>
            <a:r>
              <a:rPr lang="en-US" altLang="zh-TW" sz="1200" kern="1200" dirty="0">
                <a:solidFill>
                  <a:schemeClr val="tx1"/>
                </a:solidFill>
                <a:effectLst/>
                <a:latin typeface="+mn-lt"/>
                <a:ea typeface="+mn-ea"/>
                <a:cs typeface="+mn-cs"/>
              </a:rPr>
              <a:t> SLAs </a:t>
            </a:r>
            <a:r>
              <a:rPr lang="zh-TW" altLang="zh-TW" sz="1200" kern="1200" dirty="0">
                <a:solidFill>
                  <a:schemeClr val="tx1"/>
                </a:solidFill>
                <a:effectLst/>
                <a:latin typeface="+mn-lt"/>
                <a:ea typeface="+mn-ea"/>
                <a:cs typeface="+mn-cs"/>
              </a:rPr>
              <a:t>方面使用</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的模型，</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以便對不同的服務創造一個清晰的理解。</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77</a:t>
            </a:fld>
            <a:endParaRPr lang="zh-TW" altLang="en-US"/>
          </a:p>
        </p:txBody>
      </p:sp>
    </p:spTree>
    <p:extLst>
      <p:ext uri="{BB962C8B-B14F-4D97-AF65-F5344CB8AC3E}">
        <p14:creationId xmlns:p14="http://schemas.microsoft.com/office/powerpoint/2010/main" val="183712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FoG</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相比，</a:t>
            </a:r>
            <a:r>
              <a:rPr lang="en-US" altLang="zh-TW" sz="1200" kern="1200" dirty="0">
                <a:solidFill>
                  <a:schemeClr val="tx1"/>
                </a:solidFill>
                <a:effectLst/>
                <a:latin typeface="+mn-lt"/>
                <a:ea typeface="+mn-ea"/>
                <a:cs typeface="+mn-cs"/>
              </a:rPr>
              <a:t>MEC </a:t>
            </a:r>
            <a:r>
              <a:rPr lang="zh-TW" altLang="zh-TW" sz="1200" kern="1200" dirty="0">
                <a:solidFill>
                  <a:schemeClr val="tx1"/>
                </a:solidFill>
                <a:effectLst/>
                <a:latin typeface="+mn-lt"/>
                <a:ea typeface="+mn-ea"/>
                <a:cs typeface="+mn-cs"/>
              </a:rPr>
              <a:t>更加成熟且易於部署，而他最近發布了第一個版本的架構，主要針對物聯網服務。</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此外，</a:t>
            </a:r>
            <a:r>
              <a:rPr lang="en-US" altLang="zh-TW" sz="1200" kern="1200" dirty="0">
                <a:solidFill>
                  <a:schemeClr val="tx1"/>
                </a:solidFill>
                <a:effectLst/>
                <a:latin typeface="+mn-lt"/>
                <a:ea typeface="+mn-ea"/>
                <a:cs typeface="+mn-cs"/>
              </a:rPr>
              <a:t>ETSI </a:t>
            </a:r>
            <a:r>
              <a:rPr lang="zh-TW" altLang="zh-TW" sz="1200" kern="1200" dirty="0">
                <a:solidFill>
                  <a:schemeClr val="tx1"/>
                </a:solidFill>
                <a:effectLst/>
                <a:latin typeface="+mn-lt"/>
                <a:ea typeface="+mn-ea"/>
                <a:cs typeface="+mn-cs"/>
              </a:rPr>
              <a:t>最近開始致力於更新</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參考架構，為了在</a:t>
            </a:r>
            <a:r>
              <a:rPr lang="en-US" altLang="zh-TW" sz="1200" kern="1200" dirty="0">
                <a:solidFill>
                  <a:schemeClr val="tx1"/>
                </a:solidFill>
                <a:effectLst/>
                <a:latin typeface="+mn-lt"/>
                <a:ea typeface="+mn-ea"/>
                <a:cs typeface="+mn-cs"/>
              </a:rPr>
              <a:t>NFV</a:t>
            </a:r>
            <a:r>
              <a:rPr lang="zh-TW" altLang="zh-TW" sz="1200" kern="1200" dirty="0">
                <a:solidFill>
                  <a:schemeClr val="tx1"/>
                </a:solidFill>
                <a:effectLst/>
                <a:latin typeface="+mn-lt"/>
                <a:ea typeface="+mn-ea"/>
                <a:cs typeface="+mn-cs"/>
              </a:rPr>
              <a:t>環境中運行</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實體</a:t>
            </a:r>
            <a:r>
              <a:rPr lang="en-US" altLang="zh-TW" sz="1200" kern="1200" dirty="0">
                <a:solidFill>
                  <a:schemeClr val="tx1"/>
                </a:solidFill>
                <a:effectLst/>
                <a:latin typeface="+mn-lt"/>
                <a:ea typeface="+mn-ea"/>
                <a:cs typeface="+mn-cs"/>
              </a:rPr>
              <a:t> [4]</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在實施和有力的工具方面，他</a:t>
            </a:r>
            <a:r>
              <a:rPr lang="zh-TW" altLang="zh-TW" sz="1200" kern="1200" dirty="0">
                <a:solidFill>
                  <a:schemeClr val="tx1"/>
                </a:solidFill>
                <a:effectLst/>
                <a:latin typeface="+mn-lt"/>
                <a:ea typeface="+mn-ea"/>
                <a:cs typeface="+mn-cs"/>
              </a:rPr>
              <a:t>利用</a:t>
            </a:r>
            <a:r>
              <a:rPr lang="zh-TW" altLang="en-US" sz="1200" kern="1200" dirty="0">
                <a:solidFill>
                  <a:schemeClr val="tx1"/>
                </a:solidFill>
                <a:effectLst/>
                <a:latin typeface="+mn-lt"/>
                <a:ea typeface="+mn-ea"/>
                <a:cs typeface="+mn-cs"/>
              </a:rPr>
              <a:t>了</a:t>
            </a:r>
            <a:r>
              <a:rPr lang="zh-TW" altLang="zh-TW" sz="1200" kern="1200" dirty="0">
                <a:solidFill>
                  <a:schemeClr val="tx1"/>
                </a:solidFill>
                <a:effectLst/>
                <a:latin typeface="+mn-lt"/>
                <a:ea typeface="+mn-ea"/>
                <a:cs typeface="+mn-cs"/>
              </a:rPr>
              <a:t>成熟的部署環境，例如</a:t>
            </a:r>
            <a:r>
              <a:rPr lang="en-US" altLang="zh-TW" sz="1200" kern="1200" dirty="0">
                <a:solidFill>
                  <a:schemeClr val="tx1"/>
                </a:solidFill>
                <a:effectLst/>
                <a:latin typeface="+mn-lt"/>
                <a:ea typeface="+mn-ea"/>
                <a:cs typeface="+mn-cs"/>
              </a:rPr>
              <a:t>Open Source Mano (OSM)</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OpenBaton</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協調</a:t>
            </a:r>
            <a:r>
              <a:rPr lang="zh-TW" altLang="zh-TW" sz="1200" kern="1200" dirty="0">
                <a:solidFill>
                  <a:schemeClr val="tx1"/>
                </a:solidFill>
                <a:effectLst/>
                <a:latin typeface="+mn-lt"/>
                <a:ea typeface="+mn-ea"/>
                <a:cs typeface="+mn-cs"/>
              </a:rPr>
              <a:t>套件。</a:t>
            </a:r>
          </a:p>
          <a:p>
            <a:endParaRPr lang="en-US" altLang="zh-TW" dirty="0"/>
          </a:p>
          <a:p>
            <a:r>
              <a:rPr lang="en-US" altLang="zh-TW" dirty="0"/>
              <a:t>O </a:t>
            </a:r>
            <a:r>
              <a:rPr lang="en-US" altLang="zh-TW" dirty="0" err="1"/>
              <a:t>gi</a:t>
            </a:r>
            <a:r>
              <a:rPr lang="en-US" altLang="zh-TW" dirty="0"/>
              <a:t>  </a:t>
            </a:r>
            <a:r>
              <a:rPr lang="en-US" altLang="zh-TW" dirty="0" err="1"/>
              <a:t>stration</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9</a:t>
            </a:fld>
            <a:endParaRPr lang="zh-TW" altLang="en-US"/>
          </a:p>
        </p:txBody>
      </p:sp>
    </p:spTree>
    <p:extLst>
      <p:ext uri="{BB962C8B-B14F-4D97-AF65-F5344CB8AC3E}">
        <p14:creationId xmlns:p14="http://schemas.microsoft.com/office/powerpoint/2010/main" val="76339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NFV </a:t>
            </a:r>
            <a:r>
              <a:rPr lang="zh-TW" altLang="en-US" sz="1200" kern="1200" dirty="0">
                <a:solidFill>
                  <a:schemeClr val="tx1"/>
                </a:solidFill>
                <a:effectLst/>
                <a:latin typeface="+mn-lt"/>
                <a:ea typeface="+mn-ea"/>
                <a:cs typeface="+mn-cs"/>
              </a:rPr>
              <a:t>協調</a:t>
            </a:r>
            <a:r>
              <a:rPr lang="zh-TW" altLang="zh-TW" sz="1200" kern="1200" dirty="0">
                <a:solidFill>
                  <a:schemeClr val="tx1"/>
                </a:solidFill>
                <a:effectLst/>
                <a:latin typeface="+mn-lt"/>
                <a:ea typeface="+mn-ea"/>
                <a:cs typeface="+mn-cs"/>
              </a:rPr>
              <a:t>過程，稱為</a:t>
            </a:r>
            <a:r>
              <a:rPr lang="en-US" altLang="zh-TW" sz="1200" kern="1200" dirty="0">
                <a:solidFill>
                  <a:schemeClr val="tx1"/>
                </a:solidFill>
                <a:effectLst/>
                <a:latin typeface="+mn-lt"/>
                <a:ea typeface="+mn-ea"/>
                <a:cs typeface="+mn-cs"/>
              </a:rPr>
              <a:t> NFV Orchestrator (NFVO)</a:t>
            </a:r>
            <a:r>
              <a:rPr lang="zh-TW" altLang="zh-TW" sz="1200" kern="1200" dirty="0">
                <a:solidFill>
                  <a:schemeClr val="tx1"/>
                </a:solidFill>
                <a:effectLst/>
                <a:latin typeface="+mn-lt"/>
                <a:ea typeface="+mn-ea"/>
                <a:cs typeface="+mn-cs"/>
              </a:rPr>
              <a:t>，負責在虛擬化基礎設施上實現網路服務</a:t>
            </a:r>
            <a:r>
              <a:rPr lang="en-US" altLang="zh-TW" sz="1200" kern="1200" dirty="0">
                <a:solidFill>
                  <a:schemeClr val="tx1"/>
                </a:solidFill>
                <a:effectLst/>
                <a:latin typeface="+mn-lt"/>
                <a:ea typeface="+mn-ea"/>
                <a:cs typeface="+mn-cs"/>
              </a:rPr>
              <a:t> (NS) </a:t>
            </a:r>
            <a:r>
              <a:rPr lang="zh-TW" altLang="zh-TW" sz="1200" kern="1200" dirty="0">
                <a:solidFill>
                  <a:schemeClr val="tx1"/>
                </a:solidFill>
                <a:effectLst/>
                <a:latin typeface="+mn-lt"/>
                <a:ea typeface="+mn-ea"/>
                <a:cs typeface="+mn-cs"/>
              </a:rPr>
              <a:t>部署的自動化，</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主要包括</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實例化、放置和</a:t>
            </a:r>
            <a:r>
              <a:rPr lang="en-US" altLang="zh-TW" sz="1200" kern="1200" dirty="0">
                <a:solidFill>
                  <a:schemeClr val="tx1"/>
                </a:solidFill>
                <a:effectLst/>
                <a:latin typeface="+mn-lt"/>
                <a:ea typeface="+mn-ea"/>
                <a:cs typeface="+mn-cs"/>
              </a:rPr>
              <a:t>VNF </a:t>
            </a:r>
            <a:r>
              <a:rPr lang="zh-TW" altLang="zh-TW" sz="1200" kern="1200" dirty="0">
                <a:solidFill>
                  <a:schemeClr val="tx1"/>
                </a:solidFill>
                <a:effectLst/>
                <a:latin typeface="+mn-lt"/>
                <a:ea typeface="+mn-ea"/>
                <a:cs typeface="+mn-cs"/>
              </a:rPr>
              <a:t>的生命週期管理，組成一個</a:t>
            </a:r>
            <a:r>
              <a:rPr lang="en-US" altLang="zh-TW" sz="1200" kern="1200" dirty="0">
                <a:solidFill>
                  <a:schemeClr val="tx1"/>
                </a:solidFill>
                <a:effectLst/>
                <a:latin typeface="+mn-lt"/>
                <a:ea typeface="+mn-ea"/>
                <a:cs typeface="+mn-cs"/>
              </a:rPr>
              <a:t>NS</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O </a:t>
            </a:r>
            <a:r>
              <a:rPr lang="en-US" altLang="zh-TW" sz="1200" kern="1200" dirty="0" err="1">
                <a:solidFill>
                  <a:schemeClr val="tx1"/>
                </a:solidFill>
                <a:effectLst/>
                <a:latin typeface="+mn-lt"/>
                <a:ea typeface="+mn-ea"/>
                <a:cs typeface="+mn-cs"/>
              </a:rPr>
              <a:t>gi</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strator</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透過在</a:t>
            </a:r>
            <a:r>
              <a:rPr lang="en-US" altLang="zh-TW" sz="1200" kern="1200" dirty="0">
                <a:solidFill>
                  <a:schemeClr val="tx1"/>
                </a:solidFill>
                <a:effectLst/>
                <a:latin typeface="+mn-lt"/>
                <a:ea typeface="+mn-ea"/>
                <a:cs typeface="+mn-cs"/>
              </a:rPr>
              <a:t> NFV </a:t>
            </a:r>
            <a:r>
              <a:rPr lang="zh-TW" altLang="zh-TW" sz="1200" kern="1200" dirty="0">
                <a:solidFill>
                  <a:schemeClr val="tx1"/>
                </a:solidFill>
                <a:effectLst/>
                <a:latin typeface="+mn-lt"/>
                <a:ea typeface="+mn-ea"/>
                <a:cs typeface="+mn-cs"/>
              </a:rPr>
              <a:t>中集成</a:t>
            </a:r>
            <a:r>
              <a:rPr lang="en-US" altLang="zh-TW" sz="1200" kern="1200" dirty="0">
                <a:solidFill>
                  <a:schemeClr val="tx1"/>
                </a:solidFill>
                <a:effectLst/>
                <a:latin typeface="+mn-lt"/>
                <a:ea typeface="+mn-ea"/>
                <a:cs typeface="+mn-cs"/>
              </a:rPr>
              <a:t> MEC</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ETSI </a:t>
            </a: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MEC </a:t>
            </a:r>
            <a:r>
              <a:rPr lang="zh-TW" altLang="zh-TW" sz="1200" kern="1200" dirty="0">
                <a:solidFill>
                  <a:schemeClr val="tx1"/>
                </a:solidFill>
                <a:effectLst/>
                <a:latin typeface="+mn-lt"/>
                <a:ea typeface="+mn-ea"/>
                <a:cs typeface="+mn-cs"/>
              </a:rPr>
              <a:t>應用程式視為典型的</a:t>
            </a:r>
            <a:r>
              <a:rPr lang="en-US" altLang="zh-TW" sz="1200" kern="1200" dirty="0">
                <a:solidFill>
                  <a:schemeClr val="tx1"/>
                </a:solidFill>
                <a:effectLst/>
                <a:latin typeface="+mn-lt"/>
                <a:ea typeface="+mn-ea"/>
                <a:cs typeface="+mn-cs"/>
              </a:rPr>
              <a:t> VNF</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因此在集中式</a:t>
            </a:r>
            <a:r>
              <a:rPr lang="en-US" altLang="zh-TW" sz="1200" kern="1200" dirty="0">
                <a:solidFill>
                  <a:schemeClr val="tx1"/>
                </a:solidFill>
                <a:effectLst/>
                <a:latin typeface="+mn-lt"/>
                <a:ea typeface="+mn-ea"/>
                <a:cs typeface="+mn-cs"/>
              </a:rPr>
              <a:t> NFVO </a:t>
            </a:r>
            <a:r>
              <a:rPr lang="zh-TW" altLang="zh-TW" sz="1200" kern="1200" dirty="0">
                <a:solidFill>
                  <a:schemeClr val="tx1"/>
                </a:solidFill>
                <a:effectLst/>
                <a:latin typeface="+mn-lt"/>
                <a:ea typeface="+mn-ea"/>
                <a:cs typeface="+mn-cs"/>
              </a:rPr>
              <a:t>中使用相同的</a:t>
            </a:r>
            <a:r>
              <a:rPr lang="zh-TW" altLang="en-US" sz="1200" kern="1200" dirty="0">
                <a:solidFill>
                  <a:schemeClr val="tx1"/>
                </a:solidFill>
                <a:effectLst/>
                <a:latin typeface="+mn-lt"/>
                <a:ea typeface="+mn-ea"/>
                <a:cs typeface="+mn-cs"/>
              </a:rPr>
              <a:t>協調</a:t>
            </a:r>
            <a:r>
              <a:rPr lang="zh-TW" altLang="zh-TW" sz="1200" kern="1200" dirty="0">
                <a:solidFill>
                  <a:schemeClr val="tx1"/>
                </a:solidFill>
                <a:effectLst/>
                <a:latin typeface="+mn-lt"/>
                <a:ea typeface="+mn-ea"/>
                <a:cs typeface="+mn-cs"/>
              </a:rPr>
              <a:t>和管理流程。</a:t>
            </a:r>
          </a:p>
          <a:p>
            <a:endParaRPr lang="zh-TW" altLang="en-US" dirty="0"/>
          </a:p>
        </p:txBody>
      </p:sp>
      <p:sp>
        <p:nvSpPr>
          <p:cNvPr id="4" name="投影片編號版面配置區 3"/>
          <p:cNvSpPr>
            <a:spLocks noGrp="1"/>
          </p:cNvSpPr>
          <p:nvPr>
            <p:ph type="sldNum" sz="quarter" idx="5"/>
          </p:nvPr>
        </p:nvSpPr>
        <p:spPr/>
        <p:txBody>
          <a:bodyPr/>
          <a:lstStyle/>
          <a:p>
            <a:pPr>
              <a:defRPr/>
            </a:pPr>
            <a:fld id="{3DB0F691-1013-44B3-A6A1-649DE9178A46}" type="slidenum">
              <a:rPr lang="zh-TW" altLang="en-US" smtClean="0"/>
              <a:pPr>
                <a:defRPr/>
              </a:pPr>
              <a:t>10</a:t>
            </a:fld>
            <a:endParaRPr lang="zh-TW" altLang="en-US"/>
          </a:p>
        </p:txBody>
      </p:sp>
    </p:spTree>
    <p:extLst>
      <p:ext uri="{BB962C8B-B14F-4D97-AF65-F5344CB8AC3E}">
        <p14:creationId xmlns:p14="http://schemas.microsoft.com/office/powerpoint/2010/main" val="2193234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009EF0A5-F43E-4E81-81B4-9FF2D2562C33}"/>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5D1762B6-0234-4033-8817-EAA4344AC0C5}"/>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E557A4E8-E215-4697-9746-D37DDF796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75797711-858B-4765-8A5C-E020F8412258}"/>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8778CEE9-373A-4FDC-9750-B4B48103F7E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0661DE5-3FE9-4E22-AA08-E651B503CEF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A975DF3F-DA62-46AF-8FB7-91BA034AEF2A}"/>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AA609F7D-4F2C-4DF3-89AC-844D03AA119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C603C1D4-6C73-4117-8621-8ED091970747}"/>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2021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FCE56DA7-E967-4E6E-B48D-1C8E79DF9C7A}"/>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617713B0-104A-48F1-9975-98730DAF9A36}" type="datetimeFigureOut">
              <a:rPr lang="en-US" altLang="zh-TW"/>
              <a:pPr>
                <a:defRPr/>
              </a:pPr>
              <a:t>12/29/2021</a:t>
            </a:fld>
            <a:endParaRPr lang="en-US" altLang="zh-TW" dirty="0"/>
          </a:p>
        </p:txBody>
      </p:sp>
      <p:sp>
        <p:nvSpPr>
          <p:cNvPr id="14" name="頁尾版面配置區 4">
            <a:extLst>
              <a:ext uri="{FF2B5EF4-FFF2-40B4-BE49-F238E27FC236}">
                <a16:creationId xmlns:a16="http://schemas.microsoft.com/office/drawing/2014/main" id="{8787F102-04C5-46E0-B042-79FD4342F387}"/>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F5B4F361-4995-4EC8-AD7B-457EA3C2A281}"/>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D127B68E-6C0C-4226-94F1-D5F0A96F7313}" type="slidenum">
              <a:rPr lang="en-US" altLang="zh-TW"/>
              <a:pPr>
                <a:defRPr/>
              </a:pPr>
              <a:t>‹#›</a:t>
            </a:fld>
            <a:endParaRPr lang="en-US" altLang="zh-TW"/>
          </a:p>
        </p:txBody>
      </p:sp>
    </p:spTree>
    <p:extLst>
      <p:ext uri="{BB962C8B-B14F-4D97-AF65-F5344CB8AC3E}">
        <p14:creationId xmlns:p14="http://schemas.microsoft.com/office/powerpoint/2010/main" val="31632322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258F490-82EB-4B3D-AD6D-129F002EA6D2}"/>
              </a:ext>
            </a:extLst>
          </p:cNvPr>
          <p:cNvSpPr>
            <a:spLocks noGrp="1"/>
          </p:cNvSpPr>
          <p:nvPr>
            <p:ph type="dt" sz="half" idx="10"/>
          </p:nvPr>
        </p:nvSpPr>
        <p:spPr/>
        <p:txBody>
          <a:bodyPr/>
          <a:lstStyle>
            <a:lvl1pPr>
              <a:defRPr/>
            </a:lvl1pPr>
          </a:lstStyle>
          <a:p>
            <a:pPr>
              <a:defRPr/>
            </a:pPr>
            <a:fld id="{2BEE9FB6-664F-4683-B60A-8B292924AA72}" type="datetimeFigureOut">
              <a:rPr lang="en-US" altLang="zh-TW"/>
              <a:pPr>
                <a:defRPr/>
              </a:pPr>
              <a:t>12/29/2021</a:t>
            </a:fld>
            <a:endParaRPr lang="en-US" altLang="zh-TW"/>
          </a:p>
        </p:txBody>
      </p:sp>
      <p:sp>
        <p:nvSpPr>
          <p:cNvPr id="6" name="頁尾版面配置區 4">
            <a:extLst>
              <a:ext uri="{FF2B5EF4-FFF2-40B4-BE49-F238E27FC236}">
                <a16:creationId xmlns:a16="http://schemas.microsoft.com/office/drawing/2014/main" id="{2A4C4755-5711-4822-9522-90225CA5D3FD}"/>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FECC2DB9-9762-46BB-9796-41ECA12DCB27}"/>
              </a:ext>
            </a:extLst>
          </p:cNvPr>
          <p:cNvSpPr>
            <a:spLocks noGrp="1"/>
          </p:cNvSpPr>
          <p:nvPr>
            <p:ph type="sldNum" sz="quarter" idx="12"/>
          </p:nvPr>
        </p:nvSpPr>
        <p:spPr/>
        <p:txBody>
          <a:bodyPr/>
          <a:lstStyle>
            <a:lvl1pPr>
              <a:defRPr/>
            </a:lvl1pPr>
          </a:lstStyle>
          <a:p>
            <a:pPr>
              <a:defRPr/>
            </a:pPr>
            <a:fld id="{D79FCA01-DB59-402B-BC07-6699CC396471}" type="slidenum">
              <a:rPr lang="en-US" altLang="zh-TW"/>
              <a:pPr>
                <a:defRPr/>
              </a:pPr>
              <a:t>‹#›</a:t>
            </a:fld>
            <a:endParaRPr lang="en-US" altLang="zh-TW"/>
          </a:p>
        </p:txBody>
      </p:sp>
    </p:spTree>
    <p:extLst>
      <p:ext uri="{BB962C8B-B14F-4D97-AF65-F5344CB8AC3E}">
        <p14:creationId xmlns:p14="http://schemas.microsoft.com/office/powerpoint/2010/main" val="255183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AE2F83C6-DC98-40D9-AACB-C41BAAB3FC18}"/>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5CE7DA6-42D0-4CC7-B703-C2C1E8D8CB3A}"/>
              </a:ext>
            </a:extLst>
          </p:cNvPr>
          <p:cNvSpPr>
            <a:spLocks noGrp="1"/>
          </p:cNvSpPr>
          <p:nvPr>
            <p:ph type="dt" sz="half" idx="10"/>
          </p:nvPr>
        </p:nvSpPr>
        <p:spPr/>
        <p:txBody>
          <a:bodyPr/>
          <a:lstStyle>
            <a:lvl1pPr>
              <a:defRPr/>
            </a:lvl1pPr>
          </a:lstStyle>
          <a:p>
            <a:pPr>
              <a:defRPr/>
            </a:pPr>
            <a:fld id="{DCE022E2-509A-4AA5-9AB1-B08CD84F19CB}" type="datetimeFigureOut">
              <a:rPr lang="en-US" altLang="zh-TW"/>
              <a:pPr>
                <a:defRPr/>
              </a:pPr>
              <a:t>12/29/2021</a:t>
            </a:fld>
            <a:endParaRPr lang="en-US" altLang="zh-TW"/>
          </a:p>
        </p:txBody>
      </p:sp>
      <p:sp>
        <p:nvSpPr>
          <p:cNvPr id="6" name="頁尾版面配置區 4">
            <a:extLst>
              <a:ext uri="{FF2B5EF4-FFF2-40B4-BE49-F238E27FC236}">
                <a16:creationId xmlns:a16="http://schemas.microsoft.com/office/drawing/2014/main" id="{C272E377-150F-40D8-93A8-E63BEA422D63}"/>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E2036566-737F-43D5-A094-D6ED5266B5A4}"/>
              </a:ext>
            </a:extLst>
          </p:cNvPr>
          <p:cNvSpPr>
            <a:spLocks noGrp="1"/>
          </p:cNvSpPr>
          <p:nvPr>
            <p:ph type="sldNum" sz="quarter" idx="12"/>
          </p:nvPr>
        </p:nvSpPr>
        <p:spPr/>
        <p:txBody>
          <a:bodyPr/>
          <a:lstStyle>
            <a:lvl1pPr>
              <a:defRPr/>
            </a:lvl1pPr>
          </a:lstStyle>
          <a:p>
            <a:pPr>
              <a:defRPr/>
            </a:pPr>
            <a:fld id="{FCE0F803-20D5-441B-B2F6-5527CBECE059}" type="slidenum">
              <a:rPr lang="en-US" altLang="zh-TW"/>
              <a:pPr>
                <a:defRPr/>
              </a:pPr>
              <a:t>‹#›</a:t>
            </a:fld>
            <a:endParaRPr lang="en-US" altLang="zh-TW"/>
          </a:p>
        </p:txBody>
      </p:sp>
    </p:spTree>
    <p:extLst>
      <p:ext uri="{BB962C8B-B14F-4D97-AF65-F5344CB8AC3E}">
        <p14:creationId xmlns:p14="http://schemas.microsoft.com/office/powerpoint/2010/main" val="32139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00E01C9-FAFA-468E-8374-A7BA4A04FA34}"/>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3D9AB528-7614-4E0C-8AE1-2E9761FCF354}"/>
              </a:ext>
            </a:extLst>
          </p:cNvPr>
          <p:cNvSpPr>
            <a:spLocks noGrp="1"/>
          </p:cNvSpPr>
          <p:nvPr>
            <p:ph type="dt" sz="half" idx="10"/>
          </p:nvPr>
        </p:nvSpPr>
        <p:spPr/>
        <p:txBody>
          <a:bodyPr/>
          <a:lstStyle>
            <a:lvl1pPr>
              <a:defRPr/>
            </a:lvl1pPr>
          </a:lstStyle>
          <a:p>
            <a:pPr>
              <a:defRPr/>
            </a:pPr>
            <a:fld id="{BD5BE148-3C19-48A6-98CE-24695CDCA3D8}" type="datetimeFigureOut">
              <a:rPr lang="en-US" altLang="zh-TW"/>
              <a:pPr>
                <a:defRPr/>
              </a:pPr>
              <a:t>12/29/2021</a:t>
            </a:fld>
            <a:endParaRPr lang="en-US" altLang="zh-TW"/>
          </a:p>
        </p:txBody>
      </p:sp>
      <p:sp>
        <p:nvSpPr>
          <p:cNvPr id="6" name="頁尾版面配置區 4">
            <a:extLst>
              <a:ext uri="{FF2B5EF4-FFF2-40B4-BE49-F238E27FC236}">
                <a16:creationId xmlns:a16="http://schemas.microsoft.com/office/drawing/2014/main" id="{5FE6BC39-916B-4BA0-A377-CFF9998D05AB}"/>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523AA151-9427-4330-A254-47AE1E9A493E}"/>
              </a:ext>
            </a:extLst>
          </p:cNvPr>
          <p:cNvSpPr>
            <a:spLocks noGrp="1"/>
          </p:cNvSpPr>
          <p:nvPr>
            <p:ph type="sldNum" sz="quarter" idx="12"/>
          </p:nvPr>
        </p:nvSpPr>
        <p:spPr/>
        <p:txBody>
          <a:bodyPr/>
          <a:lstStyle>
            <a:lvl1pPr>
              <a:defRPr/>
            </a:lvl1pPr>
          </a:lstStyle>
          <a:p>
            <a:pPr>
              <a:defRPr/>
            </a:pPr>
            <a:fld id="{56EB68AD-1E33-47FA-95C6-9C85555C12E8}" type="slidenum">
              <a:rPr lang="en-US" altLang="zh-TW"/>
              <a:pPr>
                <a:defRPr/>
              </a:pPr>
              <a:t>‹#›</a:t>
            </a:fld>
            <a:endParaRPr lang="en-US" altLang="zh-TW"/>
          </a:p>
        </p:txBody>
      </p:sp>
    </p:spTree>
    <p:extLst>
      <p:ext uri="{BB962C8B-B14F-4D97-AF65-F5344CB8AC3E}">
        <p14:creationId xmlns:p14="http://schemas.microsoft.com/office/powerpoint/2010/main" val="288984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F031AB08-1A81-48FF-8F44-DF40782D0799}"/>
              </a:ext>
            </a:extLst>
          </p:cNvPr>
          <p:cNvSpPr>
            <a:spLocks noGrp="1"/>
          </p:cNvSpPr>
          <p:nvPr>
            <p:ph type="dt" sz="half" idx="10"/>
          </p:nvPr>
        </p:nvSpPr>
        <p:spPr/>
        <p:txBody>
          <a:bodyPr/>
          <a:lstStyle>
            <a:lvl1pPr>
              <a:defRPr/>
            </a:lvl1pPr>
          </a:lstStyle>
          <a:p>
            <a:pPr>
              <a:defRPr/>
            </a:pPr>
            <a:fld id="{1FEBFC3F-BE2B-4890-A168-501B42E76570}" type="datetimeFigureOut">
              <a:rPr lang="en-US" altLang="zh-TW"/>
              <a:pPr>
                <a:defRPr/>
              </a:pPr>
              <a:t>12/29/2021</a:t>
            </a:fld>
            <a:endParaRPr lang="en-US" altLang="zh-TW"/>
          </a:p>
        </p:txBody>
      </p:sp>
      <p:sp>
        <p:nvSpPr>
          <p:cNvPr id="4" name="頁尾版面配置區 4">
            <a:extLst>
              <a:ext uri="{FF2B5EF4-FFF2-40B4-BE49-F238E27FC236}">
                <a16:creationId xmlns:a16="http://schemas.microsoft.com/office/drawing/2014/main" id="{34B2C424-D9E9-4FEE-A107-6947E29C2712}"/>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749E4C18-3BC7-466E-8C23-68ECA4DFB3D3}"/>
              </a:ext>
            </a:extLst>
          </p:cNvPr>
          <p:cNvSpPr>
            <a:spLocks noGrp="1"/>
          </p:cNvSpPr>
          <p:nvPr>
            <p:ph type="sldNum" sz="quarter" idx="12"/>
          </p:nvPr>
        </p:nvSpPr>
        <p:spPr/>
        <p:txBody>
          <a:bodyPr/>
          <a:lstStyle>
            <a:lvl1pPr>
              <a:defRPr/>
            </a:lvl1pPr>
          </a:lstStyle>
          <a:p>
            <a:pPr>
              <a:defRPr/>
            </a:pPr>
            <a:fld id="{C4C83898-ECAE-44AB-A54C-1A0B0970DE31}" type="slidenum">
              <a:rPr lang="en-US" altLang="zh-TW"/>
              <a:pPr>
                <a:defRPr/>
              </a:pPr>
              <a:t>‹#›</a:t>
            </a:fld>
            <a:endParaRPr lang="en-US" altLang="zh-TW"/>
          </a:p>
        </p:txBody>
      </p:sp>
    </p:spTree>
    <p:extLst>
      <p:ext uri="{BB962C8B-B14F-4D97-AF65-F5344CB8AC3E}">
        <p14:creationId xmlns:p14="http://schemas.microsoft.com/office/powerpoint/2010/main" val="193881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97C95EF6-B0B9-423C-802A-32DE53288424}"/>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D4FBEADB-6575-424C-8312-25B7B45CD33B}"/>
              </a:ext>
            </a:extLst>
          </p:cNvPr>
          <p:cNvSpPr>
            <a:spLocks noGrp="1"/>
          </p:cNvSpPr>
          <p:nvPr>
            <p:ph type="dt" sz="half" idx="10"/>
          </p:nvPr>
        </p:nvSpPr>
        <p:spPr/>
        <p:txBody>
          <a:bodyPr/>
          <a:lstStyle>
            <a:lvl1pPr>
              <a:defRPr/>
            </a:lvl1pPr>
          </a:lstStyle>
          <a:p>
            <a:pPr>
              <a:defRPr/>
            </a:pPr>
            <a:fld id="{779FEEBE-503C-42E0-AB2C-AA13DAFD9955}" type="datetimeFigureOut">
              <a:rPr lang="en-US" altLang="zh-TW"/>
              <a:pPr>
                <a:defRPr/>
              </a:pPr>
              <a:t>12/29/2021</a:t>
            </a:fld>
            <a:endParaRPr lang="en-US" altLang="zh-TW"/>
          </a:p>
        </p:txBody>
      </p:sp>
      <p:sp>
        <p:nvSpPr>
          <p:cNvPr id="6" name="頁尾版面配置區 4">
            <a:extLst>
              <a:ext uri="{FF2B5EF4-FFF2-40B4-BE49-F238E27FC236}">
                <a16:creationId xmlns:a16="http://schemas.microsoft.com/office/drawing/2014/main" id="{3A75F78A-739D-42B4-9642-EAB812899C94}"/>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A856389E-5BF8-4B4F-A933-F4A3E7BDC0CB}"/>
              </a:ext>
            </a:extLst>
          </p:cNvPr>
          <p:cNvSpPr>
            <a:spLocks noGrp="1"/>
          </p:cNvSpPr>
          <p:nvPr>
            <p:ph type="sldNum" sz="quarter" idx="12"/>
          </p:nvPr>
        </p:nvSpPr>
        <p:spPr/>
        <p:txBody>
          <a:bodyPr/>
          <a:lstStyle>
            <a:lvl1pPr>
              <a:defRPr/>
            </a:lvl1pPr>
          </a:lstStyle>
          <a:p>
            <a:pPr>
              <a:defRPr/>
            </a:pPr>
            <a:fld id="{18C3105E-AF54-471B-9EDB-1D75396B7D19}" type="slidenum">
              <a:rPr lang="en-US" altLang="zh-TW"/>
              <a:pPr>
                <a:defRPr/>
              </a:pPr>
              <a:t>‹#›</a:t>
            </a:fld>
            <a:endParaRPr lang="en-US" altLang="zh-TW"/>
          </a:p>
        </p:txBody>
      </p:sp>
    </p:spTree>
    <p:extLst>
      <p:ext uri="{BB962C8B-B14F-4D97-AF65-F5344CB8AC3E}">
        <p14:creationId xmlns:p14="http://schemas.microsoft.com/office/powerpoint/2010/main" val="317800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CCEA6A66-790B-469C-8C4F-F7CB0309A199}"/>
              </a:ext>
            </a:extLst>
          </p:cNvPr>
          <p:cNvSpPr>
            <a:spLocks noGrp="1"/>
          </p:cNvSpPr>
          <p:nvPr>
            <p:ph type="dt" sz="half" idx="10"/>
          </p:nvPr>
        </p:nvSpPr>
        <p:spPr/>
        <p:txBody>
          <a:bodyPr/>
          <a:lstStyle>
            <a:lvl1pPr>
              <a:defRPr/>
            </a:lvl1pPr>
          </a:lstStyle>
          <a:p>
            <a:pPr>
              <a:defRPr/>
            </a:pPr>
            <a:fld id="{B5DD4D1E-010D-4978-931B-B0FE1B160419}" type="datetimeFigureOut">
              <a:rPr lang="en-US" altLang="zh-TW"/>
              <a:pPr>
                <a:defRPr/>
              </a:pPr>
              <a:t>12/29/2021</a:t>
            </a:fld>
            <a:endParaRPr lang="en-US" altLang="zh-TW"/>
          </a:p>
        </p:txBody>
      </p:sp>
      <p:sp>
        <p:nvSpPr>
          <p:cNvPr id="5" name="頁尾版面配置區 4">
            <a:extLst>
              <a:ext uri="{FF2B5EF4-FFF2-40B4-BE49-F238E27FC236}">
                <a16:creationId xmlns:a16="http://schemas.microsoft.com/office/drawing/2014/main" id="{47219614-9607-45DF-939F-FEFA5892EF2C}"/>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6F201A3C-FD9F-40F9-B700-E22102AD2152}"/>
              </a:ext>
            </a:extLst>
          </p:cNvPr>
          <p:cNvSpPr>
            <a:spLocks noGrp="1"/>
          </p:cNvSpPr>
          <p:nvPr>
            <p:ph type="sldNum" sz="quarter" idx="12"/>
          </p:nvPr>
        </p:nvSpPr>
        <p:spPr/>
        <p:txBody>
          <a:bodyPr/>
          <a:lstStyle>
            <a:lvl1pPr>
              <a:defRPr/>
            </a:lvl1pPr>
          </a:lstStyle>
          <a:p>
            <a:pPr>
              <a:defRPr/>
            </a:pPr>
            <a:fld id="{CEA6AD39-56BA-4B14-9BCA-FC613B3B3341}" type="slidenum">
              <a:rPr lang="en-US" altLang="zh-TW"/>
              <a:pPr>
                <a:defRPr/>
              </a:pPr>
              <a:t>‹#›</a:t>
            </a:fld>
            <a:endParaRPr lang="en-US" altLang="zh-TW"/>
          </a:p>
        </p:txBody>
      </p:sp>
    </p:spTree>
    <p:extLst>
      <p:ext uri="{BB962C8B-B14F-4D97-AF65-F5344CB8AC3E}">
        <p14:creationId xmlns:p14="http://schemas.microsoft.com/office/powerpoint/2010/main" val="369530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0B13D203-F84B-458B-B035-7250ECB9ABFB}"/>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60AFE483-7B7B-43F4-8658-4A8D908F1EA9}"/>
              </a:ext>
            </a:extLst>
          </p:cNvPr>
          <p:cNvSpPr>
            <a:spLocks noGrp="1"/>
          </p:cNvSpPr>
          <p:nvPr>
            <p:ph type="dt" sz="half" idx="10"/>
          </p:nvPr>
        </p:nvSpPr>
        <p:spPr/>
        <p:txBody>
          <a:bodyPr/>
          <a:lstStyle>
            <a:lvl1pPr>
              <a:defRPr/>
            </a:lvl1pPr>
          </a:lstStyle>
          <a:p>
            <a:pPr>
              <a:defRPr/>
            </a:pPr>
            <a:fld id="{86FF4F99-3902-4B0C-ABFC-94C9DC685055}" type="datetimeFigureOut">
              <a:rPr lang="en-US" altLang="zh-TW"/>
              <a:pPr>
                <a:defRPr/>
              </a:pPr>
              <a:t>12/29/2021</a:t>
            </a:fld>
            <a:endParaRPr lang="en-US" altLang="zh-TW"/>
          </a:p>
        </p:txBody>
      </p:sp>
      <p:sp>
        <p:nvSpPr>
          <p:cNvPr id="7" name="頁尾版面配置區 4">
            <a:extLst>
              <a:ext uri="{FF2B5EF4-FFF2-40B4-BE49-F238E27FC236}">
                <a16:creationId xmlns:a16="http://schemas.microsoft.com/office/drawing/2014/main" id="{A3AB5A66-C887-48E6-9613-04689C538C8C}"/>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7281A257-9968-49BD-9692-37757DB3F531}"/>
              </a:ext>
            </a:extLst>
          </p:cNvPr>
          <p:cNvSpPr>
            <a:spLocks noGrp="1"/>
          </p:cNvSpPr>
          <p:nvPr>
            <p:ph type="sldNum" sz="quarter" idx="12"/>
          </p:nvPr>
        </p:nvSpPr>
        <p:spPr/>
        <p:txBody>
          <a:bodyPr/>
          <a:lstStyle>
            <a:lvl1pPr>
              <a:defRPr/>
            </a:lvl1pPr>
          </a:lstStyle>
          <a:p>
            <a:pPr>
              <a:defRPr/>
            </a:pPr>
            <a:fld id="{E1818378-D648-42F3-B011-3343F23E1B2C}" type="slidenum">
              <a:rPr lang="en-US" altLang="zh-TW"/>
              <a:pPr>
                <a:defRPr/>
              </a:pPr>
              <a:t>‹#›</a:t>
            </a:fld>
            <a:endParaRPr lang="en-US" altLang="zh-TW"/>
          </a:p>
        </p:txBody>
      </p:sp>
    </p:spTree>
    <p:extLst>
      <p:ext uri="{BB962C8B-B14F-4D97-AF65-F5344CB8AC3E}">
        <p14:creationId xmlns:p14="http://schemas.microsoft.com/office/powerpoint/2010/main" val="28065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C5553810-8336-4537-AA0D-69EEE4FEE7B7}"/>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3A7F0BF4-77F3-4EB8-942E-B394716A1B81}"/>
              </a:ext>
            </a:extLst>
          </p:cNvPr>
          <p:cNvSpPr>
            <a:spLocks noGrp="1"/>
          </p:cNvSpPr>
          <p:nvPr>
            <p:ph type="dt" sz="half" idx="10"/>
          </p:nvPr>
        </p:nvSpPr>
        <p:spPr/>
        <p:txBody>
          <a:bodyPr/>
          <a:lstStyle>
            <a:lvl1pPr>
              <a:defRPr/>
            </a:lvl1pPr>
          </a:lstStyle>
          <a:p>
            <a:pPr>
              <a:defRPr/>
            </a:pPr>
            <a:fld id="{8FF103A1-A05B-47F2-BB26-F60AF74F1B43}" type="datetimeFigureOut">
              <a:rPr lang="en-US" altLang="zh-TW"/>
              <a:pPr>
                <a:defRPr/>
              </a:pPr>
              <a:t>12/29/2021</a:t>
            </a:fld>
            <a:endParaRPr lang="en-US" altLang="zh-TW"/>
          </a:p>
        </p:txBody>
      </p:sp>
      <p:sp>
        <p:nvSpPr>
          <p:cNvPr id="9" name="頁尾版面配置區 4">
            <a:extLst>
              <a:ext uri="{FF2B5EF4-FFF2-40B4-BE49-F238E27FC236}">
                <a16:creationId xmlns:a16="http://schemas.microsoft.com/office/drawing/2014/main" id="{B83869A8-CF46-4FF2-8AF6-256E0E080D83}"/>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B8E9DF91-C841-40CF-A1F4-18FFF26543B1}"/>
              </a:ext>
            </a:extLst>
          </p:cNvPr>
          <p:cNvSpPr>
            <a:spLocks noGrp="1"/>
          </p:cNvSpPr>
          <p:nvPr>
            <p:ph type="sldNum" sz="quarter" idx="12"/>
          </p:nvPr>
        </p:nvSpPr>
        <p:spPr/>
        <p:txBody>
          <a:bodyPr/>
          <a:lstStyle>
            <a:lvl1pPr>
              <a:defRPr/>
            </a:lvl1pPr>
          </a:lstStyle>
          <a:p>
            <a:pPr>
              <a:defRPr/>
            </a:pPr>
            <a:fld id="{E697BCEE-C581-46D1-BABA-F62F5EE69B75}" type="slidenum">
              <a:rPr lang="en-US" altLang="zh-TW"/>
              <a:pPr>
                <a:defRPr/>
              </a:pPr>
              <a:t>‹#›</a:t>
            </a:fld>
            <a:endParaRPr lang="en-US" altLang="zh-TW"/>
          </a:p>
        </p:txBody>
      </p:sp>
    </p:spTree>
    <p:extLst>
      <p:ext uri="{BB962C8B-B14F-4D97-AF65-F5344CB8AC3E}">
        <p14:creationId xmlns:p14="http://schemas.microsoft.com/office/powerpoint/2010/main" val="38671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8649C929-16A4-4842-BD5C-C1D535A8741E}"/>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B15B527D-8403-4A10-A95C-DFEA66883FC0}"/>
              </a:ext>
            </a:extLst>
          </p:cNvPr>
          <p:cNvSpPr>
            <a:spLocks noGrp="1"/>
          </p:cNvSpPr>
          <p:nvPr>
            <p:ph type="dt" sz="half" idx="10"/>
          </p:nvPr>
        </p:nvSpPr>
        <p:spPr/>
        <p:txBody>
          <a:bodyPr/>
          <a:lstStyle>
            <a:lvl1pPr>
              <a:defRPr/>
            </a:lvl1pPr>
          </a:lstStyle>
          <a:p>
            <a:pPr>
              <a:defRPr/>
            </a:pPr>
            <a:fld id="{3D0DFC89-A085-491B-BBFC-C3E53965BCA6}" type="datetimeFigureOut">
              <a:rPr lang="en-US" altLang="zh-TW"/>
              <a:pPr>
                <a:defRPr/>
              </a:pPr>
              <a:t>12/29/2021</a:t>
            </a:fld>
            <a:endParaRPr lang="en-US" altLang="zh-TW"/>
          </a:p>
        </p:txBody>
      </p:sp>
      <p:sp>
        <p:nvSpPr>
          <p:cNvPr id="5" name="頁尾版面配置區 4">
            <a:extLst>
              <a:ext uri="{FF2B5EF4-FFF2-40B4-BE49-F238E27FC236}">
                <a16:creationId xmlns:a16="http://schemas.microsoft.com/office/drawing/2014/main" id="{98E4C767-FC2F-463E-B311-156319A95BDF}"/>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42F94BEB-55A3-4F6D-8332-562D1A8EC2A7}"/>
              </a:ext>
            </a:extLst>
          </p:cNvPr>
          <p:cNvSpPr>
            <a:spLocks noGrp="1"/>
          </p:cNvSpPr>
          <p:nvPr>
            <p:ph type="sldNum" sz="quarter" idx="12"/>
          </p:nvPr>
        </p:nvSpPr>
        <p:spPr/>
        <p:txBody>
          <a:bodyPr/>
          <a:lstStyle>
            <a:lvl1pPr>
              <a:defRPr/>
            </a:lvl1pPr>
          </a:lstStyle>
          <a:p>
            <a:pPr>
              <a:defRPr/>
            </a:pPr>
            <a:fld id="{CE261967-CF2B-4812-AC99-866AD1B5C842}" type="slidenum">
              <a:rPr lang="en-US" altLang="zh-TW"/>
              <a:pPr>
                <a:defRPr/>
              </a:pPr>
              <a:t>‹#›</a:t>
            </a:fld>
            <a:endParaRPr lang="en-US" altLang="zh-TW"/>
          </a:p>
        </p:txBody>
      </p:sp>
    </p:spTree>
    <p:extLst>
      <p:ext uri="{BB962C8B-B14F-4D97-AF65-F5344CB8AC3E}">
        <p14:creationId xmlns:p14="http://schemas.microsoft.com/office/powerpoint/2010/main" val="361337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05D096AB-C452-41A3-A8A0-1F54B7A5FDB4}"/>
              </a:ext>
            </a:extLst>
          </p:cNvPr>
          <p:cNvSpPr>
            <a:spLocks noGrp="1"/>
          </p:cNvSpPr>
          <p:nvPr>
            <p:ph type="dt" sz="half" idx="10"/>
          </p:nvPr>
        </p:nvSpPr>
        <p:spPr/>
        <p:txBody>
          <a:bodyPr/>
          <a:lstStyle>
            <a:lvl1pPr>
              <a:defRPr/>
            </a:lvl1pPr>
          </a:lstStyle>
          <a:p>
            <a:pPr>
              <a:defRPr/>
            </a:pPr>
            <a:fld id="{103F6370-E009-499F-B52F-7507D5869C4A}" type="datetimeFigureOut">
              <a:rPr lang="en-US" altLang="zh-TW"/>
              <a:pPr>
                <a:defRPr/>
              </a:pPr>
              <a:t>12/29/2021</a:t>
            </a:fld>
            <a:endParaRPr lang="en-US" altLang="zh-TW"/>
          </a:p>
        </p:txBody>
      </p:sp>
      <p:sp>
        <p:nvSpPr>
          <p:cNvPr id="3" name="頁尾版面配置區 4">
            <a:extLst>
              <a:ext uri="{FF2B5EF4-FFF2-40B4-BE49-F238E27FC236}">
                <a16:creationId xmlns:a16="http://schemas.microsoft.com/office/drawing/2014/main" id="{3640D0D2-1706-4619-83FF-57C6005B0A5B}"/>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78D78D9D-C0B8-4ACC-8CA2-11C2D0A165E8}"/>
              </a:ext>
            </a:extLst>
          </p:cNvPr>
          <p:cNvSpPr>
            <a:spLocks noGrp="1"/>
          </p:cNvSpPr>
          <p:nvPr>
            <p:ph type="sldNum" sz="quarter" idx="12"/>
          </p:nvPr>
        </p:nvSpPr>
        <p:spPr/>
        <p:txBody>
          <a:bodyPr/>
          <a:lstStyle>
            <a:lvl1pPr>
              <a:defRPr/>
            </a:lvl1pPr>
          </a:lstStyle>
          <a:p>
            <a:pPr>
              <a:defRPr/>
            </a:pPr>
            <a:fld id="{1E080DE6-B4FC-4E44-A0B2-9091606CF2D3}" type="slidenum">
              <a:rPr lang="en-US" altLang="zh-TW"/>
              <a:pPr>
                <a:defRPr/>
              </a:pPr>
              <a:t>‹#›</a:t>
            </a:fld>
            <a:endParaRPr lang="en-US" altLang="zh-TW"/>
          </a:p>
        </p:txBody>
      </p:sp>
    </p:spTree>
    <p:extLst>
      <p:ext uri="{BB962C8B-B14F-4D97-AF65-F5344CB8AC3E}">
        <p14:creationId xmlns:p14="http://schemas.microsoft.com/office/powerpoint/2010/main" val="51101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D7FCE880-B0CE-495D-9DF9-DCF8A10631FD}"/>
              </a:ext>
            </a:extLst>
          </p:cNvPr>
          <p:cNvSpPr>
            <a:spLocks noGrp="1"/>
          </p:cNvSpPr>
          <p:nvPr>
            <p:ph type="dt" sz="half" idx="10"/>
          </p:nvPr>
        </p:nvSpPr>
        <p:spPr/>
        <p:txBody>
          <a:bodyPr/>
          <a:lstStyle>
            <a:lvl1pPr>
              <a:defRPr/>
            </a:lvl1pPr>
          </a:lstStyle>
          <a:p>
            <a:pPr>
              <a:defRPr/>
            </a:pPr>
            <a:fld id="{B8DE5CB1-3CBD-4A59-A0B2-8FC53A65D063}" type="datetimeFigureOut">
              <a:rPr lang="en-US" altLang="zh-TW"/>
              <a:pPr>
                <a:defRPr/>
              </a:pPr>
              <a:t>12/29/2021</a:t>
            </a:fld>
            <a:endParaRPr lang="en-US" altLang="zh-TW"/>
          </a:p>
        </p:txBody>
      </p:sp>
      <p:sp>
        <p:nvSpPr>
          <p:cNvPr id="6" name="頁尾版面配置區 4">
            <a:extLst>
              <a:ext uri="{FF2B5EF4-FFF2-40B4-BE49-F238E27FC236}">
                <a16:creationId xmlns:a16="http://schemas.microsoft.com/office/drawing/2014/main" id="{4B15853F-88FB-4046-8E43-4C6EC84F52CD}"/>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7625FCF-3AF0-400C-8ED1-E8E72319DA0C}"/>
              </a:ext>
            </a:extLst>
          </p:cNvPr>
          <p:cNvSpPr>
            <a:spLocks noGrp="1"/>
          </p:cNvSpPr>
          <p:nvPr>
            <p:ph type="sldNum" sz="quarter" idx="12"/>
          </p:nvPr>
        </p:nvSpPr>
        <p:spPr/>
        <p:txBody>
          <a:bodyPr/>
          <a:lstStyle>
            <a:lvl1pPr>
              <a:defRPr/>
            </a:lvl1pPr>
          </a:lstStyle>
          <a:p>
            <a:pPr>
              <a:defRPr/>
            </a:pPr>
            <a:fld id="{EF3F5EA3-1BF1-463F-9FEC-A23F3B380172}" type="slidenum">
              <a:rPr lang="en-US" altLang="zh-TW"/>
              <a:pPr>
                <a:defRPr/>
              </a:pPr>
              <a:t>‹#›</a:t>
            </a:fld>
            <a:endParaRPr lang="en-US" altLang="zh-TW"/>
          </a:p>
        </p:txBody>
      </p:sp>
    </p:spTree>
    <p:extLst>
      <p:ext uri="{BB962C8B-B14F-4D97-AF65-F5344CB8AC3E}">
        <p14:creationId xmlns:p14="http://schemas.microsoft.com/office/powerpoint/2010/main" val="422509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B42B3663-4368-447B-A2E9-2986029A52F6}"/>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2683743B-9863-4008-A767-FFFAECB4F832}"/>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2EE4B1D7-FB49-4C4B-B24D-E4460864CC5C}"/>
              </a:ext>
            </a:extLst>
          </p:cNvPr>
          <p:cNvSpPr>
            <a:spLocks noChangeArrowheads="1"/>
          </p:cNvSpPr>
          <p:nvPr/>
        </p:nvSpPr>
        <p:spPr bwMode="auto">
          <a:xfrm>
            <a:off x="620713" y="60325"/>
            <a:ext cx="311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50D24CEF-B563-472D-B74F-5845D86C81B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198E89F8-B53F-47F0-91FE-A2E05B235A7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931D35-65DC-40ED-B810-4E598DE28EC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2C07F7D8-CAFE-4BAD-A741-3E2A15436A88}" type="datetimeFigureOut">
              <a:rPr lang="en-US" altLang="zh-TW"/>
              <a:pPr>
                <a:defRPr/>
              </a:pPr>
              <a:t>12/29/2021</a:t>
            </a:fld>
            <a:endParaRPr lang="en-US" altLang="zh-TW"/>
          </a:p>
        </p:txBody>
      </p:sp>
      <p:sp>
        <p:nvSpPr>
          <p:cNvPr id="5" name="頁尾版面配置區 4">
            <a:extLst>
              <a:ext uri="{FF2B5EF4-FFF2-40B4-BE49-F238E27FC236}">
                <a16:creationId xmlns:a16="http://schemas.microsoft.com/office/drawing/2014/main" id="{E576E380-C7D5-4679-B316-4A159A2EDD40}"/>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7A159230-9075-4EDD-9655-ABEC250FFB5B}"/>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pPr>
              <a:defRPr/>
            </a:pPr>
            <a:fld id="{CE045137-50F9-4D13-A5FE-5ABEDB17F16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4" r:id="rId1"/>
    <p:sldLayoutId id="2147483789" r:id="rId2"/>
    <p:sldLayoutId id="2147483795" r:id="rId3"/>
    <p:sldLayoutId id="2147483790" r:id="rId4"/>
    <p:sldLayoutId id="2147483796" r:id="rId5"/>
    <p:sldLayoutId id="2147483797" r:id="rId6"/>
    <p:sldLayoutId id="2147483798" r:id="rId7"/>
    <p:sldLayoutId id="2147483791" r:id="rId8"/>
    <p:sldLayoutId id="2147483792" r:id="rId9"/>
    <p:sldLayoutId id="2147483793" r:id="rId10"/>
    <p:sldLayoutId id="2147483799" r:id="rId11"/>
    <p:sldLayoutId id="2147483800"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1389246E-B515-47AA-A454-755CE4585070}"/>
              </a:ext>
            </a:extLst>
          </p:cNvPr>
          <p:cNvSpPr>
            <a:spLocks noGrp="1"/>
          </p:cNvSpPr>
          <p:nvPr>
            <p:ph type="ctrTitle"/>
          </p:nvPr>
        </p:nvSpPr>
        <p:spPr>
          <a:xfrm>
            <a:off x="685800" y="1484784"/>
            <a:ext cx="7772400" cy="1752599"/>
          </a:xfrm>
        </p:spPr>
        <p:txBody>
          <a:bodyPr/>
          <a:lstStyle/>
          <a:p>
            <a:pPr defTabSz="912813"/>
            <a:r>
              <a:rPr lang="en-US" altLang="zh-TW" dirty="0"/>
              <a:t>Latency and availability driven VNF placement </a:t>
            </a:r>
            <a:br>
              <a:rPr lang="en-US" altLang="zh-TW" dirty="0"/>
            </a:br>
            <a:r>
              <a:rPr lang="en-US" altLang="zh-TW" dirty="0"/>
              <a:t>in a MEC-NFV environment</a:t>
            </a:r>
            <a:endParaRPr lang="zh-TW" altLang="zh-TW" dirty="0"/>
          </a:p>
        </p:txBody>
      </p:sp>
      <p:sp>
        <p:nvSpPr>
          <p:cNvPr id="3" name="副標題 2">
            <a:extLst>
              <a:ext uri="{FF2B5EF4-FFF2-40B4-BE49-F238E27FC236}">
                <a16:creationId xmlns:a16="http://schemas.microsoft.com/office/drawing/2014/main" id="{CBE7975C-F370-4295-AC5B-45B18BCCB215}"/>
              </a:ext>
            </a:extLst>
          </p:cNvPr>
          <p:cNvSpPr>
            <a:spLocks noGrp="1"/>
          </p:cNvSpPr>
          <p:nvPr>
            <p:ph type="subTitle" idx="1"/>
          </p:nvPr>
        </p:nvSpPr>
        <p:spPr>
          <a:xfrm>
            <a:off x="685800" y="3764632"/>
            <a:ext cx="8240960" cy="1752600"/>
          </a:xfrm>
        </p:spPr>
        <p:txBody>
          <a:bodyPr rtlCol="0">
            <a:normAutofit/>
          </a:bodyPr>
          <a:lstStyle/>
          <a:p>
            <a:pPr fontAlgn="auto">
              <a:spcAft>
                <a:spcPts val="0"/>
              </a:spcAft>
              <a:defRPr/>
            </a:pPr>
            <a:r>
              <a:rPr lang="en-US" altLang="zh-TW" sz="2400" dirty="0" err="1"/>
              <a:t>Louiza</a:t>
            </a:r>
            <a:r>
              <a:rPr lang="en-US" altLang="zh-TW" sz="2400" dirty="0"/>
              <a:t> </a:t>
            </a:r>
            <a:r>
              <a:rPr lang="en-US" altLang="zh-TW" sz="2400" dirty="0" err="1"/>
              <a:t>Yala</a:t>
            </a:r>
            <a:r>
              <a:rPr lang="en-US" altLang="zh-TW" sz="2400" dirty="0"/>
              <a:t> , </a:t>
            </a:r>
            <a:r>
              <a:rPr lang="en-US" altLang="zh-TW" sz="2400" dirty="0" err="1"/>
              <a:t>Pantelis</a:t>
            </a:r>
            <a:r>
              <a:rPr lang="en-US" altLang="zh-TW" sz="2400" dirty="0"/>
              <a:t> A. </a:t>
            </a:r>
            <a:r>
              <a:rPr lang="en-US" altLang="zh-TW" sz="2400" dirty="0" err="1"/>
              <a:t>Frangoudis</a:t>
            </a:r>
            <a:r>
              <a:rPr lang="en-US" altLang="zh-TW" sz="2400" dirty="0"/>
              <a:t>, and </a:t>
            </a:r>
            <a:r>
              <a:rPr lang="en-US" altLang="zh-TW" sz="2400" dirty="0" err="1"/>
              <a:t>Adlen</a:t>
            </a:r>
            <a:r>
              <a:rPr lang="en-US" altLang="zh-TW" sz="2400" dirty="0"/>
              <a:t> </a:t>
            </a:r>
            <a:r>
              <a:rPr lang="en-US" altLang="zh-TW" sz="2400" dirty="0" err="1"/>
              <a:t>Ksentini</a:t>
            </a:r>
            <a:r>
              <a:rPr lang="en-US" altLang="zh-TW" sz="2400" dirty="0"/>
              <a:t> </a:t>
            </a:r>
          </a:p>
          <a:p>
            <a:pPr fontAlgn="auto">
              <a:spcAft>
                <a:spcPts val="0"/>
              </a:spcAft>
              <a:defRPr/>
            </a:pPr>
            <a:r>
              <a:rPr lang="en-US" altLang="zh-TW" sz="2400" dirty="0"/>
              <a:t> IRISA/University of Rennes 1, France </a:t>
            </a:r>
          </a:p>
          <a:p>
            <a:pPr fontAlgn="auto">
              <a:spcAft>
                <a:spcPts val="0"/>
              </a:spcAft>
              <a:defRPr/>
            </a:pPr>
            <a:r>
              <a:rPr lang="en-US" altLang="zh-TW" sz="2400" dirty="0"/>
              <a:t>EURECOM, Sophia Antipolis, France</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NFV orchestration process, known as the NFV Orchestrator (NFVO), is in charge of the automation of Network Service (NS) deployment over the virtualized infrastructure, which mainly consists in the instantiation, placement, and life-cycle management of VNFs composing a NS.</a:t>
            </a:r>
          </a:p>
          <a:p>
            <a:r>
              <a:rPr lang="en-US" altLang="zh-TW" sz="2400" dirty="0"/>
              <a:t>By integrating MEC in NFV, ETSI considers MEC applications as classical VNFs, hence using the same orchestration and management process at a centralized NFVO.</a:t>
            </a:r>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10</a:t>
            </a:fld>
            <a:endParaRPr lang="en-US" altLang="zh-TW"/>
          </a:p>
        </p:txBody>
      </p:sp>
    </p:spTree>
    <p:extLst>
      <p:ext uri="{BB962C8B-B14F-4D97-AF65-F5344CB8AC3E}">
        <p14:creationId xmlns:p14="http://schemas.microsoft.com/office/powerpoint/2010/main" val="1548377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It is important to mention that MEC applications need to be hosted at the edge aiming at guaranteeing low latency access to the service. </a:t>
            </a:r>
          </a:p>
          <a:p>
            <a:r>
              <a:rPr lang="en-US" altLang="zh-TW" sz="2400" dirty="0"/>
              <a:t>However, most of the used placement algorithms in NFV [5] aim to reduce deployment costs, increase the users Quality of Service (QoS), ensure service availability, etc., ignoring MEC applications constraints in terms of low latency.</a:t>
            </a:r>
          </a:p>
          <a:p>
            <a:r>
              <a:rPr lang="en-US" altLang="zh-TW" sz="2400" dirty="0"/>
              <a:t>This may MEC application instances to be run at central clouds, as the NFVO and its related placement algorithms do not differentiate between MEC applications and other VNFs.</a:t>
            </a:r>
          </a:p>
          <a:p>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11</a:t>
            </a:fld>
            <a:endParaRPr lang="en-US" altLang="zh-TW"/>
          </a:p>
        </p:txBody>
      </p:sp>
    </p:spTree>
    <p:extLst>
      <p:ext uri="{BB962C8B-B14F-4D97-AF65-F5344CB8AC3E}">
        <p14:creationId xmlns:p14="http://schemas.microsoft.com/office/powerpoint/2010/main" val="322997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In this paper, we fill this gap by proposing a placement algorithm tailored to </a:t>
            </a:r>
            <a:r>
              <a:rPr lang="en-US" altLang="zh-TW" sz="2400" dirty="0" err="1"/>
              <a:t>uRLLC</a:t>
            </a:r>
            <a:r>
              <a:rPr lang="en-US" altLang="zh-TW" sz="2400" dirty="0"/>
              <a:t> services in the context of MEC in NFV. </a:t>
            </a:r>
          </a:p>
          <a:p>
            <a:r>
              <a:rPr lang="en-US" altLang="zh-TW" sz="2400" dirty="0"/>
              <a:t>First, the proposed scheme classifies all cloud resources (central and edge cloud) according to their access latency to the user data plane, which avoids the need for additional information to differentiate between edge and central cloud resources, thus being in compliance with the MEC in NFV concept. </a:t>
            </a:r>
          </a:p>
          <a:p>
            <a:r>
              <a:rPr lang="en-US" altLang="zh-TW" sz="2400" dirty="0"/>
              <a:t>Then, the placement algorithm is formulated as an optimization problem, where the objectives are to minimize latency and to maximize service availability (reliability).</a:t>
            </a:r>
            <a:endParaRPr lang="zh-TW" altLang="en-US" sz="2400" dirty="0"/>
          </a:p>
          <a:p>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12</a:t>
            </a:fld>
            <a:endParaRPr lang="en-US" altLang="zh-TW"/>
          </a:p>
        </p:txBody>
      </p:sp>
    </p:spTree>
    <p:extLst>
      <p:ext uri="{BB962C8B-B14F-4D97-AF65-F5344CB8AC3E}">
        <p14:creationId xmlns:p14="http://schemas.microsoft.com/office/powerpoint/2010/main" val="191881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In Section II, we present related work on VNF placement in different environments. </a:t>
            </a:r>
          </a:p>
          <a:p>
            <a:r>
              <a:rPr lang="en-US" altLang="zh-TW" sz="2400" dirty="0"/>
              <a:t>In Section III, we propose a formulation of the VNF placement problem for </a:t>
            </a:r>
            <a:r>
              <a:rPr lang="en-US" altLang="zh-TW" sz="2400" dirty="0" err="1"/>
              <a:t>uRLLC</a:t>
            </a:r>
            <a:r>
              <a:rPr lang="en-US" altLang="zh-TW" sz="2400" dirty="0"/>
              <a:t>.</a:t>
            </a:r>
          </a:p>
          <a:p>
            <a:r>
              <a:rPr lang="en-US" altLang="zh-TW" sz="2400" dirty="0"/>
              <a:t>In Section IV, we provide solutions to this problem by proposing a suitable Genetic Algorithm, but also by using the CPLEX solver as a benchmark.</a:t>
            </a:r>
          </a:p>
          <a:p>
            <a:r>
              <a:rPr lang="en-US" altLang="zh-TW" sz="2400" dirty="0"/>
              <a:t>In Section V, results are shown.</a:t>
            </a:r>
          </a:p>
          <a:p>
            <a:r>
              <a:rPr lang="en-US" altLang="zh-TW" sz="2400" dirty="0"/>
              <a:t>In Section VI, conclude.</a:t>
            </a:r>
            <a:endParaRPr lang="en-US" altLang="zh-TW" sz="1800" dirty="0"/>
          </a:p>
          <a:p>
            <a:endParaRPr lang="en-US" altLang="zh-TW" sz="2400" dirty="0"/>
          </a:p>
          <a:p>
            <a:endParaRPr lang="en-US" altLang="zh-TW" sz="2400" dirty="0"/>
          </a:p>
          <a:p>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13</a:t>
            </a:fld>
            <a:endParaRPr lang="en-US" altLang="zh-TW"/>
          </a:p>
        </p:txBody>
      </p:sp>
    </p:spTree>
    <p:extLst>
      <p:ext uri="{BB962C8B-B14F-4D97-AF65-F5344CB8AC3E}">
        <p14:creationId xmlns:p14="http://schemas.microsoft.com/office/powerpoint/2010/main" val="246498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 RELATED WORK</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VNF placement problem in </a:t>
            </a:r>
            <a:r>
              <a:rPr lang="en-US" altLang="zh-TW" sz="2400" dirty="0">
                <a:hlinkClick r:id="rId3" action="ppaction://hlinksldjump"/>
              </a:rPr>
              <a:t>federated clouds </a:t>
            </a:r>
            <a:r>
              <a:rPr lang="en-US" altLang="zh-TW" sz="2400" dirty="0"/>
              <a:t>has recently received significant attention. </a:t>
            </a:r>
          </a:p>
          <a:p>
            <a:r>
              <a:rPr lang="en-US" altLang="zh-TW" sz="2400" dirty="0"/>
              <a:t>These clouds involve distributed data centers (DCs) connected into a common resource pool to deliver different cloud services.</a:t>
            </a:r>
          </a:p>
          <a:p>
            <a:r>
              <a:rPr lang="en-US" altLang="zh-TW" sz="2400" dirty="0"/>
              <a:t>The VNF placement problem is similar to the Virtual Machine (VM) placement problem, as VNFs are composed of virtual instances (VMs or containers) that execute network functions.</a:t>
            </a:r>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14</a:t>
            </a:fld>
            <a:endParaRPr lang="en-US" altLang="zh-TW"/>
          </a:p>
        </p:txBody>
      </p:sp>
    </p:spTree>
    <p:extLst>
      <p:ext uri="{BB962C8B-B14F-4D97-AF65-F5344CB8AC3E}">
        <p14:creationId xmlns:p14="http://schemas.microsoft.com/office/powerpoint/2010/main" val="35985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 RELATED WORK</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A suitable VNF placement is mostly motivated by maximizing resource utilization or overall performance, while minimizing cost in terms of energy consumption, network traffic or penalties associated with SLA violations under various constraints [6], [7].</a:t>
            </a:r>
          </a:p>
          <a:p>
            <a:r>
              <a:rPr lang="en-US" altLang="zh-TW" sz="2400" dirty="0"/>
              <a:t>Although these metrics are well suited for NFV, putting MEC in the picture may require other metrics to be considered, such as latency. </a:t>
            </a:r>
          </a:p>
          <a:p>
            <a:r>
              <a:rPr lang="en-US" altLang="zh-TW" sz="2400" dirty="0"/>
              <a:t>Indeed, one of the advantages of placing VNFs at the edge is the proximity to end-users, which leads to a low-latency service deployment as reported in [8].</a:t>
            </a:r>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15</a:t>
            </a:fld>
            <a:endParaRPr lang="en-US" altLang="zh-TW"/>
          </a:p>
        </p:txBody>
      </p:sp>
    </p:spTree>
    <p:extLst>
      <p:ext uri="{BB962C8B-B14F-4D97-AF65-F5344CB8AC3E}">
        <p14:creationId xmlns:p14="http://schemas.microsoft.com/office/powerpoint/2010/main" val="274106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 RELATED WORK</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Specifically the authors analyze the MEC reference architecture and deployment scenarios, which offer multitenancy support for application developers, content providers, and third parties.</a:t>
            </a:r>
          </a:p>
          <a:p>
            <a:r>
              <a:rPr lang="en-US" altLang="zh-TW" sz="2400" dirty="0"/>
              <a:t>They highlight the important changes towards the vision of 5G where MEC is known as one of the key emerging technologies, thanks to its significant contribution to low latency assurance. </a:t>
            </a:r>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16</a:t>
            </a:fld>
            <a:endParaRPr lang="en-US" altLang="zh-TW"/>
          </a:p>
        </p:txBody>
      </p:sp>
    </p:spTree>
    <p:extLst>
      <p:ext uri="{BB962C8B-B14F-4D97-AF65-F5344CB8AC3E}">
        <p14:creationId xmlns:p14="http://schemas.microsoft.com/office/powerpoint/2010/main" val="384952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 RELATED WORK</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Therefore, placement algorithms should be updated to integrate latency as a criterion, in addition to other metrics.</a:t>
            </a:r>
          </a:p>
          <a:p>
            <a:r>
              <a:rPr lang="en-US" altLang="zh-TW" sz="2400" dirty="0"/>
              <a:t>Only few works have addressed the problem of VNF placement in a mixed environment that includes edge and central clouds [9], [10]. </a:t>
            </a:r>
          </a:p>
          <a:p>
            <a:r>
              <a:rPr lang="en-US" altLang="zh-TW" sz="2400" dirty="0"/>
              <a:t>Generally, VNFs are placed either in physical machines within central cloud infrastructures only [11], or in MEC servers [12], [13].</a:t>
            </a:r>
            <a:endParaRPr lang="zh-TW" altLang="en-US" sz="1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17</a:t>
            </a:fld>
            <a:endParaRPr lang="en-US" altLang="zh-TW"/>
          </a:p>
        </p:txBody>
      </p:sp>
    </p:spTree>
    <p:extLst>
      <p:ext uri="{BB962C8B-B14F-4D97-AF65-F5344CB8AC3E}">
        <p14:creationId xmlns:p14="http://schemas.microsoft.com/office/powerpoint/2010/main" val="77505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 RELATED WORK</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Other works [14], [15] investigate the placement in the context of a hybrid federated cloud, using a combination of different cloud infrastructures, without however involving the edge.</a:t>
            </a:r>
          </a:p>
          <a:p>
            <a:r>
              <a:rPr lang="en-US" altLang="zh-TW" sz="2400" dirty="0"/>
              <a:t>In this context, the authors in [10] also propose a VNF placement solution that captures the trade-off between cost efficiency and Quality of Experience (</a:t>
            </a:r>
            <a:r>
              <a:rPr lang="en-US" altLang="zh-TW" sz="2400" dirty="0" err="1"/>
              <a:t>QoE</a:t>
            </a:r>
            <a:r>
              <a:rPr lang="en-US" altLang="zh-TW" sz="2400" dirty="0"/>
              <a:t>) in a multi-cloud environment.</a:t>
            </a:r>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18</a:t>
            </a:fld>
            <a:endParaRPr lang="en-US" altLang="zh-TW"/>
          </a:p>
        </p:txBody>
      </p:sp>
    </p:spTree>
    <p:extLst>
      <p:ext uri="{BB962C8B-B14F-4D97-AF65-F5344CB8AC3E}">
        <p14:creationId xmlns:p14="http://schemas.microsoft.com/office/powerpoint/2010/main" val="287385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 RELATED WORK</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Similarly to our work, some recent approaches [9], [16] outstrip the common cost and resource optimization by introducing more specific VNF placement and provisioning optimization strategies over edge and central cloud infrastructures.</a:t>
            </a:r>
          </a:p>
          <a:p>
            <a:r>
              <a:rPr lang="en-US" altLang="zh-TW" sz="2400" dirty="0" err="1"/>
              <a:t>Jemaa</a:t>
            </a:r>
            <a:r>
              <a:rPr lang="en-US" altLang="zh-TW" sz="2400" dirty="0"/>
              <a:t> et al [9] take into account QoS requirements such as minimum bandwidth and maximum end-to-end latency.</a:t>
            </a:r>
          </a:p>
          <a:p>
            <a:r>
              <a:rPr lang="en-US" altLang="zh-TW" sz="2400" dirty="0"/>
              <a:t>In particular, their objective is to minimize the maximum utilization of the edge cloud by deploying more VNFs in the traditional cloud.</a:t>
            </a:r>
            <a:endParaRPr lang="zh-TW" altLang="zh-TW" sz="2400" dirty="0"/>
          </a:p>
          <a:p>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19</a:t>
            </a:fld>
            <a:endParaRPr lang="en-US" altLang="zh-TW"/>
          </a:p>
        </p:txBody>
      </p:sp>
    </p:spTree>
    <p:extLst>
      <p:ext uri="{BB962C8B-B14F-4D97-AF65-F5344CB8AC3E}">
        <p14:creationId xmlns:p14="http://schemas.microsoft.com/office/powerpoint/2010/main" val="216526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5DAA4517-1195-43FE-A3BB-FA0293A1F651}"/>
              </a:ext>
            </a:extLst>
          </p:cNvPr>
          <p:cNvSpPr>
            <a:spLocks noGrp="1"/>
          </p:cNvSpPr>
          <p:nvPr>
            <p:ph type="title"/>
          </p:nvPr>
        </p:nvSpPr>
        <p:spPr/>
        <p:txBody>
          <a:bodyPr/>
          <a:lstStyle/>
          <a:p>
            <a:pPr defTabSz="912813"/>
            <a:r>
              <a:rPr lang="en-US" altLang="zh-TW" dirty="0"/>
              <a:t>Abstract</a:t>
            </a:r>
            <a:endParaRPr lang="zh-TW" altLang="en-US" dirty="0"/>
          </a:p>
        </p:txBody>
      </p:sp>
      <p:sp>
        <p:nvSpPr>
          <p:cNvPr id="3" name="內容版面配置區 2">
            <a:extLst>
              <a:ext uri="{FF2B5EF4-FFF2-40B4-BE49-F238E27FC236}">
                <a16:creationId xmlns:a16="http://schemas.microsoft.com/office/drawing/2014/main" id="{BE48F5A7-157C-4911-915C-0D6DE233E29E}"/>
              </a:ext>
            </a:extLst>
          </p:cNvPr>
          <p:cNvSpPr>
            <a:spLocks noGrp="1"/>
          </p:cNvSpPr>
          <p:nvPr>
            <p:ph idx="1"/>
          </p:nvPr>
        </p:nvSpPr>
        <p:spPr/>
        <p:txBody>
          <a:bodyPr/>
          <a:lstStyle/>
          <a:p>
            <a:pPr marL="342900" indent="-342900">
              <a:defRPr/>
            </a:pPr>
            <a:r>
              <a:rPr lang="en-US" altLang="zh-TW" sz="2400" dirty="0"/>
              <a:t>Multi-access Edge Computing (MEC) is gaining momentum as it is considered as one of the enablers of 5G ultra-Reliable Low-Latency Communications (</a:t>
            </a:r>
            <a:r>
              <a:rPr lang="en-US" altLang="zh-TW" sz="2400" dirty="0" err="1"/>
              <a:t>uRLLC</a:t>
            </a:r>
            <a:r>
              <a:rPr lang="en-US" altLang="zh-TW" sz="2400" dirty="0"/>
              <a:t>) services.</a:t>
            </a:r>
          </a:p>
          <a:p>
            <a:pPr marL="342900" indent="-342900">
              <a:defRPr/>
            </a:pPr>
            <a:r>
              <a:rPr lang="en-US" altLang="zh-TW" sz="2400" dirty="0"/>
              <a:t>MEC deploys computation resources close to the end user, enabling to reduce drastically the end-to-end latency. </a:t>
            </a:r>
          </a:p>
          <a:p>
            <a:pPr marL="342900" indent="-342900">
              <a:defRPr/>
            </a:pPr>
            <a:r>
              <a:rPr lang="en-US" altLang="zh-TW" sz="2400" dirty="0"/>
              <a:t>ETSI has recently leveraged the MEC architecture to run all MEC entities, including MEC applications, as Virtual Network Functions (VNF) in a Network Functions Virtualization (NFV) environment.</a:t>
            </a:r>
            <a:endParaRPr lang="zh-TW" altLang="en-US" sz="2400" dirty="0"/>
          </a:p>
        </p:txBody>
      </p:sp>
      <p:sp>
        <p:nvSpPr>
          <p:cNvPr id="12292" name="投影片編號版面配置區 3">
            <a:extLst>
              <a:ext uri="{FF2B5EF4-FFF2-40B4-BE49-F238E27FC236}">
                <a16:creationId xmlns:a16="http://schemas.microsoft.com/office/drawing/2014/main" id="{8C26193E-8089-4287-A245-59089469CE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D9057A-CAA2-4788-AF73-9CCFA31FFA82}" type="slidenum">
              <a:rPr lang="en-US" altLang="zh-TW" smtClean="0">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 RELATED WORK</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In our prior work [5], we studied the problem of jointly allocating compute resources to virtual instances and their placement on a traditional cloud infrastructure for the provision of CDN-as-a-Service.</a:t>
            </a:r>
          </a:p>
          <a:p>
            <a:r>
              <a:rPr lang="en-US" altLang="zh-TW" sz="2400" dirty="0"/>
              <a:t>Our focus was on simultaneously addressing the conflicting requirements for improving service availability and reducing management cost.</a:t>
            </a:r>
          </a:p>
          <a:p>
            <a:r>
              <a:rPr lang="en-US" altLang="zh-TW" sz="2400" dirty="0"/>
              <a:t>In particular, as in our prior work, we provide a multi-objective optimization problem formulation and apply the service availability model we introduced in [5].</a:t>
            </a:r>
          </a:p>
          <a:p>
            <a:endParaRPr lang="en-US" altLang="zh-TW"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20</a:t>
            </a:fld>
            <a:endParaRPr lang="en-US" altLang="zh-TW"/>
          </a:p>
        </p:txBody>
      </p:sp>
    </p:spTree>
    <p:extLst>
      <p:ext uri="{BB962C8B-B14F-4D97-AF65-F5344CB8AC3E}">
        <p14:creationId xmlns:p14="http://schemas.microsoft.com/office/powerpoint/2010/main" val="695192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 RELATED WORK</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However, from a system model perspective, this paper has the following distinct differences:</a:t>
            </a:r>
          </a:p>
          <a:p>
            <a:pPr marL="0" indent="0">
              <a:buNone/>
            </a:pPr>
            <a:endParaRPr lang="en-US" altLang="zh-TW" sz="2400" dirty="0"/>
          </a:p>
          <a:p>
            <a:pPr marL="571500" indent="-571500">
              <a:buAutoNum type="romanLcParenBoth"/>
            </a:pPr>
            <a:r>
              <a:rPr lang="en-US" altLang="zh-TW" sz="2400" dirty="0"/>
              <a:t>physical machines are not considered identical regarding their reliability and the cost of deploying VMs on top of them, thus differentiating between edge and central cloud hosts.</a:t>
            </a:r>
          </a:p>
          <a:p>
            <a:pPr marL="571500" indent="-571500">
              <a:buAutoNum type="romanLcParenBoth"/>
            </a:pPr>
            <a:r>
              <a:rPr lang="en-US" altLang="zh-TW" sz="2400" dirty="0"/>
              <a:t>latency minimization is one of the objectives.</a:t>
            </a:r>
          </a:p>
          <a:p>
            <a:pPr marL="571500" indent="-571500">
              <a:buFont typeface="Wingdings" pitchFamily="2" charset="2"/>
              <a:buAutoNum type="romanLcParenBoth"/>
            </a:pPr>
            <a:r>
              <a:rPr lang="en-US" altLang="zh-TW" sz="2400" dirty="0"/>
              <a:t>the CPU resource requirements per VNF instance to deploy are part of the problem input.</a:t>
            </a:r>
            <a:endParaRPr lang="zh-TW" altLang="zh-TW" sz="2400" dirty="0"/>
          </a:p>
          <a:p>
            <a:pPr marL="571500" indent="-571500">
              <a:buAutoNum type="romanLcParenBoth"/>
            </a:pPr>
            <a:endParaRPr lang="zh-TW" altLang="en-US" sz="1400" dirty="0"/>
          </a:p>
          <a:p>
            <a:pPr marL="0" indent="0">
              <a:buNone/>
            </a:pPr>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21</a:t>
            </a:fld>
            <a:endParaRPr lang="en-US" altLang="zh-TW"/>
          </a:p>
        </p:txBody>
      </p:sp>
    </p:spTree>
    <p:extLst>
      <p:ext uri="{BB962C8B-B14F-4D97-AF65-F5344CB8AC3E}">
        <p14:creationId xmlns:p14="http://schemas.microsoft.com/office/powerpoint/2010/main" val="246712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We assume that an operator manages a set of data centers (DCs), which can either be installed at the network edge, and therefore close to end-users, or in the traditional central cloud.</a:t>
            </a:r>
          </a:p>
          <a:p>
            <a:r>
              <a:rPr lang="en-US" altLang="zh-TW" sz="2400" dirty="0"/>
              <a:t>The </a:t>
            </a:r>
            <a:r>
              <a:rPr lang="en-US" altLang="zh-TW" sz="2400" dirty="0" err="1"/>
              <a:t>uRLLC</a:t>
            </a:r>
            <a:r>
              <a:rPr lang="en-US" altLang="zh-TW" sz="2400" dirty="0"/>
              <a:t> service is composed by a number of VNFs, which are in turn composed of a set of VMs (a VNF could be composed of one or more VMs to guarantee scalability).</a:t>
            </a:r>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22</a:t>
            </a:fld>
            <a:endParaRPr lang="en-US" altLang="zh-TW"/>
          </a:p>
        </p:txBody>
      </p:sp>
    </p:spTree>
    <p:extLst>
      <p:ext uri="{BB962C8B-B14F-4D97-AF65-F5344CB8AC3E}">
        <p14:creationId xmlns:p14="http://schemas.microsoft.com/office/powerpoint/2010/main" val="3080523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operator aims to derive a suitable placement of those virtual instances (VMs) in DCs, where each DC has a set of physical machines (PMs) where VMs can be launched according to the demand.</a:t>
            </a:r>
          </a:p>
          <a:p>
            <a:r>
              <a:rPr lang="en-US" altLang="zh-TW" sz="2400" dirty="0"/>
              <a:t>The objective is to find an appropriate placement of the n VM composing a service instance on a subset of the m available PMs.</a:t>
            </a:r>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23</a:t>
            </a:fld>
            <a:endParaRPr lang="en-US" altLang="zh-TW"/>
          </a:p>
        </p:txBody>
      </p:sp>
    </p:spTree>
    <p:extLst>
      <p:ext uri="{BB962C8B-B14F-4D97-AF65-F5344CB8AC3E}">
        <p14:creationId xmlns:p14="http://schemas.microsoft.com/office/powerpoint/2010/main" val="333699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This is translated in our system as a binary assignment matrix X =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𝑖𝑗</m:t>
                        </m:r>
                      </m:sub>
                    </m:sSub>
                  </m:oMath>
                </a14:m>
                <a:r>
                  <a:rPr lang="en-US" altLang="zh-TW" sz="2400" dirty="0"/>
                  <a:t>) with </a:t>
                </a:r>
                <a:r>
                  <a:rPr lang="en-US" altLang="zh-TW" sz="2400" dirty="0" err="1"/>
                  <a:t>i</a:t>
                </a:r>
                <a:r>
                  <a:rPr lang="en-US" altLang="zh-TW" sz="2400" dirty="0"/>
                  <a:t> ∈ [1, n] and j ∈ [1, m], where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𝑖𝑗</m:t>
                        </m:r>
                      </m:sub>
                    </m:sSub>
                  </m:oMath>
                </a14:m>
                <a:r>
                  <a:rPr lang="en-US" altLang="zh-TW" sz="2400" dirty="0"/>
                  <a:t> =1 if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𝑉𝑀</m:t>
                        </m:r>
                      </m:e>
                      <m:sub>
                        <m:r>
                          <a:rPr lang="en-US" altLang="zh-TW" sz="2400" b="0" i="1" smtClean="0">
                            <a:latin typeface="Cambria Math" panose="02040503050406030204" pitchFamily="18" charset="0"/>
                          </a:rPr>
                          <m:t>𝑖</m:t>
                        </m:r>
                      </m:sub>
                    </m:sSub>
                  </m:oMath>
                </a14:m>
                <a:r>
                  <a:rPr lang="en-US" altLang="zh-TW" sz="2400" dirty="0"/>
                  <a:t> is hosted at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𝑃𝑀</m:t>
                        </m:r>
                      </m:e>
                      <m:sub>
                        <m:r>
                          <a:rPr lang="en-US" altLang="zh-TW" sz="2400" b="0" i="1" smtClean="0">
                            <a:latin typeface="Cambria Math" panose="02040503050406030204" pitchFamily="18" charset="0"/>
                          </a:rPr>
                          <m:t>𝑗</m:t>
                        </m:r>
                      </m:sub>
                    </m:sSub>
                  </m:oMath>
                </a14:m>
                <a:r>
                  <a:rPr lang="en-US" altLang="zh-TW" sz="2400" dirty="0"/>
                  <a:t>, and 0 otherwise.</a:t>
                </a:r>
              </a:p>
              <a:p>
                <a:r>
                  <a:rPr lang="en-US" altLang="zh-TW" sz="2400" dirty="0"/>
                  <a:t>The number of VMs to instantiate, as well as the CPU requirements of each VM, are part of the problem input.</a:t>
                </a:r>
                <a:endParaRPr lang="zh-TW" altLang="en-US" sz="24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963" t="-943" r="-288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24</a:t>
            </a:fld>
            <a:endParaRPr lang="en-US" altLang="zh-TW"/>
          </a:p>
        </p:txBody>
      </p:sp>
    </p:spTree>
    <p:extLst>
      <p:ext uri="{BB962C8B-B14F-4D97-AF65-F5344CB8AC3E}">
        <p14:creationId xmlns:p14="http://schemas.microsoft.com/office/powerpoint/2010/main" val="386323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calculation of the optimal assignment should minimize the average access latency of the service deployment, consider the CPU capacities of the underlying physical hosts, not exceed a budget, and respect a service availability constraint.</a:t>
            </a:r>
          </a:p>
          <a:p>
            <a:r>
              <a:rPr lang="en-US" altLang="zh-TW" sz="2400" dirty="0"/>
              <a:t>We recall that we target a </a:t>
            </a:r>
            <a:r>
              <a:rPr lang="en-US" altLang="zh-TW" sz="2400" dirty="0" err="1"/>
              <a:t>uRLLC</a:t>
            </a:r>
            <a:r>
              <a:rPr lang="en-US" altLang="zh-TW" sz="2400" dirty="0"/>
              <a:t> service, which requires both low</a:t>
            </a:r>
            <a:r>
              <a:rPr lang="zh-TW" altLang="en-US" sz="2400" dirty="0"/>
              <a:t> </a:t>
            </a:r>
            <a:r>
              <a:rPr lang="en-US" altLang="zh-TW" sz="2400" dirty="0"/>
              <a:t>latency access and reliability.</a:t>
            </a:r>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25</a:t>
            </a:fld>
            <a:endParaRPr lang="en-US" altLang="zh-TW"/>
          </a:p>
        </p:txBody>
      </p:sp>
    </p:spTree>
    <p:extLst>
      <p:ext uri="{BB962C8B-B14F-4D97-AF65-F5344CB8AC3E}">
        <p14:creationId xmlns:p14="http://schemas.microsoft.com/office/powerpoint/2010/main" val="381280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pPr marL="0" indent="0">
              <a:buNone/>
            </a:pPr>
            <a:r>
              <a:rPr lang="en-US" altLang="zh-TW" sz="2400" dirty="0"/>
              <a:t>A. Latency model</a:t>
            </a:r>
          </a:p>
          <a:p>
            <a:r>
              <a:rPr lang="en-US" altLang="zh-TW" sz="2400" dirty="0"/>
              <a:t>We consider two types of hosts (PMs): ones which are located at centralized clouds/NFV infrastructures, and ones at MEC DCs.</a:t>
            </a:r>
          </a:p>
          <a:p>
            <a:r>
              <a:rPr lang="en-US" altLang="zh-TW" sz="2400" dirty="0"/>
              <a:t>Hosts are grouped by DC and all hosts belonging to the same DC are assumed to share the same access latency value.</a:t>
            </a:r>
          </a:p>
          <a:p>
            <a:r>
              <a:rPr lang="en-US" altLang="zh-TW" sz="2400" dirty="0"/>
              <a:t>Note that by characterizing DCs/hosts by latency, we do not need to explicitly differentiate between MEC and central cloud PMs; for a delay-minimizing algorithm, only the latency property is relevant.</a:t>
            </a:r>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26</a:t>
            </a:fld>
            <a:endParaRPr lang="en-US" altLang="zh-TW"/>
          </a:p>
        </p:txBody>
      </p:sp>
    </p:spTree>
    <p:extLst>
      <p:ext uri="{BB962C8B-B14F-4D97-AF65-F5344CB8AC3E}">
        <p14:creationId xmlns:p14="http://schemas.microsoft.com/office/powerpoint/2010/main" val="232295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We define access latency as the latency for users to access the </a:t>
                </a:r>
                <a:r>
                  <a:rPr lang="en-US" altLang="zh-TW" sz="2400" dirty="0" err="1"/>
                  <a:t>uRLLC</a:t>
                </a:r>
                <a:r>
                  <a:rPr lang="en-US" altLang="zh-TW" sz="2400" dirty="0"/>
                  <a:t> service.</a:t>
                </a:r>
              </a:p>
              <a:p>
                <a:r>
                  <a:rPr lang="en-US" altLang="zh-TW" sz="2400" dirty="0"/>
                  <a:t>D = [d</a:t>
                </a:r>
                <a:r>
                  <a:rPr lang="en-US" altLang="zh-TW" sz="2400" baseline="-25000" dirty="0"/>
                  <a:t>1</a:t>
                </a:r>
                <a:r>
                  <a:rPr lang="en-US" altLang="zh-TW" sz="2400" dirty="0"/>
                  <a:t> d</a:t>
                </a:r>
                <a:r>
                  <a:rPr lang="en-US" altLang="zh-TW" sz="2400" baseline="-25000" dirty="0"/>
                  <a:t>2</a:t>
                </a:r>
                <a:r>
                  <a:rPr lang="en-US" altLang="zh-TW" sz="2400" dirty="0"/>
                  <a:t> . . . d</a:t>
                </a:r>
                <a:r>
                  <a:rPr lang="en-US" altLang="zh-TW" sz="2400" baseline="-25000" dirty="0"/>
                  <a:t>m</a:t>
                </a:r>
                <a:r>
                  <a:rPr lang="en-US" altLang="zh-TW" sz="2400" dirty="0"/>
                  <a:t>]</a:t>
                </a:r>
                <a:r>
                  <a:rPr lang="en-US" altLang="zh-TW" sz="2400" baseline="30000" dirty="0"/>
                  <a:t>T</a:t>
                </a:r>
                <a:r>
                  <a:rPr lang="en-US" altLang="zh-TW" sz="2400" dirty="0"/>
                  <a:t> is a vector where </a:t>
                </a:r>
                <a:r>
                  <a:rPr lang="en-US" altLang="zh-TW" sz="2400" dirty="0" err="1"/>
                  <a:t>d</a:t>
                </a:r>
                <a:r>
                  <a:rPr lang="en-US" altLang="zh-TW" sz="2400" baseline="-25000" dirty="0" err="1"/>
                  <a:t>j</a:t>
                </a:r>
                <a:r>
                  <a:rPr lang="en-US" altLang="zh-TW" sz="2400" dirty="0"/>
                  <a:t> is the latency characterizing the j−</a:t>
                </a:r>
                <a:r>
                  <a:rPr lang="en-US" altLang="zh-TW" sz="2400" dirty="0" err="1"/>
                  <a:t>th</a:t>
                </a:r>
                <a:r>
                  <a:rPr lang="en-US" altLang="zh-TW" sz="2400" dirty="0"/>
                  <a:t> PM and m is the total number of available PMs across all DCs.</a:t>
                </a:r>
              </a:p>
              <a:p>
                <a:r>
                  <a:rPr lang="en-US" altLang="zh-TW" sz="2400" dirty="0"/>
                  <a:t>A specific assignment X is characterized by a </a:t>
                </a:r>
              </a:p>
              <a:p>
                <a:pPr marL="0" indent="0">
                  <a:buNone/>
                </a:pPr>
                <a:r>
                  <a:rPr lang="en-US" altLang="zh-TW" sz="2400" dirty="0"/>
                  <a:t>n-dimension latency vector D′ = [</a:t>
                </a:r>
                <a14:m>
                  <m:oMath xmlns:m="http://schemas.openxmlformats.org/officeDocument/2006/math">
                    <m:sSub>
                      <m:sSubPr>
                        <m:ctrlPr>
                          <a:rPr lang="zh-TW" altLang="zh-TW" sz="2400" i="1">
                            <a:latin typeface="Cambria Math" panose="02040503050406030204" pitchFamily="18" charset="0"/>
                          </a:rPr>
                        </m:ctrlPr>
                      </m:sSubPr>
                      <m:e>
                        <m:sSup>
                          <m:sSupPr>
                            <m:ctrlPr>
                              <a:rPr lang="zh-TW" altLang="zh-TW" sz="2400" i="1">
                                <a:latin typeface="Cambria Math" panose="02040503050406030204" pitchFamily="18" charset="0"/>
                              </a:rPr>
                            </m:ctrlPr>
                          </m:sSupPr>
                          <m:e>
                            <m:r>
                              <a:rPr lang="en-US" altLang="zh-TW" sz="2400" i="1">
                                <a:latin typeface="Cambria Math" panose="02040503050406030204" pitchFamily="18" charset="0"/>
                              </a:rPr>
                              <m:t>𝑑</m:t>
                            </m:r>
                          </m:e>
                          <m:sup>
                            <m:r>
                              <a:rPr lang="en-US" altLang="zh-TW" sz="2400" i="1">
                                <a:latin typeface="Cambria Math" panose="02040503050406030204" pitchFamily="18" charset="0"/>
                              </a:rPr>
                              <m:t>′</m:t>
                            </m:r>
                          </m:sup>
                        </m:sSup>
                      </m:e>
                      <m:sub>
                        <m:r>
                          <a:rPr lang="en-US" altLang="zh-TW" sz="2400" i="1">
                            <a:latin typeface="Cambria Math" panose="02040503050406030204" pitchFamily="18" charset="0"/>
                          </a:rPr>
                          <m:t>1</m:t>
                        </m:r>
                      </m:sub>
                    </m:sSub>
                    <m:sSub>
                      <m:sSubPr>
                        <m:ctrlPr>
                          <a:rPr lang="zh-TW" altLang="zh-TW" sz="2400" i="1">
                            <a:latin typeface="Cambria Math" panose="02040503050406030204" pitchFamily="18" charset="0"/>
                          </a:rPr>
                        </m:ctrlPr>
                      </m:sSubPr>
                      <m:e>
                        <m:sSup>
                          <m:sSupPr>
                            <m:ctrlPr>
                              <a:rPr lang="zh-TW" altLang="zh-TW" sz="2400" i="1">
                                <a:latin typeface="Cambria Math" panose="02040503050406030204" pitchFamily="18" charset="0"/>
                              </a:rPr>
                            </m:ctrlPr>
                          </m:sSupPr>
                          <m:e>
                            <m:r>
                              <a:rPr lang="en-US" altLang="zh-TW" sz="2400" i="1">
                                <a:latin typeface="Cambria Math" panose="02040503050406030204" pitchFamily="18" charset="0"/>
                              </a:rPr>
                              <m:t> </m:t>
                            </m:r>
                            <m:r>
                              <a:rPr lang="en-US" altLang="zh-TW" sz="2400" i="1">
                                <a:latin typeface="Cambria Math" panose="02040503050406030204" pitchFamily="18" charset="0"/>
                              </a:rPr>
                              <m:t>𝑑</m:t>
                            </m:r>
                          </m:e>
                          <m:sup>
                            <m:r>
                              <a:rPr lang="en-US" altLang="zh-TW" sz="2400" i="1">
                                <a:latin typeface="Cambria Math" panose="02040503050406030204" pitchFamily="18" charset="0"/>
                              </a:rPr>
                              <m:t>′</m:t>
                            </m:r>
                          </m:sup>
                        </m:sSup>
                      </m:e>
                      <m:sub>
                        <m:r>
                          <a:rPr lang="en-US" altLang="zh-TW" sz="2400" i="1">
                            <a:latin typeface="Cambria Math" panose="02040503050406030204" pitchFamily="18" charset="0"/>
                          </a:rPr>
                          <m:t>2</m:t>
                        </m:r>
                      </m:sub>
                    </m:sSub>
                    <m:sSub>
                      <m:sSubPr>
                        <m:ctrlPr>
                          <a:rPr lang="zh-TW" altLang="zh-TW" sz="2400" i="1">
                            <a:latin typeface="Cambria Math" panose="02040503050406030204" pitchFamily="18" charset="0"/>
                          </a:rPr>
                        </m:ctrlPr>
                      </m:sSubPr>
                      <m:e>
                        <m:r>
                          <a:rPr lang="en-US" altLang="zh-TW" sz="2400" i="1">
                            <a:latin typeface="Cambria Math" panose="02040503050406030204" pitchFamily="18" charset="0"/>
                          </a:rPr>
                          <m:t>  .  .  .  </m:t>
                        </m:r>
                        <m:sSup>
                          <m:sSupPr>
                            <m:ctrlPr>
                              <a:rPr lang="zh-TW" altLang="zh-TW" sz="2400" i="1">
                                <a:latin typeface="Cambria Math" panose="02040503050406030204" pitchFamily="18" charset="0"/>
                              </a:rPr>
                            </m:ctrlPr>
                          </m:sSupPr>
                          <m:e>
                            <m:r>
                              <a:rPr lang="en-US" altLang="zh-TW" sz="2400" i="1">
                                <a:latin typeface="Cambria Math" panose="02040503050406030204" pitchFamily="18" charset="0"/>
                              </a:rPr>
                              <m:t>𝑑</m:t>
                            </m:r>
                          </m:e>
                          <m:sup>
                            <m:r>
                              <a:rPr lang="en-US" altLang="zh-TW" sz="2400" i="1">
                                <a:latin typeface="Cambria Math" panose="02040503050406030204" pitchFamily="18" charset="0"/>
                              </a:rPr>
                              <m:t>′</m:t>
                            </m:r>
                          </m:sup>
                        </m:sSup>
                      </m:e>
                      <m:sub>
                        <m:r>
                          <a:rPr lang="en-US" altLang="zh-TW" sz="2400" i="1">
                            <a:latin typeface="Cambria Math" panose="02040503050406030204" pitchFamily="18" charset="0"/>
                          </a:rPr>
                          <m:t>𝑛</m:t>
                        </m:r>
                      </m:sub>
                    </m:sSub>
                  </m:oMath>
                </a14:m>
                <a:r>
                  <a:rPr lang="en-US" altLang="zh-TW" sz="2400" dirty="0"/>
                  <a:t>]</a:t>
                </a:r>
                <a:r>
                  <a:rPr lang="en-US" altLang="zh-TW" sz="2400" baseline="30000" dirty="0"/>
                  <a:t>T</a:t>
                </a:r>
                <a:r>
                  <a:rPr lang="en-US" altLang="zh-TW" sz="2400" dirty="0"/>
                  <a:t>, whose value depends on the PMs that are utilized to host the n VMs composing the service, and which we formulate as</a:t>
                </a:r>
              </a:p>
              <a:p>
                <a:pPr marL="0" indent="0" algn="ctr">
                  <a:buNone/>
                </a:pPr>
                <a:r>
                  <a:rPr lang="en-US" altLang="zh-TW" dirty="0"/>
                  <a:t>D′ = X × D.</a:t>
                </a:r>
                <a:endParaRPr lang="zh-TW" altLang="zh-TW" dirty="0"/>
              </a:p>
              <a:p>
                <a:pPr marL="0" indent="0">
                  <a:buNone/>
                </a:pPr>
                <a:endParaRPr lang="zh-TW" altLang="zh-TW" sz="2400" dirty="0"/>
              </a:p>
              <a:p>
                <a:endParaRPr lang="zh-TW" altLang="en-US" sz="18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1111" t="-943" r="-88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27</a:t>
            </a:fld>
            <a:endParaRPr lang="en-US" altLang="zh-TW"/>
          </a:p>
        </p:txBody>
      </p:sp>
    </p:spTree>
    <p:extLst>
      <p:ext uri="{BB962C8B-B14F-4D97-AF65-F5344CB8AC3E}">
        <p14:creationId xmlns:p14="http://schemas.microsoft.com/office/powerpoint/2010/main" val="1166850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element </a:t>
                </a:r>
                <a14:m>
                  <m:oMath xmlns:m="http://schemas.openxmlformats.org/officeDocument/2006/math">
                    <m:sSub>
                      <m:sSubPr>
                        <m:ctrlPr>
                          <a:rPr lang="zh-TW" altLang="zh-TW" sz="2400" i="1">
                            <a:latin typeface="Cambria Math" panose="02040503050406030204" pitchFamily="18" charset="0"/>
                          </a:rPr>
                        </m:ctrlPr>
                      </m:sSubPr>
                      <m:e>
                        <m:sSup>
                          <m:sSupPr>
                            <m:ctrlPr>
                              <a:rPr lang="zh-TW" altLang="zh-TW" sz="2400" i="1">
                                <a:latin typeface="Cambria Math" panose="02040503050406030204" pitchFamily="18" charset="0"/>
                              </a:rPr>
                            </m:ctrlPr>
                          </m:sSupPr>
                          <m:e>
                            <m:r>
                              <a:rPr lang="en-US" altLang="zh-TW" sz="2400" i="1">
                                <a:latin typeface="Cambria Math" panose="02040503050406030204" pitchFamily="18" charset="0"/>
                              </a:rPr>
                              <m:t>𝑑</m:t>
                            </m:r>
                          </m:e>
                          <m:sup>
                            <m:r>
                              <a:rPr lang="en-US" altLang="zh-TW" sz="2400" i="1">
                                <a:latin typeface="Cambria Math" panose="02040503050406030204" pitchFamily="18" charset="0"/>
                              </a:rPr>
                              <m:t>′</m:t>
                            </m:r>
                          </m:sup>
                        </m:sSup>
                      </m:e>
                      <m:sub>
                        <m:r>
                          <a:rPr lang="en-US" altLang="zh-TW" sz="2400" i="1">
                            <a:latin typeface="Cambria Math" panose="02040503050406030204" pitchFamily="18" charset="0"/>
                          </a:rPr>
                          <m:t>𝑖</m:t>
                        </m:r>
                      </m:sub>
                    </m:sSub>
                  </m:oMath>
                </a14:m>
                <a:r>
                  <a:rPr lang="en-US" altLang="zh-TW" sz="2400" dirty="0"/>
                  <a:t> = </a:t>
                </a:r>
                <a14:m>
                  <m:oMath xmlns:m="http://schemas.openxmlformats.org/officeDocument/2006/math">
                    <m:nary>
                      <m:naryPr>
                        <m:chr m:val="∑"/>
                        <m:limLoc m:val="subSup"/>
                        <m:ctrlPr>
                          <a:rPr lang="zh-TW" altLang="zh-TW" sz="2400" i="1">
                            <a:latin typeface="Cambria Math" panose="02040503050406030204" pitchFamily="18" charset="0"/>
                          </a:rPr>
                        </m:ctrlPr>
                      </m:naryPr>
                      <m:sub>
                        <m:r>
                          <a:rPr lang="en-US" altLang="zh-TW" sz="2400" i="1">
                            <a:latin typeface="Cambria Math" panose="02040503050406030204" pitchFamily="18" charset="0"/>
                          </a:rPr>
                          <m:t>𝑗</m:t>
                        </m:r>
                      </m:sub>
                      <m:sup>
                        <m:r>
                          <a:rPr lang="en-US" altLang="zh-TW" sz="2400" i="1">
                            <a:latin typeface="Cambria Math" panose="02040503050406030204" pitchFamily="18" charset="0"/>
                          </a:rPr>
                          <m:t>𝑚</m:t>
                        </m:r>
                      </m:sup>
                      <m:e>
                        <m:sSub>
                          <m:sSubPr>
                            <m:ctrlPr>
                              <a:rPr lang="zh-TW" altLang="zh-TW" sz="2400" i="1">
                                <a:latin typeface="Cambria Math" panose="02040503050406030204" pitchFamily="18" charset="0"/>
                              </a:rPr>
                            </m:ctrlPr>
                          </m:sSubPr>
                          <m:e>
                            <m:r>
                              <a:rPr lang="en-US" altLang="zh-TW" sz="2400" i="1">
                                <a:latin typeface="Cambria Math" panose="02040503050406030204" pitchFamily="18" charset="0"/>
                              </a:rPr>
                              <m:t>𝑋</m:t>
                            </m:r>
                          </m:e>
                          <m:sub>
                            <m:r>
                              <a:rPr lang="en-US" altLang="zh-TW" sz="2400" i="1">
                                <a:latin typeface="Cambria Math" panose="02040503050406030204" pitchFamily="18" charset="0"/>
                              </a:rPr>
                              <m:t>𝑖𝑗</m:t>
                            </m:r>
                          </m:sub>
                        </m:sSub>
                      </m:e>
                    </m:nary>
                    <m:sSub>
                      <m:sSubPr>
                        <m:ctrlPr>
                          <a:rPr lang="zh-TW" altLang="zh-TW" sz="2400" i="1">
                            <a:latin typeface="Cambria Math" panose="02040503050406030204" pitchFamily="18" charset="0"/>
                          </a:rPr>
                        </m:ctrlPr>
                      </m:sSubPr>
                      <m:e>
                        <m:r>
                          <a:rPr lang="en-US" altLang="zh-TW" sz="2400" i="1">
                            <a:latin typeface="Cambria Math" panose="02040503050406030204" pitchFamily="18" charset="0"/>
                          </a:rPr>
                          <m:t>𝑑</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 </m:t>
                    </m:r>
                  </m:oMath>
                </a14:m>
                <a:r>
                  <a:rPr lang="en-US" altLang="zh-TW" sz="2400" dirty="0"/>
                  <a:t>corresponds to the latency of the PM which is hosting the </a:t>
                </a:r>
                <a:r>
                  <a:rPr lang="en-US" altLang="zh-TW" sz="2400" dirty="0" err="1"/>
                  <a:t>i−th</a:t>
                </a:r>
                <a:r>
                  <a:rPr lang="en-US" altLang="zh-TW" sz="2400" dirty="0"/>
                  <a:t> VM (since a VM is placed at exactly one PM, only a single term in the above sum will be non-zero).</a:t>
                </a:r>
              </a:p>
              <a:p>
                <a:r>
                  <a:rPr lang="en-US" altLang="zh-TW" sz="2400" dirty="0"/>
                  <a:t>We define the latency of an assignment X as the average of the elements of D′ , i.e., the average latency over all deployed VMs:</a:t>
                </a:r>
              </a:p>
              <a:p>
                <a:endParaRPr lang="zh-TW" altLang="zh-TW" sz="2400" dirty="0"/>
              </a:p>
              <a:p>
                <a:endParaRPr lang="zh-TW" altLang="zh-TW" sz="2400" dirty="0"/>
              </a:p>
              <a:p>
                <a:endParaRPr lang="zh-TW" altLang="en-US" sz="18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963" t="-13073" r="-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28</a:t>
            </a:fld>
            <a:endParaRPr lang="en-US" altLang="zh-TW"/>
          </a:p>
        </p:txBody>
      </p:sp>
      <p:pic>
        <p:nvPicPr>
          <p:cNvPr id="5" name="圖片 4">
            <a:extLst>
              <a:ext uri="{FF2B5EF4-FFF2-40B4-BE49-F238E27FC236}">
                <a16:creationId xmlns:a16="http://schemas.microsoft.com/office/drawing/2014/main" id="{CFD937CE-F2C3-4C5C-A196-84982A9DA99A}"/>
              </a:ext>
            </a:extLst>
          </p:cNvPr>
          <p:cNvPicPr/>
          <p:nvPr/>
        </p:nvPicPr>
        <p:blipFill>
          <a:blip r:embed="rId4"/>
          <a:stretch>
            <a:fillRect/>
          </a:stretch>
        </p:blipFill>
        <p:spPr>
          <a:xfrm>
            <a:off x="2125824" y="4581128"/>
            <a:ext cx="4892352" cy="1080120"/>
          </a:xfrm>
          <a:prstGeom prst="rect">
            <a:avLst/>
          </a:prstGeom>
        </p:spPr>
      </p:pic>
    </p:spTree>
    <p:extLst>
      <p:ext uri="{BB962C8B-B14F-4D97-AF65-F5344CB8AC3E}">
        <p14:creationId xmlns:p14="http://schemas.microsoft.com/office/powerpoint/2010/main" val="334279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pPr marL="0" indent="0">
              <a:buNone/>
            </a:pPr>
            <a:r>
              <a:rPr lang="en-US" altLang="zh-TW" sz="2400" dirty="0"/>
              <a:t>B. Availability model</a:t>
            </a:r>
          </a:p>
          <a:p>
            <a:r>
              <a:rPr lang="en-US" altLang="zh-TW" sz="2400" dirty="0"/>
              <a:t>In our model, availability is the ability of the system to offer at least a minimal functional and accessible service.</a:t>
            </a:r>
          </a:p>
          <a:p>
            <a:r>
              <a:rPr lang="en-US" altLang="zh-TW" sz="2400" dirty="0"/>
              <a:t>In particular, a service instance is considered available if at least one of its constituent VMs remains accessible, which implies that the PM hosting it is accessible as well.</a:t>
            </a:r>
            <a:endParaRPr lang="zh-TW" altLang="zh-TW" sz="2400" dirty="0"/>
          </a:p>
          <a:p>
            <a:endParaRPr lang="zh-TW" altLang="zh-TW" sz="2400" dirty="0"/>
          </a:p>
          <a:p>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29</a:t>
            </a:fld>
            <a:endParaRPr lang="en-US" altLang="zh-TW"/>
          </a:p>
        </p:txBody>
      </p:sp>
    </p:spTree>
    <p:extLst>
      <p:ext uri="{BB962C8B-B14F-4D97-AF65-F5344CB8AC3E}">
        <p14:creationId xmlns:p14="http://schemas.microsoft.com/office/powerpoint/2010/main" val="228958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5DAA4517-1195-43FE-A3BB-FA0293A1F651}"/>
              </a:ext>
            </a:extLst>
          </p:cNvPr>
          <p:cNvSpPr>
            <a:spLocks noGrp="1"/>
          </p:cNvSpPr>
          <p:nvPr>
            <p:ph type="title"/>
          </p:nvPr>
        </p:nvSpPr>
        <p:spPr/>
        <p:txBody>
          <a:bodyPr/>
          <a:lstStyle/>
          <a:p>
            <a:pPr defTabSz="912813"/>
            <a:r>
              <a:rPr lang="en-US" altLang="zh-TW" dirty="0"/>
              <a:t>Abstract</a:t>
            </a:r>
            <a:endParaRPr lang="zh-TW" altLang="en-US" dirty="0"/>
          </a:p>
        </p:txBody>
      </p:sp>
      <p:sp>
        <p:nvSpPr>
          <p:cNvPr id="3" name="內容版面配置區 2">
            <a:extLst>
              <a:ext uri="{FF2B5EF4-FFF2-40B4-BE49-F238E27FC236}">
                <a16:creationId xmlns:a16="http://schemas.microsoft.com/office/drawing/2014/main" id="{BE48F5A7-157C-4911-915C-0D6DE233E29E}"/>
              </a:ext>
            </a:extLst>
          </p:cNvPr>
          <p:cNvSpPr>
            <a:spLocks noGrp="1"/>
          </p:cNvSpPr>
          <p:nvPr>
            <p:ph idx="1"/>
          </p:nvPr>
        </p:nvSpPr>
        <p:spPr/>
        <p:txBody>
          <a:bodyPr/>
          <a:lstStyle/>
          <a:p>
            <a:pPr marL="342900" indent="-342900">
              <a:defRPr/>
            </a:pPr>
            <a:r>
              <a:rPr lang="en-US" altLang="zh-TW" sz="2400" dirty="0"/>
              <a:t>This evolution allows taking advantage of the mature architecture and the enabling tools of NFV, including the potential to apply a variety of service-tailored function placement algorithms.</a:t>
            </a:r>
          </a:p>
          <a:p>
            <a:pPr marL="342900" indent="-342900">
              <a:defRPr/>
            </a:pPr>
            <a:r>
              <a:rPr lang="en-US" altLang="zh-TW" sz="2400" dirty="0"/>
              <a:t>However, the latter need to be carefully designed in case of MEC applications such as </a:t>
            </a:r>
            <a:r>
              <a:rPr lang="en-US" altLang="zh-TW" sz="2400" dirty="0" err="1"/>
              <a:t>uRLLC</a:t>
            </a:r>
            <a:r>
              <a:rPr lang="en-US" altLang="zh-TW" sz="2400" dirty="0"/>
              <a:t>, where service access latency is critical.</a:t>
            </a:r>
          </a:p>
          <a:p>
            <a:pPr marL="342900" indent="-342900">
              <a:defRPr/>
            </a:pPr>
            <a:r>
              <a:rPr lang="en-US" altLang="zh-TW" sz="2400" dirty="0"/>
              <a:t>In this paper, we propose a novel placement scheme applicable to a MEC in NFV environment.</a:t>
            </a:r>
            <a:endParaRPr lang="zh-TW" altLang="en-US" sz="2000" dirty="0"/>
          </a:p>
        </p:txBody>
      </p:sp>
      <p:sp>
        <p:nvSpPr>
          <p:cNvPr id="12292" name="投影片編號版面配置區 3">
            <a:extLst>
              <a:ext uri="{FF2B5EF4-FFF2-40B4-BE49-F238E27FC236}">
                <a16:creationId xmlns:a16="http://schemas.microsoft.com/office/drawing/2014/main" id="{8C26193E-8089-4287-A245-59089469CE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D9057A-CAA2-4788-AF73-9CCFA31FFA82}" type="slidenum">
              <a:rPr lang="en-US" altLang="zh-TW" smtClean="0">
                <a:solidFill>
                  <a:srgbClr val="898989"/>
                </a:solidFill>
                <a:latin typeface="Calibri" panose="020F0502020204030204" pitchFamily="34" charset="0"/>
              </a:rPr>
              <a:pPr/>
              <a:t>3</a:t>
            </a:fld>
            <a:endParaRPr lang="en-US" altLang="zh-TW">
              <a:solidFill>
                <a:srgbClr val="898989"/>
              </a:solidFill>
              <a:latin typeface="Calibri" panose="020F0502020204030204" pitchFamily="34" charset="0"/>
            </a:endParaRPr>
          </a:p>
        </p:txBody>
      </p:sp>
    </p:spTree>
    <p:extLst>
      <p:ext uri="{BB962C8B-B14F-4D97-AF65-F5344CB8AC3E}">
        <p14:creationId xmlns:p14="http://schemas.microsoft.com/office/powerpoint/2010/main" val="3224408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We further make the following assumptions:</a:t>
                </a:r>
              </a:p>
              <a:p>
                <a:pPr marL="0" indent="0">
                  <a:buNone/>
                </a:pPr>
                <a:r>
                  <a:rPr lang="en-US" altLang="zh-TW" sz="2400" dirty="0"/>
                  <a:t>(1) We consider two types of PMs, central and edge cloud ones.</a:t>
                </a:r>
              </a:p>
              <a:p>
                <a:pPr marL="0" indent="0">
                  <a:buNone/>
                </a:pPr>
                <a:r>
                  <a:rPr lang="en-US" altLang="zh-TW" sz="2400" dirty="0"/>
                  <a:t>(2) The probability of failure of a VM </a:t>
                </a:r>
                <a14:m>
                  <m:oMath xmlns:m="http://schemas.openxmlformats.org/officeDocument/2006/math">
                    <m:r>
                      <a:rPr lang="en-US" altLang="zh-TW" sz="2400" b="0" i="1" smtClean="0">
                        <a:latin typeface="Cambria Math" panose="02040503050406030204" pitchFamily="18" charset="0"/>
                      </a:rPr>
                      <m:t>𝑖</m:t>
                    </m:r>
                  </m:oMath>
                </a14:m>
                <a:r>
                  <a:rPr lang="en-US" altLang="zh-TW" sz="2400" dirty="0"/>
                  <a:t> is </a:t>
                </a:r>
                <a14:m>
                  <m:oMath xmlns:m="http://schemas.openxmlformats.org/officeDocument/2006/math">
                    <m:sSup>
                      <m:sSupPr>
                        <m:ctrlPr>
                          <a:rPr lang="en-US" altLang="zh-TW" sz="2400" i="1" smtClean="0">
                            <a:latin typeface="Cambria Math" panose="02040503050406030204" pitchFamily="18" charset="0"/>
                          </a:rPr>
                        </m:ctrlPr>
                      </m:sSupPr>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𝑞</m:t>
                            </m:r>
                          </m:e>
                          <m:sub>
                            <m:r>
                              <a:rPr lang="en-US" altLang="zh-TW" sz="2400" b="0" i="1" smtClean="0">
                                <a:latin typeface="Cambria Math" panose="02040503050406030204" pitchFamily="18" charset="0"/>
                              </a:rPr>
                              <m:t>𝑖</m:t>
                            </m:r>
                          </m:sub>
                        </m:sSub>
                      </m:e>
                      <m: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r>
                          <a:rPr lang="en-US" altLang="zh-TW" sz="2400" b="0" i="1" smtClean="0">
                            <a:latin typeface="Cambria Math" panose="02040503050406030204" pitchFamily="18" charset="0"/>
                          </a:rPr>
                          <m:t>)</m:t>
                        </m:r>
                      </m:sup>
                    </m:sSup>
                  </m:oMath>
                </a14:m>
                <a:r>
                  <a:rPr lang="en-US" altLang="zh-TW" sz="2400" dirty="0"/>
                  <a:t>, independently of the other VMs and PMs, and irrespectively of the load imposed on the VM.</a:t>
                </a:r>
              </a:p>
              <a:p>
                <a:pPr marL="0" indent="0">
                  <a:buNone/>
                </a:pPr>
                <a:endParaRPr lang="zh-TW" altLang="zh-TW" sz="2400" dirty="0"/>
              </a:p>
              <a:p>
                <a:endParaRPr lang="zh-TW" altLang="en-US" sz="24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1111" t="-94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30</a:t>
            </a:fld>
            <a:endParaRPr lang="en-US" altLang="zh-TW"/>
          </a:p>
        </p:txBody>
      </p:sp>
    </p:spTree>
    <p:extLst>
      <p:ext uri="{BB962C8B-B14F-4D97-AF65-F5344CB8AC3E}">
        <p14:creationId xmlns:p14="http://schemas.microsoft.com/office/powerpoint/2010/main" val="50508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pPr marL="0" indent="0">
                  <a:buNone/>
                </a:pPr>
                <a:r>
                  <a:rPr lang="en-US" altLang="zh-TW" sz="2400" dirty="0"/>
                  <a:t>(3) The probability of failure of a PM </a:t>
                </a:r>
                <a14:m>
                  <m:oMath xmlns:m="http://schemas.openxmlformats.org/officeDocument/2006/math">
                    <m:r>
                      <a:rPr lang="en-US" altLang="zh-TW" sz="2400" b="0" i="1" smtClean="0">
                        <a:latin typeface="Cambria Math" panose="02040503050406030204" pitchFamily="18" charset="0"/>
                      </a:rPr>
                      <m:t>𝑗</m:t>
                    </m:r>
                  </m:oMath>
                </a14:m>
                <a:r>
                  <a:rPr lang="en-US" altLang="zh-TW" sz="2400" dirty="0"/>
                  <a:t> is </a:t>
                </a:r>
                <a14:m>
                  <m:oMath xmlns:m="http://schemas.openxmlformats.org/officeDocument/2006/math">
                    <m:sSup>
                      <m:sSupPr>
                        <m:ctrlPr>
                          <a:rPr lang="en-US" altLang="zh-TW" sz="2400" i="1">
                            <a:latin typeface="Cambria Math" panose="02040503050406030204" pitchFamily="18" charset="0"/>
                          </a:rPr>
                        </m:ctrlPr>
                      </m:sSup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𝑞</m:t>
                            </m:r>
                          </m:e>
                          <m:sub>
                            <m:r>
                              <a:rPr lang="en-US" altLang="zh-TW" sz="2400" b="0" i="1" smtClean="0">
                                <a:latin typeface="Cambria Math" panose="02040503050406030204" pitchFamily="18" charset="0"/>
                              </a:rPr>
                              <m:t>𝑗</m:t>
                            </m:r>
                          </m:sub>
                        </m:sSub>
                      </m:e>
                      <m:sup>
                        <m:r>
                          <a:rPr lang="en-US" altLang="zh-TW" sz="2400" i="1">
                            <a:latin typeface="Cambria Math" panose="02040503050406030204" pitchFamily="18" charset="0"/>
                          </a:rPr>
                          <m:t>(</m:t>
                        </m:r>
                        <m:r>
                          <a:rPr lang="en-US" altLang="zh-TW" sz="2400" b="0" i="1" smtClean="0">
                            <a:latin typeface="Cambria Math" panose="02040503050406030204" pitchFamily="18" charset="0"/>
                          </a:rPr>
                          <m:t>𝑃</m:t>
                        </m:r>
                        <m:r>
                          <a:rPr lang="en-US" altLang="zh-TW" sz="2400" i="1">
                            <a:latin typeface="Cambria Math" panose="02040503050406030204" pitchFamily="18" charset="0"/>
                          </a:rPr>
                          <m:t>)</m:t>
                        </m:r>
                      </m:sup>
                    </m:sSup>
                  </m:oMath>
                </a14:m>
                <a:r>
                  <a:rPr lang="en-US" altLang="zh-TW" sz="2400" dirty="0"/>
                  <a:t>, independently of the other PMs or the load imposed on it. </a:t>
                </a:r>
              </a:p>
              <a:p>
                <a:r>
                  <a:rPr lang="en-US" altLang="zh-TW" sz="2400" dirty="0"/>
                  <a:t>It is reasonable to assume that at the edge, hosts have a greater failure probability and are thus less reliable. </a:t>
                </a:r>
              </a:p>
              <a:p>
                <a:r>
                  <a:rPr lang="en-US" altLang="zh-TW" sz="2400" dirty="0"/>
                  <a:t>Indeed, VM replication or migration inside the edge is harder to ensure due to the scarcity of resources compared to the central cloud.</a:t>
                </a:r>
              </a:p>
              <a:p>
                <a:pPr marL="0" indent="0">
                  <a:buNone/>
                </a:pPr>
                <a:endParaRPr lang="en-US" altLang="zh-TW" sz="2400" dirty="0"/>
              </a:p>
              <a:p>
                <a:pPr marL="0" indent="0">
                  <a:buNone/>
                </a:pPr>
                <a:endParaRPr lang="zh-TW" altLang="en-US" sz="24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1111" t="-674" r="-163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31</a:t>
            </a:fld>
            <a:endParaRPr lang="en-US" altLang="zh-TW"/>
          </a:p>
        </p:txBody>
      </p:sp>
    </p:spTree>
    <p:extLst>
      <p:ext uri="{BB962C8B-B14F-4D97-AF65-F5344CB8AC3E}">
        <p14:creationId xmlns:p14="http://schemas.microsoft.com/office/powerpoint/2010/main" val="364777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pPr marL="0" indent="0">
              <a:buNone/>
            </a:pPr>
            <a:r>
              <a:rPr lang="en-US" altLang="zh-TW" sz="2400" dirty="0"/>
              <a:t>(4) If a PM fails, all VMs deployed on it fail because of that. </a:t>
            </a:r>
          </a:p>
          <a:p>
            <a:pPr marL="0" indent="0">
              <a:buNone/>
            </a:pPr>
            <a:r>
              <a:rPr lang="en-US" altLang="zh-TW" sz="2400" dirty="0"/>
              <a:t>(5) A VM may become inaccessible either because it fails or because the PM that hosts it fails.</a:t>
            </a:r>
          </a:p>
          <a:p>
            <a:pPr marL="0" indent="0">
              <a:buNone/>
            </a:pPr>
            <a:r>
              <a:rPr lang="en-US" altLang="zh-TW" sz="2400" dirty="0"/>
              <a:t>(6) The system operator knows the value of the PM and VM failure probabilities, as a result of measurement studies, prior experience, or other historical information.</a:t>
            </a:r>
            <a:endParaRPr lang="zh-TW" altLang="zh-TW" sz="2400" dirty="0"/>
          </a:p>
          <a:p>
            <a:pPr marL="0" indent="0">
              <a:buNone/>
            </a:pPr>
            <a:endParaRPr lang="zh-TW" altLang="zh-TW" sz="2400" dirty="0"/>
          </a:p>
          <a:p>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32</a:t>
            </a:fld>
            <a:endParaRPr lang="en-US" altLang="zh-TW"/>
          </a:p>
        </p:txBody>
      </p:sp>
    </p:spTree>
    <p:extLst>
      <p:ext uri="{BB962C8B-B14F-4D97-AF65-F5344CB8AC3E}">
        <p14:creationId xmlns:p14="http://schemas.microsoft.com/office/powerpoint/2010/main" val="13773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Since VM failures can be correlated due to their dependence on the underlying PMs, we define a correlated group of VMs as the set of VMs that are executed on the same PM. </a:t>
            </a:r>
          </a:p>
          <a:p>
            <a:r>
              <a:rPr lang="en-US" altLang="zh-TW" sz="2400" dirty="0"/>
              <a:t>A correlated group is available under the following conditions:</a:t>
            </a:r>
            <a:endParaRPr lang="zh-TW" altLang="zh-TW" sz="2400" dirty="0"/>
          </a:p>
          <a:p>
            <a:pPr marL="0" indent="0">
              <a:buNone/>
            </a:pPr>
            <a:r>
              <a:rPr lang="en-US" altLang="zh-TW" sz="2400" dirty="0"/>
              <a:t>(1) The PM is up. </a:t>
            </a:r>
          </a:p>
          <a:p>
            <a:pPr marL="0" indent="0">
              <a:buNone/>
            </a:pPr>
            <a:r>
              <a:rPr lang="en-US" altLang="zh-TW" sz="2400" dirty="0"/>
              <a:t>(2) At least one of the VMs deployed on the PM does not fail.</a:t>
            </a:r>
            <a:endParaRPr lang="zh-TW" altLang="zh-TW" sz="2400" dirty="0"/>
          </a:p>
          <a:p>
            <a:pPr marL="0" indent="0">
              <a:buNone/>
            </a:pPr>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33</a:t>
            </a:fld>
            <a:endParaRPr lang="en-US" altLang="zh-TW"/>
          </a:p>
        </p:txBody>
      </p:sp>
    </p:spTree>
    <p:extLst>
      <p:ext uri="{BB962C8B-B14F-4D97-AF65-F5344CB8AC3E}">
        <p14:creationId xmlns:p14="http://schemas.microsoft.com/office/powerpoint/2010/main" val="1557129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We define the probability that a correlated group deployed on PM j is available as follows:</a:t>
            </a:r>
          </a:p>
          <a:p>
            <a:endParaRPr lang="en-US" altLang="zh-TW" sz="2400" dirty="0"/>
          </a:p>
          <a:p>
            <a:endParaRPr lang="en-US" altLang="zh-TW" sz="2400" dirty="0"/>
          </a:p>
          <a:p>
            <a:endParaRPr lang="en-US" altLang="zh-TW" sz="2400" dirty="0"/>
          </a:p>
          <a:p>
            <a:endParaRPr lang="en-US" altLang="zh-TW" sz="2400" dirty="0"/>
          </a:p>
          <a:p>
            <a:r>
              <a:rPr lang="en-US" altLang="zh-TW" sz="2400" dirty="0"/>
              <a:t>At least one correlated group should be available in order to have a service/application deployment available.</a:t>
            </a:r>
          </a:p>
          <a:p>
            <a:endParaRPr lang="en-US" altLang="zh-TW" sz="2400" dirty="0"/>
          </a:p>
          <a:p>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34</a:t>
            </a:fld>
            <a:endParaRPr lang="en-US" altLang="zh-TW"/>
          </a:p>
        </p:txBody>
      </p:sp>
      <p:pic>
        <p:nvPicPr>
          <p:cNvPr id="5" name="圖片 4">
            <a:extLst>
              <a:ext uri="{FF2B5EF4-FFF2-40B4-BE49-F238E27FC236}">
                <a16:creationId xmlns:a16="http://schemas.microsoft.com/office/drawing/2014/main" id="{808CA22F-F663-470C-85B7-2C869B1808D0}"/>
              </a:ext>
            </a:extLst>
          </p:cNvPr>
          <p:cNvPicPr/>
          <p:nvPr/>
        </p:nvPicPr>
        <p:blipFill>
          <a:blip r:embed="rId3"/>
          <a:stretch>
            <a:fillRect/>
          </a:stretch>
        </p:blipFill>
        <p:spPr>
          <a:xfrm>
            <a:off x="1475656" y="2780928"/>
            <a:ext cx="5400600" cy="1080120"/>
          </a:xfrm>
          <a:prstGeom prst="rect">
            <a:avLst/>
          </a:prstGeom>
        </p:spPr>
      </p:pic>
    </p:spTree>
    <p:extLst>
      <p:ext uri="{BB962C8B-B14F-4D97-AF65-F5344CB8AC3E}">
        <p14:creationId xmlns:p14="http://schemas.microsoft.com/office/powerpoint/2010/main" val="3533917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Since correlated groups fail independently, the probability that a service deployment is available is given by</a:t>
            </a:r>
          </a:p>
          <a:p>
            <a:endParaRPr lang="en-US" altLang="zh-TW" sz="2400" dirty="0"/>
          </a:p>
          <a:p>
            <a:endParaRPr lang="en-US" altLang="zh-TW" sz="2400" dirty="0"/>
          </a:p>
          <a:p>
            <a:endParaRPr lang="en-US" altLang="zh-TW" sz="2400" dirty="0"/>
          </a:p>
          <a:p>
            <a:endParaRPr lang="en-US" altLang="zh-TW" sz="2400" dirty="0"/>
          </a:p>
          <a:p>
            <a:endParaRPr lang="en-US" altLang="zh-TW" sz="2400" dirty="0"/>
          </a:p>
          <a:p>
            <a:r>
              <a:rPr lang="en-US" altLang="zh-TW" sz="2400" dirty="0"/>
              <a:t>Note that, by construction, any feasible solution includes at least one PM with at least one VM assigned to it; therefore, both product terms in (3) are over non-empty sets.</a:t>
            </a:r>
            <a:endParaRPr lang="zh-TW" altLang="zh-TW" sz="2400" dirty="0"/>
          </a:p>
          <a:p>
            <a:endParaRPr lang="zh-TW" altLang="zh-TW" sz="2400" dirty="0"/>
          </a:p>
          <a:p>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35</a:t>
            </a:fld>
            <a:endParaRPr lang="en-US" altLang="zh-TW"/>
          </a:p>
        </p:txBody>
      </p:sp>
      <p:pic>
        <p:nvPicPr>
          <p:cNvPr id="5" name="圖片 4">
            <a:extLst>
              <a:ext uri="{FF2B5EF4-FFF2-40B4-BE49-F238E27FC236}">
                <a16:creationId xmlns:a16="http://schemas.microsoft.com/office/drawing/2014/main" id="{56F8526F-4EB5-43D3-B81E-F0CD37889671}"/>
              </a:ext>
            </a:extLst>
          </p:cNvPr>
          <p:cNvPicPr/>
          <p:nvPr/>
        </p:nvPicPr>
        <p:blipFill>
          <a:blip r:embed="rId3"/>
          <a:stretch>
            <a:fillRect/>
          </a:stretch>
        </p:blipFill>
        <p:spPr>
          <a:xfrm>
            <a:off x="1842633" y="2827441"/>
            <a:ext cx="5306333" cy="2071479"/>
          </a:xfrm>
          <a:prstGeom prst="rect">
            <a:avLst/>
          </a:prstGeom>
        </p:spPr>
      </p:pic>
    </p:spTree>
    <p:extLst>
      <p:ext uri="{BB962C8B-B14F-4D97-AF65-F5344CB8AC3E}">
        <p14:creationId xmlns:p14="http://schemas.microsoft.com/office/powerpoint/2010/main" val="1091850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pPr marL="0" indent="0">
              <a:buNone/>
            </a:pPr>
            <a:r>
              <a:rPr lang="en-US" altLang="zh-TW" sz="2400" dirty="0"/>
              <a:t>C. Cost model</a:t>
            </a:r>
          </a:p>
          <a:p>
            <a:r>
              <a:rPr lang="en-US" altLang="zh-TW" sz="2400" dirty="0"/>
              <a:t>In our prior work [5], we considered that the deployment of a VM comes with a fixed management overhead.</a:t>
            </a:r>
          </a:p>
          <a:p>
            <a:r>
              <a:rPr lang="en-US" altLang="zh-TW" sz="2400" dirty="0"/>
              <a:t>In this work, however, not all VMs come with the same cost.</a:t>
            </a:r>
          </a:p>
          <a:p>
            <a:r>
              <a:rPr lang="en-US" altLang="zh-TW" sz="2400" dirty="0"/>
              <a:t>In particular, we treat cost as a function of the associated VM workload.</a:t>
            </a:r>
          </a:p>
          <a:p>
            <a:endParaRPr lang="zh-TW" altLang="zh-TW" sz="2400" dirty="0"/>
          </a:p>
          <a:p>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36</a:t>
            </a:fld>
            <a:endParaRPr lang="en-US" altLang="zh-TW"/>
          </a:p>
        </p:txBody>
      </p:sp>
    </p:spTree>
    <p:extLst>
      <p:ext uri="{BB962C8B-B14F-4D97-AF65-F5344CB8AC3E}">
        <p14:creationId xmlns:p14="http://schemas.microsoft.com/office/powerpoint/2010/main" val="528013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This cost may also account for the energy consumed for booting the VM or for operating other system- or service-level components.</a:t>
                </a:r>
              </a:p>
              <a:p>
                <a:r>
                  <a:rPr lang="en-US" altLang="zh-TW" sz="2400" dirty="0"/>
                  <a:t>Therefore, we define a VM capacity requirement vector P = [p</a:t>
                </a:r>
                <a:r>
                  <a:rPr lang="en-US" altLang="zh-TW" sz="2400" baseline="-25000" dirty="0"/>
                  <a:t>1</a:t>
                </a:r>
                <a:r>
                  <a:rPr lang="en-US" altLang="zh-TW" sz="2400" dirty="0"/>
                  <a:t> p</a:t>
                </a:r>
                <a:r>
                  <a:rPr lang="en-US" altLang="zh-TW" sz="2400" baseline="-25000" dirty="0"/>
                  <a:t>2</a:t>
                </a:r>
                <a:r>
                  <a:rPr lang="en-US" altLang="zh-TW" sz="2400" dirty="0"/>
                  <a:t> . . . </a:t>
                </a:r>
                <a:r>
                  <a:rPr lang="en-US" altLang="zh-TW" sz="2400" dirty="0" err="1"/>
                  <a:t>p</a:t>
                </a:r>
                <a:r>
                  <a:rPr lang="en-US" altLang="zh-TW" sz="2400" baseline="-25000" dirty="0" err="1"/>
                  <a:t>n</a:t>
                </a:r>
                <a:r>
                  <a:rPr lang="en-US" altLang="zh-TW" sz="2400" dirty="0"/>
                  <a:t>], which represents the CPU capacity needed for the allocation of each VM; p</a:t>
                </a:r>
                <a:r>
                  <a:rPr lang="en-US" altLang="zh-TW" sz="2400" baseline="-25000" dirty="0"/>
                  <a:t>i</a:t>
                </a:r>
                <a:r>
                  <a:rPr lang="en-US" altLang="zh-TW" sz="2400" dirty="0"/>
                  <a:t> is the service/application requirement in terms of the number of virtual CPUs for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𝑉𝑀</m:t>
                        </m:r>
                      </m:e>
                      <m:sub>
                        <m:r>
                          <a:rPr lang="en-US" altLang="zh-TW" sz="2400" b="0" i="1" smtClean="0">
                            <a:latin typeface="Cambria Math" panose="02040503050406030204" pitchFamily="18" charset="0"/>
                          </a:rPr>
                          <m:t>𝑖</m:t>
                        </m:r>
                      </m:sub>
                    </m:sSub>
                  </m:oMath>
                </a14:m>
                <a:r>
                  <a:rPr lang="en-US" altLang="zh-TW" sz="2400" dirty="0"/>
                  <a:t>.</a:t>
                </a:r>
              </a:p>
              <a:p>
                <a:endParaRPr lang="zh-TW" altLang="en-US" sz="18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963" t="-94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37</a:t>
            </a:fld>
            <a:endParaRPr lang="en-US" altLang="zh-TW"/>
          </a:p>
        </p:txBody>
      </p:sp>
    </p:spTree>
    <p:extLst>
      <p:ext uri="{BB962C8B-B14F-4D97-AF65-F5344CB8AC3E}">
        <p14:creationId xmlns:p14="http://schemas.microsoft.com/office/powerpoint/2010/main" val="747062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We also assume a PM-level cost, which is a fixed overhead and is not a function of the PM workload nor the number of VMs hosted by it (e.g., energy cost for keeping the physical machine in an operating state). </a:t>
                </a:r>
                <a:endParaRPr lang="zh-TW" altLang="zh-TW" sz="2400" dirty="0"/>
              </a:p>
              <a:p>
                <a:r>
                  <a:rPr lang="en-US" altLang="zh-TW" sz="2400" dirty="0"/>
                  <a:t>Therefore, the cost of an assignment X at the VM level is given by</a:t>
                </a:r>
              </a:p>
              <a:p>
                <a:endParaRPr lang="en-US" altLang="zh-TW" sz="2400" dirty="0"/>
              </a:p>
              <a:p>
                <a:endParaRPr lang="en-US" altLang="zh-TW" sz="2400" dirty="0"/>
              </a:p>
              <a:p>
                <a:endParaRPr lang="en-US" altLang="zh-TW" sz="2400" dirty="0"/>
              </a:p>
              <a:p>
                <a:r>
                  <a:rPr lang="en-US" altLang="zh-TW" sz="2400" dirty="0"/>
                  <a:t>where </a:t>
                </a:r>
                <a14:m>
                  <m:oMath xmlns:m="http://schemas.openxmlformats.org/officeDocument/2006/math">
                    <m:sSub>
                      <m:sSubPr>
                        <m:ctrlPr>
                          <a:rPr lang="zh-TW" altLang="zh-TW" sz="2400" i="1">
                            <a:latin typeface="Cambria Math" panose="02040503050406030204" pitchFamily="18" charset="0"/>
                          </a:rPr>
                        </m:ctrlPr>
                      </m:sSubPr>
                      <m:e>
                        <m:r>
                          <a:rPr lang="en-US" altLang="zh-TW" sz="2400" i="1">
                            <a:latin typeface="Cambria Math" panose="02040503050406030204" pitchFamily="18" charset="0"/>
                          </a:rPr>
                          <m:t>𝑒</m:t>
                        </m:r>
                      </m:e>
                      <m:sub>
                        <m:r>
                          <a:rPr lang="en-US" altLang="zh-TW" sz="2400" i="1">
                            <a:latin typeface="Cambria Math" panose="02040503050406030204" pitchFamily="18" charset="0"/>
                          </a:rPr>
                          <m:t>𝑉</m:t>
                        </m:r>
                      </m:sub>
                    </m:sSub>
                  </m:oMath>
                </a14:m>
                <a:r>
                  <a:rPr lang="en-US" altLang="zh-TW" sz="2400" dirty="0"/>
                  <a:t> is the fixed cost per vCPU assigned to a VM.</a:t>
                </a:r>
                <a:endParaRPr lang="zh-TW" altLang="zh-TW" sz="2400" dirty="0"/>
              </a:p>
              <a:p>
                <a:endParaRPr lang="zh-TW" altLang="zh-TW" sz="2400" dirty="0"/>
              </a:p>
              <a:p>
                <a:endParaRPr lang="zh-TW" altLang="en-US" sz="18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963" t="-943" r="-1556" b="-215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38</a:t>
            </a:fld>
            <a:endParaRPr lang="en-US" altLang="zh-TW"/>
          </a:p>
        </p:txBody>
      </p:sp>
      <p:pic>
        <p:nvPicPr>
          <p:cNvPr id="5" name="圖片 4">
            <a:extLst>
              <a:ext uri="{FF2B5EF4-FFF2-40B4-BE49-F238E27FC236}">
                <a16:creationId xmlns:a16="http://schemas.microsoft.com/office/drawing/2014/main" id="{F5695685-8CA4-480E-B939-CFA0D8F97DCA}"/>
              </a:ext>
            </a:extLst>
          </p:cNvPr>
          <p:cNvPicPr/>
          <p:nvPr/>
        </p:nvPicPr>
        <p:blipFill>
          <a:blip r:embed="rId4"/>
          <a:stretch>
            <a:fillRect/>
          </a:stretch>
        </p:blipFill>
        <p:spPr>
          <a:xfrm>
            <a:off x="2699792" y="4083990"/>
            <a:ext cx="4176464" cy="1195536"/>
          </a:xfrm>
          <a:prstGeom prst="rect">
            <a:avLst/>
          </a:prstGeom>
        </p:spPr>
      </p:pic>
    </p:spTree>
    <p:extLst>
      <p:ext uri="{BB962C8B-B14F-4D97-AF65-F5344CB8AC3E}">
        <p14:creationId xmlns:p14="http://schemas.microsoft.com/office/powerpoint/2010/main" val="2469059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cost at the PM level is determined by the number and the type of the PMs involved. </a:t>
            </a:r>
          </a:p>
          <a:p>
            <a:r>
              <a:rPr lang="en-US" altLang="zh-TW" sz="2400" dirty="0"/>
              <a:t>Note that we consider it more costly to operate on edge hosts.</a:t>
            </a:r>
          </a:p>
          <a:p>
            <a:r>
              <a:rPr lang="en-US" altLang="zh-TW" sz="2400" dirty="0"/>
              <a:t>This is due to the value and scarcity of edge resources.</a:t>
            </a:r>
          </a:p>
          <a:p>
            <a:r>
              <a:rPr lang="en-US" altLang="zh-TW" sz="2400" dirty="0"/>
              <a:t>We assume that when involving a PM in an assignment, this comes with a fixed PM-level cost.</a:t>
            </a:r>
          </a:p>
          <a:p>
            <a:r>
              <a:rPr lang="en-US" altLang="zh-TW" sz="2400" dirty="0"/>
              <a:t>We encode these fixed costs in vector K = [k</a:t>
            </a:r>
            <a:r>
              <a:rPr lang="en-US" altLang="zh-TW" sz="2400" baseline="-25000" dirty="0"/>
              <a:t>1</a:t>
            </a:r>
            <a:r>
              <a:rPr lang="en-US" altLang="zh-TW" sz="2400" dirty="0"/>
              <a:t> k</a:t>
            </a:r>
            <a:r>
              <a:rPr lang="en-US" altLang="zh-TW" sz="2400" baseline="-25000" dirty="0"/>
              <a:t>2</a:t>
            </a:r>
            <a:r>
              <a:rPr lang="en-US" altLang="zh-TW" sz="2400" dirty="0"/>
              <a:t> . . . k</a:t>
            </a:r>
            <a:r>
              <a:rPr lang="en-US" altLang="zh-TW" sz="2400" baseline="-25000" dirty="0"/>
              <a:t>m</a:t>
            </a:r>
            <a:r>
              <a:rPr lang="en-US" altLang="zh-TW" sz="2400" dirty="0"/>
              <a:t>], each element of which corresponds to the cost associated with a specific PM</a:t>
            </a:r>
            <a:r>
              <a:rPr lang="en-US" altLang="zh-TW" sz="1400" dirty="0"/>
              <a:t>.</a:t>
            </a:r>
          </a:p>
          <a:p>
            <a:endParaRPr lang="zh-TW" altLang="en-US" sz="1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39</a:t>
            </a:fld>
            <a:endParaRPr lang="en-US" altLang="zh-TW"/>
          </a:p>
        </p:txBody>
      </p:sp>
    </p:spTree>
    <p:extLst>
      <p:ext uri="{BB962C8B-B14F-4D97-AF65-F5344CB8AC3E}">
        <p14:creationId xmlns:p14="http://schemas.microsoft.com/office/powerpoint/2010/main" val="340071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5DAA4517-1195-43FE-A3BB-FA0293A1F651}"/>
              </a:ext>
            </a:extLst>
          </p:cNvPr>
          <p:cNvSpPr>
            <a:spLocks noGrp="1"/>
          </p:cNvSpPr>
          <p:nvPr>
            <p:ph type="title"/>
          </p:nvPr>
        </p:nvSpPr>
        <p:spPr/>
        <p:txBody>
          <a:bodyPr/>
          <a:lstStyle/>
          <a:p>
            <a:pPr defTabSz="912813"/>
            <a:r>
              <a:rPr lang="en-US" altLang="zh-TW" dirty="0"/>
              <a:t>Abstract</a:t>
            </a:r>
            <a:endParaRPr lang="zh-TW" altLang="en-US" dirty="0"/>
          </a:p>
        </p:txBody>
      </p:sp>
      <p:sp>
        <p:nvSpPr>
          <p:cNvPr id="3" name="內容版面配置區 2">
            <a:extLst>
              <a:ext uri="{FF2B5EF4-FFF2-40B4-BE49-F238E27FC236}">
                <a16:creationId xmlns:a16="http://schemas.microsoft.com/office/drawing/2014/main" id="{BE48F5A7-157C-4911-915C-0D6DE233E29E}"/>
              </a:ext>
            </a:extLst>
          </p:cNvPr>
          <p:cNvSpPr>
            <a:spLocks noGrp="1"/>
          </p:cNvSpPr>
          <p:nvPr>
            <p:ph idx="1"/>
          </p:nvPr>
        </p:nvSpPr>
        <p:spPr/>
        <p:txBody>
          <a:bodyPr/>
          <a:lstStyle/>
          <a:p>
            <a:pPr marL="342900" indent="-342900">
              <a:defRPr/>
            </a:pPr>
            <a:r>
              <a:rPr lang="en-US" altLang="zh-TW" sz="2400" dirty="0"/>
              <a:t>In particular, we propose a formulation of the problem of VNF placement tailored to </a:t>
            </a:r>
            <a:r>
              <a:rPr lang="en-US" altLang="zh-TW" sz="2400" dirty="0" err="1"/>
              <a:t>uRLLC</a:t>
            </a:r>
            <a:r>
              <a:rPr lang="en-US" altLang="zh-TW" sz="2400" dirty="0"/>
              <a:t> as an optimization problem of two conflicting objectives, namely minimizing access latency and maximizing service availability.</a:t>
            </a:r>
          </a:p>
          <a:p>
            <a:pPr marL="342900" indent="-342900">
              <a:defRPr/>
            </a:pPr>
            <a:r>
              <a:rPr lang="en-US" altLang="zh-TW" sz="2400" dirty="0"/>
              <a:t>To deal with the complexity of the problem, we propose a Genetic Algorithm to solve it, which we compare with a CPLEX implementation of our model.</a:t>
            </a:r>
          </a:p>
          <a:p>
            <a:pPr marL="342900" indent="-342900">
              <a:defRPr/>
            </a:pPr>
            <a:r>
              <a:rPr lang="en-US" altLang="zh-TW" sz="2400" dirty="0"/>
              <a:t>Our numerical results show that our heuristic algorithm runs efficiently and produces solutions that approximate well the optimal, reducing latency and providing a highly-available service.</a:t>
            </a:r>
            <a:endParaRPr lang="zh-TW" altLang="en-US" sz="2400" dirty="0"/>
          </a:p>
          <a:p>
            <a:pPr marL="342900" indent="-342900">
              <a:defRPr/>
            </a:pPr>
            <a:endParaRPr lang="zh-TW" altLang="en-US" sz="2400" dirty="0"/>
          </a:p>
        </p:txBody>
      </p:sp>
      <p:sp>
        <p:nvSpPr>
          <p:cNvPr id="12292" name="投影片編號版面配置區 3">
            <a:extLst>
              <a:ext uri="{FF2B5EF4-FFF2-40B4-BE49-F238E27FC236}">
                <a16:creationId xmlns:a16="http://schemas.microsoft.com/office/drawing/2014/main" id="{8C26193E-8089-4287-A245-59089469CE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D9057A-CAA2-4788-AF73-9CCFA31FFA82}" type="slidenum">
              <a:rPr lang="en-US" altLang="zh-TW" smtClean="0">
                <a:solidFill>
                  <a:srgbClr val="898989"/>
                </a:solidFill>
                <a:latin typeface="Calibri" panose="020F0502020204030204" pitchFamily="34" charset="0"/>
              </a:rPr>
              <a:pPr/>
              <a:t>4</a:t>
            </a:fld>
            <a:endParaRPr lang="en-US" altLang="zh-TW">
              <a:solidFill>
                <a:srgbClr val="898989"/>
              </a:solidFill>
              <a:latin typeface="Calibri" panose="020F0502020204030204" pitchFamily="34" charset="0"/>
            </a:endParaRPr>
          </a:p>
        </p:txBody>
      </p:sp>
    </p:spTree>
    <p:extLst>
      <p:ext uri="{BB962C8B-B14F-4D97-AF65-F5344CB8AC3E}">
        <p14:creationId xmlns:p14="http://schemas.microsoft.com/office/powerpoint/2010/main" val="32482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PM-level cost of an assignment is defined as the sum of the fixed costs of all the PMs that are used, i.e., the PMs that host at least one of the service’s VMs:</a:t>
            </a:r>
          </a:p>
          <a:p>
            <a:endParaRPr lang="en-US" altLang="zh-TW" sz="2400" dirty="0"/>
          </a:p>
          <a:p>
            <a:endParaRPr lang="en-US" altLang="zh-TW" sz="2400" dirty="0"/>
          </a:p>
          <a:p>
            <a:endParaRPr lang="en-US" altLang="zh-TW" sz="2400" dirty="0"/>
          </a:p>
          <a:p>
            <a:r>
              <a:rPr lang="en-US" altLang="zh-TW" sz="2400" dirty="0"/>
              <a:t>The overall cost of a placement is then given by</a:t>
            </a:r>
            <a:endParaRPr lang="zh-TW" altLang="zh-TW" sz="2400" dirty="0"/>
          </a:p>
          <a:p>
            <a:endParaRPr lang="zh-TW" altLang="zh-TW" sz="2400" dirty="0"/>
          </a:p>
          <a:p>
            <a:endParaRPr lang="zh-TW" altLang="en-US" sz="1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40</a:t>
            </a:fld>
            <a:endParaRPr lang="en-US" altLang="zh-TW"/>
          </a:p>
        </p:txBody>
      </p:sp>
      <p:pic>
        <p:nvPicPr>
          <p:cNvPr id="5" name="圖片 4">
            <a:extLst>
              <a:ext uri="{FF2B5EF4-FFF2-40B4-BE49-F238E27FC236}">
                <a16:creationId xmlns:a16="http://schemas.microsoft.com/office/drawing/2014/main" id="{E4E79863-A55C-4013-A2FA-D480B17BC665}"/>
              </a:ext>
            </a:extLst>
          </p:cNvPr>
          <p:cNvPicPr/>
          <p:nvPr/>
        </p:nvPicPr>
        <p:blipFill>
          <a:blip r:embed="rId3"/>
          <a:stretch>
            <a:fillRect/>
          </a:stretch>
        </p:blipFill>
        <p:spPr>
          <a:xfrm>
            <a:off x="2051720" y="2854493"/>
            <a:ext cx="5449773" cy="1008688"/>
          </a:xfrm>
          <a:prstGeom prst="rect">
            <a:avLst/>
          </a:prstGeom>
        </p:spPr>
      </p:pic>
      <p:pic>
        <p:nvPicPr>
          <p:cNvPr id="6" name="圖片 5">
            <a:extLst>
              <a:ext uri="{FF2B5EF4-FFF2-40B4-BE49-F238E27FC236}">
                <a16:creationId xmlns:a16="http://schemas.microsoft.com/office/drawing/2014/main" id="{263B2B70-C616-4DC9-8E1B-CF63B32C40B3}"/>
              </a:ext>
            </a:extLst>
          </p:cNvPr>
          <p:cNvPicPr/>
          <p:nvPr/>
        </p:nvPicPr>
        <p:blipFill>
          <a:blip r:embed="rId4"/>
          <a:stretch>
            <a:fillRect/>
          </a:stretch>
        </p:blipFill>
        <p:spPr>
          <a:xfrm>
            <a:off x="2051720" y="5117474"/>
            <a:ext cx="4592980" cy="709796"/>
          </a:xfrm>
          <a:prstGeom prst="rect">
            <a:avLst/>
          </a:prstGeom>
        </p:spPr>
      </p:pic>
    </p:spTree>
    <p:extLst>
      <p:ext uri="{BB962C8B-B14F-4D97-AF65-F5344CB8AC3E}">
        <p14:creationId xmlns:p14="http://schemas.microsoft.com/office/powerpoint/2010/main" val="105529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pPr marL="0" indent="0">
              <a:buNone/>
            </a:pPr>
            <a:r>
              <a:rPr lang="en-US" altLang="zh-TW" sz="2400" dirty="0"/>
              <a:t>D. Objective</a:t>
            </a:r>
          </a:p>
          <a:p>
            <a:r>
              <a:rPr lang="en-US" altLang="zh-TW" sz="2400" dirty="0"/>
              <a:t>The objective of the system is to derive an optimal assignment that minimizes latency while maximizing availability.</a:t>
            </a:r>
          </a:p>
          <a:p>
            <a:r>
              <a:rPr lang="en-US" altLang="zh-TW" sz="2400" dirty="0"/>
              <a:t>Each criterion drives VM placement towards a different type of solutions.</a:t>
            </a:r>
          </a:p>
          <a:p>
            <a:r>
              <a:rPr lang="en-US" altLang="zh-TW" sz="2400" dirty="0"/>
              <a:t>Focusing on a low latency service deployment will lead the system to place the service components at edge servers, which provide shorter response times but are more expensive.</a:t>
            </a:r>
            <a:endParaRPr lang="zh-TW" altLang="zh-TW" sz="1800" dirty="0"/>
          </a:p>
          <a:p>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41</a:t>
            </a:fld>
            <a:endParaRPr lang="en-US" altLang="zh-TW"/>
          </a:p>
        </p:txBody>
      </p:sp>
    </p:spTree>
    <p:extLst>
      <p:ext uri="{BB962C8B-B14F-4D97-AF65-F5344CB8AC3E}">
        <p14:creationId xmlns:p14="http://schemas.microsoft.com/office/powerpoint/2010/main" val="3229465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On the contrary, traditional central DC</a:t>
            </a:r>
            <a:r>
              <a:rPr lang="en-US" altLang="zh-TW" sz="2400" baseline="-25000" dirty="0"/>
              <a:t>s</a:t>
            </a:r>
            <a:r>
              <a:rPr lang="en-US" altLang="zh-TW" sz="2400" dirty="0"/>
              <a:t> offer higher availability but with longer delays.</a:t>
            </a:r>
          </a:p>
          <a:p>
            <a:r>
              <a:rPr lang="en-US" altLang="zh-TW" sz="2400" dirty="0"/>
              <a:t>Since it is not possible to optimize for both criteria at the same time, we apply a scalarization approach to transform the problem to a single objective one.</a:t>
            </a:r>
          </a:p>
          <a:p>
            <a:r>
              <a:rPr lang="en-US" altLang="zh-TW" sz="2400" dirty="0"/>
              <a:t>The relative importance of the two criteria in deriving an optimal placement is dictated by a specific policy, which is encoded in a pair of weights, </a:t>
            </a:r>
            <a:r>
              <a:rPr lang="en-US" altLang="zh-TW" sz="2400" dirty="0" err="1"/>
              <a:t>w</a:t>
            </a:r>
            <a:r>
              <a:rPr lang="en-US" altLang="zh-TW" sz="2400" baseline="-25000" dirty="0" err="1"/>
              <a:t>l</a:t>
            </a:r>
            <a:r>
              <a:rPr lang="en-US" altLang="zh-TW" sz="2400" dirty="0"/>
              <a:t> for latency and </a:t>
            </a:r>
            <a:r>
              <a:rPr lang="en-US" altLang="zh-TW" sz="2400" dirty="0" err="1"/>
              <a:t>w</a:t>
            </a:r>
            <a:r>
              <a:rPr lang="en-US" altLang="zh-TW" sz="2400" baseline="-25000" dirty="0" err="1"/>
              <a:t>a</a:t>
            </a:r>
            <a:r>
              <a:rPr lang="en-US" altLang="zh-TW" sz="2400" dirty="0"/>
              <a:t> for availability, such that </a:t>
            </a:r>
            <a:r>
              <a:rPr lang="en-US" altLang="zh-TW" sz="2400" dirty="0" err="1"/>
              <a:t>w</a:t>
            </a:r>
            <a:r>
              <a:rPr lang="en-US" altLang="zh-TW" sz="2400" baseline="-25000" dirty="0" err="1"/>
              <a:t>l</a:t>
            </a:r>
            <a:r>
              <a:rPr lang="en-US" altLang="zh-TW" sz="2400" dirty="0"/>
              <a:t> +</a:t>
            </a:r>
            <a:r>
              <a:rPr lang="en-US" altLang="zh-TW" sz="2400" dirty="0" err="1"/>
              <a:t>w</a:t>
            </a:r>
            <a:r>
              <a:rPr lang="en-US" altLang="zh-TW" sz="2400" baseline="-25000" dirty="0" err="1"/>
              <a:t>a</a:t>
            </a:r>
            <a:r>
              <a:rPr lang="en-US" altLang="zh-TW" sz="2400" dirty="0"/>
              <a:t> = 1.</a:t>
            </a:r>
            <a:endParaRPr lang="zh-TW" altLang="en-US" sz="1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42</a:t>
            </a:fld>
            <a:endParaRPr lang="en-US" altLang="zh-TW"/>
          </a:p>
        </p:txBody>
      </p:sp>
    </p:spTree>
    <p:extLst>
      <p:ext uri="{BB962C8B-B14F-4D97-AF65-F5344CB8AC3E}">
        <p14:creationId xmlns:p14="http://schemas.microsoft.com/office/powerpoint/2010/main" val="4293076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III. PROBLEM FORMULATION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Given a specific policy that depends on the particular </a:t>
            </a:r>
            <a:r>
              <a:rPr lang="en-US" altLang="zh-TW" sz="2400" dirty="0" err="1"/>
              <a:t>uRLLC</a:t>
            </a:r>
            <a:r>
              <a:rPr lang="en-US" altLang="zh-TW" sz="2400" dirty="0"/>
              <a:t> service, the system operator derives the optimal solution to the following problem:</a:t>
            </a:r>
          </a:p>
          <a:p>
            <a:endParaRPr lang="en-US" altLang="zh-TW" sz="2400" dirty="0"/>
          </a:p>
          <a:p>
            <a:endParaRPr lang="en-US" altLang="zh-TW" sz="2400" dirty="0"/>
          </a:p>
          <a:p>
            <a:endParaRPr lang="en-US" altLang="zh-TW" sz="2400" dirty="0"/>
          </a:p>
          <a:p>
            <a:endParaRPr lang="en-US" altLang="zh-TW" sz="2400" dirty="0"/>
          </a:p>
          <a:p>
            <a:endParaRPr lang="en-US" altLang="zh-TW" sz="2400" dirty="0"/>
          </a:p>
          <a:p>
            <a:endParaRPr lang="en-US" altLang="zh-TW" sz="2400" dirty="0"/>
          </a:p>
          <a:p>
            <a:r>
              <a:rPr lang="en-US" altLang="zh-TW" sz="2400" dirty="0"/>
              <a:t>with U = {u</a:t>
            </a:r>
            <a:r>
              <a:rPr lang="en-US" altLang="zh-TW" sz="2400" baseline="-25000" dirty="0"/>
              <a:t>1</a:t>
            </a:r>
            <a:r>
              <a:rPr lang="en-US" altLang="zh-TW" sz="2400" dirty="0"/>
              <a:t> u</a:t>
            </a:r>
            <a:r>
              <a:rPr lang="en-US" altLang="zh-TW" sz="2400" baseline="-25000" dirty="0"/>
              <a:t>2</a:t>
            </a:r>
            <a:r>
              <a:rPr lang="en-US" altLang="zh-TW" sz="2400" dirty="0"/>
              <a:t> . . . u</a:t>
            </a:r>
            <a:r>
              <a:rPr lang="en-US" altLang="zh-TW" sz="2400" baseline="-25000" dirty="0"/>
              <a:t>m</a:t>
            </a:r>
            <a:r>
              <a:rPr lang="en-US" altLang="zh-TW" sz="2400" dirty="0"/>
              <a:t>} representing the available CPU capacity for each of the m PMs.</a:t>
            </a:r>
            <a:endParaRPr lang="zh-TW" altLang="zh-TW" sz="2400" dirty="0"/>
          </a:p>
          <a:p>
            <a:endParaRPr lang="en-US" altLang="zh-TW" sz="2400" dirty="0"/>
          </a:p>
          <a:p>
            <a:endParaRPr lang="zh-TW" altLang="zh-TW" sz="2400" dirty="0"/>
          </a:p>
          <a:p>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43</a:t>
            </a:fld>
            <a:endParaRPr lang="en-US" altLang="zh-TW"/>
          </a:p>
        </p:txBody>
      </p:sp>
      <p:pic>
        <p:nvPicPr>
          <p:cNvPr id="5" name="圖片 4">
            <a:extLst>
              <a:ext uri="{FF2B5EF4-FFF2-40B4-BE49-F238E27FC236}">
                <a16:creationId xmlns:a16="http://schemas.microsoft.com/office/drawing/2014/main" id="{1709F4A0-9206-4DFD-91C3-AD138E999685}"/>
              </a:ext>
            </a:extLst>
          </p:cNvPr>
          <p:cNvPicPr/>
          <p:nvPr/>
        </p:nvPicPr>
        <p:blipFill>
          <a:blip r:embed="rId3"/>
          <a:stretch>
            <a:fillRect/>
          </a:stretch>
        </p:blipFill>
        <p:spPr>
          <a:xfrm>
            <a:off x="1619672" y="2852936"/>
            <a:ext cx="5544616" cy="2592288"/>
          </a:xfrm>
          <a:prstGeom prst="rect">
            <a:avLst/>
          </a:prstGeom>
        </p:spPr>
      </p:pic>
    </p:spTree>
    <p:extLst>
      <p:ext uri="{BB962C8B-B14F-4D97-AF65-F5344CB8AC3E}">
        <p14:creationId xmlns:p14="http://schemas.microsoft.com/office/powerpoint/2010/main" val="3101935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Many VM or network function placement problems are known to be NP-hard [17] and various heuristics are being proposed for this reason.</a:t>
            </a:r>
          </a:p>
          <a:p>
            <a:r>
              <a:rPr lang="en-US" altLang="zh-TW" sz="2400" dirty="0"/>
              <a:t>Therefore, we present in this section a Genetic Algorithm (GA) meta-heuristic tailored to our model, that we selected to tackle our VM placement problem.</a:t>
            </a:r>
          </a:p>
          <a:p>
            <a:r>
              <a:rPr lang="en-US" altLang="zh-TW" sz="2400" dirty="0"/>
              <a:t>A GA solves an optimization problem applying iteratively two main operations: crossover and mutation.</a:t>
            </a:r>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44</a:t>
            </a:fld>
            <a:endParaRPr lang="en-US" altLang="zh-TW"/>
          </a:p>
        </p:txBody>
      </p:sp>
    </p:spTree>
    <p:extLst>
      <p:ext uri="{BB962C8B-B14F-4D97-AF65-F5344CB8AC3E}">
        <p14:creationId xmlns:p14="http://schemas.microsoft.com/office/powerpoint/2010/main" val="174314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It encodes each potential solution as a chromosome (a sequence of characters) of properties called genes and characterizes each solution with a fitness value, which is an expression of the solution’s quality.</a:t>
            </a:r>
          </a:p>
          <a:p>
            <a:r>
              <a:rPr lang="en-US" altLang="zh-TW" sz="2400" dirty="0"/>
              <a:t>The GA starts with an initial pool of candidate solutions and iteratively tunes them to produce new generations of better quality by using crossover to generate new chromosomes from selected parents and mutation to randomly adjust a chromosome.</a:t>
            </a:r>
            <a:endParaRPr lang="zh-TW" altLang="en-US" sz="1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45</a:t>
            </a:fld>
            <a:endParaRPr lang="en-US" altLang="zh-TW"/>
          </a:p>
        </p:txBody>
      </p:sp>
    </p:spTree>
    <p:extLst>
      <p:ext uri="{BB962C8B-B14F-4D97-AF65-F5344CB8AC3E}">
        <p14:creationId xmlns:p14="http://schemas.microsoft.com/office/powerpoint/2010/main" val="1231872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Our genetic algorithm is inspired by the work of Xu and Fortes [18], who proposed a Grouping Genetic Algorithm (GGA) to solve the problem of VM placement on physical resources, aiming to optimize, as in our case, a multi-objective function.</a:t>
            </a:r>
          </a:p>
          <a:p>
            <a:r>
              <a:rPr lang="en-US" altLang="zh-TW" sz="2400" dirty="0"/>
              <a:t>Their objectives are minimizing resource wastage, power consumption and maximum thermal dissipation.</a:t>
            </a:r>
          </a:p>
          <a:p>
            <a:r>
              <a:rPr lang="en-US" altLang="zh-TW" sz="2400" dirty="0"/>
              <a:t>These three objectives are conflicting because placing VMs on a small number of PMs increases thermal dissipation in the used PMs, while the two other objectives decrease.</a:t>
            </a:r>
            <a:endParaRPr lang="zh-TW" altLang="zh-TW" sz="2400" dirty="0"/>
          </a:p>
          <a:p>
            <a:endParaRPr lang="zh-TW" altLang="en-US" sz="1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46</a:t>
            </a:fld>
            <a:endParaRPr lang="en-US" altLang="zh-TW"/>
          </a:p>
        </p:txBody>
      </p:sp>
    </p:spTree>
    <p:extLst>
      <p:ext uri="{BB962C8B-B14F-4D97-AF65-F5344CB8AC3E}">
        <p14:creationId xmlns:p14="http://schemas.microsoft.com/office/powerpoint/2010/main" val="4086970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In the same spirit, our GGA integrates our availability and latency objectives.</a:t>
            </a:r>
          </a:p>
          <a:p>
            <a:r>
              <a:rPr lang="en-US" altLang="zh-TW" sz="2400" dirty="0"/>
              <a:t>Unlike Xu and Fortes, though, who use a fuzzy logic system as a fitness function to jointly consider the three objectives, our fitness function is dictated by the weights (policy) and is a direct application of our objective function equation (7).</a:t>
            </a:r>
            <a:endParaRPr lang="zh-TW" altLang="zh-TW" sz="2400" dirty="0"/>
          </a:p>
          <a:p>
            <a:endParaRPr lang="zh-TW" altLang="en-US" sz="18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47</a:t>
            </a:fld>
            <a:endParaRPr lang="en-US" altLang="zh-TW"/>
          </a:p>
        </p:txBody>
      </p:sp>
    </p:spTree>
    <p:extLst>
      <p:ext uri="{BB962C8B-B14F-4D97-AF65-F5344CB8AC3E}">
        <p14:creationId xmlns:p14="http://schemas.microsoft.com/office/powerpoint/2010/main" val="2750249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Our GGA takes as input the number of VMs and creates an initial solution by generating S random assignments of VMs to PMs. </a:t>
            </a:r>
          </a:p>
          <a:p>
            <a:r>
              <a:rPr lang="en-US" altLang="zh-TW" sz="2400" dirty="0"/>
              <a:t>For each solution in S, each group of VMs on a PM is a gene. </a:t>
            </a:r>
          </a:p>
          <a:p>
            <a:r>
              <a:rPr lang="en-US" altLang="zh-TW" sz="2400" dirty="0"/>
              <a:t>Once the initial solution pool is generated, the GGA runs for G generations.</a:t>
            </a:r>
            <a:endParaRPr lang="zh-TW" altLang="zh-TW" sz="2400" dirty="0"/>
          </a:p>
          <a:p>
            <a:endParaRPr lang="zh-TW" altLang="en-US" sz="1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48</a:t>
            </a:fld>
            <a:endParaRPr lang="en-US" altLang="zh-TW"/>
          </a:p>
        </p:txBody>
      </p:sp>
    </p:spTree>
    <p:extLst>
      <p:ext uri="{BB962C8B-B14F-4D97-AF65-F5344CB8AC3E}">
        <p14:creationId xmlns:p14="http://schemas.microsoft.com/office/powerpoint/2010/main" val="3204751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Xu and Fortes [18] introduced a ranking-crossover operator, which is an improved version of the classical crossover.</a:t>
            </a:r>
          </a:p>
          <a:p>
            <a:r>
              <a:rPr lang="en-US" altLang="zh-TW" sz="2400" dirty="0"/>
              <a:t>The latter choses genes blindly from selected parents. </a:t>
            </a:r>
          </a:p>
          <a:p>
            <a:r>
              <a:rPr lang="en-US" altLang="zh-TW" sz="2400" dirty="0"/>
              <a:t>On the other hand, ranking-crossover selects the genes which have a higher rank according to the average value of specific efficiency functions defined per objective, hence expected to produce higher quality offspring.</a:t>
            </a:r>
            <a:endParaRPr lang="zh-TW" altLang="zh-TW" sz="2400" dirty="0"/>
          </a:p>
          <a:p>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49</a:t>
            </a:fld>
            <a:endParaRPr lang="en-US" altLang="zh-TW"/>
          </a:p>
        </p:txBody>
      </p:sp>
    </p:spTree>
    <p:extLst>
      <p:ext uri="{BB962C8B-B14F-4D97-AF65-F5344CB8AC3E}">
        <p14:creationId xmlns:p14="http://schemas.microsoft.com/office/powerpoint/2010/main" val="24890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5DAA4517-1195-43FE-A3BB-FA0293A1F651}"/>
              </a:ext>
            </a:extLst>
          </p:cNvPr>
          <p:cNvSpPr>
            <a:spLocks noGrp="1"/>
          </p:cNvSpPr>
          <p:nvPr>
            <p:ph type="title"/>
          </p:nvPr>
        </p:nvSpPr>
        <p:spPr/>
        <p:txBody>
          <a:bodyPr/>
          <a:lstStyle/>
          <a:p>
            <a:r>
              <a:rPr lang="en-US" altLang="zh-TW" dirty="0"/>
              <a:t>I. INTRODUCTION</a:t>
            </a:r>
            <a:endParaRPr lang="zh-TW" altLang="zh-TW" dirty="0"/>
          </a:p>
        </p:txBody>
      </p:sp>
      <p:sp>
        <p:nvSpPr>
          <p:cNvPr id="3" name="內容版面配置區 2">
            <a:extLst>
              <a:ext uri="{FF2B5EF4-FFF2-40B4-BE49-F238E27FC236}">
                <a16:creationId xmlns:a16="http://schemas.microsoft.com/office/drawing/2014/main" id="{BE48F5A7-157C-4911-915C-0D6DE233E29E}"/>
              </a:ext>
            </a:extLst>
          </p:cNvPr>
          <p:cNvSpPr>
            <a:spLocks noGrp="1"/>
          </p:cNvSpPr>
          <p:nvPr>
            <p:ph idx="1"/>
          </p:nvPr>
        </p:nvSpPr>
        <p:spPr/>
        <p:txBody>
          <a:bodyPr/>
          <a:lstStyle/>
          <a:p>
            <a:pPr marL="342900" indent="-342900">
              <a:defRPr/>
            </a:pPr>
            <a:r>
              <a:rPr lang="en-US" altLang="zh-TW" sz="2400" dirty="0"/>
              <a:t>Ultra-Reliable Low-Latency Communications (</a:t>
            </a:r>
            <a:r>
              <a:rPr lang="en-US" altLang="zh-TW" sz="2400" dirty="0" err="1"/>
              <a:t>uRLLC</a:t>
            </a:r>
            <a:r>
              <a:rPr lang="en-US" altLang="zh-TW" sz="2400" dirty="0"/>
              <a:t>) services, such as connected car, industry 4.0 and critical IoT, are expected to be deployed using the upcoming 5G systems.</a:t>
            </a:r>
          </a:p>
          <a:p>
            <a:pPr marL="342900" indent="-342900">
              <a:defRPr/>
            </a:pPr>
            <a:r>
              <a:rPr lang="en-US" altLang="zh-TW" sz="2400" dirty="0" err="1"/>
              <a:t>uRLLC</a:t>
            </a:r>
            <a:r>
              <a:rPr lang="en-US" altLang="zh-TW" sz="2400" dirty="0"/>
              <a:t> services require very low latency access between the remote server and the clients, while running in a highly reliable environment to guarantee service continuity.</a:t>
            </a:r>
            <a:endParaRPr lang="zh-TW" altLang="en-US" sz="2400" dirty="0"/>
          </a:p>
        </p:txBody>
      </p:sp>
      <p:sp>
        <p:nvSpPr>
          <p:cNvPr id="12292" name="投影片編號版面配置區 3">
            <a:extLst>
              <a:ext uri="{FF2B5EF4-FFF2-40B4-BE49-F238E27FC236}">
                <a16:creationId xmlns:a16="http://schemas.microsoft.com/office/drawing/2014/main" id="{8C26193E-8089-4287-A245-59089469CE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D9057A-CAA2-4788-AF73-9CCFA31FFA82}" type="slidenum">
              <a:rPr lang="en-US" altLang="zh-TW" smtClean="0">
                <a:solidFill>
                  <a:srgbClr val="898989"/>
                </a:solidFill>
                <a:latin typeface="Calibri" panose="020F0502020204030204" pitchFamily="34" charset="0"/>
              </a:rPr>
              <a:pPr/>
              <a:t>5</a:t>
            </a:fld>
            <a:endParaRPr lang="en-US" altLang="zh-TW">
              <a:solidFill>
                <a:srgbClr val="898989"/>
              </a:solidFill>
              <a:latin typeface="Calibri" panose="020F0502020204030204" pitchFamily="34" charset="0"/>
            </a:endParaRPr>
          </a:p>
        </p:txBody>
      </p:sp>
    </p:spTree>
    <p:extLst>
      <p:ext uri="{BB962C8B-B14F-4D97-AF65-F5344CB8AC3E}">
        <p14:creationId xmlns:p14="http://schemas.microsoft.com/office/powerpoint/2010/main" val="1501760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In our case, for each ranking-crossover operation, our GGA calculates the efficiency value for each involved gene from two random chromosomes.</a:t>
            </a:r>
          </a:p>
          <a:p>
            <a:r>
              <a:rPr lang="en-US" altLang="zh-TW" sz="2400" dirty="0"/>
              <a:t> Contrary to their work, we chose as an efficiency function the distance between a gene’s derived values for latency and availability given by (1) and (3) respectively, and ideal ones. </a:t>
            </a:r>
          </a:p>
          <a:p>
            <a:r>
              <a:rPr lang="en-US" altLang="zh-TW" sz="2400" dirty="0"/>
              <a:t>These ideal values are probably unattainable at the same time by a single gene and correspond to a utopian case.</a:t>
            </a:r>
            <a:endParaRPr lang="zh-TW" altLang="en-US" sz="10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50</a:t>
            </a:fld>
            <a:endParaRPr lang="en-US" altLang="zh-TW"/>
          </a:p>
        </p:txBody>
      </p:sp>
    </p:spTree>
    <p:extLst>
      <p:ext uri="{BB962C8B-B14F-4D97-AF65-F5344CB8AC3E}">
        <p14:creationId xmlns:p14="http://schemas.microsoft.com/office/powerpoint/2010/main" val="593860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For example, we have set the ideal values to u</a:t>
            </a:r>
            <a:r>
              <a:rPr lang="en-US" altLang="zh-TW" sz="2400" baseline="-25000" dirty="0"/>
              <a:t>l</a:t>
            </a:r>
            <a:r>
              <a:rPr lang="en-US" altLang="zh-TW" sz="2400" dirty="0"/>
              <a:t> ≈ 0 (latency) and </a:t>
            </a:r>
            <a:r>
              <a:rPr lang="en-US" altLang="zh-TW" sz="2400" dirty="0" err="1"/>
              <a:t>u</a:t>
            </a:r>
            <a:r>
              <a:rPr lang="en-US" altLang="zh-TW" sz="2400" baseline="-25000" dirty="0" err="1"/>
              <a:t>a</a:t>
            </a:r>
            <a:r>
              <a:rPr lang="en-US" altLang="zh-TW" sz="2400" dirty="0"/>
              <a:t> = 100% (availability).</a:t>
            </a:r>
          </a:p>
          <a:p>
            <a:r>
              <a:rPr lang="en-US" altLang="zh-TW" sz="2400" dirty="0"/>
              <a:t>Our efficiency function is defined as the Euclidean distance between the utopian point (u</a:t>
            </a:r>
            <a:r>
              <a:rPr lang="en-US" altLang="zh-TW" sz="2400" baseline="-25000" dirty="0"/>
              <a:t>l</a:t>
            </a:r>
            <a:r>
              <a:rPr lang="en-US" altLang="zh-TW" sz="2400" dirty="0"/>
              <a:t> , </a:t>
            </a:r>
            <a:r>
              <a:rPr lang="en-US" altLang="zh-TW" sz="2400" dirty="0" err="1"/>
              <a:t>u</a:t>
            </a:r>
            <a:r>
              <a:rPr lang="en-US" altLang="zh-TW" sz="2400" baseline="-25000" dirty="0" err="1"/>
              <a:t>a</a:t>
            </a:r>
            <a:r>
              <a:rPr lang="en-US" altLang="zh-TW" sz="2400" dirty="0"/>
              <a:t>) and the point representing the gene’s latency and availability values (l, a), formulated as:</a:t>
            </a:r>
          </a:p>
          <a:p>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51</a:t>
            </a:fld>
            <a:endParaRPr lang="en-US" altLang="zh-TW"/>
          </a:p>
        </p:txBody>
      </p:sp>
      <p:pic>
        <p:nvPicPr>
          <p:cNvPr id="5" name="圖片 4">
            <a:extLst>
              <a:ext uri="{FF2B5EF4-FFF2-40B4-BE49-F238E27FC236}">
                <a16:creationId xmlns:a16="http://schemas.microsoft.com/office/drawing/2014/main" id="{546C7DC3-0DF4-462A-BF5C-DCE117AB8603}"/>
              </a:ext>
            </a:extLst>
          </p:cNvPr>
          <p:cNvPicPr/>
          <p:nvPr/>
        </p:nvPicPr>
        <p:blipFill>
          <a:blip r:embed="rId3"/>
          <a:stretch>
            <a:fillRect/>
          </a:stretch>
        </p:blipFill>
        <p:spPr>
          <a:xfrm>
            <a:off x="1979712" y="4368899"/>
            <a:ext cx="4608512" cy="888901"/>
          </a:xfrm>
          <a:prstGeom prst="rect">
            <a:avLst/>
          </a:prstGeom>
        </p:spPr>
      </p:pic>
    </p:spTree>
    <p:extLst>
      <p:ext uri="{BB962C8B-B14F-4D97-AF65-F5344CB8AC3E}">
        <p14:creationId xmlns:p14="http://schemas.microsoft.com/office/powerpoint/2010/main" val="1792610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After deriving </a:t>
                </a:r>
                <a14:m>
                  <m:oMath xmlns:m="http://schemas.openxmlformats.org/officeDocument/2006/math">
                    <m:r>
                      <a:rPr lang="zh-TW" altLang="en-US" sz="2400" i="1" smtClean="0">
                        <a:latin typeface="Cambria Math" panose="02040503050406030204" pitchFamily="18" charset="0"/>
                      </a:rPr>
                      <m:t>𝜀</m:t>
                    </m:r>
                  </m:oMath>
                </a14:m>
                <a:r>
                  <a:rPr lang="en-US" altLang="zh-TW" sz="2400" dirty="0"/>
                  <a:t> for each gene, the GGA ranks them from the smallest distance, which corresponds to the highest rank, to the largest one, and creates a new chromosome by combining the highest-ranking genes.</a:t>
                </a:r>
                <a:endParaRPr lang="zh-TW" altLang="zh-TW" sz="2400" dirty="0"/>
              </a:p>
              <a:p>
                <a:r>
                  <a:rPr lang="en-US" altLang="zh-TW" sz="2400" dirty="0"/>
                  <a:t>Note that for each generation G, this procedure is repeated in order for a number of new chromosomes to be generated, which is specified by the crossover rate </a:t>
                </a:r>
                <a:r>
                  <a:rPr lang="en-US" altLang="zh-TW" sz="2400" dirty="0" err="1"/>
                  <a:t>r</a:t>
                </a:r>
                <a:r>
                  <a:rPr lang="en-US" altLang="zh-TW" sz="2400" baseline="-25000" dirty="0" err="1"/>
                  <a:t>c</a:t>
                </a:r>
                <a:r>
                  <a:rPr lang="en-US" altLang="zh-TW" sz="2400" dirty="0"/>
                  <a:t> parameter.</a:t>
                </a:r>
              </a:p>
              <a:p>
                <a:r>
                  <a:rPr lang="en-US" altLang="zh-TW" sz="2400" dirty="0"/>
                  <a:t>Therefore, the GGA produces </a:t>
                </a:r>
                <a:r>
                  <a:rPr lang="en-US" altLang="zh-TW" sz="2400" dirty="0" err="1"/>
                  <a:t>r</a:t>
                </a:r>
                <a:r>
                  <a:rPr lang="en-US" altLang="zh-TW" sz="2400" baseline="-25000" dirty="0" err="1"/>
                  <a:t>c</a:t>
                </a:r>
                <a:r>
                  <a:rPr lang="en-US" altLang="zh-TW" sz="2400" dirty="0" err="1"/>
                  <a:t>S</a:t>
                </a:r>
                <a:r>
                  <a:rPr lang="en-US" altLang="zh-TW" sz="2400" dirty="0"/>
                  <a:t> offspring on average on each generation. </a:t>
                </a:r>
                <a:endParaRPr lang="zh-TW" altLang="en-US" sz="8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963" t="-943" r="-125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52</a:t>
            </a:fld>
            <a:endParaRPr lang="en-US" altLang="zh-TW"/>
          </a:p>
        </p:txBody>
      </p:sp>
    </p:spTree>
    <p:extLst>
      <p:ext uri="{BB962C8B-B14F-4D97-AF65-F5344CB8AC3E}">
        <p14:creationId xmlns:p14="http://schemas.microsoft.com/office/powerpoint/2010/main" val="3665681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solution pool population at the end of a generation is constructed by evaluating the fitness function for each chromosome and keeping the top-S of them. </a:t>
            </a:r>
          </a:p>
          <a:p>
            <a:r>
              <a:rPr lang="en-US" altLang="zh-TW" sz="2400" dirty="0"/>
              <a:t>After G generations, our algorithm terminates by returning solution with the highest fitness function value. </a:t>
            </a:r>
          </a:p>
          <a:p>
            <a:r>
              <a:rPr lang="en-US" altLang="zh-TW" sz="2400" dirty="0"/>
              <a:t>During the whole process our GGA eliminates solutions that violate any of the constraints.</a:t>
            </a:r>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53</a:t>
            </a:fld>
            <a:endParaRPr lang="en-US" altLang="zh-TW"/>
          </a:p>
        </p:txBody>
      </p:sp>
    </p:spTree>
    <p:extLst>
      <p:ext uri="{BB962C8B-B14F-4D97-AF65-F5344CB8AC3E}">
        <p14:creationId xmlns:p14="http://schemas.microsoft.com/office/powerpoint/2010/main" val="1743827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IV. A GENETIC ALGORITHM FOR VM PLACEMENT</a:t>
            </a:r>
            <a:endParaRPr lang="zh-TW" altLang="zh-TW"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overall complexity of our GGA is </a:t>
                </a:r>
              </a:p>
              <a:p>
                <a:pPr marL="0" indent="0">
                  <a:buNone/>
                </a:pPr>
                <a:r>
                  <a:rPr lang="en-US" altLang="zh-TW" sz="2400" dirty="0"/>
                  <a:t>	O(</a:t>
                </a:r>
                <a14:m>
                  <m:oMath xmlns:m="http://schemas.openxmlformats.org/officeDocument/2006/math">
                    <m:sSub>
                      <m:sSubPr>
                        <m:ctrlPr>
                          <a:rPr lang="zh-TW" altLang="zh-TW" sz="2400" i="1">
                            <a:latin typeface="Cambria Math" panose="02040503050406030204" pitchFamily="18" charset="0"/>
                          </a:rPr>
                        </m:ctrlPr>
                      </m:sSubPr>
                      <m:e>
                        <m:r>
                          <a:rPr lang="en-US" altLang="zh-TW" sz="2400" i="1">
                            <a:latin typeface="Cambria Math" panose="02040503050406030204" pitchFamily="18" charset="0"/>
                          </a:rPr>
                          <m:t>𝑆</m:t>
                        </m:r>
                      </m:e>
                      <m:sub>
                        <m:r>
                          <a:rPr lang="en-US" altLang="zh-TW" sz="2400" i="1">
                            <a:latin typeface="Cambria Math" panose="02040503050406030204" pitchFamily="18" charset="0"/>
                          </a:rPr>
                          <m:t>𝑛</m:t>
                        </m:r>
                      </m:sub>
                    </m:sSub>
                    <m:r>
                      <a:rPr lang="en-US" altLang="zh-TW" sz="2400">
                        <a:latin typeface="Cambria Math" panose="02040503050406030204" pitchFamily="18" charset="0"/>
                      </a:rPr>
                      <m:t>+</m:t>
                    </m:r>
                    <m:r>
                      <m:rPr>
                        <m:sty m:val="p"/>
                      </m:rPr>
                      <a:rPr lang="en-US" altLang="zh-TW" sz="2400">
                        <a:latin typeface="Cambria Math" panose="02040503050406030204" pitchFamily="18" charset="0"/>
                      </a:rPr>
                      <m:t>GSmlogm</m:t>
                    </m:r>
                  </m:oMath>
                </a14:m>
                <a:r>
                  <a:rPr lang="en-US" altLang="zh-TW" sz="2400" dirty="0"/>
                  <a:t>). </a:t>
                </a:r>
              </a:p>
              <a:p>
                <a:r>
                  <a:rPr lang="en-US" altLang="zh-TW" sz="2400" dirty="0"/>
                  <a:t>The first term refers to the generation of S initial solutions, each corresponding to a random placement of n VMs over the m PMs.</a:t>
                </a:r>
              </a:p>
              <a:p>
                <a:r>
                  <a:rPr lang="en-US" altLang="zh-TW" sz="2400" dirty="0"/>
                  <a:t>Then, for each of the G generations, O(m) time is required for the calculation of the efficiency function for m parents, and O(</a:t>
                </a:r>
                <a14:m>
                  <m:oMath xmlns:m="http://schemas.openxmlformats.org/officeDocument/2006/math">
                    <m:r>
                      <m:rPr>
                        <m:sty m:val="p"/>
                      </m:rPr>
                      <a:rPr lang="en-US" altLang="zh-TW" sz="2400">
                        <a:latin typeface="Cambria Math" panose="02040503050406030204" pitchFamily="18" charset="0"/>
                      </a:rPr>
                      <m:t>mlogm</m:t>
                    </m:r>
                  </m:oMath>
                </a14:m>
                <a:r>
                  <a:rPr lang="en-US" altLang="zh-TW" sz="2400" dirty="0"/>
                  <a:t>) time is needed for sorting these m efficiency values. </a:t>
                </a:r>
              </a:p>
              <a:p>
                <a:r>
                  <a:rPr lang="en-US" altLang="zh-TW" sz="2400" dirty="0"/>
                  <a:t>The latter operation is repeated </a:t>
                </a:r>
                <a:r>
                  <a:rPr lang="en-US" altLang="zh-TW" sz="2400" dirty="0" err="1"/>
                  <a:t>r</a:t>
                </a:r>
                <a:r>
                  <a:rPr lang="en-US" altLang="zh-TW" sz="2400" baseline="-25000" dirty="0" err="1"/>
                  <a:t>c</a:t>
                </a:r>
                <a:r>
                  <a:rPr lang="en-US" altLang="zh-TW" sz="2400" dirty="0" err="1"/>
                  <a:t>S</a:t>
                </a:r>
                <a:r>
                  <a:rPr lang="en-US" altLang="zh-TW" sz="2400" dirty="0"/>
                  <a:t> times, thus yielding a O(</a:t>
                </a:r>
                <a14:m>
                  <m:oMath xmlns:m="http://schemas.openxmlformats.org/officeDocument/2006/math">
                    <m:r>
                      <m:rPr>
                        <m:sty m:val="p"/>
                      </m:rPr>
                      <a:rPr lang="en-US" altLang="zh-TW" sz="2400">
                        <a:latin typeface="Cambria Math" panose="02040503050406030204" pitchFamily="18" charset="0"/>
                      </a:rPr>
                      <m:t>Smlogm</m:t>
                    </m:r>
                  </m:oMath>
                </a14:m>
                <a:r>
                  <a:rPr lang="en-US" altLang="zh-TW" sz="2400" dirty="0"/>
                  <a:t>) complexity per generation.</a:t>
                </a:r>
                <a:endParaRPr lang="zh-TW" altLang="en-US" sz="2400" dirty="0"/>
              </a:p>
              <a:p>
                <a:endParaRPr lang="zh-TW" altLang="en-US" sz="1100" dirty="0"/>
              </a:p>
            </p:txBody>
          </p:sp>
        </mc:Choice>
        <mc:Fallback xmlns="">
          <p:sp>
            <p:nvSpPr>
              <p:cNvPr id="3" name="內容版面配置區 2">
                <a:extLst>
                  <a:ext uri="{FF2B5EF4-FFF2-40B4-BE49-F238E27FC236}">
                    <a16:creationId xmlns:a16="http://schemas.microsoft.com/office/drawing/2014/main" id="{ECDF848B-6554-4768-BC4A-B0B1F01C38D8}"/>
                  </a:ext>
                </a:extLst>
              </p:cNvPr>
              <p:cNvSpPr>
                <a:spLocks noGrp="1" noRot="1" noChangeAspect="1" noMove="1" noResize="1" noEditPoints="1" noAdjustHandles="1" noChangeArrowheads="1" noChangeShapeType="1" noTextEdit="1"/>
              </p:cNvSpPr>
              <p:nvPr>
                <p:ph idx="1"/>
              </p:nvPr>
            </p:nvSpPr>
            <p:spPr>
              <a:blipFill>
                <a:blip r:embed="rId3"/>
                <a:stretch>
                  <a:fillRect l="-963" t="-943" b="-53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54</a:t>
            </a:fld>
            <a:endParaRPr lang="en-US" altLang="zh-TW"/>
          </a:p>
        </p:txBody>
      </p:sp>
    </p:spTree>
    <p:extLst>
      <p:ext uri="{BB962C8B-B14F-4D97-AF65-F5344CB8AC3E}">
        <p14:creationId xmlns:p14="http://schemas.microsoft.com/office/powerpoint/2010/main" val="1783275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For our experiments, we consider different configurations, where we use different types of hosts, central cloud and MEC ones. </a:t>
            </a:r>
          </a:p>
          <a:p>
            <a:r>
              <a:rPr lang="en-US" altLang="zh-TW" sz="2400" dirty="0"/>
              <a:t>We show the positive impact of using edge hosts in deployment delays and how we capture the trade-off between latency and availability. </a:t>
            </a:r>
          </a:p>
          <a:p>
            <a:r>
              <a:rPr lang="en-US" altLang="zh-TW" sz="2400" dirty="0"/>
              <a:t>We also compare our scheme with a CPLEX implementation in terms of the quality of the solution and execution time.</a:t>
            </a:r>
            <a:endParaRPr lang="zh-TW" altLang="zh-TW" sz="2400" dirty="0"/>
          </a:p>
          <a:p>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55</a:t>
            </a:fld>
            <a:endParaRPr lang="en-US" altLang="zh-TW"/>
          </a:p>
        </p:txBody>
      </p:sp>
    </p:spTree>
    <p:extLst>
      <p:ext uri="{BB962C8B-B14F-4D97-AF65-F5344CB8AC3E}">
        <p14:creationId xmlns:p14="http://schemas.microsoft.com/office/powerpoint/2010/main" val="3070207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We assume a </a:t>
            </a:r>
            <a:r>
              <a:rPr lang="en-US" altLang="zh-TW" sz="2400" dirty="0" err="1"/>
              <a:t>uRLLC</a:t>
            </a:r>
            <a:r>
              <a:rPr lang="en-US" altLang="zh-TW" sz="2400" dirty="0"/>
              <a:t> service composed of 90 VMs that need to be deployed over a federated cloud (including edge DCs). </a:t>
            </a:r>
          </a:p>
          <a:p>
            <a:r>
              <a:rPr lang="en-US" altLang="zh-TW" sz="2400" dirty="0"/>
              <a:t>We consider a system with 150 PMs, 100 PMs within the traditional cloud each with a capacity between 5 and 15 vCPUs, and 50 MEC servers with a capacity between 1 and 6 vCPUs each. </a:t>
            </a:r>
          </a:p>
          <a:p>
            <a:r>
              <a:rPr lang="en-US" altLang="zh-TW" sz="2400" dirty="0"/>
              <a:t>Host capacities are selected uniformly at random.</a:t>
            </a:r>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56</a:t>
            </a:fld>
            <a:endParaRPr lang="en-US" altLang="zh-TW"/>
          </a:p>
        </p:txBody>
      </p:sp>
    </p:spTree>
    <p:extLst>
      <p:ext uri="{BB962C8B-B14F-4D97-AF65-F5344CB8AC3E}">
        <p14:creationId xmlns:p14="http://schemas.microsoft.com/office/powerpoint/2010/main" val="3220200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We fix the budget to E = 320 and assume that all PMs of a specific type incur the same fixed cost. </a:t>
            </a:r>
          </a:p>
          <a:p>
            <a:r>
              <a:rPr lang="en-US" altLang="zh-TW" sz="2400" dirty="0"/>
              <a:t>For each edge server, the PM-level cost is </a:t>
            </a:r>
            <a:r>
              <a:rPr lang="en-US" altLang="zh-TW" sz="2400" dirty="0" err="1"/>
              <a:t>k</a:t>
            </a:r>
            <a:r>
              <a:rPr lang="en-US" altLang="zh-TW" sz="2400" baseline="-25000" dirty="0" err="1"/>
              <a:t>e</a:t>
            </a:r>
            <a:r>
              <a:rPr lang="en-US" altLang="zh-TW" sz="2400" dirty="0"/>
              <a:t> = 2, while for each central cloud host it is k</a:t>
            </a:r>
            <a:r>
              <a:rPr lang="en-US" altLang="zh-TW" sz="2400" baseline="-25000" dirty="0"/>
              <a:t>c</a:t>
            </a:r>
            <a:r>
              <a:rPr lang="en-US" altLang="zh-TW" sz="2400" dirty="0"/>
              <a:t> = 1. </a:t>
            </a:r>
          </a:p>
          <a:p>
            <a:r>
              <a:rPr lang="en-US" altLang="zh-TW" sz="2400" dirty="0"/>
              <a:t>The cost of one vCPU assigned to a VM is </a:t>
            </a:r>
            <a:r>
              <a:rPr lang="en-US" altLang="zh-TW" sz="2400" dirty="0" err="1"/>
              <a:t>e</a:t>
            </a:r>
            <a:r>
              <a:rPr lang="en-US" altLang="zh-TW" sz="2400" baseline="-25000" dirty="0" err="1"/>
              <a:t>v</a:t>
            </a:r>
            <a:r>
              <a:rPr lang="en-US" altLang="zh-TW" sz="2400" dirty="0"/>
              <a:t> = 1. </a:t>
            </a:r>
          </a:p>
          <a:p>
            <a:r>
              <a:rPr lang="en-US" altLang="zh-TW" sz="2400" dirty="0"/>
              <a:t>All the VMs have the same failure probability q</a:t>
            </a:r>
            <a:r>
              <a:rPr lang="en-US" altLang="zh-TW" sz="2400" baseline="-25000" dirty="0"/>
              <a:t>v</a:t>
            </a:r>
            <a:r>
              <a:rPr lang="en-US" altLang="zh-TW" sz="2400" dirty="0"/>
              <a:t> = 0.001.</a:t>
            </a:r>
            <a:endParaRPr lang="zh-TW" altLang="en-US" sz="10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57</a:t>
            </a:fld>
            <a:endParaRPr lang="en-US" altLang="zh-TW"/>
          </a:p>
        </p:txBody>
      </p:sp>
    </p:spTree>
    <p:extLst>
      <p:ext uri="{BB962C8B-B14F-4D97-AF65-F5344CB8AC3E}">
        <p14:creationId xmlns:p14="http://schemas.microsoft.com/office/powerpoint/2010/main" val="142056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The PM failure probabilities are set to q</a:t>
            </a:r>
            <a:r>
              <a:rPr lang="en-US" altLang="zh-TW" sz="2400" baseline="-25000" dirty="0"/>
              <a:t>p1</a:t>
            </a:r>
            <a:r>
              <a:rPr lang="en-US" altLang="zh-TW" sz="2400" dirty="0"/>
              <a:t> = 0.004 for MEC servers and q</a:t>
            </a:r>
            <a:r>
              <a:rPr lang="en-US" altLang="zh-TW" sz="2400" baseline="-25000" dirty="0"/>
              <a:t>p2</a:t>
            </a:r>
            <a:r>
              <a:rPr lang="en-US" altLang="zh-TW" sz="2400" dirty="0"/>
              <a:t> = 0.002 for central cloud servers, since we assume that the reliabilities are different for the two types of hosts.</a:t>
            </a:r>
          </a:p>
          <a:p>
            <a:r>
              <a:rPr lang="en-US" altLang="zh-TW" sz="2400" dirty="0"/>
              <a:t>We select uniformly at random the delays, which we set to between 1 and 5 </a:t>
            </a:r>
            <a:r>
              <a:rPr lang="en-US" altLang="zh-TW" sz="2400" dirty="0" err="1"/>
              <a:t>ms</a:t>
            </a:r>
            <a:r>
              <a:rPr lang="en-US" altLang="zh-TW" sz="2400" dirty="0"/>
              <a:t> for the 50 edge servers, and between 4 and 10 </a:t>
            </a:r>
            <a:r>
              <a:rPr lang="en-US" altLang="zh-TW" sz="2400" dirty="0" err="1"/>
              <a:t>ms</a:t>
            </a:r>
            <a:r>
              <a:rPr lang="en-US" altLang="zh-TW" sz="2400" dirty="0"/>
              <a:t> for the 100 central cloud servers.</a:t>
            </a:r>
            <a:endParaRPr lang="zh-TW" altLang="zh-TW" sz="2400" dirty="0"/>
          </a:p>
          <a:p>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58</a:t>
            </a:fld>
            <a:endParaRPr lang="en-US" altLang="zh-TW"/>
          </a:p>
        </p:txBody>
      </p:sp>
    </p:spTree>
    <p:extLst>
      <p:ext uri="{BB962C8B-B14F-4D97-AF65-F5344CB8AC3E}">
        <p14:creationId xmlns:p14="http://schemas.microsoft.com/office/powerpoint/2010/main" val="4134836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800" dirty="0"/>
              <a:t>We run both algorithms (CPLEX and GGA) for:</a:t>
            </a:r>
          </a:p>
          <a:p>
            <a:pPr marL="0" indent="0">
              <a:buNone/>
            </a:pPr>
            <a:endParaRPr lang="en-US" altLang="zh-TW" sz="2800" dirty="0"/>
          </a:p>
          <a:p>
            <a:pPr marL="0" indent="0">
              <a:buNone/>
            </a:pPr>
            <a:r>
              <a:rPr lang="en-US" altLang="zh-TW" sz="2400" dirty="0"/>
              <a:t>(</a:t>
            </a:r>
            <a:r>
              <a:rPr lang="en-US" altLang="zh-TW" sz="2400" dirty="0" err="1"/>
              <a:t>i</a:t>
            </a:r>
            <a:r>
              <a:rPr lang="en-US" altLang="zh-TW" sz="2400" dirty="0"/>
              <a:t>) the same number of vCPUs assigned to each VMs</a:t>
            </a:r>
          </a:p>
          <a:p>
            <a:pPr marL="0" indent="0">
              <a:buNone/>
            </a:pPr>
            <a:r>
              <a:rPr lang="en-US" altLang="zh-TW" sz="2400" dirty="0"/>
              <a:t>(ii) the same number of VMs</a:t>
            </a:r>
          </a:p>
          <a:p>
            <a:pPr marL="0" indent="0">
              <a:buNone/>
            </a:pPr>
            <a:r>
              <a:rPr lang="en-US" altLang="zh-TW" sz="2400" dirty="0"/>
              <a:t>(iii) the same PM delays </a:t>
            </a:r>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59</a:t>
            </a:fld>
            <a:endParaRPr lang="en-US" altLang="zh-TW"/>
          </a:p>
        </p:txBody>
      </p:sp>
    </p:spTree>
    <p:extLst>
      <p:ext uri="{BB962C8B-B14F-4D97-AF65-F5344CB8AC3E}">
        <p14:creationId xmlns:p14="http://schemas.microsoft.com/office/powerpoint/2010/main" val="128555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5DAA4517-1195-43FE-A3BB-FA0293A1F651}"/>
              </a:ext>
            </a:extLst>
          </p:cNvPr>
          <p:cNvSpPr>
            <a:spLocks noGrp="1"/>
          </p:cNvSpPr>
          <p:nvPr>
            <p:ph type="title"/>
          </p:nvPr>
        </p:nvSpPr>
        <p:spPr/>
        <p:txBody>
          <a:bodyPr/>
          <a:lstStyle/>
          <a:p>
            <a:r>
              <a:rPr lang="en-US" altLang="zh-TW" dirty="0"/>
              <a:t>I. INTRODUCTION</a:t>
            </a:r>
            <a:endParaRPr lang="zh-TW" altLang="zh-TW" dirty="0"/>
          </a:p>
        </p:txBody>
      </p:sp>
      <p:sp>
        <p:nvSpPr>
          <p:cNvPr id="3" name="內容版面配置區 2">
            <a:extLst>
              <a:ext uri="{FF2B5EF4-FFF2-40B4-BE49-F238E27FC236}">
                <a16:creationId xmlns:a16="http://schemas.microsoft.com/office/drawing/2014/main" id="{BE48F5A7-157C-4911-915C-0D6DE233E29E}"/>
              </a:ext>
            </a:extLst>
          </p:cNvPr>
          <p:cNvSpPr>
            <a:spLocks noGrp="1"/>
          </p:cNvSpPr>
          <p:nvPr>
            <p:ph idx="1"/>
          </p:nvPr>
        </p:nvSpPr>
        <p:spPr/>
        <p:txBody>
          <a:bodyPr/>
          <a:lstStyle/>
          <a:p>
            <a:pPr marL="342900" indent="-342900">
              <a:defRPr/>
            </a:pPr>
            <a:r>
              <a:rPr lang="en-US" altLang="zh-TW" sz="2400" dirty="0"/>
              <a:t>While 5G introduces novel mechanisms to ensure low latency, via MAC layer scheduling and network slicing [1], it requires running the servers belonging to </a:t>
            </a:r>
            <a:r>
              <a:rPr lang="en-US" altLang="zh-TW" sz="2400" dirty="0" err="1"/>
              <a:t>uRLLC</a:t>
            </a:r>
            <a:r>
              <a:rPr lang="en-US" altLang="zh-TW" sz="2400" dirty="0"/>
              <a:t> at the cloud edge to maintain a low end-to-end latency.</a:t>
            </a:r>
          </a:p>
          <a:p>
            <a:pPr marL="342900" indent="-342900">
              <a:defRPr/>
            </a:pPr>
            <a:r>
              <a:rPr lang="en-US" altLang="zh-TW" sz="2400" dirty="0"/>
              <a:t>Indeed, Edge Computing allows the deployment of applications close to end users to reduce access latency, as compared to the central cloud access.</a:t>
            </a:r>
          </a:p>
          <a:p>
            <a:pPr marL="342900" indent="-342900">
              <a:defRPr/>
            </a:pPr>
            <a:r>
              <a:rPr lang="en-US" altLang="zh-TW" sz="2400" dirty="0"/>
              <a:t>Two technologies emerged to enable the edge cloud, </a:t>
            </a:r>
            <a:r>
              <a:rPr lang="en-US" altLang="zh-TW" sz="2400" dirty="0" err="1"/>
              <a:t>FoG</a:t>
            </a:r>
            <a:r>
              <a:rPr lang="en-US" altLang="zh-TW" sz="2400" dirty="0"/>
              <a:t> and Mobile (or Multi-access) Edge Computing (MEC).</a:t>
            </a:r>
            <a:endParaRPr lang="zh-TW" altLang="en-US" sz="1800" dirty="0"/>
          </a:p>
        </p:txBody>
      </p:sp>
      <p:sp>
        <p:nvSpPr>
          <p:cNvPr id="12292" name="投影片編號版面配置區 3">
            <a:extLst>
              <a:ext uri="{FF2B5EF4-FFF2-40B4-BE49-F238E27FC236}">
                <a16:creationId xmlns:a16="http://schemas.microsoft.com/office/drawing/2014/main" id="{8C26193E-8089-4287-A245-59089469CE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D9057A-CAA2-4788-AF73-9CCFA31FFA82}" type="slidenum">
              <a:rPr lang="en-US" altLang="zh-TW" smtClean="0">
                <a:solidFill>
                  <a:srgbClr val="898989"/>
                </a:solidFill>
                <a:latin typeface="Calibri" panose="020F0502020204030204" pitchFamily="34" charset="0"/>
              </a:rPr>
              <a:pPr/>
              <a:t>6</a:t>
            </a:fld>
            <a:endParaRPr lang="en-US" altLang="zh-TW">
              <a:solidFill>
                <a:srgbClr val="898989"/>
              </a:solidFill>
              <a:latin typeface="Calibri" panose="020F0502020204030204" pitchFamily="34" charset="0"/>
            </a:endParaRPr>
          </a:p>
        </p:txBody>
      </p:sp>
    </p:spTree>
    <p:extLst>
      <p:ext uri="{BB962C8B-B14F-4D97-AF65-F5344CB8AC3E}">
        <p14:creationId xmlns:p14="http://schemas.microsoft.com/office/powerpoint/2010/main" val="527100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Regarding the GGA we configure the solution pool size to S = 80 and the number of generations to G = 30. </a:t>
            </a:r>
          </a:p>
          <a:p>
            <a:r>
              <a:rPr lang="en-US" altLang="zh-TW" sz="2400" dirty="0"/>
              <a:t>We chose those values experimentally, since we found them representative to a good compromise between execution time and quality of the solutions.</a:t>
            </a:r>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60</a:t>
            </a:fld>
            <a:endParaRPr lang="en-US" altLang="zh-TW"/>
          </a:p>
        </p:txBody>
      </p:sp>
    </p:spTree>
    <p:extLst>
      <p:ext uri="{BB962C8B-B14F-4D97-AF65-F5344CB8AC3E}">
        <p14:creationId xmlns:p14="http://schemas.microsoft.com/office/powerpoint/2010/main" val="1843694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pic>
        <p:nvPicPr>
          <p:cNvPr id="5" name="內容版面配置區 4">
            <a:extLst>
              <a:ext uri="{FF2B5EF4-FFF2-40B4-BE49-F238E27FC236}">
                <a16:creationId xmlns:a16="http://schemas.microsoft.com/office/drawing/2014/main" id="{DD62EBAE-E4DA-44D8-BAD2-D05B4AFF4C95}"/>
              </a:ext>
            </a:extLst>
          </p:cNvPr>
          <p:cNvPicPr>
            <a:picLocks noGrp="1" noChangeAspect="1"/>
          </p:cNvPicPr>
          <p:nvPr>
            <p:ph idx="1"/>
          </p:nvPr>
        </p:nvPicPr>
        <p:blipFill>
          <a:blip r:embed="rId3"/>
          <a:stretch>
            <a:fillRect/>
          </a:stretch>
        </p:blipFill>
        <p:spPr>
          <a:xfrm>
            <a:off x="1835696" y="1772816"/>
            <a:ext cx="5400000" cy="4207791"/>
          </a:xfrm>
          <a:prstGeom prst="rect">
            <a:avLst/>
          </a:prstGeom>
        </p:spPr>
      </p:pic>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61</a:t>
            </a:fld>
            <a:endParaRPr lang="en-US" altLang="zh-TW"/>
          </a:p>
        </p:txBody>
      </p:sp>
    </p:spTree>
    <p:extLst>
      <p:ext uri="{BB962C8B-B14F-4D97-AF65-F5344CB8AC3E}">
        <p14:creationId xmlns:p14="http://schemas.microsoft.com/office/powerpoint/2010/main" val="97775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62</a:t>
            </a:fld>
            <a:endParaRPr lang="en-US" altLang="zh-TW"/>
          </a:p>
        </p:txBody>
      </p:sp>
      <p:sp>
        <p:nvSpPr>
          <p:cNvPr id="7" name="內容版面配置區 6">
            <a:extLst>
              <a:ext uri="{FF2B5EF4-FFF2-40B4-BE49-F238E27FC236}">
                <a16:creationId xmlns:a16="http://schemas.microsoft.com/office/drawing/2014/main" id="{B4B46112-3B1B-4003-8AFD-22EA2A74B475}"/>
              </a:ext>
            </a:extLst>
          </p:cNvPr>
          <p:cNvSpPr>
            <a:spLocks noGrp="1"/>
          </p:cNvSpPr>
          <p:nvPr>
            <p:ph idx="1"/>
          </p:nvPr>
        </p:nvSpPr>
        <p:spPr/>
        <p:txBody>
          <a:bodyPr/>
          <a:lstStyle/>
          <a:p>
            <a:r>
              <a:rPr lang="en-US" altLang="zh-TW" sz="2400" dirty="0"/>
              <a:t>In particular, since our GGA is guided by the applied policy, the objective function value of equation (7) decreases because the chosen servers for the deployment have small delays (small values of </a:t>
            </a:r>
            <a:r>
              <a:rPr lang="en-US" altLang="zh-TW" sz="2400" dirty="0" err="1"/>
              <a:t>d</a:t>
            </a:r>
            <a:r>
              <a:rPr lang="en-US" altLang="zh-TW" sz="2400" baseline="-25000" dirty="0" err="1"/>
              <a:t>j</a:t>
            </a:r>
            <a:r>
              <a:rPr lang="en-US" altLang="zh-TW" sz="2400" dirty="0"/>
              <a:t>); more edge servers are used to deploy the service components than central ones.</a:t>
            </a:r>
            <a:endParaRPr lang="zh-TW" altLang="en-US" sz="1800" dirty="0"/>
          </a:p>
        </p:txBody>
      </p:sp>
    </p:spTree>
    <p:extLst>
      <p:ext uri="{BB962C8B-B14F-4D97-AF65-F5344CB8AC3E}">
        <p14:creationId xmlns:p14="http://schemas.microsoft.com/office/powerpoint/2010/main" val="3524122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pic>
        <p:nvPicPr>
          <p:cNvPr id="5" name="內容版面配置區 4">
            <a:extLst>
              <a:ext uri="{FF2B5EF4-FFF2-40B4-BE49-F238E27FC236}">
                <a16:creationId xmlns:a16="http://schemas.microsoft.com/office/drawing/2014/main" id="{CDAFC42D-5E26-4597-96F0-F66FE30FE08B}"/>
              </a:ext>
            </a:extLst>
          </p:cNvPr>
          <p:cNvPicPr>
            <a:picLocks noGrp="1" noChangeAspect="1"/>
          </p:cNvPicPr>
          <p:nvPr>
            <p:ph idx="1"/>
          </p:nvPr>
        </p:nvPicPr>
        <p:blipFill>
          <a:blip r:embed="rId3"/>
          <a:stretch>
            <a:fillRect/>
          </a:stretch>
        </p:blipFill>
        <p:spPr>
          <a:xfrm>
            <a:off x="1872000" y="1791368"/>
            <a:ext cx="5400000" cy="4213954"/>
          </a:xfrm>
          <a:prstGeom prst="rect">
            <a:avLst/>
          </a:prstGeom>
        </p:spPr>
      </p:pic>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63</a:t>
            </a:fld>
            <a:endParaRPr lang="en-US" altLang="zh-TW"/>
          </a:p>
        </p:txBody>
      </p:sp>
    </p:spTree>
    <p:extLst>
      <p:ext uri="{BB962C8B-B14F-4D97-AF65-F5344CB8AC3E}">
        <p14:creationId xmlns:p14="http://schemas.microsoft.com/office/powerpoint/2010/main" val="2211435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pic>
        <p:nvPicPr>
          <p:cNvPr id="5" name="內容版面配置區 4">
            <a:extLst>
              <a:ext uri="{FF2B5EF4-FFF2-40B4-BE49-F238E27FC236}">
                <a16:creationId xmlns:a16="http://schemas.microsoft.com/office/drawing/2014/main" id="{2A40F42A-8E25-4434-B0DF-D084E48B4D41}"/>
              </a:ext>
            </a:extLst>
          </p:cNvPr>
          <p:cNvPicPr>
            <a:picLocks noGrp="1" noChangeAspect="1"/>
          </p:cNvPicPr>
          <p:nvPr>
            <p:ph idx="1"/>
          </p:nvPr>
        </p:nvPicPr>
        <p:blipFill>
          <a:blip r:embed="rId3"/>
          <a:stretch>
            <a:fillRect/>
          </a:stretch>
        </p:blipFill>
        <p:spPr>
          <a:xfrm>
            <a:off x="1872000" y="1625163"/>
            <a:ext cx="5400000" cy="4578865"/>
          </a:xfrm>
          <a:prstGeom prst="rect">
            <a:avLst/>
          </a:prstGeom>
        </p:spPr>
      </p:pic>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64</a:t>
            </a:fld>
            <a:endParaRPr lang="en-US" altLang="zh-TW"/>
          </a:p>
        </p:txBody>
      </p:sp>
    </p:spTree>
    <p:extLst>
      <p:ext uri="{BB962C8B-B14F-4D97-AF65-F5344CB8AC3E}">
        <p14:creationId xmlns:p14="http://schemas.microsoft.com/office/powerpoint/2010/main" val="2208987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65</a:t>
            </a:fld>
            <a:endParaRPr lang="en-US" altLang="zh-TW"/>
          </a:p>
        </p:txBody>
      </p:sp>
      <p:sp>
        <p:nvSpPr>
          <p:cNvPr id="6" name="內容版面配置區 5">
            <a:extLst>
              <a:ext uri="{FF2B5EF4-FFF2-40B4-BE49-F238E27FC236}">
                <a16:creationId xmlns:a16="http://schemas.microsoft.com/office/drawing/2014/main" id="{329E929F-9E3B-43F1-9C7C-D9F9BA1D0260}"/>
              </a:ext>
            </a:extLst>
          </p:cNvPr>
          <p:cNvSpPr>
            <a:spLocks noGrp="1"/>
          </p:cNvSpPr>
          <p:nvPr>
            <p:ph idx="1"/>
          </p:nvPr>
        </p:nvSpPr>
        <p:spPr/>
        <p:txBody>
          <a:bodyPr/>
          <a:lstStyle/>
          <a:p>
            <a:r>
              <a:rPr lang="en-US" altLang="zh-TW" sz="2400" dirty="0"/>
              <a:t>In our second experiment, we run our GGA by fixing the policy to (</a:t>
            </a:r>
            <a:r>
              <a:rPr lang="en-US" altLang="zh-TW" sz="2400" dirty="0" err="1"/>
              <a:t>w</a:t>
            </a:r>
            <a:r>
              <a:rPr lang="en-US" altLang="zh-TW" sz="2400" baseline="-25000" dirty="0" err="1"/>
              <a:t>a</a:t>
            </a:r>
            <a:r>
              <a:rPr lang="en-US" altLang="zh-TW" sz="2400" dirty="0"/>
              <a:t>, </a:t>
            </a:r>
            <a:r>
              <a:rPr lang="en-US" altLang="zh-TW" sz="2400" dirty="0" err="1"/>
              <a:t>w</a:t>
            </a:r>
            <a:r>
              <a:rPr lang="en-US" altLang="zh-TW" sz="2400" baseline="-25000" dirty="0" err="1"/>
              <a:t>l</a:t>
            </a:r>
            <a:r>
              <a:rPr lang="en-US" altLang="zh-TW" sz="2400" dirty="0"/>
              <a:t>) = (0.5, 0.5), using the same number of PMs and their capacities, and for the same number of vCPUs (200). </a:t>
            </a:r>
          </a:p>
          <a:p>
            <a:r>
              <a:rPr lang="en-US" altLang="zh-TW" sz="2400" dirty="0"/>
              <a:t>We vary the number of VMs in an interval of n ∈ [0 − 60] for 100 iterations and present results with 95% confidence intervals.</a:t>
            </a:r>
            <a:endParaRPr lang="zh-TW" altLang="en-US" sz="2400" dirty="0"/>
          </a:p>
        </p:txBody>
      </p:sp>
    </p:spTree>
    <p:extLst>
      <p:ext uri="{BB962C8B-B14F-4D97-AF65-F5344CB8AC3E}">
        <p14:creationId xmlns:p14="http://schemas.microsoft.com/office/powerpoint/2010/main" val="12626746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pic>
        <p:nvPicPr>
          <p:cNvPr id="5" name="內容版面配置區 4">
            <a:extLst>
              <a:ext uri="{FF2B5EF4-FFF2-40B4-BE49-F238E27FC236}">
                <a16:creationId xmlns:a16="http://schemas.microsoft.com/office/drawing/2014/main" id="{31DD7504-FA1C-43EB-9DF8-276B9C416F33}"/>
              </a:ext>
            </a:extLst>
          </p:cNvPr>
          <p:cNvPicPr>
            <a:picLocks noGrp="1" noChangeAspect="1"/>
          </p:cNvPicPr>
          <p:nvPr>
            <p:ph idx="1"/>
          </p:nvPr>
        </p:nvPicPr>
        <p:blipFill>
          <a:blip r:embed="rId3"/>
          <a:stretch>
            <a:fillRect/>
          </a:stretch>
        </p:blipFill>
        <p:spPr>
          <a:xfrm>
            <a:off x="1795800" y="1628800"/>
            <a:ext cx="5400000" cy="4224304"/>
          </a:xfrm>
          <a:prstGeom prst="rect">
            <a:avLst/>
          </a:prstGeom>
        </p:spPr>
      </p:pic>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66</a:t>
            </a:fld>
            <a:endParaRPr lang="en-US" altLang="zh-TW"/>
          </a:p>
        </p:txBody>
      </p:sp>
    </p:spTree>
    <p:extLst>
      <p:ext uri="{BB962C8B-B14F-4D97-AF65-F5344CB8AC3E}">
        <p14:creationId xmlns:p14="http://schemas.microsoft.com/office/powerpoint/2010/main" val="28665434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pic>
        <p:nvPicPr>
          <p:cNvPr id="5" name="內容版面配置區 4">
            <a:extLst>
              <a:ext uri="{FF2B5EF4-FFF2-40B4-BE49-F238E27FC236}">
                <a16:creationId xmlns:a16="http://schemas.microsoft.com/office/drawing/2014/main" id="{E0E6AC09-580A-4306-B63A-21AF6577EFFD}"/>
              </a:ext>
            </a:extLst>
          </p:cNvPr>
          <p:cNvPicPr>
            <a:picLocks noGrp="1" noChangeAspect="1"/>
          </p:cNvPicPr>
          <p:nvPr>
            <p:ph idx="1"/>
          </p:nvPr>
        </p:nvPicPr>
        <p:blipFill>
          <a:blip r:embed="rId3"/>
          <a:stretch>
            <a:fillRect/>
          </a:stretch>
        </p:blipFill>
        <p:spPr>
          <a:xfrm>
            <a:off x="1872000" y="1642838"/>
            <a:ext cx="5400000" cy="4488311"/>
          </a:xfrm>
          <a:prstGeom prst="rect">
            <a:avLst/>
          </a:prstGeom>
        </p:spPr>
      </p:pic>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67</a:t>
            </a:fld>
            <a:endParaRPr lang="en-US" altLang="zh-TW"/>
          </a:p>
        </p:txBody>
      </p:sp>
    </p:spTree>
    <p:extLst>
      <p:ext uri="{BB962C8B-B14F-4D97-AF65-F5344CB8AC3E}">
        <p14:creationId xmlns:p14="http://schemas.microsoft.com/office/powerpoint/2010/main" val="2737528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68</a:t>
            </a:fld>
            <a:endParaRPr lang="en-US" altLang="zh-TW"/>
          </a:p>
        </p:txBody>
      </p:sp>
      <p:sp>
        <p:nvSpPr>
          <p:cNvPr id="7" name="內容版面配置區 6">
            <a:extLst>
              <a:ext uri="{FF2B5EF4-FFF2-40B4-BE49-F238E27FC236}">
                <a16:creationId xmlns:a16="http://schemas.microsoft.com/office/drawing/2014/main" id="{1B1DE02C-A0F2-49AD-9A3D-6EBA85798144}"/>
              </a:ext>
            </a:extLst>
          </p:cNvPr>
          <p:cNvSpPr>
            <a:spLocks noGrp="1"/>
          </p:cNvSpPr>
          <p:nvPr>
            <p:ph idx="1"/>
          </p:nvPr>
        </p:nvSpPr>
        <p:spPr/>
        <p:txBody>
          <a:bodyPr/>
          <a:lstStyle/>
          <a:p>
            <a:r>
              <a:rPr lang="en-US" altLang="zh-TW" sz="2400" dirty="0"/>
              <a:t>From the resulting plot we can see that the availability slightly decreases with the number of VMs, which is compatible with the growing use of MEC servers previously pointed out. </a:t>
            </a:r>
          </a:p>
          <a:p>
            <a:r>
              <a:rPr lang="en-US" altLang="zh-TW" sz="2400" dirty="0"/>
              <a:t>Considering the small capacities within the edge servers, the VMs with the small number of vCPUs assigned to them are placed on those servers. </a:t>
            </a:r>
          </a:p>
          <a:p>
            <a:r>
              <a:rPr lang="en-US" altLang="zh-TW" sz="2400" dirty="0"/>
              <a:t>However, even if the values of availability decrease, the availability constraint is not violated.</a:t>
            </a:r>
            <a:endParaRPr lang="zh-TW" altLang="zh-TW" sz="2400" dirty="0"/>
          </a:p>
          <a:p>
            <a:endParaRPr lang="zh-TW" altLang="en-US" sz="1800" dirty="0"/>
          </a:p>
        </p:txBody>
      </p:sp>
    </p:spTree>
    <p:extLst>
      <p:ext uri="{BB962C8B-B14F-4D97-AF65-F5344CB8AC3E}">
        <p14:creationId xmlns:p14="http://schemas.microsoft.com/office/powerpoint/2010/main" val="34116717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pic>
        <p:nvPicPr>
          <p:cNvPr id="5" name="內容版面配置區 4">
            <a:extLst>
              <a:ext uri="{FF2B5EF4-FFF2-40B4-BE49-F238E27FC236}">
                <a16:creationId xmlns:a16="http://schemas.microsoft.com/office/drawing/2014/main" id="{D4C83597-19E9-4976-B770-E47032925F7F}"/>
              </a:ext>
            </a:extLst>
          </p:cNvPr>
          <p:cNvPicPr>
            <a:picLocks noGrp="1" noChangeAspect="1"/>
          </p:cNvPicPr>
          <p:nvPr>
            <p:ph idx="1"/>
          </p:nvPr>
        </p:nvPicPr>
        <p:blipFill>
          <a:blip r:embed="rId3"/>
          <a:stretch>
            <a:fillRect/>
          </a:stretch>
        </p:blipFill>
        <p:spPr>
          <a:xfrm>
            <a:off x="1872000" y="1666689"/>
            <a:ext cx="5400000" cy="4440609"/>
          </a:xfrm>
          <a:prstGeom prst="rect">
            <a:avLst/>
          </a:prstGeom>
        </p:spPr>
      </p:pic>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69</a:t>
            </a:fld>
            <a:endParaRPr lang="en-US" altLang="zh-TW"/>
          </a:p>
        </p:txBody>
      </p:sp>
    </p:spTree>
    <p:extLst>
      <p:ext uri="{BB962C8B-B14F-4D97-AF65-F5344CB8AC3E}">
        <p14:creationId xmlns:p14="http://schemas.microsoft.com/office/powerpoint/2010/main" val="136883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5DAA4517-1195-43FE-A3BB-FA0293A1F651}"/>
              </a:ext>
            </a:extLst>
          </p:cNvPr>
          <p:cNvSpPr>
            <a:spLocks noGrp="1"/>
          </p:cNvSpPr>
          <p:nvPr>
            <p:ph type="title"/>
          </p:nvPr>
        </p:nvSpPr>
        <p:spPr/>
        <p:txBody>
          <a:bodyPr/>
          <a:lstStyle/>
          <a:p>
            <a:r>
              <a:rPr lang="en-US" altLang="zh-TW" dirty="0"/>
              <a:t>I. INTRODUCTION</a:t>
            </a:r>
            <a:endParaRPr lang="zh-TW" altLang="zh-TW" dirty="0"/>
          </a:p>
        </p:txBody>
      </p:sp>
      <p:sp>
        <p:nvSpPr>
          <p:cNvPr id="3" name="內容版面配置區 2">
            <a:extLst>
              <a:ext uri="{FF2B5EF4-FFF2-40B4-BE49-F238E27FC236}">
                <a16:creationId xmlns:a16="http://schemas.microsoft.com/office/drawing/2014/main" id="{BE48F5A7-157C-4911-915C-0D6DE233E29E}"/>
              </a:ext>
            </a:extLst>
          </p:cNvPr>
          <p:cNvSpPr>
            <a:spLocks noGrp="1"/>
          </p:cNvSpPr>
          <p:nvPr>
            <p:ph idx="1"/>
          </p:nvPr>
        </p:nvSpPr>
        <p:spPr/>
        <p:txBody>
          <a:bodyPr/>
          <a:lstStyle/>
          <a:p>
            <a:pPr marL="342900" indent="-342900">
              <a:defRPr/>
            </a:pPr>
            <a:r>
              <a:rPr lang="en-US" altLang="zh-TW" sz="2400" dirty="0"/>
              <a:t>The former is expected to run at the edge router, while the latter, supported by the European Telecommunications Standards Institute (ETSI) as well as network operators, is expected to run close to 4G/5G base stations (i.e., </a:t>
            </a:r>
            <a:r>
              <a:rPr lang="en-US" altLang="zh-TW" sz="2400" dirty="0" err="1"/>
              <a:t>eNodeBs</a:t>
            </a:r>
            <a:r>
              <a:rPr lang="en-US" altLang="zh-TW" sz="2400" dirty="0"/>
              <a:t>). </a:t>
            </a:r>
          </a:p>
          <a:p>
            <a:pPr marL="342900" indent="-342900">
              <a:defRPr/>
            </a:pPr>
            <a:r>
              <a:rPr lang="en-US" altLang="zh-TW" sz="2400" dirty="0"/>
              <a:t>Several ETSI documents have been issued [2], [3] to define a reference architecture and functional blocks to enable running MEC applications at the edge.</a:t>
            </a:r>
          </a:p>
          <a:p>
            <a:pPr marL="342900" indent="-342900">
              <a:defRPr/>
            </a:pPr>
            <a:endParaRPr lang="zh-TW" altLang="en-US" sz="2400" dirty="0"/>
          </a:p>
        </p:txBody>
      </p:sp>
      <p:sp>
        <p:nvSpPr>
          <p:cNvPr id="12292" name="投影片編號版面配置區 3">
            <a:extLst>
              <a:ext uri="{FF2B5EF4-FFF2-40B4-BE49-F238E27FC236}">
                <a16:creationId xmlns:a16="http://schemas.microsoft.com/office/drawing/2014/main" id="{8C26193E-8089-4287-A245-59089469CE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D9057A-CAA2-4788-AF73-9CCFA31FFA82}" type="slidenum">
              <a:rPr lang="en-US" altLang="zh-TW" smtClean="0">
                <a:solidFill>
                  <a:srgbClr val="898989"/>
                </a:solidFill>
                <a:latin typeface="Calibri" panose="020F0502020204030204" pitchFamily="34" charset="0"/>
              </a:rPr>
              <a:pPr/>
              <a:t>7</a:t>
            </a:fld>
            <a:endParaRPr lang="en-US" altLang="zh-TW">
              <a:solidFill>
                <a:srgbClr val="898989"/>
              </a:solidFill>
              <a:latin typeface="Calibri" panose="020F0502020204030204" pitchFamily="34" charset="0"/>
            </a:endParaRPr>
          </a:p>
        </p:txBody>
      </p:sp>
    </p:spTree>
    <p:extLst>
      <p:ext uri="{BB962C8B-B14F-4D97-AF65-F5344CB8AC3E}">
        <p14:creationId xmlns:p14="http://schemas.microsoft.com/office/powerpoint/2010/main" val="11764806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70</a:t>
            </a:fld>
            <a:endParaRPr lang="en-US" altLang="zh-TW"/>
          </a:p>
        </p:txBody>
      </p:sp>
      <p:sp>
        <p:nvSpPr>
          <p:cNvPr id="7" name="內容版面配置區 6">
            <a:extLst>
              <a:ext uri="{FF2B5EF4-FFF2-40B4-BE49-F238E27FC236}">
                <a16:creationId xmlns:a16="http://schemas.microsoft.com/office/drawing/2014/main" id="{FD6C22B4-26B8-456D-A3D4-35912ABFA429}"/>
              </a:ext>
            </a:extLst>
          </p:cNvPr>
          <p:cNvSpPr>
            <a:spLocks noGrp="1"/>
          </p:cNvSpPr>
          <p:nvPr>
            <p:ph idx="1"/>
          </p:nvPr>
        </p:nvSpPr>
        <p:spPr/>
        <p:txBody>
          <a:bodyPr/>
          <a:lstStyle/>
          <a:p>
            <a:r>
              <a:rPr lang="en-US" altLang="zh-TW" sz="2400" dirty="0"/>
              <a:t>In our third experiment, we implement our model in the CPLEX environment and use its optimizer to derive exact optimal solutions. </a:t>
            </a:r>
          </a:p>
          <a:p>
            <a:r>
              <a:rPr lang="en-US" altLang="zh-TW" sz="2400" dirty="0"/>
              <a:t>We compare and evaluate the CPLEX results with our GGA.</a:t>
            </a:r>
            <a:endParaRPr lang="zh-TW" altLang="zh-TW" sz="2400" dirty="0"/>
          </a:p>
          <a:p>
            <a:endParaRPr lang="zh-TW" altLang="en-US" sz="2800" dirty="0"/>
          </a:p>
        </p:txBody>
      </p:sp>
    </p:spTree>
    <p:extLst>
      <p:ext uri="{BB962C8B-B14F-4D97-AF65-F5344CB8AC3E}">
        <p14:creationId xmlns:p14="http://schemas.microsoft.com/office/powerpoint/2010/main" val="484054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pic>
        <p:nvPicPr>
          <p:cNvPr id="5" name="內容版面配置區 4">
            <a:extLst>
              <a:ext uri="{FF2B5EF4-FFF2-40B4-BE49-F238E27FC236}">
                <a16:creationId xmlns:a16="http://schemas.microsoft.com/office/drawing/2014/main" id="{0580A84A-925C-4AB9-9ADA-220ADE40058B}"/>
              </a:ext>
            </a:extLst>
          </p:cNvPr>
          <p:cNvPicPr>
            <a:picLocks noGrp="1" noChangeAspect="1"/>
          </p:cNvPicPr>
          <p:nvPr>
            <p:ph idx="1"/>
          </p:nvPr>
        </p:nvPicPr>
        <p:blipFill>
          <a:blip r:embed="rId3"/>
          <a:stretch>
            <a:fillRect/>
          </a:stretch>
        </p:blipFill>
        <p:spPr>
          <a:xfrm>
            <a:off x="1795800" y="1909721"/>
            <a:ext cx="5400000" cy="3954545"/>
          </a:xfrm>
          <a:prstGeom prst="rect">
            <a:avLst/>
          </a:prstGeom>
        </p:spPr>
      </p:pic>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71</a:t>
            </a:fld>
            <a:endParaRPr lang="en-US" altLang="zh-TW"/>
          </a:p>
        </p:txBody>
      </p:sp>
    </p:spTree>
    <p:extLst>
      <p:ext uri="{BB962C8B-B14F-4D97-AF65-F5344CB8AC3E}">
        <p14:creationId xmlns:p14="http://schemas.microsoft.com/office/powerpoint/2010/main" val="2145593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pic>
        <p:nvPicPr>
          <p:cNvPr id="5" name="內容版面配置區 4">
            <a:extLst>
              <a:ext uri="{FF2B5EF4-FFF2-40B4-BE49-F238E27FC236}">
                <a16:creationId xmlns:a16="http://schemas.microsoft.com/office/drawing/2014/main" id="{308EA894-22AD-456C-BEF9-5D18841B2141}"/>
              </a:ext>
            </a:extLst>
          </p:cNvPr>
          <p:cNvPicPr>
            <a:picLocks noGrp="1" noChangeAspect="1"/>
          </p:cNvPicPr>
          <p:nvPr>
            <p:ph idx="1"/>
          </p:nvPr>
        </p:nvPicPr>
        <p:blipFill>
          <a:blip r:embed="rId3"/>
          <a:stretch>
            <a:fillRect/>
          </a:stretch>
        </p:blipFill>
        <p:spPr>
          <a:xfrm>
            <a:off x="1795800" y="1844824"/>
            <a:ext cx="5400000" cy="3897000"/>
          </a:xfrm>
          <a:prstGeom prst="rect">
            <a:avLst/>
          </a:prstGeom>
        </p:spPr>
      </p:pic>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72</a:t>
            </a:fld>
            <a:endParaRPr lang="en-US" altLang="zh-TW"/>
          </a:p>
        </p:txBody>
      </p:sp>
    </p:spTree>
    <p:extLst>
      <p:ext uri="{BB962C8B-B14F-4D97-AF65-F5344CB8AC3E}">
        <p14:creationId xmlns:p14="http://schemas.microsoft.com/office/powerpoint/2010/main" val="3173699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 NUMERICAL RESULTS</a:t>
            </a:r>
            <a:endParaRPr lang="zh-TW" altLang="zh-TW"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73</a:t>
            </a:fld>
            <a:endParaRPr lang="en-US" altLang="zh-TW"/>
          </a:p>
        </p:txBody>
      </p:sp>
      <p:sp>
        <p:nvSpPr>
          <p:cNvPr id="7" name="內容版面配置區 6">
            <a:extLst>
              <a:ext uri="{FF2B5EF4-FFF2-40B4-BE49-F238E27FC236}">
                <a16:creationId xmlns:a16="http://schemas.microsoft.com/office/drawing/2014/main" id="{4CD9C686-248E-4DC3-8990-4BE9AFCFED3D}"/>
              </a:ext>
            </a:extLst>
          </p:cNvPr>
          <p:cNvSpPr>
            <a:spLocks noGrp="1"/>
          </p:cNvSpPr>
          <p:nvPr>
            <p:ph idx="1"/>
          </p:nvPr>
        </p:nvSpPr>
        <p:spPr/>
        <p:txBody>
          <a:bodyPr/>
          <a:lstStyle/>
          <a:p>
            <a:r>
              <a:rPr lang="en-US" altLang="zh-TW" sz="2400" dirty="0"/>
              <a:t>Our experiments were performed on an Intel i7 machine with 8 CPU cores and 8 GB of RAM, running Ubuntu 14.04. </a:t>
            </a:r>
          </a:p>
          <a:p>
            <a:r>
              <a:rPr lang="en-US" altLang="zh-TW" sz="2400" dirty="0"/>
              <a:t>Note that we carried out those experiments by fixing the policy to </a:t>
            </a:r>
            <a:r>
              <a:rPr lang="en-US" altLang="zh-TW" sz="2400" dirty="0" err="1"/>
              <a:t>w</a:t>
            </a:r>
            <a:r>
              <a:rPr lang="en-US" altLang="zh-TW" sz="2400" baseline="-25000" dirty="0" err="1"/>
              <a:t>l</a:t>
            </a:r>
            <a:r>
              <a:rPr lang="en-US" altLang="zh-TW" sz="2400" dirty="0"/>
              <a:t> = </a:t>
            </a:r>
            <a:r>
              <a:rPr lang="en-US" altLang="zh-TW" sz="2400" dirty="0" err="1"/>
              <a:t>w</a:t>
            </a:r>
            <a:r>
              <a:rPr lang="en-US" altLang="zh-TW" sz="2400" baseline="-25000" dirty="0" err="1"/>
              <a:t>a</a:t>
            </a:r>
            <a:r>
              <a:rPr lang="en-US" altLang="zh-TW" sz="2400" dirty="0"/>
              <a:t> = 0.5.</a:t>
            </a:r>
            <a:endParaRPr lang="zh-TW" altLang="zh-TW" sz="2400" dirty="0"/>
          </a:p>
          <a:p>
            <a:pPr marL="0" indent="0">
              <a:buNone/>
            </a:pPr>
            <a:endParaRPr lang="en-US" altLang="zh-TW" sz="2400" dirty="0"/>
          </a:p>
          <a:p>
            <a:pPr marL="0" indent="0">
              <a:buNone/>
            </a:pPr>
            <a:endParaRPr lang="zh-TW" altLang="en-US" sz="2400" dirty="0"/>
          </a:p>
        </p:txBody>
      </p:sp>
    </p:spTree>
    <p:extLst>
      <p:ext uri="{BB962C8B-B14F-4D97-AF65-F5344CB8AC3E}">
        <p14:creationId xmlns:p14="http://schemas.microsoft.com/office/powerpoint/2010/main" val="30411331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VI. CONCLUSION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In this paper, we presented our study on the problem of placing VNF instances on a mixed environment which considers two different types of hosts, namely PMs from the edge and the central cloud. </a:t>
            </a:r>
          </a:p>
          <a:p>
            <a:r>
              <a:rPr lang="en-US" altLang="zh-TW" sz="2400" dirty="0"/>
              <a:t>We proposed a multi-objective optimization formulation of the problem that captures the tradeoff between service access latency and availability, which correspond to the criteria of </a:t>
            </a:r>
            <a:r>
              <a:rPr lang="en-US" altLang="zh-TW" sz="2400" dirty="0" err="1"/>
              <a:t>uRLLC</a:t>
            </a:r>
            <a:r>
              <a:rPr lang="en-US" altLang="zh-TW" sz="2400" dirty="0"/>
              <a:t> services.</a:t>
            </a:r>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74</a:t>
            </a:fld>
            <a:endParaRPr lang="en-US" altLang="zh-TW"/>
          </a:p>
        </p:txBody>
      </p:sp>
    </p:spTree>
    <p:extLst>
      <p:ext uri="{BB962C8B-B14F-4D97-AF65-F5344CB8AC3E}">
        <p14:creationId xmlns:p14="http://schemas.microsoft.com/office/powerpoint/2010/main" val="36162969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VI. CONCLUSION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To solve this placement problem, we provided an appropriate adaptation of the Genetic Algorithm meta-heuristic.</a:t>
            </a:r>
          </a:p>
          <a:p>
            <a:r>
              <a:rPr lang="en-US" altLang="zh-TW" sz="2400" dirty="0"/>
              <a:t>Our experimental results show that our solutions are close to the optimal, while simultaneously it takes considerably less time to derive them than an exact algorithm provided by CPLEX. </a:t>
            </a:r>
          </a:p>
          <a:p>
            <a:r>
              <a:rPr lang="en-US" altLang="zh-TW" sz="2400" dirty="0"/>
              <a:t>We have also shown how our method can reduce delays and still provide a highly-available service.</a:t>
            </a:r>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75</a:t>
            </a:fld>
            <a:endParaRPr lang="en-US" altLang="zh-TW"/>
          </a:p>
        </p:txBody>
      </p:sp>
    </p:spTree>
    <p:extLst>
      <p:ext uri="{BB962C8B-B14F-4D97-AF65-F5344CB8AC3E}">
        <p14:creationId xmlns:p14="http://schemas.microsoft.com/office/powerpoint/2010/main" val="40472192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VI. CONCLUSION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Our approach tackles important aspects regarding </a:t>
            </a:r>
            <a:r>
              <a:rPr lang="en-US" altLang="zh-TW" sz="2400" dirty="0" err="1"/>
              <a:t>uRLLC</a:t>
            </a:r>
            <a:r>
              <a:rPr lang="en-US" altLang="zh-TW" sz="2400" dirty="0"/>
              <a:t> services, but more needs to be done, and this is the subject of our ongoing work. </a:t>
            </a:r>
          </a:p>
          <a:p>
            <a:r>
              <a:rPr lang="en-US" altLang="zh-TW" sz="2400" dirty="0"/>
              <a:t>First, we will consider different types of components, such as caches, which may influence the type of resources needed and thus the number of vCPUs as well as the number of VMs.</a:t>
            </a:r>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76</a:t>
            </a:fld>
            <a:endParaRPr lang="en-US" altLang="zh-TW"/>
          </a:p>
        </p:txBody>
      </p:sp>
    </p:spTree>
    <p:extLst>
      <p:ext uri="{BB962C8B-B14F-4D97-AF65-F5344CB8AC3E}">
        <p14:creationId xmlns:p14="http://schemas.microsoft.com/office/powerpoint/2010/main" val="18212445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VI. CONCLUSION</a:t>
            </a:r>
            <a:endParaRPr lang="zh-TW" altLang="zh-TW"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Second our mechanism will take into account failure recovery in case of PM breakdowns, especially at the edge and for critical services, such as the connected car. </a:t>
            </a:r>
          </a:p>
          <a:p>
            <a:r>
              <a:rPr lang="en-US" altLang="zh-TW" sz="2400" dirty="0"/>
              <a:t>Finally, we are exploring uses of our model with respect to the establishment of SLAs with the customer, in order to create a clear common understanding about different services.</a:t>
            </a:r>
            <a:endParaRPr lang="zh-TW" altLang="zh-TW" sz="2400" dirty="0"/>
          </a:p>
          <a:p>
            <a:endParaRPr lang="zh-TW" altLang="en-US" sz="11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77</a:t>
            </a:fld>
            <a:endParaRPr lang="en-US" altLang="zh-TW"/>
          </a:p>
        </p:txBody>
      </p:sp>
    </p:spTree>
    <p:extLst>
      <p:ext uri="{BB962C8B-B14F-4D97-AF65-F5344CB8AC3E}">
        <p14:creationId xmlns:p14="http://schemas.microsoft.com/office/powerpoint/2010/main" val="2829069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BA1B57-1AFF-49F0-81BB-6018AA3AB6B8}"/>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72F46EE0-CDAD-4A5A-87DB-0168F0BF3148}"/>
              </a:ext>
            </a:extLst>
          </p:cNvPr>
          <p:cNvSpPr>
            <a:spLocks noGrp="1"/>
          </p:cNvSpPr>
          <p:nvPr>
            <p:ph idx="1"/>
          </p:nvPr>
        </p:nvSpPr>
        <p:spPr/>
        <p:txBody>
          <a:bodyPr/>
          <a:lstStyle/>
          <a:p>
            <a:r>
              <a:rPr lang="en-US" altLang="zh-TW" sz="1600" dirty="0"/>
              <a:t>[1] A. </a:t>
            </a:r>
            <a:r>
              <a:rPr lang="en-US" altLang="zh-TW" sz="1600" dirty="0" err="1"/>
              <a:t>Ksentini</a:t>
            </a:r>
            <a:r>
              <a:rPr lang="en-US" altLang="zh-TW" sz="1600" dirty="0"/>
              <a:t>, P. A. </a:t>
            </a:r>
            <a:r>
              <a:rPr lang="en-US" altLang="zh-TW" sz="1600" dirty="0" err="1"/>
              <a:t>Frangoudis</a:t>
            </a:r>
            <a:r>
              <a:rPr lang="en-US" altLang="zh-TW" sz="1600" dirty="0"/>
              <a:t>, P. C. </a:t>
            </a:r>
            <a:r>
              <a:rPr lang="en-US" altLang="zh-TW" sz="1600" dirty="0" err="1"/>
              <a:t>Amogh</a:t>
            </a:r>
            <a:r>
              <a:rPr lang="en-US" altLang="zh-TW" sz="1600" dirty="0"/>
              <a:t>, and N. </a:t>
            </a:r>
            <a:r>
              <a:rPr lang="en-US" altLang="zh-TW" sz="1600" dirty="0" err="1"/>
              <a:t>Nikaein</a:t>
            </a:r>
            <a:r>
              <a:rPr lang="en-US" altLang="zh-TW" sz="1600" dirty="0"/>
              <a:t>, “Providing low latency guarantees for slicing-ready 5G systems via two-level MAC scheduling,” IEEE Network, 2018, in press. </a:t>
            </a:r>
          </a:p>
          <a:p>
            <a:r>
              <a:rPr lang="en-US" altLang="zh-TW" sz="1600" dirty="0"/>
              <a:t>[2] Mobile Edge Computing (MEC); Framework and Reference </a:t>
            </a:r>
            <a:r>
              <a:rPr lang="en-US" altLang="zh-TW" sz="1600" dirty="0" err="1"/>
              <a:t>Architecture</a:t>
            </a:r>
            <a:r>
              <a:rPr lang="en-US" altLang="zh-TW" sz="1600" dirty="0"/>
              <a:t>, ETSI Group Specification MEC 003, 2016. </a:t>
            </a:r>
          </a:p>
          <a:p>
            <a:r>
              <a:rPr lang="en-US" altLang="zh-TW" sz="1600" dirty="0"/>
              <a:t>[3] Mobile Edge Computing (MEC); Mobile Edge Management; Part 2: Application lifecycle, rules and requirements management, ETSI Group Specification MEC 010, 2017. </a:t>
            </a:r>
          </a:p>
          <a:p>
            <a:r>
              <a:rPr lang="en-US" altLang="zh-TW" sz="1600" dirty="0"/>
              <a:t>[4] Mobile Edge Computing (MEC); Deployment of Mobile Edge Computing in an NVF environment, ETSI Group Report MEC 017, 2018. </a:t>
            </a:r>
          </a:p>
          <a:p>
            <a:r>
              <a:rPr lang="en-US" altLang="zh-TW" sz="1600" dirty="0"/>
              <a:t>[5] L. </a:t>
            </a:r>
            <a:r>
              <a:rPr lang="en-US" altLang="zh-TW" sz="1600" dirty="0" err="1"/>
              <a:t>Yala</a:t>
            </a:r>
            <a:r>
              <a:rPr lang="en-US" altLang="zh-TW" sz="1600" dirty="0"/>
              <a:t>, P. </a:t>
            </a:r>
            <a:r>
              <a:rPr lang="en-US" altLang="zh-TW" sz="1600" dirty="0" err="1"/>
              <a:t>Frangoudis</a:t>
            </a:r>
            <a:r>
              <a:rPr lang="en-US" altLang="zh-TW" sz="1600" dirty="0"/>
              <a:t>, G. Lucarelli, and A. </a:t>
            </a:r>
            <a:r>
              <a:rPr lang="en-US" altLang="zh-TW" sz="1600" dirty="0" err="1"/>
              <a:t>Ksentini</a:t>
            </a:r>
            <a:r>
              <a:rPr lang="en-US" altLang="zh-TW" sz="1600" dirty="0"/>
              <a:t>, “Balancing between cost and availability for </a:t>
            </a:r>
            <a:r>
              <a:rPr lang="en-US" altLang="zh-TW" sz="1600" dirty="0" err="1"/>
              <a:t>cdnaas</a:t>
            </a:r>
            <a:r>
              <a:rPr lang="en-US" altLang="zh-TW" sz="1600" dirty="0"/>
              <a:t> resource placement,” in Proc. IEEE GLOBECOM, 2017.</a:t>
            </a:r>
          </a:p>
          <a:p>
            <a:r>
              <a:rPr lang="en-US" altLang="zh-TW" sz="1600" dirty="0"/>
              <a:t> [6] J. Dong, X. </a:t>
            </a:r>
            <a:r>
              <a:rPr lang="en-US" altLang="zh-TW" sz="1600" dirty="0" err="1"/>
              <a:t>Jin</a:t>
            </a:r>
            <a:r>
              <a:rPr lang="en-US" altLang="zh-TW" sz="1600" dirty="0"/>
              <a:t>, H. Wang, Y. Li, P. Zhang, and S. Cheng, “Energy-saving virtual machine placement in cloud data centers,” in Proc. IEEE/ACM </a:t>
            </a:r>
            <a:r>
              <a:rPr lang="en-US" altLang="zh-TW" sz="1600" dirty="0" err="1"/>
              <a:t>CCGrid</a:t>
            </a:r>
            <a:r>
              <a:rPr lang="en-US" altLang="zh-TW" sz="1600" dirty="0"/>
              <a:t>, 2013. </a:t>
            </a:r>
          </a:p>
          <a:p>
            <a:r>
              <a:rPr lang="en-US" altLang="zh-TW" sz="1600" dirty="0"/>
              <a:t>[7] N. Quang-Hung, N. T. Son, and N. </a:t>
            </a:r>
            <a:r>
              <a:rPr lang="en-US" altLang="zh-TW" sz="1600" dirty="0" err="1"/>
              <a:t>Thoai</a:t>
            </a:r>
            <a:r>
              <a:rPr lang="en-US" altLang="zh-TW" sz="1600" dirty="0"/>
              <a:t>, “Energy-saving virtual machine scheduling in cloud computing with fixed interval constraints,” in Transactions on Large-Scale Data-and Knowledge-Centered Systems XXXI. Springer, 2017, pp. 124–145. </a:t>
            </a:r>
          </a:p>
        </p:txBody>
      </p:sp>
      <p:sp>
        <p:nvSpPr>
          <p:cNvPr id="4" name="投影片編號版面配置區 3">
            <a:extLst>
              <a:ext uri="{FF2B5EF4-FFF2-40B4-BE49-F238E27FC236}">
                <a16:creationId xmlns:a16="http://schemas.microsoft.com/office/drawing/2014/main" id="{837386C4-B4AB-430B-87F7-67C9DE76DB4C}"/>
              </a:ext>
            </a:extLst>
          </p:cNvPr>
          <p:cNvSpPr>
            <a:spLocks noGrp="1"/>
          </p:cNvSpPr>
          <p:nvPr>
            <p:ph type="sldNum" sz="quarter" idx="12"/>
          </p:nvPr>
        </p:nvSpPr>
        <p:spPr/>
        <p:txBody>
          <a:bodyPr/>
          <a:lstStyle/>
          <a:p>
            <a:pPr>
              <a:defRPr/>
            </a:pPr>
            <a:fld id="{18C3105E-AF54-471B-9EDB-1D75396B7D19}" type="slidenum">
              <a:rPr lang="en-US" altLang="zh-TW" smtClean="0"/>
              <a:pPr>
                <a:defRPr/>
              </a:pPr>
              <a:t>78</a:t>
            </a:fld>
            <a:endParaRPr lang="en-US" altLang="zh-TW"/>
          </a:p>
        </p:txBody>
      </p:sp>
    </p:spTree>
    <p:extLst>
      <p:ext uri="{BB962C8B-B14F-4D97-AF65-F5344CB8AC3E}">
        <p14:creationId xmlns:p14="http://schemas.microsoft.com/office/powerpoint/2010/main" val="1332370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BA1B57-1AFF-49F0-81BB-6018AA3AB6B8}"/>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72F46EE0-CDAD-4A5A-87DB-0168F0BF3148}"/>
              </a:ext>
            </a:extLst>
          </p:cNvPr>
          <p:cNvSpPr>
            <a:spLocks noGrp="1"/>
          </p:cNvSpPr>
          <p:nvPr>
            <p:ph idx="1"/>
          </p:nvPr>
        </p:nvSpPr>
        <p:spPr/>
        <p:txBody>
          <a:bodyPr/>
          <a:lstStyle/>
          <a:p>
            <a:r>
              <a:rPr lang="en-US" altLang="zh-TW" sz="1600" dirty="0"/>
              <a:t>[8] T. </a:t>
            </a:r>
            <a:r>
              <a:rPr lang="en-US" altLang="zh-TW" sz="1600" dirty="0" err="1"/>
              <a:t>Taleb</a:t>
            </a:r>
            <a:r>
              <a:rPr lang="en-US" altLang="zh-TW" sz="1600" dirty="0"/>
              <a:t>, K. </a:t>
            </a:r>
            <a:r>
              <a:rPr lang="en-US" altLang="zh-TW" sz="1600" dirty="0" err="1"/>
              <a:t>Samdanis</a:t>
            </a:r>
            <a:r>
              <a:rPr lang="en-US" altLang="zh-TW" sz="1600" dirty="0"/>
              <a:t>, B. </a:t>
            </a:r>
            <a:r>
              <a:rPr lang="en-US" altLang="zh-TW" sz="1600" dirty="0" err="1"/>
              <a:t>Mada</a:t>
            </a:r>
            <a:r>
              <a:rPr lang="en-US" altLang="zh-TW" sz="1600" dirty="0"/>
              <a:t>, H. </a:t>
            </a:r>
            <a:r>
              <a:rPr lang="en-US" altLang="zh-TW" sz="1600" dirty="0" err="1"/>
              <a:t>Flinck</a:t>
            </a:r>
            <a:r>
              <a:rPr lang="en-US" altLang="zh-TW" sz="1600" dirty="0"/>
              <a:t>, S. Dutta, and D. Sabella, “On multi-access edge computing: A survey of the emerging 5G </a:t>
            </a:r>
            <a:r>
              <a:rPr lang="en-US" altLang="zh-TW" sz="1600" dirty="0" err="1"/>
              <a:t>network</a:t>
            </a:r>
            <a:r>
              <a:rPr lang="en-US" altLang="zh-TW" sz="1600" dirty="0"/>
              <a:t> edge cloud architecture and orchestration,” IEEE Communications Surveys &amp; Tutorials, vol. 19, no. 3, pp. 1657–1681, 2017. </a:t>
            </a:r>
          </a:p>
          <a:p>
            <a:r>
              <a:rPr lang="en-US" altLang="zh-TW" sz="1600" dirty="0"/>
              <a:t>[9] F. B. </a:t>
            </a:r>
            <a:r>
              <a:rPr lang="en-US" altLang="zh-TW" sz="1600" dirty="0" err="1"/>
              <a:t>Jemaa</a:t>
            </a:r>
            <a:r>
              <a:rPr lang="en-US" altLang="zh-TW" sz="1600" dirty="0"/>
              <a:t>, G. </a:t>
            </a:r>
            <a:r>
              <a:rPr lang="en-US" altLang="zh-TW" sz="1600" dirty="0" err="1"/>
              <a:t>Pujolle</a:t>
            </a:r>
            <a:r>
              <a:rPr lang="en-US" altLang="zh-TW" sz="1600" dirty="0"/>
              <a:t>, and M. </a:t>
            </a:r>
            <a:r>
              <a:rPr lang="en-US" altLang="zh-TW" sz="1600" dirty="0" err="1"/>
              <a:t>Pariente</a:t>
            </a:r>
            <a:r>
              <a:rPr lang="en-US" altLang="zh-TW" sz="1600" dirty="0"/>
              <a:t>, “QoS-aware VNF placement optimization in edge-central carrier cloud architecture,” in Proc. IEEE GLOBECOM, 2016. </a:t>
            </a:r>
          </a:p>
          <a:p>
            <a:r>
              <a:rPr lang="en-US" altLang="zh-TW" sz="1600" dirty="0"/>
              <a:t>[10] I. </a:t>
            </a:r>
            <a:r>
              <a:rPr lang="en-US" altLang="zh-TW" sz="1600" dirty="0" err="1"/>
              <a:t>Benkacem</a:t>
            </a:r>
            <a:r>
              <a:rPr lang="en-US" altLang="zh-TW" sz="1600" dirty="0"/>
              <a:t>, T. </a:t>
            </a:r>
            <a:r>
              <a:rPr lang="en-US" altLang="zh-TW" sz="1600" dirty="0" err="1"/>
              <a:t>Taleb</a:t>
            </a:r>
            <a:r>
              <a:rPr lang="en-US" altLang="zh-TW" sz="1600" dirty="0"/>
              <a:t>, M. </a:t>
            </a:r>
            <a:r>
              <a:rPr lang="en-US" altLang="zh-TW" sz="1600" dirty="0" err="1"/>
              <a:t>Bagaa</a:t>
            </a:r>
            <a:r>
              <a:rPr lang="en-US" altLang="zh-TW" sz="1600" dirty="0"/>
              <a:t>, and H. </a:t>
            </a:r>
            <a:r>
              <a:rPr lang="en-US" altLang="zh-TW" sz="1600" dirty="0" err="1"/>
              <a:t>Flinck</a:t>
            </a:r>
            <a:r>
              <a:rPr lang="en-US" altLang="zh-TW" sz="1600" dirty="0"/>
              <a:t>, “Optimal VNFs placement in CDN slicing over multi-cloud environment,” IEEE Journal on Selected Areas in Communications, vol. 36, no. 3, pp. 616–627, 2018. </a:t>
            </a:r>
          </a:p>
          <a:p>
            <a:r>
              <a:rPr lang="en-US" altLang="zh-TW" sz="1600" dirty="0"/>
              <a:t>[11] F. Bari, S. R. Chowdhury, R. Ahmed, R. </a:t>
            </a:r>
            <a:r>
              <a:rPr lang="en-US" altLang="zh-TW" sz="1600" dirty="0" err="1"/>
              <a:t>Boutaba</a:t>
            </a:r>
            <a:r>
              <a:rPr lang="en-US" altLang="zh-TW" sz="1600" dirty="0"/>
              <a:t>, and O. C. M. B. Duarte, “Orchestrating virtualized network functions,” IEEE </a:t>
            </a:r>
            <a:r>
              <a:rPr lang="en-US" altLang="zh-TW" sz="1600" dirty="0" err="1"/>
              <a:t>Transactions</a:t>
            </a:r>
            <a:r>
              <a:rPr lang="en-US" altLang="zh-TW" sz="1600" dirty="0"/>
              <a:t> on Network and Service Management, vol. 13, no. 4, pp. 725–739, 2016. </a:t>
            </a:r>
          </a:p>
          <a:p>
            <a:r>
              <a:rPr lang="en-US" altLang="zh-TW" sz="1600" dirty="0"/>
              <a:t>[12] S. Wang, R. </a:t>
            </a:r>
            <a:r>
              <a:rPr lang="en-US" altLang="zh-TW" sz="1600" dirty="0" err="1"/>
              <a:t>Urgaonkar</a:t>
            </a:r>
            <a:r>
              <a:rPr lang="en-US" altLang="zh-TW" sz="1600" dirty="0"/>
              <a:t>, M. Zafer, T. He, K. Chan, and K. K. Leung, “Dynamic service migration in mobile edge-clouds,” in Proc. IFIP Networking, 2015. </a:t>
            </a:r>
          </a:p>
          <a:p>
            <a:r>
              <a:rPr lang="en-US" altLang="zh-TW" sz="1600" dirty="0"/>
              <a:t>[13] K. </a:t>
            </a:r>
            <a:r>
              <a:rPr lang="en-US" altLang="zh-TW" sz="1600" dirty="0" err="1"/>
              <a:t>Katsalis</a:t>
            </a:r>
            <a:r>
              <a:rPr lang="en-US" altLang="zh-TW" sz="1600" dirty="0"/>
              <a:t>, T. G. </a:t>
            </a:r>
            <a:r>
              <a:rPr lang="en-US" altLang="zh-TW" sz="1600" dirty="0" err="1"/>
              <a:t>Papaioannou</a:t>
            </a:r>
            <a:r>
              <a:rPr lang="en-US" altLang="zh-TW" sz="1600" dirty="0"/>
              <a:t>, N. </a:t>
            </a:r>
            <a:r>
              <a:rPr lang="en-US" altLang="zh-TW" sz="1600" dirty="0" err="1"/>
              <a:t>Nikaein</a:t>
            </a:r>
            <a:r>
              <a:rPr lang="en-US" altLang="zh-TW" sz="1600" dirty="0"/>
              <a:t>, and L. </a:t>
            </a:r>
            <a:r>
              <a:rPr lang="en-US" altLang="zh-TW" sz="1600" dirty="0" err="1"/>
              <a:t>Tassiulas</a:t>
            </a:r>
            <a:r>
              <a:rPr lang="en-US" altLang="zh-TW" sz="1600" dirty="0"/>
              <a:t>, “</a:t>
            </a:r>
            <a:r>
              <a:rPr lang="en-US" altLang="zh-TW" sz="1600" dirty="0" err="1"/>
              <a:t>SLAdriven</a:t>
            </a:r>
            <a:r>
              <a:rPr lang="en-US" altLang="zh-TW" sz="1600" dirty="0"/>
              <a:t> VM scheduling in Mobile Edge Computing,” in Proc. 9 </a:t>
            </a:r>
            <a:r>
              <a:rPr lang="en-US" altLang="zh-TW" sz="1600" dirty="0" err="1"/>
              <a:t>th</a:t>
            </a:r>
            <a:r>
              <a:rPr lang="en-US" altLang="zh-TW" sz="1600" dirty="0"/>
              <a:t> IEEE International Conference on Cloud Computing (CLOUD), 2016, pp. 750–757. </a:t>
            </a:r>
          </a:p>
        </p:txBody>
      </p:sp>
      <p:sp>
        <p:nvSpPr>
          <p:cNvPr id="4" name="投影片編號版面配置區 3">
            <a:extLst>
              <a:ext uri="{FF2B5EF4-FFF2-40B4-BE49-F238E27FC236}">
                <a16:creationId xmlns:a16="http://schemas.microsoft.com/office/drawing/2014/main" id="{837386C4-B4AB-430B-87F7-67C9DE76DB4C}"/>
              </a:ext>
            </a:extLst>
          </p:cNvPr>
          <p:cNvSpPr>
            <a:spLocks noGrp="1"/>
          </p:cNvSpPr>
          <p:nvPr>
            <p:ph type="sldNum" sz="quarter" idx="12"/>
          </p:nvPr>
        </p:nvSpPr>
        <p:spPr/>
        <p:txBody>
          <a:bodyPr/>
          <a:lstStyle/>
          <a:p>
            <a:pPr>
              <a:defRPr/>
            </a:pPr>
            <a:fld id="{18C3105E-AF54-471B-9EDB-1D75396B7D19}" type="slidenum">
              <a:rPr lang="en-US" altLang="zh-TW" smtClean="0"/>
              <a:pPr>
                <a:defRPr/>
              </a:pPr>
              <a:t>79</a:t>
            </a:fld>
            <a:endParaRPr lang="en-US" altLang="zh-TW"/>
          </a:p>
        </p:txBody>
      </p:sp>
    </p:spTree>
    <p:extLst>
      <p:ext uri="{BB962C8B-B14F-4D97-AF65-F5344CB8AC3E}">
        <p14:creationId xmlns:p14="http://schemas.microsoft.com/office/powerpoint/2010/main" val="180337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pPr marL="571500" indent="-571500">
              <a:buAutoNum type="romanLcParenBoth"/>
            </a:pPr>
            <a:r>
              <a:rPr lang="en-US" altLang="zh-TW" sz="2400" dirty="0"/>
              <a:t>define interfaces to interconnect MEC applications with the mobile network data plane to interact with the user data.</a:t>
            </a:r>
          </a:p>
          <a:p>
            <a:pPr marL="571500" indent="-571500">
              <a:buAutoNum type="romanLcParenBoth"/>
            </a:pPr>
            <a:r>
              <a:rPr lang="en-US" altLang="zh-TW" sz="2400" dirty="0"/>
              <a:t>specify interfaces to run MEC applications within a virtualization platform.</a:t>
            </a:r>
          </a:p>
          <a:p>
            <a:pPr marL="571500" indent="-571500">
              <a:buAutoNum type="romanLcParenBoth"/>
            </a:pPr>
            <a:r>
              <a:rPr lang="en-US" altLang="zh-TW" sz="2400" dirty="0"/>
              <a:t> provide MEC services to leverage the mobile operator, by exposing low-level Radio Access Network (RAN) information to third-party application developers, allowing the development of context-aware services.</a:t>
            </a:r>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8</a:t>
            </a:fld>
            <a:endParaRPr lang="en-US" altLang="zh-TW"/>
          </a:p>
        </p:txBody>
      </p:sp>
    </p:spTree>
    <p:extLst>
      <p:ext uri="{BB962C8B-B14F-4D97-AF65-F5344CB8AC3E}">
        <p14:creationId xmlns:p14="http://schemas.microsoft.com/office/powerpoint/2010/main" val="1377878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BA1B57-1AFF-49F0-81BB-6018AA3AB6B8}"/>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72F46EE0-CDAD-4A5A-87DB-0168F0BF3148}"/>
              </a:ext>
            </a:extLst>
          </p:cNvPr>
          <p:cNvSpPr>
            <a:spLocks noGrp="1"/>
          </p:cNvSpPr>
          <p:nvPr>
            <p:ph idx="1"/>
          </p:nvPr>
        </p:nvSpPr>
        <p:spPr/>
        <p:txBody>
          <a:bodyPr/>
          <a:lstStyle/>
          <a:p>
            <a:r>
              <a:rPr lang="en-US" altLang="zh-TW" sz="1600" dirty="0"/>
              <a:t>[14] Z. Wen, J. </a:t>
            </a:r>
            <a:r>
              <a:rPr lang="en-US" altLang="zh-TW" sz="1600" dirty="0" err="1"/>
              <a:t>Cała</a:t>
            </a:r>
            <a:r>
              <a:rPr lang="en-US" altLang="zh-TW" sz="1600" dirty="0"/>
              <a:t>, P. Watson, and A. </a:t>
            </a:r>
            <a:r>
              <a:rPr lang="en-US" altLang="zh-TW" sz="1600" dirty="0" err="1"/>
              <a:t>Romanovsky</a:t>
            </a:r>
            <a:r>
              <a:rPr lang="en-US" altLang="zh-TW" sz="1600" dirty="0"/>
              <a:t>, “Cost effective, reliable and secure workflow deployment over federated clouds,” IEEE Transactions on Services Computing, vol. 10, no. 6, pp. 929–941, 2017.</a:t>
            </a:r>
          </a:p>
          <a:p>
            <a:r>
              <a:rPr lang="en-US" altLang="zh-TW" sz="1600" dirty="0"/>
              <a:t>[15] R. Van den </a:t>
            </a:r>
            <a:r>
              <a:rPr lang="en-US" altLang="zh-TW" sz="1600" dirty="0" err="1"/>
              <a:t>Bossche</a:t>
            </a:r>
            <a:r>
              <a:rPr lang="en-US" altLang="zh-TW" sz="1600" dirty="0"/>
              <a:t>, K. </a:t>
            </a:r>
            <a:r>
              <a:rPr lang="en-US" altLang="zh-TW" sz="1600" dirty="0" err="1"/>
              <a:t>Vanmechelen</a:t>
            </a:r>
            <a:r>
              <a:rPr lang="en-US" altLang="zh-TW" sz="1600" dirty="0"/>
              <a:t>, and J. </a:t>
            </a:r>
            <a:r>
              <a:rPr lang="en-US" altLang="zh-TW" sz="1600" dirty="0" err="1"/>
              <a:t>Broeckhove</a:t>
            </a:r>
            <a:r>
              <a:rPr lang="en-US" altLang="zh-TW" sz="1600" dirty="0"/>
              <a:t>, “Cost-optimal scheduling in hybrid IaaS clouds for deadline constrained workloads,” in Proc. IEEE 3 </a:t>
            </a:r>
            <a:r>
              <a:rPr lang="en-US" altLang="zh-TW" sz="1600" dirty="0" err="1"/>
              <a:t>rd</a:t>
            </a:r>
            <a:r>
              <a:rPr lang="en-US" altLang="zh-TW" sz="1600" dirty="0"/>
              <a:t> International Conference on Cloud Computing (CLOUD), 2010, pp. 228–235. </a:t>
            </a:r>
          </a:p>
          <a:p>
            <a:r>
              <a:rPr lang="en-US" altLang="zh-TW" sz="1600" dirty="0"/>
              <a:t>[16] A. </a:t>
            </a:r>
            <a:r>
              <a:rPr lang="en-US" altLang="zh-TW" sz="1600" dirty="0" err="1"/>
              <a:t>Alleg</a:t>
            </a:r>
            <a:r>
              <a:rPr lang="en-US" altLang="zh-TW" sz="1600" dirty="0"/>
              <a:t>, T. Ahmed, M. </a:t>
            </a:r>
            <a:r>
              <a:rPr lang="en-US" altLang="zh-TW" sz="1600" dirty="0" err="1"/>
              <a:t>Mosbah</a:t>
            </a:r>
            <a:r>
              <a:rPr lang="en-US" altLang="zh-TW" sz="1600" dirty="0"/>
              <a:t>, R. Riggio, and R. </a:t>
            </a:r>
            <a:r>
              <a:rPr lang="en-US" altLang="zh-TW" sz="1600" dirty="0" err="1"/>
              <a:t>Boutaba</a:t>
            </a:r>
            <a:r>
              <a:rPr lang="en-US" altLang="zh-TW" sz="1600" dirty="0"/>
              <a:t>, “</a:t>
            </a:r>
            <a:r>
              <a:rPr lang="en-US" altLang="zh-TW" sz="1600" dirty="0" err="1"/>
              <a:t>Delayaware</a:t>
            </a:r>
            <a:r>
              <a:rPr lang="en-US" altLang="zh-TW" sz="1600" dirty="0"/>
              <a:t> VNF placement and chaining based on a flexible resource </a:t>
            </a:r>
            <a:r>
              <a:rPr lang="en-US" altLang="zh-TW" sz="1600" dirty="0" err="1"/>
              <a:t>allocation</a:t>
            </a:r>
            <a:r>
              <a:rPr lang="en-US" altLang="zh-TW" sz="1600" dirty="0"/>
              <a:t> approach,” in Proc. 13th International Conference on Network and Service Management (CNSM), 2017. </a:t>
            </a:r>
          </a:p>
          <a:p>
            <a:r>
              <a:rPr lang="en-US" altLang="zh-TW" sz="1600" dirty="0"/>
              <a:t>[17] Z. A. Mann, “Allocation of virtual machines in cloud data centers–a survey of problem models and optimization algorithms,” ACM </a:t>
            </a:r>
            <a:r>
              <a:rPr lang="en-US" altLang="zh-TW" sz="1600" dirty="0" err="1"/>
              <a:t>Comput</a:t>
            </a:r>
            <a:r>
              <a:rPr lang="en-US" altLang="zh-TW" sz="1600" dirty="0"/>
              <a:t>. </a:t>
            </a:r>
            <a:r>
              <a:rPr lang="en-US" altLang="zh-TW" sz="1600" dirty="0" err="1"/>
              <a:t>Surv</a:t>
            </a:r>
            <a:r>
              <a:rPr lang="en-US" altLang="zh-TW" sz="1600" dirty="0"/>
              <a:t>., vol. 48, no. 1, p. 11, 2015. </a:t>
            </a:r>
          </a:p>
          <a:p>
            <a:r>
              <a:rPr lang="en-US" altLang="zh-TW" sz="1600" dirty="0"/>
              <a:t>[18] J. Xu and J. A. B. Fortes, “Multi-objective virtual machine placement in virtualized data center environments,” in Proc. 2010 IEEE/ACM Int’l Conference on Green Computing and Communications (</a:t>
            </a:r>
            <a:r>
              <a:rPr lang="en-US" altLang="zh-TW" sz="1600" dirty="0" err="1"/>
              <a:t>GreenCom</a:t>
            </a:r>
            <a:r>
              <a:rPr lang="en-US" altLang="zh-TW" sz="1600" dirty="0"/>
              <a:t>), &amp; Int’l Conference on Cyber, Physical and Social Computing (</a:t>
            </a:r>
            <a:r>
              <a:rPr lang="en-US" altLang="zh-TW" sz="1600" dirty="0" err="1"/>
              <a:t>CPSCom</a:t>
            </a:r>
            <a:r>
              <a:rPr lang="en-US" altLang="zh-TW" sz="1600" dirty="0"/>
              <a:t>), 2010, pp. 179–188. </a:t>
            </a:r>
            <a:endParaRPr lang="zh-TW" altLang="en-US" sz="1600" dirty="0"/>
          </a:p>
        </p:txBody>
      </p:sp>
      <p:sp>
        <p:nvSpPr>
          <p:cNvPr id="4" name="投影片編號版面配置區 3">
            <a:extLst>
              <a:ext uri="{FF2B5EF4-FFF2-40B4-BE49-F238E27FC236}">
                <a16:creationId xmlns:a16="http://schemas.microsoft.com/office/drawing/2014/main" id="{837386C4-B4AB-430B-87F7-67C9DE76DB4C}"/>
              </a:ext>
            </a:extLst>
          </p:cNvPr>
          <p:cNvSpPr>
            <a:spLocks noGrp="1"/>
          </p:cNvSpPr>
          <p:nvPr>
            <p:ph type="sldNum" sz="quarter" idx="12"/>
          </p:nvPr>
        </p:nvSpPr>
        <p:spPr/>
        <p:txBody>
          <a:bodyPr/>
          <a:lstStyle/>
          <a:p>
            <a:pPr>
              <a:defRPr/>
            </a:pPr>
            <a:fld id="{18C3105E-AF54-471B-9EDB-1D75396B7D19}" type="slidenum">
              <a:rPr lang="en-US" altLang="zh-TW" smtClean="0"/>
              <a:pPr>
                <a:defRPr/>
              </a:pPr>
              <a:t>80</a:t>
            </a:fld>
            <a:endParaRPr lang="en-US" altLang="zh-TW"/>
          </a:p>
        </p:txBody>
      </p:sp>
    </p:spTree>
    <p:extLst>
      <p:ext uri="{BB962C8B-B14F-4D97-AF65-F5344CB8AC3E}">
        <p14:creationId xmlns:p14="http://schemas.microsoft.com/office/powerpoint/2010/main" val="10058641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047550-C891-4D01-9B76-6A281D3B35FB}"/>
              </a:ext>
            </a:extLst>
          </p:cNvPr>
          <p:cNvSpPr>
            <a:spLocks noGrp="1"/>
          </p:cNvSpPr>
          <p:nvPr>
            <p:ph type="title"/>
          </p:nvPr>
        </p:nvSpPr>
        <p:spPr/>
        <p:txBody>
          <a:bodyPr/>
          <a:lstStyle/>
          <a:p>
            <a:r>
              <a:rPr lang="en-US" altLang="zh-TW" dirty="0"/>
              <a:t>federated clouds</a:t>
            </a:r>
            <a:endParaRPr lang="zh-TW" altLang="en-US" dirty="0"/>
          </a:p>
        </p:txBody>
      </p:sp>
      <p:sp>
        <p:nvSpPr>
          <p:cNvPr id="3" name="內容版面配置區 2">
            <a:extLst>
              <a:ext uri="{FF2B5EF4-FFF2-40B4-BE49-F238E27FC236}">
                <a16:creationId xmlns:a16="http://schemas.microsoft.com/office/drawing/2014/main" id="{ECBA1886-894D-477C-A380-EFA2A18C40C8}"/>
              </a:ext>
            </a:extLst>
          </p:cNvPr>
          <p:cNvSpPr>
            <a:spLocks noGrp="1"/>
          </p:cNvSpPr>
          <p:nvPr>
            <p:ph idx="1"/>
          </p:nvPr>
        </p:nvSpPr>
        <p:spPr/>
        <p:txBody>
          <a:bodyPr/>
          <a:lstStyle/>
          <a:p>
            <a:r>
              <a:rPr lang="zh-TW" altLang="en-US" sz="2400" dirty="0"/>
              <a:t>是部署和管理多個外部和內部雲的計算服務，以匹配業務需求。</a:t>
            </a:r>
            <a:endParaRPr lang="en-US" altLang="zh-TW" sz="2400" dirty="0"/>
          </a:p>
          <a:p>
            <a:r>
              <a:rPr lang="zh-TW" altLang="en-US" sz="2400" dirty="0"/>
              <a:t>它是一個將私有雲、社區雲和公共雲集成到可擴展的計算平台中的跨國雲系統。</a:t>
            </a:r>
            <a:endParaRPr lang="en-US" altLang="zh-TW" sz="2400" dirty="0"/>
          </a:p>
          <a:p>
            <a:r>
              <a:rPr lang="zh-TW" altLang="en-US" sz="2400" dirty="0"/>
              <a:t>聯合雲是通過使用通用標準連接不同的雲環境。</a:t>
            </a:r>
          </a:p>
        </p:txBody>
      </p:sp>
      <p:sp>
        <p:nvSpPr>
          <p:cNvPr id="4" name="投影片編號版面配置區 3">
            <a:extLst>
              <a:ext uri="{FF2B5EF4-FFF2-40B4-BE49-F238E27FC236}">
                <a16:creationId xmlns:a16="http://schemas.microsoft.com/office/drawing/2014/main" id="{5D77FD37-2E4B-4F5A-AEE1-81AED10777AE}"/>
              </a:ext>
            </a:extLst>
          </p:cNvPr>
          <p:cNvSpPr>
            <a:spLocks noGrp="1"/>
          </p:cNvSpPr>
          <p:nvPr>
            <p:ph type="sldNum" sz="quarter" idx="12"/>
          </p:nvPr>
        </p:nvSpPr>
        <p:spPr/>
        <p:txBody>
          <a:bodyPr/>
          <a:lstStyle/>
          <a:p>
            <a:pPr>
              <a:defRPr/>
            </a:pPr>
            <a:fld id="{18C3105E-AF54-471B-9EDB-1D75396B7D19}" type="slidenum">
              <a:rPr lang="en-US" altLang="zh-TW" smtClean="0"/>
              <a:pPr>
                <a:defRPr/>
              </a:pPr>
              <a:t>81</a:t>
            </a:fld>
            <a:endParaRPr lang="en-US" altLang="zh-TW"/>
          </a:p>
        </p:txBody>
      </p:sp>
      <p:pic>
        <p:nvPicPr>
          <p:cNvPr id="5" name="圖片 4">
            <a:extLst>
              <a:ext uri="{FF2B5EF4-FFF2-40B4-BE49-F238E27FC236}">
                <a16:creationId xmlns:a16="http://schemas.microsoft.com/office/drawing/2014/main" id="{CA668081-7EDC-4B6E-8063-12ED8BF19DDE}"/>
              </a:ext>
            </a:extLst>
          </p:cNvPr>
          <p:cNvPicPr>
            <a:picLocks noChangeAspect="1"/>
          </p:cNvPicPr>
          <p:nvPr/>
        </p:nvPicPr>
        <p:blipFill>
          <a:blip r:embed="rId2"/>
          <a:stretch>
            <a:fillRect/>
          </a:stretch>
        </p:blipFill>
        <p:spPr>
          <a:xfrm>
            <a:off x="2627784" y="3692456"/>
            <a:ext cx="3439640" cy="3165544"/>
          </a:xfrm>
          <a:prstGeom prst="rect">
            <a:avLst/>
          </a:prstGeom>
        </p:spPr>
      </p:pic>
    </p:spTree>
    <p:extLst>
      <p:ext uri="{BB962C8B-B14F-4D97-AF65-F5344CB8AC3E}">
        <p14:creationId xmlns:p14="http://schemas.microsoft.com/office/powerpoint/2010/main" val="321871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86D60-332B-47A5-919B-87BE05C388B1}"/>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CDF848B-6554-4768-BC4A-B0B1F01C38D8}"/>
              </a:ext>
            </a:extLst>
          </p:cNvPr>
          <p:cNvSpPr>
            <a:spLocks noGrp="1"/>
          </p:cNvSpPr>
          <p:nvPr>
            <p:ph idx="1"/>
          </p:nvPr>
        </p:nvSpPr>
        <p:spPr/>
        <p:txBody>
          <a:bodyPr/>
          <a:lstStyle/>
          <a:p>
            <a:r>
              <a:rPr lang="en-US" altLang="zh-TW" sz="2400" dirty="0"/>
              <a:t>MEC is more mature and ready to be deployed compared to </a:t>
            </a:r>
            <a:r>
              <a:rPr lang="en-US" altLang="zh-TW" sz="2400" dirty="0" err="1"/>
              <a:t>FoG</a:t>
            </a:r>
            <a:r>
              <a:rPr lang="en-US" altLang="zh-TW" sz="2400" dirty="0"/>
              <a:t>, where the first release of the architecture has been recently issued, and mainly targets IoT services.</a:t>
            </a:r>
          </a:p>
          <a:p>
            <a:r>
              <a:rPr lang="en-US" altLang="zh-TW" sz="2400" dirty="0"/>
              <a:t>Moreover, ETSI has recently started working on updating the MEC reference architecture to run MEC entities in a Network Functions Virtualization (NFV) environment [4], to take advantage of the </a:t>
            </a:r>
            <a:r>
              <a:rPr lang="en-US" altLang="zh-TW" sz="2400" dirty="0" err="1"/>
              <a:t>latters</a:t>
            </a:r>
            <a:r>
              <a:rPr lang="en-US" altLang="zh-TW" sz="2400" dirty="0"/>
              <a:t> mature deployment environment in terms of implementation and enabling tools, such as the Open Source Mano (OSM) and </a:t>
            </a:r>
            <a:r>
              <a:rPr lang="en-US" altLang="zh-TW" sz="2400" dirty="0" err="1"/>
              <a:t>OpenBaton</a:t>
            </a:r>
            <a:r>
              <a:rPr lang="en-US" altLang="zh-TW" sz="2400" dirty="0"/>
              <a:t> orchestration suites. </a:t>
            </a:r>
            <a:endParaRPr lang="zh-TW" altLang="en-US" sz="2400" dirty="0"/>
          </a:p>
        </p:txBody>
      </p:sp>
      <p:sp>
        <p:nvSpPr>
          <p:cNvPr id="4" name="投影片編號版面配置區 3">
            <a:extLst>
              <a:ext uri="{FF2B5EF4-FFF2-40B4-BE49-F238E27FC236}">
                <a16:creationId xmlns:a16="http://schemas.microsoft.com/office/drawing/2014/main" id="{EF2CACF4-650B-4EC3-9CD0-74C2A97AD7F2}"/>
              </a:ext>
            </a:extLst>
          </p:cNvPr>
          <p:cNvSpPr>
            <a:spLocks noGrp="1"/>
          </p:cNvSpPr>
          <p:nvPr>
            <p:ph type="sldNum" sz="quarter" idx="12"/>
          </p:nvPr>
        </p:nvSpPr>
        <p:spPr/>
        <p:txBody>
          <a:bodyPr/>
          <a:lstStyle/>
          <a:p>
            <a:pPr>
              <a:defRPr/>
            </a:pPr>
            <a:fld id="{18C3105E-AF54-471B-9EDB-1D75396B7D19}" type="slidenum">
              <a:rPr lang="en-US" altLang="zh-TW" smtClean="0"/>
              <a:pPr>
                <a:defRPr/>
              </a:pPr>
              <a:t>9</a:t>
            </a:fld>
            <a:endParaRPr lang="en-US" altLang="zh-TW"/>
          </a:p>
        </p:txBody>
      </p:sp>
    </p:spTree>
    <p:extLst>
      <p:ext uri="{BB962C8B-B14F-4D97-AF65-F5344CB8AC3E}">
        <p14:creationId xmlns:p14="http://schemas.microsoft.com/office/powerpoint/2010/main" val="887640730"/>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_template" id="{B95C3F1E-F9BB-4CA4-AEA6-D6DFD92E6777}" vid="{6FCCBB00-056A-4DC7-B5C9-63BBF2B6D3F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MAIN_template (1)</Template>
  <TotalTime>1711</TotalTime>
  <Words>12045</Words>
  <Application>Microsoft Office PowerPoint</Application>
  <PresentationFormat>如螢幕大小 (4:3)</PresentationFormat>
  <Paragraphs>907</Paragraphs>
  <Slides>81</Slides>
  <Notes>76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81</vt:i4>
      </vt:variant>
    </vt:vector>
  </HeadingPairs>
  <TitlesOfParts>
    <vt:vector size="88" baseType="lpstr">
      <vt:lpstr>微軟正黑體</vt:lpstr>
      <vt:lpstr>新細明體</vt:lpstr>
      <vt:lpstr>Arial</vt:lpstr>
      <vt:lpstr>Calibri</vt:lpstr>
      <vt:lpstr>Cambria Math</vt:lpstr>
      <vt:lpstr>Wingdings</vt:lpstr>
      <vt:lpstr>MAIN.template</vt:lpstr>
      <vt:lpstr>Latency and availability driven VNF placement  in a MEC-NFV environment</vt:lpstr>
      <vt:lpstr>Abstract</vt:lpstr>
      <vt:lpstr>Abstract</vt:lpstr>
      <vt:lpstr>Abstract</vt:lpstr>
      <vt:lpstr>I. INTRODUCTION</vt:lpstr>
      <vt:lpstr>I. INTRODUCTION</vt:lpstr>
      <vt:lpstr>I. INTRODUCTION</vt:lpstr>
      <vt:lpstr>I. INTRODUCTION</vt:lpstr>
      <vt:lpstr>I. INTRODUCTION</vt:lpstr>
      <vt:lpstr>I. INTRODUCTION</vt:lpstr>
      <vt:lpstr>I. INTRODUCTION</vt:lpstr>
      <vt:lpstr>I. INTRODUCTION</vt:lpstr>
      <vt:lpstr>I. INTRODUCTION</vt:lpstr>
      <vt:lpstr>II. RELATED WORK</vt:lpstr>
      <vt:lpstr>II. RELATED WORK</vt:lpstr>
      <vt:lpstr>II. RELATED WORK</vt:lpstr>
      <vt:lpstr>II. RELATED WORK</vt:lpstr>
      <vt:lpstr>II. RELATED WORK</vt:lpstr>
      <vt:lpstr>II. RELATED WORK</vt:lpstr>
      <vt:lpstr>II. RELATED WORK</vt:lpstr>
      <vt:lpstr>II. RELATED WORK</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IV. A GENETIC ALGORITHM FOR VM PLACEMENT</vt:lpstr>
      <vt:lpstr>IV. A GENETIC ALGORITHM FOR VM PLACEMENT</vt:lpstr>
      <vt:lpstr>IV. A GENETIC ALGORITHM FOR VM PLACEMENT</vt:lpstr>
      <vt:lpstr>IV. A GENETIC ALGORITHM FOR VM PLACEMENT</vt:lpstr>
      <vt:lpstr>IV. A GENETIC ALGORITHM FOR VM PLACEMENT</vt:lpstr>
      <vt:lpstr>IV. A GENETIC ALGORITHM FOR VM PLACEMENT</vt:lpstr>
      <vt:lpstr>IV. A GENETIC ALGORITHM FOR VM PLACEMENT</vt:lpstr>
      <vt:lpstr>IV. A GENETIC ALGORITHM FOR VM PLACEMENT</vt:lpstr>
      <vt:lpstr>IV. A GENETIC ALGORITHM FOR VM PLACEMENT</vt:lpstr>
      <vt:lpstr>IV. A GENETIC ALGORITHM FOR VM PLACEMENT</vt:lpstr>
      <vt:lpstr>IV. A GENETIC ALGORITHM FOR VM PLACEMENT</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 NUMERICAL RESULTS</vt:lpstr>
      <vt:lpstr>VI. CONCLUSION</vt:lpstr>
      <vt:lpstr>VI. CONCLUSION</vt:lpstr>
      <vt:lpstr>VI. CONCLUSION</vt:lpstr>
      <vt:lpstr>VI. CONCLUSION</vt:lpstr>
      <vt:lpstr>REFERENCES</vt:lpstr>
      <vt:lpstr>REFERENCES</vt:lpstr>
      <vt:lpstr>REFERENCES</vt:lpstr>
      <vt:lpstr>federated clouds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Latency and availability driven VNF placement  in a MEC-NFV environment</dc:title>
  <dc:creator>王亞瑄</dc:creator>
  <cp:lastModifiedBy>王亞瑄</cp:lastModifiedBy>
  <cp:revision>73</cp:revision>
  <dcterms:created xsi:type="dcterms:W3CDTF">2021-12-22T05:15:09Z</dcterms:created>
  <dcterms:modified xsi:type="dcterms:W3CDTF">2021-12-29T05:23:35Z</dcterms:modified>
</cp:coreProperties>
</file>