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7"/>
  </p:notesMasterIdLst>
  <p:handoutMasterIdLst>
    <p:handoutMasterId r:id="rId178"/>
  </p:handoutMasterIdLst>
  <p:sldIdLst>
    <p:sldId id="256" r:id="rId2"/>
    <p:sldId id="257" r:id="rId3"/>
    <p:sldId id="258" r:id="rId4"/>
    <p:sldId id="259" r:id="rId5"/>
    <p:sldId id="260" r:id="rId6"/>
    <p:sldId id="261" r:id="rId7"/>
    <p:sldId id="264" r:id="rId8"/>
    <p:sldId id="263" r:id="rId9"/>
    <p:sldId id="269" r:id="rId10"/>
    <p:sldId id="268" r:id="rId11"/>
    <p:sldId id="272" r:id="rId12"/>
    <p:sldId id="273" r:id="rId13"/>
    <p:sldId id="274" r:id="rId14"/>
    <p:sldId id="275" r:id="rId15"/>
    <p:sldId id="276" r:id="rId16"/>
    <p:sldId id="277" r:id="rId17"/>
    <p:sldId id="278" r:id="rId18"/>
    <p:sldId id="270" r:id="rId19"/>
    <p:sldId id="279" r:id="rId20"/>
    <p:sldId id="280" r:id="rId21"/>
    <p:sldId id="282" r:id="rId22"/>
    <p:sldId id="284" r:id="rId23"/>
    <p:sldId id="283" r:id="rId24"/>
    <p:sldId id="281" r:id="rId25"/>
    <p:sldId id="286" r:id="rId26"/>
    <p:sldId id="288" r:id="rId27"/>
    <p:sldId id="287" r:id="rId28"/>
    <p:sldId id="290" r:id="rId29"/>
    <p:sldId id="289" r:id="rId30"/>
    <p:sldId id="292" r:id="rId31"/>
    <p:sldId id="291" r:id="rId32"/>
    <p:sldId id="297" r:id="rId33"/>
    <p:sldId id="296" r:id="rId34"/>
    <p:sldId id="285" r:id="rId35"/>
    <p:sldId id="298" r:id="rId36"/>
    <p:sldId id="300" r:id="rId37"/>
    <p:sldId id="301" r:id="rId38"/>
    <p:sldId id="304" r:id="rId39"/>
    <p:sldId id="306" r:id="rId40"/>
    <p:sldId id="305" r:id="rId41"/>
    <p:sldId id="308" r:id="rId42"/>
    <p:sldId id="325" r:id="rId43"/>
    <p:sldId id="309" r:id="rId44"/>
    <p:sldId id="307" r:id="rId45"/>
    <p:sldId id="311" r:id="rId46"/>
    <p:sldId id="310" r:id="rId47"/>
    <p:sldId id="318" r:id="rId48"/>
    <p:sldId id="317" r:id="rId49"/>
    <p:sldId id="316" r:id="rId50"/>
    <p:sldId id="321" r:id="rId51"/>
    <p:sldId id="320" r:id="rId52"/>
    <p:sldId id="323" r:id="rId53"/>
    <p:sldId id="322" r:id="rId54"/>
    <p:sldId id="319" r:id="rId55"/>
    <p:sldId id="326" r:id="rId56"/>
    <p:sldId id="327" r:id="rId57"/>
    <p:sldId id="328" r:id="rId58"/>
    <p:sldId id="324" r:id="rId59"/>
    <p:sldId id="332" r:id="rId60"/>
    <p:sldId id="331" r:id="rId61"/>
    <p:sldId id="334" r:id="rId62"/>
    <p:sldId id="333" r:id="rId63"/>
    <p:sldId id="337" r:id="rId64"/>
    <p:sldId id="336" r:id="rId65"/>
    <p:sldId id="338" r:id="rId66"/>
    <p:sldId id="335" r:id="rId67"/>
    <p:sldId id="341" r:id="rId68"/>
    <p:sldId id="340" r:id="rId69"/>
    <p:sldId id="343" r:id="rId70"/>
    <p:sldId id="344" r:id="rId71"/>
    <p:sldId id="342" r:id="rId72"/>
    <p:sldId id="339" r:id="rId73"/>
    <p:sldId id="348" r:id="rId74"/>
    <p:sldId id="347" r:id="rId75"/>
    <p:sldId id="346" r:id="rId76"/>
    <p:sldId id="345" r:id="rId77"/>
    <p:sldId id="350" r:id="rId78"/>
    <p:sldId id="349" r:id="rId79"/>
    <p:sldId id="353" r:id="rId80"/>
    <p:sldId id="352" r:id="rId81"/>
    <p:sldId id="354" r:id="rId82"/>
    <p:sldId id="351" r:id="rId83"/>
    <p:sldId id="357" r:id="rId84"/>
    <p:sldId id="356" r:id="rId85"/>
    <p:sldId id="359" r:id="rId86"/>
    <p:sldId id="358" r:id="rId87"/>
    <p:sldId id="363" r:id="rId88"/>
    <p:sldId id="362" r:id="rId89"/>
    <p:sldId id="361" r:id="rId90"/>
    <p:sldId id="365" r:id="rId91"/>
    <p:sldId id="364" r:id="rId92"/>
    <p:sldId id="360" r:id="rId93"/>
    <p:sldId id="367" r:id="rId94"/>
    <p:sldId id="366" r:id="rId95"/>
    <p:sldId id="355" r:id="rId96"/>
    <p:sldId id="378" r:id="rId97"/>
    <p:sldId id="377" r:id="rId98"/>
    <p:sldId id="376" r:id="rId99"/>
    <p:sldId id="375" r:id="rId100"/>
    <p:sldId id="374" r:id="rId101"/>
    <p:sldId id="373" r:id="rId102"/>
    <p:sldId id="372" r:id="rId103"/>
    <p:sldId id="371" r:id="rId104"/>
    <p:sldId id="386" r:id="rId105"/>
    <p:sldId id="385" r:id="rId106"/>
    <p:sldId id="384" r:id="rId107"/>
    <p:sldId id="383" r:id="rId108"/>
    <p:sldId id="382" r:id="rId109"/>
    <p:sldId id="389" r:id="rId110"/>
    <p:sldId id="388" r:id="rId111"/>
    <p:sldId id="387" r:id="rId112"/>
    <p:sldId id="392" r:id="rId113"/>
    <p:sldId id="391" r:id="rId114"/>
    <p:sldId id="395" r:id="rId115"/>
    <p:sldId id="394" r:id="rId116"/>
    <p:sldId id="393" r:id="rId117"/>
    <p:sldId id="397" r:id="rId118"/>
    <p:sldId id="396" r:id="rId119"/>
    <p:sldId id="400" r:id="rId120"/>
    <p:sldId id="399" r:id="rId121"/>
    <p:sldId id="398" r:id="rId122"/>
    <p:sldId id="403" r:id="rId123"/>
    <p:sldId id="402" r:id="rId124"/>
    <p:sldId id="406" r:id="rId125"/>
    <p:sldId id="405" r:id="rId126"/>
    <p:sldId id="404" r:id="rId127"/>
    <p:sldId id="401" r:id="rId128"/>
    <p:sldId id="408" r:id="rId129"/>
    <p:sldId id="407" r:id="rId130"/>
    <p:sldId id="409" r:id="rId131"/>
    <p:sldId id="413" r:id="rId132"/>
    <p:sldId id="412" r:id="rId133"/>
    <p:sldId id="411" r:id="rId134"/>
    <p:sldId id="415" r:id="rId135"/>
    <p:sldId id="414" r:id="rId136"/>
    <p:sldId id="410" r:id="rId137"/>
    <p:sldId id="416" r:id="rId138"/>
    <p:sldId id="417" r:id="rId139"/>
    <p:sldId id="418" r:id="rId140"/>
    <p:sldId id="421" r:id="rId141"/>
    <p:sldId id="420" r:id="rId142"/>
    <p:sldId id="419" r:id="rId143"/>
    <p:sldId id="424" r:id="rId144"/>
    <p:sldId id="423" r:id="rId145"/>
    <p:sldId id="426" r:id="rId146"/>
    <p:sldId id="425" r:id="rId147"/>
    <p:sldId id="428" r:id="rId148"/>
    <p:sldId id="430" r:id="rId149"/>
    <p:sldId id="429" r:id="rId150"/>
    <p:sldId id="427" r:id="rId151"/>
    <p:sldId id="422" r:id="rId152"/>
    <p:sldId id="432" r:id="rId153"/>
    <p:sldId id="434" r:id="rId154"/>
    <p:sldId id="433" r:id="rId155"/>
    <p:sldId id="435" r:id="rId156"/>
    <p:sldId id="438" r:id="rId157"/>
    <p:sldId id="437" r:id="rId158"/>
    <p:sldId id="436" r:id="rId159"/>
    <p:sldId id="440" r:id="rId160"/>
    <p:sldId id="441" r:id="rId161"/>
    <p:sldId id="265" r:id="rId162"/>
    <p:sldId id="266" r:id="rId163"/>
    <p:sldId id="267" r:id="rId164"/>
    <p:sldId id="271" r:id="rId165"/>
    <p:sldId id="293" r:id="rId166"/>
    <p:sldId id="294" r:id="rId167"/>
    <p:sldId id="295" r:id="rId168"/>
    <p:sldId id="312" r:id="rId169"/>
    <p:sldId id="313" r:id="rId170"/>
    <p:sldId id="314" r:id="rId171"/>
    <p:sldId id="315" r:id="rId172"/>
    <p:sldId id="442" r:id="rId173"/>
    <p:sldId id="379" r:id="rId174"/>
    <p:sldId id="380" r:id="rId175"/>
    <p:sldId id="381" r:id="rId176"/>
  </p:sldIdLst>
  <p:sldSz cx="9144000" cy="6858000" type="screen4x3"/>
  <p:notesSz cx="6858000" cy="9144000"/>
  <p:custShowLst>
    <p:custShow name="Enhanced Mobile Broadband" id="0">
      <p:sldLst>
        <p:sld r:id="rId162"/>
      </p:sldLst>
    </p:custShow>
    <p:custShow name="massive Machine Type of Communication" id="1">
      <p:sldLst>
        <p:sld r:id="rId163"/>
      </p:sldLst>
    </p:custShow>
    <p:custShow name="Ultra Reliable and Low Latency Communication" id="2">
      <p:sldLst>
        <p:sld r:id="rId164"/>
      </p:sldLst>
    </p:custShow>
    <p:custShow name="Evolved Packet Core network" id="3">
      <p:sldLst>
        <p:sld r:id="rId165"/>
      </p:sldLst>
    </p:custShow>
    <p:custShow name="Front-End (FE)" id="4">
      <p:sldLst>
        <p:sld r:id="rId166"/>
      </p:sldLst>
    </p:custShow>
    <p:custShow name="Worker (W)" id="5">
      <p:sldLst>
        <p:sld r:id="rId167"/>
      </p:sldLst>
    </p:custShow>
    <p:custShow name="state DataBase (DB)." id="6">
      <p:sldLst>
        <p:sld r:id="rId168"/>
      </p:sldLst>
    </p:custShow>
    <p:custShow name="data management" id="7">
      <p:sldLst>
        <p:sld r:id="rId169"/>
        <p:sld r:id="rId170"/>
      </p:sldLst>
    </p:custShow>
    <p:custShow name="handover management" id="8">
      <p:sldLst>
        <p:sld r:id="rId171"/>
        <p:sld r:id="rId172"/>
      </p:sldLst>
    </p:custShow>
    <p:custShow name="Min-TSCOC" id="9">
      <p:sldLst>
        <p:sld r:id="rId174"/>
      </p:sldLst>
    </p:custShow>
    <p:custShow name="Min-TSCOCB" id="10">
      <p:sldLst>
        <p:sld r:id="rId175"/>
      </p:sldLst>
    </p:custShow>
    <p:custShow name="Min-MOCSD" id="11">
      <p:sldLst>
        <p:sld r:id="rId176"/>
      </p:sldLst>
    </p:custShow>
    <p:custShow name="Location management" id="12">
      <p:sldLst>
        <p:sld r:id="rId173"/>
      </p:sldLst>
    </p:custShow>
    <p:custShow name="Fig.1" id="13">
      <p:sldLst>
        <p:sld r:id="rId39"/>
      </p:sldLst>
    </p:custShow>
  </p:custShow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62"/>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71780" autoAdjust="0"/>
  </p:normalViewPr>
  <p:slideViewPr>
    <p:cSldViewPr>
      <p:cViewPr>
        <p:scale>
          <a:sx n="100" d="100"/>
          <a:sy n="100" d="100"/>
        </p:scale>
        <p:origin x="2022" y="-234"/>
      </p:cViewPr>
      <p:guideLst/>
    </p:cSldViewPr>
  </p:slideViewPr>
  <p:notesTextViewPr>
    <p:cViewPr>
      <p:scale>
        <a:sx n="3" d="2"/>
        <a:sy n="3" d="2"/>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tableStyles" Target="tableStyle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notesMaster" Target="notesMasters/notesMaster1.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8255C90D-782D-4FBF-B3DA-867D232C2CA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8B86DA89-1730-4D3C-8522-EC86BDE38E1F}"/>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6C862A23-AE65-4B28-8567-574941B9831D}" type="datetimeFigureOut">
              <a:rPr lang="zh-TW" altLang="en-US"/>
              <a:pPr>
                <a:defRPr/>
              </a:pPr>
              <a:t>2021/12/20</a:t>
            </a:fld>
            <a:endParaRPr lang="zh-TW" altLang="en-US"/>
          </a:p>
        </p:txBody>
      </p:sp>
      <p:sp>
        <p:nvSpPr>
          <p:cNvPr id="4" name="頁尾版面配置區 3">
            <a:extLst>
              <a:ext uri="{FF2B5EF4-FFF2-40B4-BE49-F238E27FC236}">
                <a16:creationId xmlns:a16="http://schemas.microsoft.com/office/drawing/2014/main" id="{C21FFF7E-3292-42B1-8C3E-8A8C8DE987E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94F5929F-A185-4764-B7C9-3FFC7CC5874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61339FB-F194-444F-8936-CFE1F09F8D40}"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8805FCAE-34E9-49B7-B78C-68DF9E70315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1416E5ED-47C2-4BC2-8381-70214D0675C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EBB4B96F-B106-4C29-BBD4-2BF8A0115F30}" type="datetimeFigureOut">
              <a:rPr lang="zh-TW" altLang="en-US"/>
              <a:pPr>
                <a:defRPr/>
              </a:pPr>
              <a:t>2021/12/20</a:t>
            </a:fld>
            <a:endParaRPr lang="zh-TW" altLang="en-US"/>
          </a:p>
        </p:txBody>
      </p:sp>
      <p:sp>
        <p:nvSpPr>
          <p:cNvPr id="4" name="投影片圖像版面配置區 3">
            <a:extLst>
              <a:ext uri="{FF2B5EF4-FFF2-40B4-BE49-F238E27FC236}">
                <a16:creationId xmlns:a16="http://schemas.microsoft.com/office/drawing/2014/main" id="{D8E7D140-E9E9-4DC6-A5D3-E12C5863B3A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4FE745A4-DA1E-4BAC-B578-42CF2A9027D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97DD1875-2468-4DC7-87FF-4109A654436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zh-TW" altLang="en-US"/>
          </a:p>
        </p:txBody>
      </p:sp>
      <p:sp>
        <p:nvSpPr>
          <p:cNvPr id="7" name="投影片編號版面配置區 6">
            <a:extLst>
              <a:ext uri="{FF2B5EF4-FFF2-40B4-BE49-F238E27FC236}">
                <a16:creationId xmlns:a16="http://schemas.microsoft.com/office/drawing/2014/main" id="{479F1A0D-0012-419F-A816-DF7154F3743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3D92C23-D64C-444D-9B5F-545069D14A23}"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為了支持</a:t>
            </a:r>
            <a:r>
              <a:rPr lang="en-US" altLang="zh-TW" dirty="0"/>
              <a:t>5G</a:t>
            </a:r>
            <a:r>
              <a:rPr lang="zh-TW" altLang="en-US" dirty="0"/>
              <a:t>典型應用的場景</a:t>
            </a:r>
            <a:endParaRPr lang="en-US" altLang="zh-TW" dirty="0"/>
          </a:p>
          <a:p>
            <a:r>
              <a:rPr lang="zh-TW" altLang="en-US" dirty="0"/>
              <a:t>可以運行在</a:t>
            </a:r>
            <a:r>
              <a:rPr lang="en-US" altLang="zh-TW" sz="1200" kern="1200" dirty="0">
                <a:solidFill>
                  <a:schemeClr val="tx1"/>
                </a:solidFill>
                <a:effectLst/>
                <a:latin typeface="+mn-lt"/>
                <a:ea typeface="+mn-ea"/>
                <a:cs typeface="+mn-cs"/>
              </a:rPr>
              <a:t>universal servers and network functions virtualization(NFV)</a:t>
            </a:r>
            <a:r>
              <a:rPr lang="zh-TW" altLang="en-US" sz="1200" kern="1200" dirty="0">
                <a:solidFill>
                  <a:schemeClr val="tx1"/>
                </a:solidFill>
                <a:effectLst/>
                <a:latin typeface="+mn-lt"/>
                <a:ea typeface="+mn-ea"/>
                <a:cs typeface="+mn-cs"/>
              </a:rPr>
              <a:t>上的</a:t>
            </a:r>
            <a:r>
              <a:rPr lang="en-US" altLang="zh-TW" sz="1200" kern="1200" dirty="0">
                <a:solidFill>
                  <a:schemeClr val="tx1"/>
                </a:solidFill>
                <a:effectLst/>
                <a:latin typeface="+mn-lt"/>
                <a:ea typeface="+mn-ea"/>
                <a:cs typeface="+mn-cs"/>
              </a:rPr>
              <a:t>VMME</a:t>
            </a:r>
            <a:r>
              <a:rPr lang="zh-TW" altLang="en-US" sz="1200" kern="1200" dirty="0">
                <a:solidFill>
                  <a:schemeClr val="tx1"/>
                </a:solidFill>
                <a:effectLst/>
                <a:latin typeface="+mn-lt"/>
                <a:ea typeface="+mn-ea"/>
                <a:cs typeface="+mn-cs"/>
              </a:rPr>
              <a:t>是一個可行的解決方案</a:t>
            </a:r>
            <a:endParaRPr lang="zh-TW" altLang="en-US" dirty="0"/>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2</a:t>
            </a:fld>
            <a:endParaRPr lang="zh-TW" altLang="en-US"/>
          </a:p>
        </p:txBody>
      </p:sp>
    </p:spTree>
    <p:extLst>
      <p:ext uri="{BB962C8B-B14F-4D97-AF65-F5344CB8AC3E}">
        <p14:creationId xmlns:p14="http://schemas.microsoft.com/office/powerpoint/2010/main" val="1744415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可以解決現有的移動性管理單點故障的限制問題，還帶來了可擴展性和彈性，並滿足各種服務需求。從</a:t>
            </a:r>
            <a:r>
              <a:rPr lang="en-US" altLang="zh-TW" dirty="0"/>
              <a:t>[4], [5]</a:t>
            </a:r>
            <a:r>
              <a:rPr lang="zh-TW" altLang="en-US" dirty="0"/>
              <a:t>得證。</a:t>
            </a:r>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11</a:t>
            </a:fld>
            <a:endParaRPr lang="zh-TW" altLang="en-US"/>
          </a:p>
        </p:txBody>
      </p:sp>
    </p:spTree>
    <p:extLst>
      <p:ext uri="{BB962C8B-B14F-4D97-AF65-F5344CB8AC3E}">
        <p14:creationId xmlns:p14="http://schemas.microsoft.com/office/powerpoint/2010/main" val="137986055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571752BF-1FE6-4426-99C0-9465BD17D8CC}"/>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優化問題是一般的整數線性規劃問題，這是一個</a:t>
            </a:r>
            <a:r>
              <a:rPr lang="en-US" altLang="zh-TW" sz="1200" kern="1200" dirty="0" err="1">
                <a:solidFill>
                  <a:schemeClr val="tx1"/>
                </a:solidFill>
                <a:effectLst/>
                <a:latin typeface="+mn-lt"/>
                <a:ea typeface="+mn-ea"/>
                <a:cs typeface="+mn-cs"/>
              </a:rPr>
              <a:t>NPhard</a:t>
            </a:r>
            <a:r>
              <a:rPr lang="zh-TW" altLang="zh-TW" sz="1200" kern="1200" dirty="0">
                <a:solidFill>
                  <a:schemeClr val="tx1"/>
                </a:solidFill>
                <a:effectLst/>
                <a:latin typeface="+mn-lt"/>
                <a:ea typeface="+mn-ea"/>
                <a:cs typeface="+mn-cs"/>
              </a:rPr>
              <a:t>問題</a:t>
            </a:r>
            <a:r>
              <a:rPr lang="en-US" altLang="zh-TW" sz="1200" kern="1200" dirty="0">
                <a:solidFill>
                  <a:schemeClr val="tx1"/>
                </a:solidFill>
                <a:effectLst/>
                <a:latin typeface="+mn-lt"/>
                <a:ea typeface="+mn-ea"/>
                <a:cs typeface="+mn-cs"/>
              </a:rPr>
              <a:t>[31]</a:t>
            </a:r>
            <a:r>
              <a:rPr lang="zh-TW" altLang="zh-TW" sz="1200" kern="1200" dirty="0">
                <a:solidFill>
                  <a:schemeClr val="tx1"/>
                </a:solidFill>
                <a:effectLst/>
                <a:latin typeface="+mn-lt"/>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當網絡規模變得很大時，很難以有效的方式找到一個優化的解決方案。</a:t>
            </a:r>
          </a:p>
          <a:p>
            <a:endParaRPr lang="zh-TW" alt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5855C0AE-6DA1-474E-B8BC-87AA303A09A0}"/>
              </a:ext>
            </a:extLst>
          </p:cNvPr>
          <p:cNvSpPr>
            <a:spLocks noGrp="1"/>
          </p:cNvSpPr>
          <p:nvPr>
            <p:ph type="body" idx="1"/>
          </p:nvPr>
        </p:nvSpPr>
        <p:spPr/>
        <p:txBody>
          <a:bodyPr/>
          <a:lstStyle/>
          <a:p>
            <a:r>
              <a:rPr lang="zh-TW" altLang="en-US" dirty="0"/>
              <a:t>為了得到</a:t>
            </a:r>
            <a:r>
              <a:rPr lang="en-US" altLang="zh-TW" dirty="0"/>
              <a:t>(</a:t>
            </a:r>
            <a:r>
              <a:rPr lang="zh-TW" altLang="en-US" dirty="0"/>
              <a:t>的優化解，提出了一種啟發式方法也就後面這三種演算法</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12359D16-BA4F-4A32-AD0D-812026D39230}"/>
              </a:ext>
            </a:extLst>
          </p:cNvPr>
          <p:cNvSpPr>
            <a:spLocks noGrp="1"/>
          </p:cNvSpPr>
          <p:nvPr>
            <p:ph type="body" idx="1"/>
          </p:nvPr>
        </p:nvSpPr>
        <p:spPr/>
        <p:txBody>
          <a:bodyPr/>
          <a:lstStyle/>
          <a:p>
            <a:r>
              <a:rPr lang="zh-TW" altLang="en-US" dirty="0"/>
              <a:t>對</a:t>
            </a:r>
            <a:r>
              <a:rPr lang="en-US" altLang="zh-TW" dirty="0" err="1"/>
              <a:t>vMME</a:t>
            </a:r>
            <a:r>
              <a:rPr lang="zh-TW" altLang="en-US" dirty="0"/>
              <a:t>性能進行評估</a:t>
            </a:r>
            <a:r>
              <a:rPr lang="zh-TW" altLang="zh-TW" sz="1200" kern="1200" dirty="0">
                <a:solidFill>
                  <a:schemeClr val="tx1"/>
                </a:solidFill>
                <a:effectLst/>
                <a:latin typeface="+mn-lt"/>
                <a:ea typeface="+mn-ea"/>
                <a:cs typeface="+mn-cs"/>
              </a:rPr>
              <a:t>包括</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DQU</a:t>
            </a:r>
            <a:r>
              <a:rPr lang="zh-TW" altLang="zh-TW" sz="1200" kern="1200" dirty="0">
                <a:solidFill>
                  <a:schemeClr val="tx1"/>
                </a:solidFill>
                <a:effectLst/>
                <a:latin typeface="+mn-lt"/>
                <a:ea typeface="+mn-ea"/>
                <a:cs typeface="+mn-cs"/>
              </a:rPr>
              <a:t>在內的虛擬功能組件</a:t>
            </a:r>
            <a:endParaRPr lang="zh-TW" alt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2A49E112-7A1B-4218-8B76-0CAE28CE4E94}"/>
              </a:ext>
            </a:extLst>
          </p:cNvPr>
          <p:cNvSpPr>
            <a:spLocks noGrp="1"/>
          </p:cNvSpPr>
          <p:nvPr>
            <p:ph type="body" idx="1"/>
          </p:nvPr>
        </p:nvSpPr>
        <p:spPr/>
        <p:txBody>
          <a:bodyPr/>
          <a:lstStyle/>
          <a:p>
            <a:r>
              <a:rPr lang="zh-TW" altLang="en-US" dirty="0"/>
              <a:t>提出了六個可行的</a:t>
            </a:r>
            <a:r>
              <a:rPr lang="en-US" altLang="zh-TW" dirty="0" err="1"/>
              <a:t>vMME</a:t>
            </a:r>
            <a:r>
              <a:rPr lang="zh-TW" altLang="en-US" dirty="0"/>
              <a:t>功能構成放置案例，具體說明如下。</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DQU</a:t>
            </a:r>
            <a:r>
              <a:rPr lang="zh-TW" altLang="zh-TW" sz="1200" kern="1200" dirty="0">
                <a:solidFill>
                  <a:schemeClr val="tx1"/>
                </a:solidFill>
                <a:effectLst/>
                <a:latin typeface="+mn-lt"/>
                <a:ea typeface="+mn-ea"/>
                <a:cs typeface="+mn-cs"/>
              </a:rPr>
              <a:t>是分開放置的，其中</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放置在</a:t>
            </a:r>
            <a:r>
              <a:rPr lang="en-US" altLang="zh-TW" sz="1200" kern="1200" dirty="0">
                <a:solidFill>
                  <a:schemeClr val="tx1"/>
                </a:solidFill>
                <a:effectLst/>
                <a:latin typeface="+mn-lt"/>
                <a:ea typeface="+mn-ea"/>
                <a:cs typeface="+mn-cs"/>
              </a:rPr>
              <a:t>RAN</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DQU</a:t>
            </a:r>
            <a:r>
              <a:rPr lang="zh-TW" altLang="zh-TW" sz="1200" kern="1200" dirty="0">
                <a:solidFill>
                  <a:schemeClr val="tx1"/>
                </a:solidFill>
                <a:effectLst/>
                <a:latin typeface="+mn-lt"/>
                <a:ea typeface="+mn-ea"/>
                <a:cs typeface="+mn-cs"/>
              </a:rPr>
              <a:t>放置在核心網。</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放在</a:t>
            </a:r>
            <a:r>
              <a:rPr lang="en-US" altLang="zh-TW" sz="1200" kern="1200" dirty="0">
                <a:solidFill>
                  <a:schemeClr val="tx1"/>
                </a:solidFill>
                <a:effectLst/>
                <a:latin typeface="+mn-lt"/>
                <a:ea typeface="+mn-ea"/>
                <a:cs typeface="+mn-cs"/>
              </a:rPr>
              <a:t>RAN</a:t>
            </a:r>
            <a:r>
              <a:rPr lang="zh-TW" altLang="zh-TW" sz="1200" kern="1200" dirty="0">
                <a:solidFill>
                  <a:schemeClr val="tx1"/>
                </a:solidFill>
                <a:effectLst/>
                <a:latin typeface="+mn-lt"/>
                <a:ea typeface="+mn-ea"/>
                <a:cs typeface="+mn-cs"/>
              </a:rPr>
              <a:t>中，</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DQU</a:t>
            </a:r>
            <a:r>
              <a:rPr lang="zh-TW" altLang="zh-TW" sz="1200" kern="1200" dirty="0">
                <a:solidFill>
                  <a:schemeClr val="tx1"/>
                </a:solidFill>
                <a:effectLst/>
                <a:latin typeface="+mn-lt"/>
                <a:ea typeface="+mn-ea"/>
                <a:cs typeface="+mn-cs"/>
              </a:rPr>
              <a:t>合併並放在核心網中。</a:t>
            </a:r>
          </a:p>
          <a:p>
            <a:endParaRPr lang="zh-TW" alt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D4A97174-8B7A-477B-B71A-918A18042112}"/>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被</a:t>
            </a:r>
            <a:r>
              <a:rPr lang="zh-TW" altLang="en-US" sz="1200" kern="1200" dirty="0">
                <a:solidFill>
                  <a:schemeClr val="tx1"/>
                </a:solidFill>
                <a:effectLst/>
                <a:latin typeface="+mn-lt"/>
                <a:ea typeface="+mn-ea"/>
                <a:cs typeface="+mn-cs"/>
              </a:rPr>
              <a:t>放在</a:t>
            </a:r>
            <a:r>
              <a:rPr lang="zh-TW" altLang="zh-TW" sz="1200" kern="1200" dirty="0">
                <a:solidFill>
                  <a:schemeClr val="tx1"/>
                </a:solidFill>
                <a:effectLst/>
                <a:latin typeface="+mn-lt"/>
                <a:ea typeface="+mn-ea"/>
                <a:cs typeface="+mn-cs"/>
              </a:rPr>
              <a:t>於</a:t>
            </a:r>
            <a:r>
              <a:rPr lang="en-US" altLang="zh-TW" sz="1200" kern="1200" dirty="0">
                <a:solidFill>
                  <a:schemeClr val="tx1"/>
                </a:solidFill>
                <a:effectLst/>
                <a:latin typeface="+mn-lt"/>
                <a:ea typeface="+mn-ea"/>
                <a:cs typeface="+mn-cs"/>
              </a:rPr>
              <a:t>RAN</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DQU</a:t>
            </a:r>
            <a:r>
              <a:rPr lang="zh-TW" altLang="zh-TW" sz="1200" kern="1200" dirty="0">
                <a:solidFill>
                  <a:schemeClr val="tx1"/>
                </a:solidFill>
                <a:effectLst/>
                <a:latin typeface="+mn-lt"/>
                <a:ea typeface="+mn-ea"/>
                <a:cs typeface="+mn-cs"/>
              </a:rPr>
              <a:t>被合併並</a:t>
            </a:r>
            <a:r>
              <a:rPr lang="zh-TW" altLang="en-US" sz="1200" kern="1200" dirty="0">
                <a:solidFill>
                  <a:schemeClr val="tx1"/>
                </a:solidFill>
                <a:effectLst/>
                <a:latin typeface="+mn-lt"/>
                <a:ea typeface="+mn-ea"/>
                <a:cs typeface="+mn-cs"/>
              </a:rPr>
              <a:t>放在</a:t>
            </a:r>
            <a:r>
              <a:rPr lang="en-US" altLang="zh-TW" sz="1200" kern="1200" dirty="0">
                <a:solidFill>
                  <a:schemeClr val="tx1"/>
                </a:solidFill>
                <a:effectLst/>
                <a:latin typeface="+mn-lt"/>
                <a:ea typeface="+mn-ea"/>
                <a:cs typeface="+mn-cs"/>
              </a:rPr>
              <a:t>RAN</a:t>
            </a:r>
            <a:r>
              <a:rPr lang="zh-TW" altLang="zh-TW" sz="1200" kern="1200" dirty="0">
                <a:solidFill>
                  <a:schemeClr val="tx1"/>
                </a:solidFill>
                <a:effectLst/>
                <a:latin typeface="+mn-lt"/>
                <a:ea typeface="+mn-ea"/>
                <a:cs typeface="+mn-cs"/>
              </a:rPr>
              <a:t>，但</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與</a:t>
            </a:r>
            <a:r>
              <a:rPr lang="en-US" altLang="zh-TW" sz="1200" kern="1200" dirty="0">
                <a:solidFill>
                  <a:schemeClr val="tx1"/>
                </a:solidFill>
                <a:effectLst/>
                <a:latin typeface="+mn-lt"/>
                <a:ea typeface="+mn-ea"/>
                <a:cs typeface="+mn-cs"/>
              </a:rPr>
              <a:t>MMP&amp;DQU</a:t>
            </a:r>
            <a:r>
              <a:rPr lang="zh-TW" altLang="zh-TW" sz="1200" kern="1200" dirty="0">
                <a:solidFill>
                  <a:schemeClr val="tx1"/>
                </a:solidFill>
                <a:effectLst/>
                <a:latin typeface="+mn-lt"/>
                <a:ea typeface="+mn-ea"/>
                <a:cs typeface="+mn-cs"/>
              </a:rPr>
              <a:t>分開放置。</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合併後放在</a:t>
            </a:r>
            <a:r>
              <a:rPr lang="en-US" altLang="zh-TW" sz="1200" kern="1200" dirty="0">
                <a:solidFill>
                  <a:schemeClr val="tx1"/>
                </a:solidFill>
                <a:effectLst/>
                <a:latin typeface="+mn-lt"/>
                <a:ea typeface="+mn-ea"/>
                <a:cs typeface="+mn-cs"/>
              </a:rPr>
              <a:t>RAN</a:t>
            </a:r>
            <a:r>
              <a:rPr lang="zh-TW" altLang="zh-TW" sz="1200" kern="1200" dirty="0">
                <a:solidFill>
                  <a:schemeClr val="tx1"/>
                </a:solidFill>
                <a:effectLst/>
                <a:latin typeface="+mn-lt"/>
                <a:ea typeface="+mn-ea"/>
                <a:cs typeface="+mn-cs"/>
              </a:rPr>
              <a:t>中，而</a:t>
            </a:r>
            <a:r>
              <a:rPr lang="en-US" altLang="zh-TW" sz="1200" kern="1200" dirty="0">
                <a:solidFill>
                  <a:schemeClr val="tx1"/>
                </a:solidFill>
                <a:effectLst/>
                <a:latin typeface="+mn-lt"/>
                <a:ea typeface="+mn-ea"/>
                <a:cs typeface="+mn-cs"/>
              </a:rPr>
              <a:t>DQU</a:t>
            </a:r>
            <a:r>
              <a:rPr lang="zh-TW" altLang="zh-TW" sz="1200" kern="1200" dirty="0">
                <a:solidFill>
                  <a:schemeClr val="tx1"/>
                </a:solidFill>
                <a:effectLst/>
                <a:latin typeface="+mn-lt"/>
                <a:ea typeface="+mn-ea"/>
                <a:cs typeface="+mn-cs"/>
              </a:rPr>
              <a:t>則獨立放在核心網中。</a:t>
            </a:r>
          </a:p>
          <a:p>
            <a:endParaRPr lang="zh-TW" alt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0BD4B2E2-9CB1-4B6E-BC57-4AABD6CE8F6E}"/>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DQU</a:t>
            </a:r>
            <a:r>
              <a:rPr lang="zh-TW" altLang="zh-TW" sz="1200" kern="1200" dirty="0">
                <a:solidFill>
                  <a:schemeClr val="tx1"/>
                </a:solidFill>
                <a:effectLst/>
                <a:latin typeface="+mn-lt"/>
                <a:ea typeface="+mn-ea"/>
                <a:cs typeface="+mn-cs"/>
              </a:rPr>
              <a:t>被合併並</a:t>
            </a:r>
            <a:r>
              <a:rPr lang="zh-TW" altLang="en-US" sz="1200" kern="1200" dirty="0">
                <a:solidFill>
                  <a:schemeClr val="tx1"/>
                </a:solidFill>
                <a:effectLst/>
                <a:latin typeface="+mn-lt"/>
                <a:ea typeface="+mn-ea"/>
                <a:cs typeface="+mn-cs"/>
              </a:rPr>
              <a:t>放在</a:t>
            </a:r>
            <a:r>
              <a:rPr lang="zh-TW" altLang="zh-TW" sz="1200" kern="1200" dirty="0">
                <a:solidFill>
                  <a:schemeClr val="tx1"/>
                </a:solidFill>
                <a:effectLst/>
                <a:latin typeface="+mn-lt"/>
                <a:ea typeface="+mn-ea"/>
                <a:cs typeface="+mn-cs"/>
              </a:rPr>
              <a:t>核心網絡中。</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DQU</a:t>
            </a:r>
            <a:r>
              <a:rPr lang="zh-TW" altLang="zh-TW" sz="1200" kern="1200" dirty="0">
                <a:solidFill>
                  <a:schemeClr val="tx1"/>
                </a:solidFill>
                <a:effectLst/>
                <a:latin typeface="+mn-lt"/>
                <a:ea typeface="+mn-ea"/>
                <a:cs typeface="+mn-cs"/>
              </a:rPr>
              <a:t>被合併並置於</a:t>
            </a:r>
            <a:r>
              <a:rPr lang="en-US" altLang="zh-TW" sz="1200" kern="1200" dirty="0">
                <a:solidFill>
                  <a:schemeClr val="tx1"/>
                </a:solidFill>
                <a:effectLst/>
                <a:latin typeface="+mn-lt"/>
                <a:ea typeface="+mn-ea"/>
                <a:cs typeface="+mn-cs"/>
              </a:rPr>
              <a:t>RAN</a:t>
            </a:r>
            <a:r>
              <a:rPr lang="zh-TW" altLang="zh-TW" sz="1200" kern="1200" dirty="0">
                <a:solidFill>
                  <a:schemeClr val="tx1"/>
                </a:solidFill>
                <a:effectLst/>
                <a:latin typeface="+mn-lt"/>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zh-TW" sz="1200" kern="1200" dirty="0">
              <a:solidFill>
                <a:schemeClr val="tx1"/>
              </a:solidFill>
              <a:effectLst/>
              <a:latin typeface="+mn-lt"/>
              <a:ea typeface="+mn-ea"/>
              <a:cs typeface="+mn-cs"/>
            </a:endParaRPr>
          </a:p>
          <a:p>
            <a:endParaRPr lang="zh-TW" alt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F04B14A9-CF3E-45A6-BF01-1237A73FE6B4}"/>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由於</a:t>
            </a:r>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的最優方案取決於服務場景，而不同的服務場景下</a:t>
            </a:r>
            <a:r>
              <a:rPr lang="en-US" altLang="zh-TW" sz="1200" kern="1200" dirty="0">
                <a:solidFill>
                  <a:schemeClr val="tx1"/>
                </a:solidFill>
                <a:effectLst/>
                <a:latin typeface="+mn-lt"/>
                <a:ea typeface="+mn-ea"/>
                <a:cs typeface="+mn-cs"/>
              </a:rPr>
              <a:t>UE</a:t>
            </a:r>
            <a:r>
              <a:rPr lang="zh-TW" altLang="zh-TW" sz="1200" kern="1200" dirty="0">
                <a:solidFill>
                  <a:schemeClr val="tx1"/>
                </a:solidFill>
                <a:effectLst/>
                <a:latin typeface="+mn-lt"/>
                <a:ea typeface="+mn-ea"/>
                <a:cs typeface="+mn-cs"/>
              </a:rPr>
              <a:t>的移動性特徵是不同的，所以描述</a:t>
            </a:r>
            <a:r>
              <a:rPr lang="en-US" altLang="zh-TW" sz="1200" kern="1200" dirty="0">
                <a:solidFill>
                  <a:schemeClr val="tx1"/>
                </a:solidFill>
                <a:effectLst/>
                <a:latin typeface="+mn-lt"/>
                <a:ea typeface="+mn-ea"/>
                <a:cs typeface="+mn-cs"/>
              </a:rPr>
              <a:t>UE</a:t>
            </a:r>
            <a:r>
              <a:rPr lang="zh-TW" altLang="zh-TW" sz="1200" kern="1200" dirty="0">
                <a:solidFill>
                  <a:schemeClr val="tx1"/>
                </a:solidFill>
                <a:effectLst/>
                <a:latin typeface="+mn-lt"/>
                <a:ea typeface="+mn-ea"/>
                <a:cs typeface="+mn-cs"/>
              </a:rPr>
              <a:t>的移動性的可行方法之一就是現實網絡中測得的四個移動性管理事件的差異。</a:t>
            </a:r>
          </a:p>
          <a:p>
            <a:endParaRPr lang="zh-TW" alt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9CAAB284-CA2F-4E1E-B78A-9585364B120D}"/>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我們選擇了四個典型的應用場景作為應用案例，並根據從</a:t>
            </a:r>
            <a:r>
              <a:rPr lang="en-US" altLang="zh-TW" sz="1200" kern="1200" dirty="0">
                <a:solidFill>
                  <a:schemeClr val="tx1"/>
                </a:solidFill>
                <a:effectLst/>
                <a:latin typeface="+mn-lt"/>
                <a:ea typeface="+mn-ea"/>
                <a:cs typeface="+mn-cs"/>
              </a:rPr>
              <a:t>[22]</a:t>
            </a:r>
            <a:r>
              <a:rPr lang="zh-TW" altLang="zh-TW" sz="1200" kern="1200" dirty="0">
                <a:solidFill>
                  <a:schemeClr val="tx1"/>
                </a:solidFill>
                <a:effectLst/>
                <a:latin typeface="+mn-lt"/>
                <a:ea typeface="+mn-ea"/>
                <a:cs typeface="+mn-cs"/>
              </a:rPr>
              <a:t>中</a:t>
            </a:r>
            <a:r>
              <a:rPr lang="zh-TW" altLang="en-US" sz="1200" kern="1200" dirty="0">
                <a:solidFill>
                  <a:schemeClr val="tx1"/>
                </a:solidFill>
                <a:effectLst/>
                <a:latin typeface="+mn-lt"/>
                <a:ea typeface="+mn-ea"/>
                <a:cs typeface="+mn-cs"/>
              </a:rPr>
              <a:t>選取</a:t>
            </a:r>
            <a:r>
              <a:rPr lang="zh-TW" altLang="zh-TW" sz="1200" kern="1200" dirty="0">
                <a:solidFill>
                  <a:schemeClr val="tx1"/>
                </a:solidFill>
                <a:effectLst/>
                <a:latin typeface="+mn-lt"/>
                <a:ea typeface="+mn-ea"/>
                <a:cs typeface="+mn-cs"/>
              </a:rPr>
              <a:t>和計算出的其典型的移動性特徵給予不同的參數設置。</a:t>
            </a:r>
          </a:p>
          <a:p>
            <a:endParaRPr lang="zh-TW" alt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4D85AB62-8674-4343-A95E-E5996D61C326}"/>
              </a:ext>
            </a:extLst>
          </p:cNvPr>
          <p:cNvSpPr>
            <a:spLocks noGrp="1"/>
          </p:cNvSpPr>
          <p:nvPr>
            <p:ph type="body" idx="1"/>
          </p:nvPr>
        </p:nvSpPr>
        <p:spPr/>
        <p:txBody>
          <a:bodyPr/>
          <a:lstStyle/>
          <a:p>
            <a:r>
              <a:rPr lang="zh-TW" altLang="en-US" dirty="0"/>
              <a:t>模擬性能數值定義如下</a:t>
            </a:r>
            <a:endParaRPr lang="en-US" altLang="zh-TW" dirty="0"/>
          </a:p>
          <a:p>
            <a:r>
              <a:rPr lang="zh-TW" altLang="zh-TW" sz="1200" kern="1200" dirty="0">
                <a:solidFill>
                  <a:schemeClr val="tx1"/>
                </a:solidFill>
                <a:effectLst/>
                <a:latin typeface="+mn-lt"/>
                <a:ea typeface="+mn-ea"/>
                <a:cs typeface="+mn-cs"/>
              </a:rPr>
              <a:t>每個</a:t>
            </a:r>
            <a:r>
              <a:rPr lang="en-US" altLang="zh-TW" sz="1200" kern="1200" dirty="0">
                <a:solidFill>
                  <a:schemeClr val="tx1"/>
                </a:solidFill>
                <a:effectLst/>
                <a:latin typeface="+mn-lt"/>
                <a:ea typeface="+mn-ea"/>
                <a:cs typeface="+mn-cs"/>
              </a:rPr>
              <a:t>UE</a:t>
            </a:r>
            <a:r>
              <a:rPr lang="zh-TW" altLang="zh-TW" sz="1200" kern="1200" dirty="0">
                <a:solidFill>
                  <a:schemeClr val="tx1"/>
                </a:solidFill>
                <a:effectLst/>
                <a:latin typeface="+mn-lt"/>
                <a:ea typeface="+mn-ea"/>
                <a:cs typeface="+mn-cs"/>
              </a:rPr>
              <a:t>的總信令通信</a:t>
            </a:r>
            <a:r>
              <a:rPr lang="en-US" altLang="zh-TW" sz="1200" kern="1200" dirty="0">
                <a:solidFill>
                  <a:schemeClr val="tx1"/>
                </a:solidFill>
                <a:effectLst/>
                <a:latin typeface="+mn-lt"/>
                <a:ea typeface="+mn-ea"/>
                <a:cs typeface="+mn-cs"/>
              </a:rPr>
              <a:t>overhead</a:t>
            </a:r>
            <a:r>
              <a:rPr lang="zh-TW" altLang="zh-TW" sz="1200" kern="1200" dirty="0">
                <a:solidFill>
                  <a:schemeClr val="tx1"/>
                </a:solidFill>
                <a:effectLst/>
                <a:latin typeface="+mn-lt"/>
                <a:ea typeface="+mn-ea"/>
                <a:cs typeface="+mn-cs"/>
              </a:rPr>
              <a:t>成本</a:t>
            </a:r>
            <a:r>
              <a:rPr lang="zh-TW" altLang="en-US" sz="1200" kern="1200" dirty="0">
                <a:solidFill>
                  <a:schemeClr val="tx1"/>
                </a:solidFill>
                <a:effectLst/>
                <a:latin typeface="+mn-lt"/>
                <a:ea typeface="+mn-ea"/>
                <a:cs typeface="+mn-cs"/>
              </a:rPr>
              <a:t>式</a:t>
            </a:r>
            <a:r>
              <a:rPr lang="en-US" altLang="zh-TW" sz="1200" kern="1200" dirty="0" err="1">
                <a:solidFill>
                  <a:schemeClr val="tx1"/>
                </a:solidFill>
                <a:effectLst/>
                <a:latin typeface="+mn-lt"/>
                <a:ea typeface="+mn-ea"/>
                <a:cs typeface="+mn-cs"/>
              </a:rPr>
              <a:t>vMME</a:t>
            </a:r>
            <a:r>
              <a:rPr lang="zh-TW" altLang="en-US" sz="1200" kern="1200" dirty="0">
                <a:solidFill>
                  <a:schemeClr val="tx1"/>
                </a:solidFill>
                <a:effectLst/>
                <a:latin typeface="+mn-lt"/>
                <a:ea typeface="+mn-ea"/>
                <a:cs typeface="+mn-cs"/>
              </a:rPr>
              <a:t>外部加內部之和的平均值</a:t>
            </a:r>
            <a:endParaRPr lang="zh-TW" alt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64F1A0BC-97AF-4152-B6BB-B070B49BB4CC}"/>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每個</a:t>
            </a:r>
            <a:r>
              <a:rPr lang="en-US" altLang="zh-TW" sz="1200" kern="1200" dirty="0">
                <a:solidFill>
                  <a:schemeClr val="tx1"/>
                </a:solidFill>
                <a:effectLst/>
                <a:latin typeface="+mn-lt"/>
                <a:ea typeface="+mn-ea"/>
                <a:cs typeface="+mn-cs"/>
              </a:rPr>
              <a:t>UE</a:t>
            </a:r>
            <a:r>
              <a:rPr lang="zh-TW" altLang="zh-TW" sz="1200" kern="1200" dirty="0">
                <a:solidFill>
                  <a:schemeClr val="tx1"/>
                </a:solidFill>
                <a:effectLst/>
                <a:latin typeface="+mn-lt"/>
                <a:ea typeface="+mn-ea"/>
                <a:cs typeface="+mn-cs"/>
              </a:rPr>
              <a:t>的回</a:t>
            </a:r>
            <a:r>
              <a:rPr lang="zh-TW" altLang="en-US" sz="1200" kern="1200" dirty="0">
                <a:solidFill>
                  <a:schemeClr val="tx1"/>
                </a:solidFill>
                <a:effectLst/>
                <a:latin typeface="+mn-lt"/>
                <a:ea typeface="+mn-ea"/>
                <a:cs typeface="+mn-cs"/>
              </a:rPr>
              <a:t>傳</a:t>
            </a:r>
            <a:r>
              <a:rPr lang="zh-TW" altLang="zh-TW" sz="1200" kern="1200" dirty="0">
                <a:solidFill>
                  <a:schemeClr val="tx1"/>
                </a:solidFill>
                <a:effectLst/>
                <a:latin typeface="+mn-lt"/>
                <a:ea typeface="+mn-ea"/>
                <a:cs typeface="+mn-cs"/>
              </a:rPr>
              <a:t>總信令通信</a:t>
            </a:r>
            <a:r>
              <a:rPr lang="en-US" altLang="zh-TW" sz="1200" kern="1200" dirty="0">
                <a:solidFill>
                  <a:schemeClr val="tx1"/>
                </a:solidFill>
                <a:effectLst/>
                <a:latin typeface="+mn-lt"/>
                <a:ea typeface="+mn-ea"/>
                <a:cs typeface="+mn-cs"/>
              </a:rPr>
              <a:t>overhead</a:t>
            </a:r>
            <a:r>
              <a:rPr lang="zh-TW" altLang="zh-TW" sz="1200" kern="1200" dirty="0">
                <a:solidFill>
                  <a:schemeClr val="tx1"/>
                </a:solidFill>
                <a:effectLst/>
                <a:latin typeface="+mn-lt"/>
                <a:ea typeface="+mn-ea"/>
                <a:cs typeface="+mn-cs"/>
              </a:rPr>
              <a:t>成本是每個</a:t>
            </a:r>
            <a:r>
              <a:rPr lang="en-US" altLang="zh-TW" sz="1200" kern="1200" dirty="0">
                <a:solidFill>
                  <a:schemeClr val="tx1"/>
                </a:solidFill>
                <a:effectLst/>
                <a:latin typeface="+mn-lt"/>
                <a:ea typeface="+mn-ea"/>
                <a:cs typeface="+mn-cs"/>
              </a:rPr>
              <a:t>UE</a:t>
            </a:r>
            <a:r>
              <a:rPr lang="zh-TW" altLang="zh-TW" sz="1200" kern="1200" dirty="0">
                <a:solidFill>
                  <a:schemeClr val="tx1"/>
                </a:solidFill>
                <a:effectLst/>
                <a:latin typeface="+mn-lt"/>
                <a:ea typeface="+mn-ea"/>
                <a:cs typeface="+mn-cs"/>
              </a:rPr>
              <a:t>的回</a:t>
            </a:r>
            <a:r>
              <a:rPr lang="zh-TW" altLang="en-US" sz="1200" kern="1200" dirty="0">
                <a:solidFill>
                  <a:schemeClr val="tx1"/>
                </a:solidFill>
                <a:effectLst/>
                <a:latin typeface="+mn-lt"/>
                <a:ea typeface="+mn-ea"/>
                <a:cs typeface="+mn-cs"/>
              </a:rPr>
              <a:t>傳</a:t>
            </a:r>
            <a:r>
              <a:rPr lang="zh-TW" altLang="zh-TW" sz="1200" kern="1200" dirty="0">
                <a:solidFill>
                  <a:schemeClr val="tx1"/>
                </a:solidFill>
                <a:effectLst/>
                <a:latin typeface="+mn-lt"/>
                <a:ea typeface="+mn-ea"/>
                <a:cs typeface="+mn-cs"/>
              </a:rPr>
              <a:t>信令通信</a:t>
            </a:r>
            <a:r>
              <a:rPr lang="en-US" altLang="zh-TW" sz="1200" kern="1200" dirty="0">
                <a:solidFill>
                  <a:schemeClr val="tx1"/>
                </a:solidFill>
                <a:effectLst/>
                <a:latin typeface="+mn-lt"/>
                <a:ea typeface="+mn-ea"/>
                <a:cs typeface="+mn-cs"/>
              </a:rPr>
              <a:t>overhead</a:t>
            </a:r>
            <a:r>
              <a:rPr lang="zh-TW" altLang="zh-TW" sz="1200" kern="1200" dirty="0">
                <a:solidFill>
                  <a:schemeClr val="tx1"/>
                </a:solidFill>
                <a:effectLst/>
                <a:latin typeface="+mn-lt"/>
                <a:ea typeface="+mn-ea"/>
                <a:cs typeface="+mn-cs"/>
              </a:rPr>
              <a:t>成本的平均值。</a:t>
            </a:r>
          </a:p>
          <a:p>
            <a:endParaRPr lang="zh-TW"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5G</a:t>
            </a:r>
            <a:r>
              <a:rPr lang="zh-TW" altLang="en-US" dirty="0"/>
              <a:t>移動無線接入網的異構、密集部署和扁平化</a:t>
            </a:r>
            <a:r>
              <a:rPr lang="en-US" altLang="zh-TW" dirty="0"/>
              <a:t>(</a:t>
            </a:r>
            <a:r>
              <a:rPr lang="zh-TW" altLang="en-US" dirty="0"/>
              <a:t>減少管理層級</a:t>
            </a:r>
            <a:r>
              <a:rPr lang="en-US" altLang="zh-TW" dirty="0"/>
              <a:t>)</a:t>
            </a:r>
            <a:r>
              <a:rPr lang="zh-TW" altLang="en-US" dirty="0"/>
              <a:t>三個特性會直接影響到移動管理控制平面的性能。</a:t>
            </a:r>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12</a:t>
            </a:fld>
            <a:endParaRPr lang="zh-TW" altLang="en-US"/>
          </a:p>
        </p:txBody>
      </p:sp>
    </p:spTree>
    <p:extLst>
      <p:ext uri="{BB962C8B-B14F-4D97-AF65-F5344CB8AC3E}">
        <p14:creationId xmlns:p14="http://schemas.microsoft.com/office/powerpoint/2010/main" val="216103391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1DA18D1F-7461-49F3-8C96-5C70755B6F27}"/>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每個</a:t>
            </a:r>
            <a:r>
              <a:rPr lang="en-US" altLang="zh-TW" sz="1200" kern="1200" dirty="0">
                <a:solidFill>
                  <a:schemeClr val="tx1"/>
                </a:solidFill>
                <a:effectLst/>
                <a:latin typeface="+mn-lt"/>
                <a:ea typeface="+mn-ea"/>
                <a:cs typeface="+mn-cs"/>
              </a:rPr>
              <a:t>UE</a:t>
            </a:r>
            <a:r>
              <a:rPr lang="zh-TW" altLang="zh-TW" sz="1200" kern="1200" dirty="0">
                <a:solidFill>
                  <a:schemeClr val="tx1"/>
                </a:solidFill>
                <a:effectLst/>
                <a:latin typeface="+mn-lt"/>
                <a:ea typeface="+mn-ea"/>
                <a:cs typeface="+mn-cs"/>
              </a:rPr>
              <a:t>的狀態數據</a:t>
            </a:r>
            <a:r>
              <a:rPr lang="zh-TW" altLang="en-US" sz="1200" kern="1200" dirty="0">
                <a:solidFill>
                  <a:schemeClr val="tx1"/>
                </a:solidFill>
                <a:effectLst/>
                <a:latin typeface="+mn-lt"/>
                <a:ea typeface="+mn-ea"/>
                <a:cs typeface="+mn-cs"/>
              </a:rPr>
              <a:t>搬移</a:t>
            </a:r>
            <a:r>
              <a:rPr lang="en-US" altLang="zh-TW" sz="1200" kern="1200" dirty="0">
                <a:solidFill>
                  <a:schemeClr val="tx1"/>
                </a:solidFill>
                <a:effectLst/>
                <a:latin typeface="+mn-lt"/>
                <a:ea typeface="+mn-ea"/>
                <a:cs typeface="+mn-cs"/>
              </a:rPr>
              <a:t>overhead</a:t>
            </a:r>
            <a:r>
              <a:rPr lang="zh-TW" altLang="zh-TW" sz="1200" kern="1200" dirty="0">
                <a:solidFill>
                  <a:schemeClr val="tx1"/>
                </a:solidFill>
                <a:effectLst/>
                <a:latin typeface="+mn-lt"/>
                <a:ea typeface="+mn-ea"/>
                <a:cs typeface="+mn-cs"/>
              </a:rPr>
              <a:t>成本是每個</a:t>
            </a:r>
            <a:r>
              <a:rPr lang="en-US" altLang="zh-TW" sz="1200" kern="1200" dirty="0">
                <a:solidFill>
                  <a:schemeClr val="tx1"/>
                </a:solidFill>
                <a:effectLst/>
                <a:latin typeface="+mn-lt"/>
                <a:ea typeface="+mn-ea"/>
                <a:cs typeface="+mn-cs"/>
              </a:rPr>
              <a:t>UE</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之間的狀態數據</a:t>
            </a:r>
            <a:r>
              <a:rPr lang="zh-TW" altLang="en-US" sz="1200" kern="1200" dirty="0">
                <a:solidFill>
                  <a:schemeClr val="tx1"/>
                </a:solidFill>
                <a:effectLst/>
                <a:latin typeface="+mn-lt"/>
                <a:ea typeface="+mn-ea"/>
                <a:cs typeface="+mn-cs"/>
              </a:rPr>
              <a:t>搬</a:t>
            </a:r>
            <a:r>
              <a:rPr lang="zh-TW" altLang="zh-TW" sz="1200" kern="1200" dirty="0">
                <a:solidFill>
                  <a:schemeClr val="tx1"/>
                </a:solidFill>
                <a:effectLst/>
                <a:latin typeface="+mn-lt"/>
                <a:ea typeface="+mn-ea"/>
                <a:cs typeface="+mn-cs"/>
              </a:rPr>
              <a:t>移</a:t>
            </a:r>
            <a:r>
              <a:rPr lang="en-US" altLang="zh-TW" sz="1200" kern="1200" dirty="0">
                <a:solidFill>
                  <a:schemeClr val="tx1"/>
                </a:solidFill>
                <a:effectLst/>
                <a:latin typeface="+mn-lt"/>
                <a:ea typeface="+mn-ea"/>
                <a:cs typeface="+mn-cs"/>
              </a:rPr>
              <a:t>overhead</a:t>
            </a:r>
            <a:r>
              <a:rPr lang="zh-TW" altLang="zh-TW" sz="1200" kern="1200" dirty="0">
                <a:solidFill>
                  <a:schemeClr val="tx1"/>
                </a:solidFill>
                <a:effectLst/>
                <a:latin typeface="+mn-lt"/>
                <a:ea typeface="+mn-ea"/>
                <a:cs typeface="+mn-cs"/>
              </a:rPr>
              <a:t>成本和</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之間的狀態數據</a:t>
            </a:r>
            <a:r>
              <a:rPr lang="zh-TW" altLang="en-US" sz="1200" kern="1200" dirty="0">
                <a:solidFill>
                  <a:schemeClr val="tx1"/>
                </a:solidFill>
                <a:effectLst/>
                <a:latin typeface="+mn-lt"/>
                <a:ea typeface="+mn-ea"/>
                <a:cs typeface="+mn-cs"/>
              </a:rPr>
              <a:t>搬</a:t>
            </a:r>
            <a:r>
              <a:rPr lang="zh-TW" altLang="zh-TW" sz="1200" kern="1200" dirty="0">
                <a:solidFill>
                  <a:schemeClr val="tx1"/>
                </a:solidFill>
                <a:effectLst/>
                <a:latin typeface="+mn-lt"/>
                <a:ea typeface="+mn-ea"/>
                <a:cs typeface="+mn-cs"/>
              </a:rPr>
              <a:t>移</a:t>
            </a:r>
            <a:r>
              <a:rPr lang="en-US" altLang="zh-TW" sz="1200" kern="1200" dirty="0">
                <a:solidFill>
                  <a:schemeClr val="tx1"/>
                </a:solidFill>
                <a:effectLst/>
                <a:latin typeface="+mn-lt"/>
                <a:ea typeface="+mn-ea"/>
                <a:cs typeface="+mn-cs"/>
              </a:rPr>
              <a:t>overhead</a:t>
            </a:r>
            <a:r>
              <a:rPr lang="zh-TW" altLang="zh-TW" sz="1200" kern="1200" dirty="0">
                <a:solidFill>
                  <a:schemeClr val="tx1"/>
                </a:solidFill>
                <a:effectLst/>
                <a:latin typeface="+mn-lt"/>
                <a:ea typeface="+mn-ea"/>
                <a:cs typeface="+mn-cs"/>
              </a:rPr>
              <a:t>成本之和的平均值。</a:t>
            </a:r>
          </a:p>
          <a:p>
            <a:endParaRPr lang="zh-TW" altLang="en-US"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36331D10-14C8-4FF3-B05C-BB4201C2E5A2}"/>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評估了</a:t>
            </a:r>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的優化方法，包括</a:t>
            </a:r>
            <a:r>
              <a:rPr lang="en-US" altLang="zh-TW" sz="1200" kern="1200" dirty="0">
                <a:solidFill>
                  <a:schemeClr val="tx1"/>
                </a:solidFill>
                <a:effectLst/>
                <a:latin typeface="+mn-lt"/>
                <a:ea typeface="+mn-ea"/>
                <a:cs typeface="+mn-cs"/>
              </a:rPr>
              <a:t>Min-TSCOC</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Min-TSCOCB</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Min-MOCSD</a:t>
            </a:r>
            <a:r>
              <a:rPr lang="zh-TW" altLang="zh-TW" sz="1200" kern="1200" dirty="0">
                <a:solidFill>
                  <a:schemeClr val="tx1"/>
                </a:solidFill>
                <a:effectLst/>
                <a:latin typeface="+mn-lt"/>
                <a:ea typeface="+mn-ea"/>
                <a:cs typeface="+mn-cs"/>
              </a:rPr>
              <a:t>算法。</a:t>
            </a:r>
          </a:p>
          <a:p>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的優化是由</a:t>
            </a:r>
            <a:r>
              <a:rPr lang="en-US" altLang="zh-TW" sz="1200" kern="1200" dirty="0">
                <a:solidFill>
                  <a:schemeClr val="tx1"/>
                </a:solidFill>
                <a:effectLst/>
                <a:latin typeface="+mn-lt"/>
                <a:ea typeface="+mn-ea"/>
                <a:cs typeface="+mn-cs"/>
              </a:rPr>
              <a:t>MATLAB</a:t>
            </a:r>
            <a:r>
              <a:rPr lang="zh-TW" altLang="zh-TW" sz="1200" kern="1200" dirty="0">
                <a:solidFill>
                  <a:schemeClr val="tx1"/>
                </a:solidFill>
                <a:effectLst/>
                <a:latin typeface="+mn-lt"/>
                <a:ea typeface="+mn-ea"/>
                <a:cs typeface="+mn-cs"/>
              </a:rPr>
              <a:t>用</a:t>
            </a:r>
            <a:r>
              <a:rPr lang="zh-TW" altLang="en-US" sz="1200" kern="1200" dirty="0">
                <a:solidFill>
                  <a:schemeClr val="tx1"/>
                </a:solidFill>
                <a:effectLst/>
                <a:latin typeface="+mn-lt"/>
                <a:ea typeface="+mn-ea"/>
                <a:cs typeface="+mn-cs"/>
              </a:rPr>
              <a:t>蒙地卡羅</a:t>
            </a:r>
            <a:r>
              <a:rPr lang="zh-TW" altLang="zh-TW" sz="1200" kern="1200" dirty="0">
                <a:solidFill>
                  <a:schemeClr val="tx1"/>
                </a:solidFill>
                <a:effectLst/>
                <a:latin typeface="+mn-lt"/>
                <a:ea typeface="+mn-ea"/>
                <a:cs typeface="+mn-cs"/>
              </a:rPr>
              <a:t>方法評估的</a:t>
            </a:r>
            <a:endParaRPr lang="zh-TW" alt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179B1D0D-1CAE-4567-A6E2-9C3883984F69}"/>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根據生成的網絡，根據</a:t>
            </a:r>
            <a:r>
              <a:rPr lang="en-US" altLang="zh-TW" sz="1200" kern="1200" dirty="0">
                <a:solidFill>
                  <a:schemeClr val="tx1"/>
                </a:solidFill>
                <a:effectLst/>
                <a:latin typeface="+mn-lt"/>
                <a:ea typeface="+mn-ea"/>
                <a:cs typeface="+mn-cs"/>
              </a:rPr>
              <a:t>UE</a:t>
            </a:r>
            <a:r>
              <a:rPr lang="zh-TW" altLang="zh-TW" sz="1200" kern="1200" dirty="0">
                <a:solidFill>
                  <a:schemeClr val="tx1"/>
                </a:solidFill>
                <a:effectLst/>
                <a:latin typeface="+mn-lt"/>
                <a:ea typeface="+mn-ea"/>
                <a:cs typeface="+mn-cs"/>
              </a:rPr>
              <a:t>的分佈和</a:t>
            </a:r>
            <a:r>
              <a:rPr lang="en-US" altLang="zh-TW" sz="1200" kern="1200" dirty="0">
                <a:solidFill>
                  <a:schemeClr val="tx1"/>
                </a:solidFill>
                <a:effectLst/>
                <a:latin typeface="+mn-lt"/>
                <a:ea typeface="+mn-ea"/>
                <a:cs typeface="+mn-cs"/>
              </a:rPr>
              <a:t>UE</a:t>
            </a:r>
            <a:r>
              <a:rPr lang="zh-TW" altLang="zh-TW" sz="1200" kern="1200" dirty="0">
                <a:solidFill>
                  <a:schemeClr val="tx1"/>
                </a:solidFill>
                <a:effectLst/>
                <a:latin typeface="+mn-lt"/>
                <a:ea typeface="+mn-ea"/>
                <a:cs typeface="+mn-cs"/>
              </a:rPr>
              <a:t>到</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的受限跳數（模擬中受限跳數為</a:t>
            </a:r>
            <a:r>
              <a:rPr lang="en-US" altLang="zh-TW" sz="1200" kern="12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），得到位於</a:t>
            </a:r>
            <a:r>
              <a:rPr lang="en-US" altLang="zh-TW" sz="1200" kern="1200" dirty="0">
                <a:solidFill>
                  <a:schemeClr val="tx1"/>
                </a:solidFill>
                <a:effectLst/>
                <a:latin typeface="+mn-lt"/>
                <a:ea typeface="+mn-ea"/>
                <a:cs typeface="+mn-cs"/>
              </a:rPr>
              <a:t>MBS</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SBS</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的位置。</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的放置是選擇與</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在一跳之內的節點來</a:t>
            </a:r>
            <a:r>
              <a:rPr lang="zh-TW" altLang="en-US" sz="1200" kern="1200" dirty="0">
                <a:solidFill>
                  <a:schemeClr val="tx1"/>
                </a:solidFill>
                <a:effectLst/>
                <a:latin typeface="+mn-lt"/>
                <a:ea typeface="+mn-ea"/>
                <a:cs typeface="+mn-cs"/>
              </a:rPr>
              <a:t>選擇的</a:t>
            </a:r>
            <a:r>
              <a:rPr lang="zh-TW" altLang="zh-TW" sz="1200" kern="1200" dirty="0">
                <a:solidFill>
                  <a:schemeClr val="tx1"/>
                </a:solidFill>
                <a:effectLst/>
                <a:latin typeface="+mn-lt"/>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zh-TW" sz="1200" kern="1200" dirty="0">
              <a:solidFill>
                <a:schemeClr val="tx1"/>
              </a:solidFill>
              <a:effectLst/>
              <a:latin typeface="+mn-lt"/>
              <a:ea typeface="+mn-ea"/>
              <a:cs typeface="+mn-cs"/>
            </a:endParaRPr>
          </a:p>
          <a:p>
            <a:endParaRPr lang="zh-TW" altLang="en-US"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129B2211-2810-4CD6-A35C-74D712EB7E56}"/>
              </a:ext>
            </a:extLst>
          </p:cNvPr>
          <p:cNvSpPr>
            <a:spLocks noGrp="1"/>
          </p:cNvSpPr>
          <p:nvPr>
            <p:ph type="body" idx="1"/>
          </p:nvPr>
        </p:nvSpPr>
        <p:spPr/>
        <p:txBody>
          <a:bodyPr/>
          <a:lstStyle/>
          <a:p>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DQU</a:t>
            </a:r>
            <a:r>
              <a:rPr lang="zh-TW" altLang="zh-TW" sz="1200" kern="1200" dirty="0">
                <a:solidFill>
                  <a:schemeClr val="tx1"/>
                </a:solidFill>
                <a:effectLst/>
                <a:latin typeface="+mn-lt"/>
                <a:ea typeface="+mn-ea"/>
                <a:cs typeface="+mn-cs"/>
              </a:rPr>
              <a:t>實例的初始化數量下，通過不同的目標函數優化</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DQU</a:t>
            </a:r>
            <a:r>
              <a:rPr lang="zh-TW" altLang="zh-TW" sz="1200" kern="1200" dirty="0">
                <a:solidFill>
                  <a:schemeClr val="tx1"/>
                </a:solidFill>
                <a:effectLst/>
                <a:latin typeface="+mn-lt"/>
                <a:ea typeface="+mn-ea"/>
                <a:cs typeface="+mn-cs"/>
              </a:rPr>
              <a:t>的最佳佈局和數量</a:t>
            </a:r>
            <a:endParaRPr lang="zh-TW" altLang="en-US"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1A9FEDFA-1AC4-4762-BC81-5608061CA3F2}"/>
              </a:ext>
            </a:extLst>
          </p:cNvPr>
          <p:cNvSpPr>
            <a:spLocks noGrp="1"/>
          </p:cNvSpPr>
          <p:nvPr>
            <p:ph type="body" idx="1"/>
          </p:nvPr>
        </p:nvSpPr>
        <p:spPr/>
        <p:txBody>
          <a:bodyPr/>
          <a:lstStyle/>
          <a:p>
            <a:r>
              <a:rPr lang="zh-TW" altLang="zh-TW" sz="1200" kern="1200" dirty="0">
                <a:solidFill>
                  <a:schemeClr val="tx1"/>
                </a:solidFill>
                <a:effectLst/>
                <a:latin typeface="+mn-lt"/>
                <a:ea typeface="+mn-ea"/>
                <a:cs typeface="+mn-cs"/>
              </a:rPr>
              <a:t>包括在</a:t>
            </a:r>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功能組成佈局和應用場景的不同情況下，分別最小化總信令通信</a:t>
            </a:r>
            <a:r>
              <a:rPr lang="en-US" altLang="zh-TW" sz="1200" kern="1200" dirty="0">
                <a:solidFill>
                  <a:schemeClr val="tx1"/>
                </a:solidFill>
                <a:effectLst/>
                <a:latin typeface="+mn-lt"/>
                <a:ea typeface="+mn-ea"/>
                <a:cs typeface="+mn-cs"/>
              </a:rPr>
              <a:t>overhead</a:t>
            </a:r>
            <a:r>
              <a:rPr lang="zh-TW" altLang="zh-TW" sz="1200" kern="1200" dirty="0">
                <a:solidFill>
                  <a:schemeClr val="tx1"/>
                </a:solidFill>
                <a:effectLst/>
                <a:latin typeface="+mn-lt"/>
                <a:ea typeface="+mn-ea"/>
                <a:cs typeface="+mn-cs"/>
              </a:rPr>
              <a:t>成本、回</a:t>
            </a:r>
            <a:r>
              <a:rPr lang="zh-TW" altLang="en-US" sz="1200" kern="1200" dirty="0">
                <a:solidFill>
                  <a:schemeClr val="tx1"/>
                </a:solidFill>
                <a:effectLst/>
                <a:latin typeface="+mn-lt"/>
                <a:ea typeface="+mn-ea"/>
                <a:cs typeface="+mn-cs"/>
              </a:rPr>
              <a:t>傳</a:t>
            </a:r>
            <a:r>
              <a:rPr lang="zh-TW" altLang="zh-TW" sz="1200" kern="1200" dirty="0">
                <a:solidFill>
                  <a:schemeClr val="tx1"/>
                </a:solidFill>
                <a:effectLst/>
                <a:latin typeface="+mn-lt"/>
                <a:ea typeface="+mn-ea"/>
                <a:cs typeface="+mn-cs"/>
              </a:rPr>
              <a:t>總信令通信</a:t>
            </a:r>
            <a:r>
              <a:rPr lang="en-US" altLang="zh-TW" sz="1200" kern="1200" dirty="0">
                <a:solidFill>
                  <a:schemeClr val="tx1"/>
                </a:solidFill>
                <a:effectLst/>
                <a:latin typeface="+mn-lt"/>
                <a:ea typeface="+mn-ea"/>
                <a:cs typeface="+mn-cs"/>
              </a:rPr>
              <a:t>overhead</a:t>
            </a:r>
            <a:r>
              <a:rPr lang="zh-TW" altLang="zh-TW" sz="1200" kern="1200" dirty="0">
                <a:solidFill>
                  <a:schemeClr val="tx1"/>
                </a:solidFill>
                <a:effectLst/>
                <a:latin typeface="+mn-lt"/>
                <a:ea typeface="+mn-ea"/>
                <a:cs typeface="+mn-cs"/>
              </a:rPr>
              <a:t>成本以及</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DQU</a:t>
            </a:r>
            <a:r>
              <a:rPr lang="zh-TW" altLang="zh-TW" sz="1200" kern="1200" dirty="0">
                <a:solidFill>
                  <a:schemeClr val="tx1"/>
                </a:solidFill>
                <a:effectLst/>
                <a:latin typeface="+mn-lt"/>
                <a:ea typeface="+mn-ea"/>
                <a:cs typeface="+mn-cs"/>
              </a:rPr>
              <a:t>之間狀態數據的遷移</a:t>
            </a:r>
            <a:r>
              <a:rPr lang="en-US" altLang="zh-TW" sz="1200" kern="1200" dirty="0">
                <a:solidFill>
                  <a:schemeClr val="tx1"/>
                </a:solidFill>
                <a:effectLst/>
                <a:latin typeface="+mn-lt"/>
                <a:ea typeface="+mn-ea"/>
                <a:cs typeface="+mn-cs"/>
              </a:rPr>
              <a:t>overhead</a:t>
            </a:r>
            <a:r>
              <a:rPr lang="zh-TW" altLang="zh-TW" sz="1200" kern="1200" dirty="0">
                <a:solidFill>
                  <a:schemeClr val="tx1"/>
                </a:solidFill>
                <a:effectLst/>
                <a:latin typeface="+mn-lt"/>
                <a:ea typeface="+mn-ea"/>
                <a:cs typeface="+mn-cs"/>
              </a:rPr>
              <a:t>成本。</a:t>
            </a:r>
            <a:endParaRPr lang="zh-TW" altLang="en-US"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2C901960-97D9-4527-9A43-EC494EEFE606}"/>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為了評估</a:t>
            </a:r>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在可擴展網絡中的性能，同時考慮到算法的計算複雜性，模擬中的節點數（包括</a:t>
            </a:r>
            <a:r>
              <a:rPr lang="en-US" altLang="zh-TW" sz="1200" kern="1200" dirty="0">
                <a:solidFill>
                  <a:schemeClr val="tx1"/>
                </a:solidFill>
                <a:effectLst/>
                <a:latin typeface="+mn-lt"/>
                <a:ea typeface="+mn-ea"/>
                <a:cs typeface="+mn-cs"/>
              </a:rPr>
              <a:t>SBS</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MBS</a:t>
            </a:r>
            <a:r>
              <a:rPr lang="zh-TW" altLang="zh-TW" sz="1200" kern="1200" dirty="0">
                <a:solidFill>
                  <a:schemeClr val="tx1"/>
                </a:solidFill>
                <a:effectLst/>
                <a:latin typeface="+mn-lt"/>
                <a:ea typeface="+mn-ea"/>
                <a:cs typeface="+mn-cs"/>
              </a:rPr>
              <a:t>）為</a:t>
            </a:r>
            <a:r>
              <a:rPr lang="en-US" altLang="zh-TW" sz="1200" kern="1200" dirty="0">
                <a:solidFill>
                  <a:schemeClr val="tx1"/>
                </a:solidFill>
                <a:effectLst/>
                <a:latin typeface="+mn-lt"/>
                <a:ea typeface="+mn-ea"/>
                <a:cs typeface="+mn-cs"/>
              </a:rPr>
              <a:t>50</a:t>
            </a:r>
            <a:r>
              <a:rPr lang="zh-TW" altLang="zh-TW" sz="1200" kern="1200" dirty="0">
                <a:solidFill>
                  <a:schemeClr val="tx1"/>
                </a:solidFill>
                <a:effectLst/>
                <a:latin typeface="+mn-lt"/>
                <a:ea typeface="+mn-ea"/>
                <a:cs typeface="+mn-cs"/>
              </a:rPr>
              <a:t>。</a:t>
            </a:r>
          </a:p>
          <a:p>
            <a:endParaRPr lang="zh-TW" altLang="en-US"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6076DCE6-A0B3-4E50-A79C-2528DDD92DC7}"/>
              </a:ext>
            </a:extLst>
          </p:cNvPr>
          <p:cNvSpPr>
            <a:spLocks noGrp="1"/>
          </p:cNvSpPr>
          <p:nvPr>
            <p:ph type="body" idx="1"/>
          </p:nvPr>
        </p:nvSpPr>
        <p:spPr/>
        <p:txBody>
          <a:bodyPr/>
          <a:lstStyle/>
          <a:p>
            <a:r>
              <a:rPr lang="zh-TW" altLang="zh-TW" sz="1200" kern="1200" dirty="0">
                <a:solidFill>
                  <a:schemeClr val="tx1"/>
                </a:solidFill>
                <a:effectLst/>
                <a:latin typeface="+mn-lt"/>
                <a:ea typeface="+mn-ea"/>
                <a:cs typeface="+mn-cs"/>
              </a:rPr>
              <a:t>每個基站的</a:t>
            </a:r>
            <a:r>
              <a:rPr lang="en-US" altLang="zh-TW" sz="1200" kern="1200" dirty="0">
                <a:solidFill>
                  <a:schemeClr val="tx1"/>
                </a:solidFill>
                <a:effectLst/>
                <a:latin typeface="+mn-lt"/>
                <a:ea typeface="+mn-ea"/>
                <a:cs typeface="+mn-cs"/>
              </a:rPr>
              <a:t>UE</a:t>
            </a:r>
            <a:r>
              <a:rPr lang="zh-TW" altLang="zh-TW" sz="1200" kern="1200" dirty="0">
                <a:solidFill>
                  <a:schemeClr val="tx1"/>
                </a:solidFill>
                <a:effectLst/>
                <a:latin typeface="+mn-lt"/>
                <a:ea typeface="+mn-ea"/>
                <a:cs typeface="+mn-cs"/>
              </a:rPr>
              <a:t>數量遵循</a:t>
            </a:r>
            <a:r>
              <a:rPr lang="en-US" altLang="zh-TW" sz="1200" kern="1200" dirty="0">
                <a:solidFill>
                  <a:schemeClr val="tx1"/>
                </a:solidFill>
                <a:effectLst/>
                <a:latin typeface="+mn-lt"/>
                <a:ea typeface="+mn-ea"/>
                <a:cs typeface="+mn-cs"/>
              </a:rPr>
              <a:t>5</a:t>
            </a:r>
            <a:r>
              <a:rPr lang="zh-TW" altLang="zh-TW" sz="1200" kern="1200" dirty="0">
                <a:solidFill>
                  <a:schemeClr val="tx1"/>
                </a:solidFill>
                <a:effectLst/>
                <a:latin typeface="+mn-lt"/>
                <a:ea typeface="+mn-ea"/>
                <a:cs typeface="+mn-cs"/>
              </a:rPr>
              <a:t>到</a:t>
            </a:r>
            <a:r>
              <a:rPr lang="en-US" altLang="zh-TW" sz="1200" kern="1200" dirty="0">
                <a:solidFill>
                  <a:schemeClr val="tx1"/>
                </a:solidFill>
                <a:effectLst/>
                <a:latin typeface="+mn-lt"/>
                <a:ea typeface="+mn-ea"/>
                <a:cs typeface="+mn-cs"/>
              </a:rPr>
              <a:t>20</a:t>
            </a:r>
            <a:r>
              <a:rPr lang="zh-TW" altLang="zh-TW" sz="1200" kern="1200" dirty="0">
                <a:solidFill>
                  <a:schemeClr val="tx1"/>
                </a:solidFill>
                <a:effectLst/>
                <a:latin typeface="+mn-lt"/>
                <a:ea typeface="+mn-ea"/>
                <a:cs typeface="+mn-cs"/>
              </a:rPr>
              <a:t>的均勻分佈</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為了區分鏈路類型（</a:t>
            </a:r>
            <a:r>
              <a:rPr lang="en-US" altLang="zh-TW" sz="1200" kern="1200" dirty="0">
                <a:solidFill>
                  <a:schemeClr val="tx1"/>
                </a:solidFill>
                <a:effectLst/>
                <a:latin typeface="+mn-lt"/>
                <a:ea typeface="+mn-ea"/>
                <a:cs typeface="+mn-cs"/>
              </a:rPr>
              <a:t>RAN</a:t>
            </a:r>
            <a:r>
              <a:rPr lang="zh-TW" altLang="zh-TW" sz="1200" kern="1200" dirty="0">
                <a:solidFill>
                  <a:schemeClr val="tx1"/>
                </a:solidFill>
                <a:effectLst/>
                <a:latin typeface="+mn-lt"/>
                <a:ea typeface="+mn-ea"/>
                <a:cs typeface="+mn-cs"/>
              </a:rPr>
              <a:t>的鏈路類型和核心網的鏈路類型）的權重，到核心網的每一跳參數為</a:t>
            </a:r>
            <a:r>
              <a:rPr lang="en-US" altLang="zh-TW" sz="1200" kern="1200" dirty="0">
                <a:solidFill>
                  <a:schemeClr val="tx1"/>
                </a:solidFill>
                <a:effectLst/>
                <a:latin typeface="+mn-lt"/>
                <a:ea typeface="+mn-ea"/>
                <a:cs typeface="+mn-cs"/>
              </a:rPr>
              <a:t>5</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RAN</a:t>
            </a:r>
            <a:r>
              <a:rPr lang="zh-TW" altLang="zh-TW" sz="1200" kern="1200" dirty="0">
                <a:solidFill>
                  <a:schemeClr val="tx1"/>
                </a:solidFill>
                <a:effectLst/>
                <a:latin typeface="+mn-lt"/>
                <a:ea typeface="+mn-ea"/>
                <a:cs typeface="+mn-cs"/>
              </a:rPr>
              <a:t>的每一跳參數為</a:t>
            </a: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a:t>
            </a:r>
          </a:p>
          <a:p>
            <a:endParaRPr lang="zh-TW" altLang="en-US"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715F5A1B-385B-449F-83F2-D80C3D08B179}"/>
              </a:ext>
            </a:extLst>
          </p:cNvPr>
          <p:cNvSpPr>
            <a:spLocks noGrp="1"/>
          </p:cNvSpPr>
          <p:nvPr>
            <p:ph type="body" idx="1"/>
          </p:nvPr>
        </p:nvSpPr>
        <p:spPr/>
        <p:txBody>
          <a:bodyPr/>
          <a:lstStyle/>
          <a:p>
            <a:r>
              <a:rPr lang="zh-TW" altLang="zh-TW" sz="1200" kern="1200" dirty="0">
                <a:solidFill>
                  <a:schemeClr val="tx1"/>
                </a:solidFill>
                <a:effectLst/>
                <a:latin typeface="+mn-lt"/>
                <a:ea typeface="+mn-ea"/>
                <a:cs typeface="+mn-cs"/>
              </a:rPr>
              <a:t>以喚醒事件為用例，圖</a:t>
            </a:r>
            <a:r>
              <a:rPr lang="en-US" altLang="zh-TW" sz="1200" kern="1200" dirty="0">
                <a:solidFill>
                  <a:schemeClr val="tx1"/>
                </a:solidFill>
                <a:effectLst/>
                <a:latin typeface="+mn-lt"/>
                <a:ea typeface="+mn-ea"/>
                <a:cs typeface="+mn-cs"/>
              </a:rPr>
              <a:t>7</a:t>
            </a:r>
            <a:r>
              <a:rPr lang="zh-TW" altLang="zh-TW" sz="1200" kern="1200" dirty="0">
                <a:solidFill>
                  <a:schemeClr val="tx1"/>
                </a:solidFill>
                <a:effectLst/>
                <a:latin typeface="+mn-lt"/>
                <a:ea typeface="+mn-ea"/>
                <a:cs typeface="+mn-cs"/>
              </a:rPr>
              <a:t>顯示了根據</a:t>
            </a:r>
            <a:r>
              <a:rPr lang="en-US" altLang="zh-TW" sz="1200" kern="1200" dirty="0">
                <a:solidFill>
                  <a:schemeClr val="tx1"/>
                </a:solidFill>
                <a:effectLst/>
                <a:latin typeface="+mn-lt"/>
                <a:ea typeface="+mn-ea"/>
                <a:cs typeface="+mn-cs"/>
              </a:rPr>
              <a:t>[28]</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[29]</a:t>
            </a:r>
            <a:r>
              <a:rPr lang="zh-TW" altLang="zh-TW" sz="1200" kern="1200" dirty="0">
                <a:solidFill>
                  <a:schemeClr val="tx1"/>
                </a:solidFill>
                <a:effectLst/>
                <a:latin typeface="+mn-lt"/>
                <a:ea typeface="+mn-ea"/>
                <a:cs typeface="+mn-cs"/>
              </a:rPr>
              <a:t>的喚醒信號交互的流程圖。</a:t>
            </a:r>
            <a:endParaRPr lang="zh-TW" altLang="en-US"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BC0E749D-470E-43F3-848E-52C94DB4D6D7}"/>
              </a:ext>
            </a:extLst>
          </p:cNvPr>
          <p:cNvSpPr>
            <a:spLocks noGrp="1"/>
          </p:cNvSpPr>
          <p:nvPr>
            <p:ph type="body" idx="1"/>
          </p:nvPr>
        </p:nvSpPr>
        <p:spPr/>
        <p:txBody>
          <a:bodyPr/>
          <a:lstStyle/>
          <a:p>
            <a:r>
              <a:rPr lang="zh-TW" altLang="en-US" dirty="0"/>
              <a:t>表</a:t>
            </a:r>
            <a:r>
              <a:rPr lang="en-US" altLang="zh-TW" dirty="0"/>
              <a:t>I</a:t>
            </a:r>
            <a:r>
              <a:rPr lang="zh-TW" altLang="en-US" dirty="0"/>
              <a:t>中給出了</a:t>
            </a:r>
            <a:r>
              <a:rPr lang="en-US" altLang="zh-TW" dirty="0"/>
              <a:t>MSF</a:t>
            </a:r>
            <a:r>
              <a:rPr lang="zh-TW" altLang="en-US" dirty="0"/>
              <a:t>、</a:t>
            </a:r>
            <a:r>
              <a:rPr lang="en-US" altLang="zh-TW" dirty="0"/>
              <a:t>MMP</a:t>
            </a:r>
            <a:r>
              <a:rPr lang="zh-TW" altLang="en-US" dirty="0"/>
              <a:t>和</a:t>
            </a:r>
            <a:r>
              <a:rPr lang="en-US" altLang="zh-TW" dirty="0"/>
              <a:t>DQU</a:t>
            </a:r>
            <a:r>
              <a:rPr lang="zh-TW" altLang="en-US" dirty="0"/>
              <a:t>實體之間信號互動數量的最佳結果之一。</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088495FD-0FBD-4CF4-A49A-BE129C6ADB1D}"/>
              </a:ext>
            </a:extLst>
          </p:cNvPr>
          <p:cNvSpPr>
            <a:spLocks noGrp="1"/>
          </p:cNvSpPr>
          <p:nvPr>
            <p:ph type="body" idx="1"/>
          </p:nvPr>
        </p:nvSpPr>
        <p:spPr/>
        <p:txBody>
          <a:bodyPr/>
          <a:lstStyle/>
          <a:p>
            <a:r>
              <a:rPr lang="zh-TW" altLang="en-US" dirty="0"/>
              <a:t>四個事件發生的機率為一個</a:t>
            </a:r>
            <a:r>
              <a:rPr lang="zh-TW" altLang="en-US" sz="1200" b="0" i="0" kern="1200" dirty="0">
                <a:solidFill>
                  <a:schemeClr val="tx1"/>
                </a:solidFill>
                <a:effectLst/>
                <a:latin typeface="+mn-lt"/>
                <a:ea typeface="+mn-ea"/>
                <a:cs typeface="+mn-cs"/>
              </a:rPr>
              <a:t>卜瓦松分布，此篇作者從</a:t>
            </a:r>
            <a:r>
              <a:rPr lang="en-US" altLang="zh-TW" sz="1200" b="0" i="0" kern="1200" dirty="0">
                <a:solidFill>
                  <a:schemeClr val="tx1"/>
                </a:solidFill>
                <a:effectLst/>
                <a:latin typeface="+mn-lt"/>
                <a:ea typeface="+mn-ea"/>
                <a:cs typeface="+mn-cs"/>
              </a:rPr>
              <a:t>22</a:t>
            </a:r>
            <a:r>
              <a:rPr lang="zh-TW" altLang="en-US" sz="1200" b="0" i="0" kern="1200" dirty="0">
                <a:solidFill>
                  <a:schemeClr val="tx1"/>
                </a:solidFill>
                <a:effectLst/>
                <a:latin typeface="+mn-lt"/>
                <a:ea typeface="+mn-ea"/>
                <a:cs typeface="+mn-cs"/>
              </a:rPr>
              <a:t>篇參考她的數據</a:t>
            </a:r>
            <a:endParaRPr lang="zh-TW"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現有的兩個方法分散式以及虛擬化可以解決</a:t>
            </a:r>
            <a:r>
              <a:rPr lang="zh-TW" altLang="zh-TW" sz="1200" kern="1200" dirty="0">
                <a:solidFill>
                  <a:schemeClr val="tx1"/>
                </a:solidFill>
                <a:effectLst/>
                <a:latin typeface="+mn-lt"/>
                <a:ea typeface="+mn-ea"/>
                <a:cs typeface="+mn-cs"/>
              </a:rPr>
              <a:t>現有移動性管理的局限性</a:t>
            </a:r>
            <a:endParaRPr lang="zh-TW" altLang="en-US" dirty="0"/>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13</a:t>
            </a:fld>
            <a:endParaRPr lang="zh-TW" altLang="en-US"/>
          </a:p>
        </p:txBody>
      </p:sp>
    </p:spTree>
    <p:extLst>
      <p:ext uri="{BB962C8B-B14F-4D97-AF65-F5344CB8AC3E}">
        <p14:creationId xmlns:p14="http://schemas.microsoft.com/office/powerpoint/2010/main" val="272404940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174D773B-E34D-4392-8A3E-5BDD971BD6F3}"/>
              </a:ext>
            </a:extLst>
          </p:cNvPr>
          <p:cNvSpPr>
            <a:spLocks noGrp="1"/>
          </p:cNvSpPr>
          <p:nvPr>
            <p:ph type="body" idx="1"/>
          </p:nvPr>
        </p:nvSpPr>
        <p:spPr/>
        <p:txBody>
          <a:bodyPr/>
          <a:lstStyle/>
          <a:p>
            <a:r>
              <a:rPr lang="zh-TW" altLang="en-US" dirty="0"/>
              <a:t>四個事件的</a:t>
            </a:r>
            <a:r>
              <a:rPr lang="zh-TW" altLang="en-US" sz="1200" b="0" i="0" kern="1200" dirty="0">
                <a:solidFill>
                  <a:schemeClr val="tx1"/>
                </a:solidFill>
                <a:effectLst/>
                <a:latin typeface="+mn-lt"/>
                <a:ea typeface="+mn-ea"/>
                <a:cs typeface="+mn-cs"/>
              </a:rPr>
              <a:t>卜瓦松分布</a:t>
            </a:r>
            <a:endParaRPr lang="zh-TW" altLang="en-US" dirty="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83E7C2A2-F3ED-4C8D-84F2-984EE9E7C558}"/>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這些參數的計算是假設車輛網絡的四個事件的平均間隔是</a:t>
            </a:r>
            <a:r>
              <a:rPr lang="en-US" altLang="zh-TW" sz="1200" kern="1200" dirty="0">
                <a:solidFill>
                  <a:schemeClr val="tx1"/>
                </a:solidFill>
                <a:effectLst/>
                <a:latin typeface="+mn-lt"/>
                <a:ea typeface="+mn-ea"/>
                <a:cs typeface="+mn-cs"/>
              </a:rPr>
              <a:t>30</a:t>
            </a:r>
            <a:r>
              <a:rPr lang="zh-TW" altLang="zh-TW" sz="1200" kern="1200" dirty="0">
                <a:solidFill>
                  <a:schemeClr val="tx1"/>
                </a:solidFill>
                <a:effectLst/>
                <a:latin typeface="+mn-lt"/>
                <a:ea typeface="+mn-ea"/>
                <a:cs typeface="+mn-cs"/>
              </a:rPr>
              <a:t>分鐘的</a:t>
            </a:r>
            <a:r>
              <a:rPr lang="en-US" altLang="zh-TW" dirty="0"/>
              <a:t>Attach</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分鐘的</a:t>
            </a:r>
            <a:r>
              <a:rPr lang="en-US" altLang="zh-TW" dirty="0"/>
              <a:t>Idle</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分鐘的</a:t>
            </a:r>
            <a:r>
              <a:rPr lang="en-US" altLang="zh-TW" dirty="0"/>
              <a:t>Wakeup</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0.6</a:t>
            </a:r>
            <a:r>
              <a:rPr lang="zh-TW" altLang="zh-TW" sz="1200" kern="1200" dirty="0">
                <a:solidFill>
                  <a:schemeClr val="tx1"/>
                </a:solidFill>
                <a:effectLst/>
                <a:latin typeface="+mn-lt"/>
                <a:ea typeface="+mn-ea"/>
                <a:cs typeface="+mn-cs"/>
              </a:rPr>
              <a:t>分鐘的</a:t>
            </a:r>
            <a:r>
              <a:rPr lang="en-US" altLang="zh-TW" dirty="0"/>
              <a:t>Handover</a:t>
            </a:r>
            <a:r>
              <a:rPr lang="zh-TW" altLang="zh-TW" sz="1200" kern="1200" dirty="0">
                <a:solidFill>
                  <a:schemeClr val="tx1"/>
                </a:solidFill>
                <a:effectLst/>
                <a:latin typeface="+mn-lt"/>
                <a:ea typeface="+mn-ea"/>
                <a:cs typeface="+mn-cs"/>
              </a:rPr>
              <a:t>。</a:t>
            </a:r>
          </a:p>
          <a:p>
            <a:endParaRPr lang="zh-TW" altLang="en-US" dirty="0"/>
          </a:p>
        </p:txBody>
      </p:sp>
    </p:spTree>
    <p:extLst>
      <p:ext uri="{BB962C8B-B14F-4D97-AF65-F5344CB8AC3E}">
        <p14:creationId xmlns:p14="http://schemas.microsoft.com/office/powerpoint/2010/main" val="359096480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21187A02-E5B1-4790-A1C4-42F59CAF7159}"/>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共享單車的四個事件的時間間隔分別是</a:t>
            </a:r>
            <a:r>
              <a:rPr lang="en-US" altLang="zh-TW" sz="1200" kern="1200" dirty="0">
                <a:solidFill>
                  <a:schemeClr val="tx1"/>
                </a:solidFill>
                <a:effectLst/>
                <a:latin typeface="+mn-lt"/>
                <a:ea typeface="+mn-ea"/>
                <a:cs typeface="+mn-cs"/>
              </a:rPr>
              <a:t>10</a:t>
            </a:r>
            <a:r>
              <a:rPr lang="zh-TW" altLang="zh-TW" sz="1200" kern="1200" dirty="0">
                <a:solidFill>
                  <a:schemeClr val="tx1"/>
                </a:solidFill>
                <a:effectLst/>
                <a:latin typeface="+mn-lt"/>
                <a:ea typeface="+mn-ea"/>
                <a:cs typeface="+mn-cs"/>
              </a:rPr>
              <a:t>分鐘的</a:t>
            </a:r>
            <a:r>
              <a:rPr lang="en-US" altLang="zh-TW" dirty="0"/>
              <a:t>Attach</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10</a:t>
            </a:r>
            <a:r>
              <a:rPr lang="zh-TW" altLang="zh-TW" sz="1200" kern="1200" dirty="0">
                <a:solidFill>
                  <a:schemeClr val="tx1"/>
                </a:solidFill>
                <a:effectLst/>
                <a:latin typeface="+mn-lt"/>
                <a:ea typeface="+mn-ea"/>
                <a:cs typeface="+mn-cs"/>
              </a:rPr>
              <a:t>分鐘的</a:t>
            </a:r>
            <a:r>
              <a:rPr lang="en-US" altLang="zh-TW" dirty="0"/>
              <a:t>Idle</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10</a:t>
            </a:r>
            <a:r>
              <a:rPr lang="zh-TW" altLang="zh-TW" sz="1200" kern="1200" dirty="0">
                <a:solidFill>
                  <a:schemeClr val="tx1"/>
                </a:solidFill>
                <a:effectLst/>
                <a:latin typeface="+mn-lt"/>
                <a:ea typeface="+mn-ea"/>
                <a:cs typeface="+mn-cs"/>
              </a:rPr>
              <a:t>分鐘的</a:t>
            </a:r>
            <a:r>
              <a:rPr lang="en-US" altLang="zh-TW" dirty="0"/>
              <a:t>Wakeup</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3.6</a:t>
            </a:r>
            <a:r>
              <a:rPr lang="zh-TW" altLang="zh-TW" sz="1200" kern="1200" dirty="0">
                <a:solidFill>
                  <a:schemeClr val="tx1"/>
                </a:solidFill>
                <a:effectLst/>
                <a:latin typeface="+mn-lt"/>
                <a:ea typeface="+mn-ea"/>
                <a:cs typeface="+mn-cs"/>
              </a:rPr>
              <a:t>分鐘的</a:t>
            </a:r>
            <a:r>
              <a:rPr lang="en-US" altLang="zh-TW" dirty="0"/>
              <a:t>Handover</a:t>
            </a:r>
            <a:r>
              <a:rPr lang="zh-TW" altLang="zh-TW" sz="1200" kern="1200" dirty="0">
                <a:solidFill>
                  <a:schemeClr val="tx1"/>
                </a:solidFill>
                <a:effectLst/>
                <a:latin typeface="+mn-lt"/>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物聯網（智能家居）的四個事件的時間間隔是：</a:t>
            </a:r>
            <a:r>
              <a:rPr lang="en-US" altLang="zh-TW" sz="1200" kern="1200" dirty="0">
                <a:solidFill>
                  <a:schemeClr val="tx1"/>
                </a:solidFill>
                <a:effectLst/>
                <a:latin typeface="+mn-lt"/>
                <a:ea typeface="+mn-ea"/>
                <a:cs typeface="+mn-cs"/>
              </a:rPr>
              <a:t>5</a:t>
            </a:r>
            <a:r>
              <a:rPr lang="zh-TW" altLang="zh-TW" sz="1200" kern="1200" dirty="0">
                <a:solidFill>
                  <a:schemeClr val="tx1"/>
                </a:solidFill>
                <a:effectLst/>
                <a:latin typeface="+mn-lt"/>
                <a:ea typeface="+mn-ea"/>
                <a:cs typeface="+mn-cs"/>
              </a:rPr>
              <a:t>分鐘的</a:t>
            </a:r>
            <a:r>
              <a:rPr lang="en-US" altLang="zh-TW" dirty="0"/>
              <a:t>Attach</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分鐘的</a:t>
            </a:r>
            <a:r>
              <a:rPr lang="en-US" altLang="zh-TW" dirty="0"/>
              <a:t>Idle</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分鐘的</a:t>
            </a:r>
            <a:r>
              <a:rPr lang="en-US" altLang="zh-TW" dirty="0"/>
              <a:t>Wakeup</a:t>
            </a:r>
            <a:r>
              <a:rPr lang="zh-TW" altLang="zh-TW" sz="1200" kern="1200" dirty="0">
                <a:solidFill>
                  <a:schemeClr val="tx1"/>
                </a:solidFill>
                <a:effectLst/>
                <a:latin typeface="+mn-lt"/>
                <a:ea typeface="+mn-ea"/>
                <a:cs typeface="+mn-cs"/>
              </a:rPr>
              <a:t>，沒有</a:t>
            </a:r>
            <a:r>
              <a:rPr lang="en-US" altLang="zh-TW" dirty="0"/>
              <a:t>Handover</a:t>
            </a:r>
            <a:r>
              <a:rPr lang="zh-TW" altLang="zh-TW" sz="1200" kern="1200" dirty="0">
                <a:solidFill>
                  <a:schemeClr val="tx1"/>
                </a:solidFill>
                <a:effectLst/>
                <a:latin typeface="+mn-lt"/>
                <a:ea typeface="+mn-ea"/>
                <a:cs typeface="+mn-cs"/>
              </a:rPr>
              <a:t>事件。</a:t>
            </a:r>
          </a:p>
          <a:p>
            <a:endParaRPr lang="zh-TW" altLang="en-US" dirty="0"/>
          </a:p>
        </p:txBody>
      </p:sp>
    </p:spTree>
    <p:extLst>
      <p:ext uri="{BB962C8B-B14F-4D97-AF65-F5344CB8AC3E}">
        <p14:creationId xmlns:p14="http://schemas.microsoft.com/office/powerpoint/2010/main" val="396180249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2B4F73F8-62A9-4B45-B99E-C9672F0E3796}"/>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而物聯網（智能電錶）的四個事件的時間間隔為：</a:t>
            </a:r>
            <a:r>
              <a:rPr lang="en-US" altLang="zh-TW" sz="1200" kern="1200" dirty="0">
                <a:solidFill>
                  <a:schemeClr val="tx1"/>
                </a:solidFill>
                <a:effectLst/>
                <a:latin typeface="+mn-lt"/>
                <a:ea typeface="+mn-ea"/>
                <a:cs typeface="+mn-cs"/>
              </a:rPr>
              <a:t>14</a:t>
            </a:r>
            <a:r>
              <a:rPr lang="zh-TW" altLang="zh-TW" sz="1200" kern="1200" dirty="0">
                <a:solidFill>
                  <a:schemeClr val="tx1"/>
                </a:solidFill>
                <a:effectLst/>
                <a:latin typeface="+mn-lt"/>
                <a:ea typeface="+mn-ea"/>
                <a:cs typeface="+mn-cs"/>
              </a:rPr>
              <a:t>天的附加事件、</a:t>
            </a:r>
            <a:r>
              <a:rPr lang="en-US" altLang="zh-TW" sz="1200" kern="1200" dirty="0">
                <a:solidFill>
                  <a:schemeClr val="tx1"/>
                </a:solidFill>
                <a:effectLst/>
                <a:latin typeface="+mn-lt"/>
                <a:ea typeface="+mn-ea"/>
                <a:cs typeface="+mn-cs"/>
              </a:rPr>
              <a:t>14</a:t>
            </a:r>
            <a:r>
              <a:rPr lang="zh-TW" altLang="zh-TW" sz="1200" kern="1200" dirty="0">
                <a:solidFill>
                  <a:schemeClr val="tx1"/>
                </a:solidFill>
                <a:effectLst/>
                <a:latin typeface="+mn-lt"/>
                <a:ea typeface="+mn-ea"/>
                <a:cs typeface="+mn-cs"/>
              </a:rPr>
              <a:t>天的空閒事件、</a:t>
            </a:r>
            <a:r>
              <a:rPr lang="en-US" altLang="zh-TW" sz="1200" kern="1200" dirty="0">
                <a:solidFill>
                  <a:schemeClr val="tx1"/>
                </a:solidFill>
                <a:effectLst/>
                <a:latin typeface="+mn-lt"/>
                <a:ea typeface="+mn-ea"/>
                <a:cs typeface="+mn-cs"/>
              </a:rPr>
              <a:t>14</a:t>
            </a:r>
            <a:r>
              <a:rPr lang="zh-TW" altLang="zh-TW" sz="1200" kern="1200" dirty="0">
                <a:solidFill>
                  <a:schemeClr val="tx1"/>
                </a:solidFill>
                <a:effectLst/>
                <a:latin typeface="+mn-lt"/>
                <a:ea typeface="+mn-ea"/>
                <a:cs typeface="+mn-cs"/>
              </a:rPr>
              <a:t>天的喚醒事件和沒有移交事件。</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小區的直徑為</a:t>
            </a:r>
            <a:r>
              <a:rPr lang="en-US" altLang="zh-TW" sz="1200" kern="1200" dirty="0">
                <a:solidFill>
                  <a:schemeClr val="tx1"/>
                </a:solidFill>
                <a:effectLst/>
                <a:latin typeface="+mn-lt"/>
                <a:ea typeface="+mn-ea"/>
                <a:cs typeface="+mn-cs"/>
              </a:rPr>
              <a:t>600</a:t>
            </a:r>
            <a:r>
              <a:rPr lang="zh-TW" altLang="zh-TW" sz="1200" kern="1200" dirty="0">
                <a:solidFill>
                  <a:schemeClr val="tx1"/>
                </a:solidFill>
                <a:effectLst/>
                <a:latin typeface="+mn-lt"/>
                <a:ea typeface="+mn-ea"/>
                <a:cs typeface="+mn-cs"/>
              </a:rPr>
              <a:t>米，共享單車的速度為</a:t>
            </a:r>
            <a:r>
              <a:rPr lang="en-US" altLang="zh-TW" sz="1200" kern="1200" dirty="0">
                <a:solidFill>
                  <a:schemeClr val="tx1"/>
                </a:solidFill>
                <a:effectLst/>
                <a:latin typeface="+mn-lt"/>
                <a:ea typeface="+mn-ea"/>
                <a:cs typeface="+mn-cs"/>
              </a:rPr>
              <a:t>10</a:t>
            </a:r>
            <a:r>
              <a:rPr lang="zh-TW" altLang="zh-TW" sz="1200" kern="1200" dirty="0">
                <a:solidFill>
                  <a:schemeClr val="tx1"/>
                </a:solidFill>
                <a:effectLst/>
                <a:latin typeface="+mn-lt"/>
                <a:ea typeface="+mn-ea"/>
                <a:cs typeface="+mn-cs"/>
              </a:rPr>
              <a:t>公里</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小時，車聯網的速度為</a:t>
            </a:r>
            <a:r>
              <a:rPr lang="en-US" altLang="zh-TW" sz="1200" kern="1200" dirty="0">
                <a:solidFill>
                  <a:schemeClr val="tx1"/>
                </a:solidFill>
                <a:effectLst/>
                <a:latin typeface="+mn-lt"/>
                <a:ea typeface="+mn-ea"/>
                <a:cs typeface="+mn-cs"/>
              </a:rPr>
              <a:t>60</a:t>
            </a:r>
            <a:r>
              <a:rPr lang="zh-TW" altLang="zh-TW" sz="1200" kern="1200" dirty="0">
                <a:solidFill>
                  <a:schemeClr val="tx1"/>
                </a:solidFill>
                <a:effectLst/>
                <a:latin typeface="+mn-lt"/>
                <a:ea typeface="+mn-ea"/>
                <a:cs typeface="+mn-cs"/>
              </a:rPr>
              <a:t>公里</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小時。</a:t>
            </a:r>
          </a:p>
          <a:p>
            <a:endParaRPr lang="zh-TW" altLang="en-US" dirty="0"/>
          </a:p>
        </p:txBody>
      </p:sp>
    </p:spTree>
    <p:extLst>
      <p:ext uri="{BB962C8B-B14F-4D97-AF65-F5344CB8AC3E}">
        <p14:creationId xmlns:p14="http://schemas.microsoft.com/office/powerpoint/2010/main" val="427325055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17581DA5-010E-480F-AA79-8F4EEDCE204B}"/>
              </a:ext>
            </a:extLst>
          </p:cNvPr>
          <p:cNvSpPr>
            <a:spLocks noGrp="1"/>
          </p:cNvSpPr>
          <p:nvPr>
            <p:ph type="body" idx="1"/>
          </p:nvPr>
        </p:nvSpPr>
        <p:spPr/>
        <p:txBody>
          <a:bodyPr/>
          <a:lstStyle/>
          <a:p>
            <a:r>
              <a:rPr lang="zh-TW" altLang="en-US" dirty="0"/>
              <a:t>在這些應用場景中，移動性管理事件的到達率被計算出來並列在表二中</a:t>
            </a:r>
          </a:p>
        </p:txBody>
      </p:sp>
    </p:spTree>
    <p:extLst>
      <p:ext uri="{BB962C8B-B14F-4D97-AF65-F5344CB8AC3E}">
        <p14:creationId xmlns:p14="http://schemas.microsoft.com/office/powerpoint/2010/main" val="367202451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6EBB9759-A262-4282-9E4F-7475BC5370F2}"/>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根據</a:t>
            </a:r>
            <a:r>
              <a:rPr lang="en-US" altLang="zh-TW" sz="1200" kern="1200" dirty="0">
                <a:solidFill>
                  <a:schemeClr val="tx1"/>
                </a:solidFill>
                <a:effectLst/>
                <a:latin typeface="+mn-lt"/>
                <a:ea typeface="+mn-ea"/>
                <a:cs typeface="+mn-cs"/>
              </a:rPr>
              <a:t>[5]</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UE</a:t>
            </a:r>
            <a:r>
              <a:rPr lang="zh-TW" altLang="zh-TW" sz="1200" kern="1200" dirty="0">
                <a:solidFill>
                  <a:schemeClr val="tx1"/>
                </a:solidFill>
                <a:effectLst/>
                <a:latin typeface="+mn-lt"/>
                <a:ea typeface="+mn-ea"/>
                <a:cs typeface="+mn-cs"/>
              </a:rPr>
              <a:t>的狀態數據</a:t>
            </a:r>
            <a:r>
              <a:rPr lang="zh-TW" altLang="en-US" sz="1200" kern="1200" dirty="0">
                <a:solidFill>
                  <a:schemeClr val="tx1"/>
                </a:solidFill>
                <a:effectLst/>
                <a:latin typeface="+mn-lt"/>
                <a:ea typeface="+mn-ea"/>
                <a:cs typeface="+mn-cs"/>
              </a:rPr>
              <a:t>搬</a:t>
            </a:r>
            <a:r>
              <a:rPr lang="zh-TW" altLang="zh-TW" sz="1200" kern="1200" dirty="0">
                <a:solidFill>
                  <a:schemeClr val="tx1"/>
                </a:solidFill>
                <a:effectLst/>
                <a:latin typeface="+mn-lt"/>
                <a:ea typeface="+mn-ea"/>
                <a:cs typeface="+mn-cs"/>
              </a:rPr>
              <a:t>移通常只有幾</a:t>
            </a:r>
            <a:r>
              <a:rPr lang="en-US" altLang="zh-TW" sz="1200" kern="1200" dirty="0">
                <a:solidFill>
                  <a:schemeClr val="tx1"/>
                </a:solidFill>
                <a:effectLst/>
                <a:latin typeface="+mn-lt"/>
                <a:ea typeface="+mn-ea"/>
                <a:cs typeface="+mn-cs"/>
              </a:rPr>
              <a:t>KB</a:t>
            </a:r>
            <a:endParaRPr lang="zh-TW" altLang="zh-TW" sz="1200" kern="1200" dirty="0">
              <a:solidFill>
                <a:schemeClr val="tx1"/>
              </a:solidFill>
              <a:effectLst/>
              <a:latin typeface="+mn-lt"/>
              <a:ea typeface="+mn-ea"/>
              <a:cs typeface="+mn-cs"/>
            </a:endParaRPr>
          </a:p>
          <a:p>
            <a:endParaRPr lang="zh-TW" altLang="en-US" dirty="0"/>
          </a:p>
        </p:txBody>
      </p:sp>
    </p:spTree>
    <p:extLst>
      <p:ext uri="{BB962C8B-B14F-4D97-AF65-F5344CB8AC3E}">
        <p14:creationId xmlns:p14="http://schemas.microsoft.com/office/powerpoint/2010/main" val="107937029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857D7EAE-7904-4113-8504-C84577B14AE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考慮到服務未來的多樣性以及功能部件虛擬化帶來</a:t>
            </a:r>
            <a:r>
              <a:rPr lang="en-US" altLang="zh-TW" dirty="0"/>
              <a:t>overhead</a:t>
            </a:r>
            <a:r>
              <a:rPr lang="zh-TW" altLang="en-US" dirty="0"/>
              <a:t>成本，</a:t>
            </a:r>
            <a:r>
              <a:rPr lang="en-US" altLang="zh-TW" sz="1200" kern="1200" dirty="0">
                <a:solidFill>
                  <a:schemeClr val="tx1"/>
                </a:solidFill>
                <a:effectLst/>
                <a:latin typeface="+mn-lt"/>
                <a:ea typeface="+mn-ea"/>
                <a:cs typeface="+mn-cs"/>
              </a:rPr>
              <a:t>UE</a:t>
            </a:r>
            <a:r>
              <a:rPr lang="zh-TW" altLang="zh-TW" sz="1200" kern="1200" dirty="0">
                <a:solidFill>
                  <a:schemeClr val="tx1"/>
                </a:solidFill>
                <a:effectLst/>
                <a:latin typeface="+mn-lt"/>
                <a:ea typeface="+mn-ea"/>
                <a:cs typeface="+mn-cs"/>
              </a:rPr>
              <a:t>的狀態數據</a:t>
            </a:r>
            <a:r>
              <a:rPr lang="zh-TW" altLang="en-US" sz="1200" kern="1200" dirty="0">
                <a:solidFill>
                  <a:schemeClr val="tx1"/>
                </a:solidFill>
                <a:effectLst/>
                <a:latin typeface="+mn-lt"/>
                <a:ea typeface="+mn-ea"/>
                <a:cs typeface="+mn-cs"/>
              </a:rPr>
              <a:t>搬</a:t>
            </a:r>
            <a:r>
              <a:rPr lang="zh-TW" altLang="zh-TW" sz="1200" kern="1200" dirty="0">
                <a:solidFill>
                  <a:schemeClr val="tx1"/>
                </a:solidFill>
                <a:effectLst/>
                <a:latin typeface="+mn-lt"/>
                <a:ea typeface="+mn-ea"/>
                <a:cs typeface="+mn-cs"/>
              </a:rPr>
              <a:t>移將超過幾</a:t>
            </a:r>
            <a:r>
              <a:rPr lang="en-US" altLang="zh-TW" sz="1200" kern="1200" dirty="0">
                <a:solidFill>
                  <a:schemeClr val="tx1"/>
                </a:solidFill>
                <a:effectLst/>
                <a:latin typeface="+mn-lt"/>
                <a:ea typeface="+mn-ea"/>
                <a:cs typeface="+mn-cs"/>
              </a:rPr>
              <a:t>KB</a:t>
            </a:r>
            <a:r>
              <a:rPr lang="zh-TW" altLang="zh-TW" sz="1200" kern="1200" dirty="0">
                <a:solidFill>
                  <a:schemeClr val="tx1"/>
                </a:solidFill>
                <a:effectLst/>
                <a:latin typeface="+mn-lt"/>
                <a:ea typeface="+mn-ea"/>
                <a:cs typeface="+mn-cs"/>
              </a:rPr>
              <a:t>，</a:t>
            </a:r>
            <a:endParaRPr lang="zh-TW" altLang="en-US" dirty="0"/>
          </a:p>
        </p:txBody>
      </p:sp>
    </p:spTree>
    <p:extLst>
      <p:ext uri="{BB962C8B-B14F-4D97-AF65-F5344CB8AC3E}">
        <p14:creationId xmlns:p14="http://schemas.microsoft.com/office/powerpoint/2010/main" val="407403604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B59E0E02-904B-4017-85F7-AC25CF77718B}"/>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因此，不同</a:t>
            </a:r>
            <a:r>
              <a:rPr lang="en-US" altLang="zh-TW" sz="1200" kern="1200" dirty="0">
                <a:solidFill>
                  <a:schemeClr val="tx1"/>
                </a:solidFill>
                <a:effectLst/>
                <a:latin typeface="+mn-lt"/>
                <a:ea typeface="+mn-ea"/>
                <a:cs typeface="+mn-cs"/>
              </a:rPr>
              <a:t>VNFC</a:t>
            </a:r>
            <a:r>
              <a:rPr lang="zh-TW" altLang="zh-TW" sz="1200" kern="1200" dirty="0">
                <a:solidFill>
                  <a:schemeClr val="tx1"/>
                </a:solidFill>
                <a:effectLst/>
                <a:latin typeface="+mn-lt"/>
                <a:ea typeface="+mn-ea"/>
                <a:cs typeface="+mn-cs"/>
              </a:rPr>
              <a:t>之間的狀態數據</a:t>
            </a:r>
            <a:r>
              <a:rPr lang="zh-TW" altLang="en-US" sz="1200" kern="1200" dirty="0">
                <a:solidFill>
                  <a:schemeClr val="tx1"/>
                </a:solidFill>
                <a:effectLst/>
                <a:latin typeface="+mn-lt"/>
                <a:ea typeface="+mn-ea"/>
                <a:cs typeface="+mn-cs"/>
              </a:rPr>
              <a:t>搬</a:t>
            </a:r>
            <a:r>
              <a:rPr lang="zh-TW" altLang="zh-TW" sz="1200" kern="1200" dirty="0">
                <a:solidFill>
                  <a:schemeClr val="tx1"/>
                </a:solidFill>
                <a:effectLst/>
                <a:latin typeface="+mn-lt"/>
                <a:ea typeface="+mn-ea"/>
                <a:cs typeface="+mn-cs"/>
              </a:rPr>
              <a:t>移的大小設定如下。</a:t>
            </a:r>
          </a:p>
          <a:p>
            <a:endParaRPr lang="zh-TW" altLang="en-US" dirty="0"/>
          </a:p>
        </p:txBody>
      </p:sp>
    </p:spTree>
    <p:extLst>
      <p:ext uri="{BB962C8B-B14F-4D97-AF65-F5344CB8AC3E}">
        <p14:creationId xmlns:p14="http://schemas.microsoft.com/office/powerpoint/2010/main" val="321041444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48244237-428F-4374-A0F4-2BF8C3D96D6C}"/>
              </a:ext>
            </a:extLst>
          </p:cNvPr>
          <p:cNvSpPr>
            <a:spLocks noGrp="1"/>
          </p:cNvSpPr>
          <p:nvPr>
            <p:ph type="body" idx="1"/>
          </p:nvPr>
        </p:nvSpPr>
        <p:spPr/>
        <p:txBody>
          <a:bodyPr/>
          <a:lstStyle/>
          <a:p>
            <a:r>
              <a:rPr lang="zh-TW" altLang="en-US" dirty="0"/>
              <a:t>不同</a:t>
            </a:r>
            <a:r>
              <a:rPr lang="en-US" altLang="zh-TW" dirty="0"/>
              <a:t>VNFC</a:t>
            </a:r>
            <a:r>
              <a:rPr lang="zh-TW" altLang="en-US" dirty="0"/>
              <a:t>之間的狀態數據搬移的機率是給定的</a:t>
            </a:r>
          </a:p>
        </p:txBody>
      </p:sp>
    </p:spTree>
    <p:extLst>
      <p:ext uri="{BB962C8B-B14F-4D97-AF65-F5344CB8AC3E}">
        <p14:creationId xmlns:p14="http://schemas.microsoft.com/office/powerpoint/2010/main" val="345445633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3C998165-1E8D-44AC-8DF8-ADEBFB54AB0E}"/>
              </a:ext>
            </a:extLst>
          </p:cNvPr>
          <p:cNvSpPr>
            <a:spLocks noGrp="1"/>
          </p:cNvSpPr>
          <p:nvPr>
            <p:ph type="body" idx="1"/>
          </p:nvPr>
        </p:nvSpPr>
        <p:spPr/>
        <p:txBody>
          <a:bodyPr/>
          <a:lstStyle/>
          <a:p>
            <a:r>
              <a:rPr lang="en-US" altLang="zh-TW" dirty="0"/>
              <a:t>UE</a:t>
            </a:r>
            <a:r>
              <a:rPr lang="zh-TW" altLang="en-US" dirty="0"/>
              <a:t>和無線接入網的聯網對</a:t>
            </a:r>
            <a:r>
              <a:rPr lang="en-US" altLang="zh-TW" dirty="0"/>
              <a:t>MSF</a:t>
            </a:r>
            <a:r>
              <a:rPr lang="zh-TW" altLang="en-US" dirty="0"/>
              <a:t>、</a:t>
            </a:r>
            <a:r>
              <a:rPr lang="en-US" altLang="zh-TW" dirty="0"/>
              <a:t>MMP</a:t>
            </a:r>
            <a:r>
              <a:rPr lang="zh-TW" altLang="en-US" dirty="0"/>
              <a:t>和</a:t>
            </a:r>
            <a:r>
              <a:rPr lang="en-US" altLang="zh-TW" dirty="0"/>
              <a:t>DQU</a:t>
            </a:r>
            <a:r>
              <a:rPr lang="zh-TW" altLang="en-US" dirty="0"/>
              <a:t>的位置和實例數量的影響在</a:t>
            </a:r>
            <a:r>
              <a:rPr lang="en-US" altLang="zh-TW" dirty="0"/>
              <a:t>1</a:t>
            </a:r>
            <a:r>
              <a:rPr lang="zh-TW" altLang="en-US" dirty="0"/>
              <a:t>）中提出。</a:t>
            </a:r>
            <a:endParaRPr lang="en-US" altLang="zh-TW" dirty="0"/>
          </a:p>
          <a:p>
            <a:r>
              <a:rPr lang="zh-TW" altLang="zh-TW" sz="1200" kern="1200" dirty="0">
                <a:solidFill>
                  <a:schemeClr val="tx1"/>
                </a:solidFill>
                <a:effectLst/>
                <a:latin typeface="+mn-lt"/>
                <a:ea typeface="+mn-ea"/>
                <a:cs typeface="+mn-cs"/>
              </a:rPr>
              <a:t>以評估</a:t>
            </a:r>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的性能，其中</a:t>
            </a:r>
            <a:r>
              <a:rPr lang="en-US" altLang="zh-TW" sz="1200" kern="1200" dirty="0">
                <a:solidFill>
                  <a:schemeClr val="tx1"/>
                </a:solidFill>
                <a:effectLst/>
                <a:latin typeface="+mn-lt"/>
                <a:ea typeface="+mn-ea"/>
                <a:cs typeface="+mn-cs"/>
              </a:rPr>
              <a:t>BSs</a:t>
            </a:r>
            <a:r>
              <a:rPr lang="zh-TW" altLang="zh-TW" sz="1200" kern="1200" dirty="0">
                <a:solidFill>
                  <a:schemeClr val="tx1"/>
                </a:solidFill>
                <a:effectLst/>
                <a:latin typeface="+mn-lt"/>
                <a:ea typeface="+mn-ea"/>
                <a:cs typeface="+mn-cs"/>
              </a:rPr>
              <a:t>的連接關係</a:t>
            </a:r>
            <a:r>
              <a:rPr lang="zh-TW" altLang="en-US" sz="1200" kern="1200" dirty="0">
                <a:solidFill>
                  <a:schemeClr val="tx1"/>
                </a:solidFill>
                <a:effectLst/>
                <a:latin typeface="+mn-lt"/>
                <a:ea typeface="+mn-ea"/>
                <a:cs typeface="+mn-cs"/>
              </a:rPr>
              <a:t>依照剛剛前面提到的</a:t>
            </a:r>
            <a:r>
              <a:rPr lang="en-US" altLang="zh-TW" sz="1200" kern="1200" dirty="0">
                <a:solidFill>
                  <a:schemeClr val="tx1"/>
                </a:solidFill>
                <a:effectLst/>
                <a:latin typeface="+mn-lt"/>
                <a:ea typeface="+mn-ea"/>
                <a:cs typeface="+mn-cs"/>
              </a:rPr>
              <a:t>BA</a:t>
            </a:r>
            <a:r>
              <a:rPr lang="zh-TW" altLang="zh-TW" sz="1200" kern="1200" dirty="0">
                <a:solidFill>
                  <a:schemeClr val="tx1"/>
                </a:solidFill>
                <a:effectLst/>
                <a:latin typeface="+mn-lt"/>
                <a:ea typeface="+mn-ea"/>
                <a:cs typeface="+mn-cs"/>
              </a:rPr>
              <a:t>模型</a:t>
            </a:r>
            <a:r>
              <a:rPr lang="zh-TW" altLang="en-US" sz="1200" kern="1200" dirty="0">
                <a:solidFill>
                  <a:schemeClr val="tx1"/>
                </a:solidFill>
                <a:effectLst/>
                <a:latin typeface="+mn-lt"/>
                <a:ea typeface="+mn-ea"/>
                <a:cs typeface="+mn-cs"/>
              </a:rPr>
              <a:t>去建立的</a:t>
            </a:r>
            <a:r>
              <a:rPr lang="zh-TW" altLang="zh-TW" sz="1200" kern="1200" dirty="0">
                <a:solidFill>
                  <a:schemeClr val="tx1"/>
                </a:solidFill>
                <a:effectLst/>
                <a:latin typeface="+mn-lt"/>
                <a:ea typeface="+mn-ea"/>
                <a:cs typeface="+mn-cs"/>
              </a:rPr>
              <a:t>。</a:t>
            </a:r>
            <a:endParaRPr lang="zh-TW" altLang="en-US" dirty="0"/>
          </a:p>
        </p:txBody>
      </p:sp>
    </p:spTree>
    <p:extLst>
      <p:ext uri="{BB962C8B-B14F-4D97-AF65-F5344CB8AC3E}">
        <p14:creationId xmlns:p14="http://schemas.microsoft.com/office/powerpoint/2010/main" val="1244872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分佈式移動管理指的是將現有移動管理的管理推向網絡邊緣</a:t>
            </a:r>
            <a:r>
              <a:rPr lang="en-US" altLang="zh-TW" dirty="0"/>
              <a:t>(</a:t>
            </a:r>
            <a:r>
              <a:rPr lang="zh-TW" altLang="en-US" dirty="0"/>
              <a:t>邊緣計算的概念</a:t>
            </a:r>
            <a:r>
              <a:rPr lang="en-US" altLang="zh-TW" dirty="0"/>
              <a:t>)</a:t>
            </a:r>
            <a:endParaRPr lang="zh-TW" altLang="en-US" dirty="0"/>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14</a:t>
            </a:fld>
            <a:endParaRPr lang="zh-TW" altLang="en-US"/>
          </a:p>
        </p:txBody>
      </p:sp>
    </p:spTree>
    <p:extLst>
      <p:ext uri="{BB962C8B-B14F-4D97-AF65-F5344CB8AC3E}">
        <p14:creationId xmlns:p14="http://schemas.microsoft.com/office/powerpoint/2010/main" val="40255840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4763BCF6-1453-4DCB-9BA9-FF190D3A4D18}"/>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在模擬中，網絡中的節點數為</a:t>
            </a:r>
            <a:r>
              <a:rPr lang="en-US" altLang="zh-TW" sz="1200" kern="1200" dirty="0">
                <a:solidFill>
                  <a:schemeClr val="tx1"/>
                </a:solidFill>
                <a:effectLst/>
                <a:latin typeface="+mn-lt"/>
                <a:ea typeface="+mn-ea"/>
                <a:cs typeface="+mn-cs"/>
              </a:rPr>
              <a:t>50</a:t>
            </a:r>
            <a:r>
              <a:rPr lang="zh-TW" altLang="zh-TW" sz="1200" kern="1200" dirty="0">
                <a:solidFill>
                  <a:schemeClr val="tx1"/>
                </a:solidFill>
                <a:effectLst/>
                <a:latin typeface="+mn-lt"/>
                <a:ea typeface="+mn-ea"/>
                <a:cs typeface="+mn-cs"/>
              </a:rPr>
              <a:t>個，</a:t>
            </a:r>
            <a:r>
              <a:rPr lang="en-US" altLang="zh-TW" dirty="0"/>
              <a:t>average degree</a:t>
            </a:r>
            <a:r>
              <a:rPr lang="zh-TW" altLang="zh-TW" sz="1200" kern="1200" dirty="0">
                <a:solidFill>
                  <a:schemeClr val="tx1"/>
                </a:solidFill>
                <a:effectLst/>
                <a:latin typeface="+mn-lt"/>
                <a:ea typeface="+mn-ea"/>
                <a:cs typeface="+mn-cs"/>
              </a:rPr>
              <a:t>為</a:t>
            </a:r>
            <a:r>
              <a:rPr lang="en-US" altLang="zh-TW" sz="1200" kern="12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根據</a:t>
            </a:r>
            <a:r>
              <a:rPr lang="en-US" altLang="zh-TW" sz="1200" kern="1200" dirty="0">
                <a:solidFill>
                  <a:schemeClr val="tx1"/>
                </a:solidFill>
                <a:effectLst/>
                <a:latin typeface="+mn-lt"/>
                <a:ea typeface="+mn-ea"/>
                <a:cs typeface="+mn-cs"/>
              </a:rPr>
              <a:t>22 32)</a:t>
            </a:r>
            <a:endParaRPr lang="zh-TW" altLang="zh-TW" sz="1200" kern="1200" dirty="0">
              <a:solidFill>
                <a:schemeClr val="tx1"/>
              </a:solidFill>
              <a:effectLst/>
              <a:latin typeface="+mn-lt"/>
              <a:ea typeface="+mn-ea"/>
              <a:cs typeface="+mn-cs"/>
            </a:endParaRPr>
          </a:p>
          <a:p>
            <a:r>
              <a:rPr lang="en-US" altLang="zh-TW" dirty="0"/>
              <a:t>MSF</a:t>
            </a:r>
            <a:r>
              <a:rPr lang="zh-TW" altLang="en-US" dirty="0"/>
              <a:t>啟動</a:t>
            </a:r>
            <a:r>
              <a:rPr lang="en-US" altLang="zh-TW" dirty="0"/>
              <a:t>16</a:t>
            </a:r>
            <a:r>
              <a:rPr lang="zh-TW" altLang="en-US" dirty="0"/>
              <a:t>個</a:t>
            </a:r>
            <a:r>
              <a:rPr lang="en-US" altLang="zh-TW" dirty="0"/>
              <a:t>MMP</a:t>
            </a:r>
            <a:r>
              <a:rPr lang="zh-TW" altLang="en-US" dirty="0"/>
              <a:t>啟動</a:t>
            </a:r>
            <a:r>
              <a:rPr lang="en-US" altLang="zh-TW" dirty="0"/>
              <a:t>6</a:t>
            </a:r>
            <a:r>
              <a:rPr lang="zh-TW" altLang="en-US" dirty="0"/>
              <a:t>個 </a:t>
            </a:r>
            <a:r>
              <a:rPr lang="en-US" altLang="zh-TW" dirty="0"/>
              <a:t>VNFC</a:t>
            </a:r>
            <a:r>
              <a:rPr lang="zh-TW" altLang="en-US" dirty="0"/>
              <a:t>數量</a:t>
            </a:r>
            <a:r>
              <a:rPr lang="en-US" altLang="zh-TW" dirty="0"/>
              <a:t>=MSF</a:t>
            </a:r>
            <a:r>
              <a:rPr lang="zh-TW" altLang="en-US" dirty="0"/>
              <a:t>數量</a:t>
            </a:r>
            <a:r>
              <a:rPr lang="en-US" altLang="zh-TW" dirty="0"/>
              <a:t>+MMP</a:t>
            </a:r>
            <a:r>
              <a:rPr lang="zh-TW" altLang="en-US" dirty="0"/>
              <a:t>數量</a:t>
            </a:r>
          </a:p>
        </p:txBody>
      </p:sp>
    </p:spTree>
    <p:extLst>
      <p:ext uri="{BB962C8B-B14F-4D97-AF65-F5344CB8AC3E}">
        <p14:creationId xmlns:p14="http://schemas.microsoft.com/office/powerpoint/2010/main" val="424386571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C7E43528-0C1D-42B2-9A61-BCD57E737AE5}"/>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經過</a:t>
            </a:r>
            <a:r>
              <a:rPr lang="en-US" altLang="zh-TW" sz="1200" kern="1200" dirty="0">
                <a:solidFill>
                  <a:schemeClr val="tx1"/>
                </a:solidFill>
                <a:effectLst/>
                <a:latin typeface="+mn-lt"/>
                <a:ea typeface="+mn-ea"/>
                <a:cs typeface="+mn-cs"/>
              </a:rPr>
              <a:t>Min-TSCOC</a:t>
            </a:r>
            <a:r>
              <a:rPr lang="zh-TW" altLang="zh-TW" sz="1200" kern="1200" dirty="0">
                <a:solidFill>
                  <a:schemeClr val="tx1"/>
                </a:solidFill>
                <a:effectLst/>
                <a:latin typeface="+mn-lt"/>
                <a:ea typeface="+mn-ea"/>
                <a:cs typeface="+mn-cs"/>
              </a:rPr>
              <a:t>的優化算法，</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的數量</a:t>
            </a:r>
            <a:r>
              <a:rPr lang="zh-TW" altLang="en-US" sz="1200" kern="1200" dirty="0">
                <a:solidFill>
                  <a:schemeClr val="tx1"/>
                </a:solidFill>
                <a:effectLst/>
                <a:latin typeface="+mn-lt"/>
                <a:ea typeface="+mn-ea"/>
                <a:cs typeface="+mn-cs"/>
              </a:rPr>
              <a:t>化簡</a:t>
            </a:r>
            <a:r>
              <a:rPr lang="zh-TW" altLang="zh-TW" sz="1200" kern="1200" dirty="0">
                <a:solidFill>
                  <a:schemeClr val="tx1"/>
                </a:solidFill>
                <a:effectLst/>
                <a:latin typeface="+mn-lt"/>
                <a:ea typeface="+mn-ea"/>
                <a:cs typeface="+mn-cs"/>
              </a:rPr>
              <a:t>為</a:t>
            </a:r>
            <a:r>
              <a:rPr lang="en-US" altLang="zh-TW" sz="1200" kern="1200" dirty="0">
                <a:solidFill>
                  <a:schemeClr val="tx1"/>
                </a:solidFill>
                <a:effectLst/>
                <a:latin typeface="+mn-lt"/>
                <a:ea typeface="+mn-ea"/>
                <a:cs typeface="+mn-cs"/>
              </a:rPr>
              <a:t>12</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5</a:t>
            </a:r>
            <a:r>
              <a:rPr lang="zh-TW" altLang="zh-TW" sz="1200" kern="1200" dirty="0">
                <a:solidFill>
                  <a:schemeClr val="tx1"/>
                </a:solidFill>
                <a:effectLst/>
                <a:latin typeface="+mn-lt"/>
                <a:ea typeface="+mn-ea"/>
                <a:cs typeface="+mn-cs"/>
              </a:rPr>
              <a:t>。</a:t>
            </a:r>
          </a:p>
          <a:p>
            <a:endParaRPr lang="zh-TW" altLang="en-US" dirty="0"/>
          </a:p>
        </p:txBody>
      </p:sp>
    </p:spTree>
    <p:extLst>
      <p:ext uri="{BB962C8B-B14F-4D97-AF65-F5344CB8AC3E}">
        <p14:creationId xmlns:p14="http://schemas.microsoft.com/office/powerpoint/2010/main" val="298228015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89EF733B-A722-4B64-A9CA-570E9C477146}"/>
              </a:ext>
            </a:extLst>
          </p:cNvPr>
          <p:cNvSpPr>
            <a:spLocks noGrp="1"/>
          </p:cNvSpPr>
          <p:nvPr>
            <p:ph type="body" idx="1"/>
          </p:nvPr>
        </p:nvSpPr>
        <p:spPr/>
        <p:txBody>
          <a:bodyPr/>
          <a:lstStyle/>
          <a:p>
            <a:r>
              <a:rPr lang="zh-TW" altLang="zh-TW" sz="1200" kern="1200" dirty="0">
                <a:solidFill>
                  <a:schemeClr val="tx1"/>
                </a:solidFill>
                <a:effectLst/>
                <a:latin typeface="+mn-lt"/>
                <a:ea typeface="+mn-ea"/>
                <a:cs typeface="+mn-cs"/>
              </a:rPr>
              <a:t>當節點數為</a:t>
            </a:r>
            <a:r>
              <a:rPr lang="en-US" altLang="zh-TW" sz="1200" kern="1200" dirty="0">
                <a:solidFill>
                  <a:schemeClr val="tx1"/>
                </a:solidFill>
                <a:effectLst/>
                <a:latin typeface="+mn-lt"/>
                <a:ea typeface="+mn-ea"/>
                <a:cs typeface="+mn-cs"/>
              </a:rPr>
              <a:t>25</a:t>
            </a:r>
            <a:r>
              <a:rPr lang="zh-TW" altLang="zh-TW" sz="1200" kern="1200" dirty="0">
                <a:solidFill>
                  <a:schemeClr val="tx1"/>
                </a:solidFill>
                <a:effectLst/>
                <a:latin typeface="+mn-lt"/>
                <a:ea typeface="+mn-ea"/>
                <a:cs typeface="+mn-cs"/>
              </a:rPr>
              <a:t>時，</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的啟動放置的</a:t>
            </a:r>
            <a:r>
              <a:rPr lang="zh-TW" altLang="en-US" sz="1200" kern="1200" dirty="0">
                <a:solidFill>
                  <a:schemeClr val="tx1"/>
                </a:solidFill>
                <a:effectLst/>
                <a:latin typeface="+mn-lt"/>
                <a:ea typeface="+mn-ea"/>
                <a:cs typeface="+mn-cs"/>
              </a:rPr>
              <a:t>模擬</a:t>
            </a:r>
            <a:r>
              <a:rPr lang="zh-TW" altLang="zh-TW" sz="1200" kern="1200" dirty="0">
                <a:solidFill>
                  <a:schemeClr val="tx1"/>
                </a:solidFill>
                <a:effectLst/>
                <a:latin typeface="+mn-lt"/>
                <a:ea typeface="+mn-ea"/>
                <a:cs typeface="+mn-cs"/>
              </a:rPr>
              <a:t>結果</a:t>
            </a:r>
            <a:endParaRPr lang="zh-TW" altLang="en-US" dirty="0"/>
          </a:p>
        </p:txBody>
      </p:sp>
    </p:spTree>
    <p:extLst>
      <p:ext uri="{BB962C8B-B14F-4D97-AF65-F5344CB8AC3E}">
        <p14:creationId xmlns:p14="http://schemas.microsoft.com/office/powerpoint/2010/main" val="167492391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0E49BE9E-9B06-4A6C-B2A7-03F4416B45E9}"/>
              </a:ext>
            </a:extLst>
          </p:cNvPr>
          <p:cNvSpPr>
            <a:spLocks noGrp="1"/>
          </p:cNvSpPr>
          <p:nvPr>
            <p:ph type="body" idx="1"/>
          </p:nvPr>
        </p:nvSpPr>
        <p:spPr/>
        <p:txBody>
          <a:bodyPr/>
          <a:lstStyle/>
          <a:p>
            <a:r>
              <a:rPr lang="zh-TW" altLang="en-US" dirty="0"/>
              <a:t>優化後的</a:t>
            </a:r>
            <a:r>
              <a:rPr lang="en-US" altLang="zh-TW" dirty="0"/>
              <a:t>MSF</a:t>
            </a:r>
            <a:r>
              <a:rPr lang="zh-TW" altLang="en-US" dirty="0"/>
              <a:t>、</a:t>
            </a:r>
            <a:r>
              <a:rPr lang="en-US" altLang="zh-TW" dirty="0"/>
              <a:t>MMP</a:t>
            </a:r>
            <a:r>
              <a:rPr lang="zh-TW" altLang="en-US" dirty="0"/>
              <a:t>和</a:t>
            </a:r>
            <a:r>
              <a:rPr lang="en-US" altLang="zh-TW" dirty="0"/>
              <a:t>DQU</a:t>
            </a:r>
            <a:r>
              <a:rPr lang="zh-TW" altLang="en-US" dirty="0"/>
              <a:t>的最佳放置結果。</a:t>
            </a:r>
          </a:p>
        </p:txBody>
      </p:sp>
    </p:spTree>
    <p:extLst>
      <p:ext uri="{BB962C8B-B14F-4D97-AF65-F5344CB8AC3E}">
        <p14:creationId xmlns:p14="http://schemas.microsoft.com/office/powerpoint/2010/main" val="111628661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B9FAFAC6-B044-4532-8455-41B46BA1E987}"/>
              </a:ext>
            </a:extLst>
          </p:cNvPr>
          <p:cNvSpPr>
            <a:spLocks noGrp="1"/>
          </p:cNvSpPr>
          <p:nvPr>
            <p:ph type="body" idx="1"/>
          </p:nvPr>
        </p:nvSpPr>
        <p:spPr/>
        <p:txBody>
          <a:bodyPr/>
          <a:lstStyle/>
          <a:p>
            <a:r>
              <a:rPr lang="zh-TW" altLang="en-US" dirty="0"/>
              <a:t>當平均度數為</a:t>
            </a:r>
            <a:r>
              <a:rPr lang="en-US" altLang="zh-TW" dirty="0"/>
              <a:t>2</a:t>
            </a:r>
            <a:r>
              <a:rPr lang="zh-TW" altLang="en-US" dirty="0"/>
              <a:t>時，網絡規模（節點數）對</a:t>
            </a:r>
            <a:r>
              <a:rPr lang="en-US" altLang="zh-TW" dirty="0"/>
              <a:t>MSF</a:t>
            </a:r>
            <a:r>
              <a:rPr lang="zh-TW" altLang="en-US" dirty="0"/>
              <a:t>和</a:t>
            </a:r>
            <a:r>
              <a:rPr lang="en-US" altLang="zh-TW" dirty="0"/>
              <a:t>MMP</a:t>
            </a:r>
            <a:r>
              <a:rPr lang="zh-TW" altLang="en-US" dirty="0"/>
              <a:t>實例的影響</a:t>
            </a:r>
          </a:p>
        </p:txBody>
      </p:sp>
    </p:spTree>
    <p:extLst>
      <p:ext uri="{BB962C8B-B14F-4D97-AF65-F5344CB8AC3E}">
        <p14:creationId xmlns:p14="http://schemas.microsoft.com/office/powerpoint/2010/main" val="325229699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9F879CC9-370E-43C7-BDF6-44912188F9A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顯示了四個移動性管理事件的到達率對總信令通信開銷成本的影響，當一個事件的到達率發生變化而其他事件的到達率保持</a:t>
            </a:r>
            <a:r>
              <a:rPr lang="zh-TW" altLang="en-US" sz="1200" kern="1200" dirty="0">
                <a:solidFill>
                  <a:schemeClr val="tx1"/>
                </a:solidFill>
                <a:effectLst/>
                <a:latin typeface="+mn-lt"/>
                <a:ea typeface="+mn-ea"/>
                <a:cs typeface="+mn-cs"/>
              </a:rPr>
              <a:t>定</a:t>
            </a:r>
            <a:r>
              <a:rPr lang="zh-TW" altLang="zh-TW" sz="1200" kern="1200" dirty="0">
                <a:solidFill>
                  <a:schemeClr val="tx1"/>
                </a:solidFill>
                <a:effectLst/>
                <a:latin typeface="+mn-lt"/>
                <a:ea typeface="+mn-ea"/>
                <a:cs typeface="+mn-cs"/>
              </a:rPr>
              <a:t>值時。</a:t>
            </a:r>
          </a:p>
          <a:p>
            <a:endParaRPr lang="zh-TW" altLang="en-US" dirty="0"/>
          </a:p>
        </p:txBody>
      </p:sp>
    </p:spTree>
    <p:extLst>
      <p:ext uri="{BB962C8B-B14F-4D97-AF65-F5344CB8AC3E}">
        <p14:creationId xmlns:p14="http://schemas.microsoft.com/office/powerpoint/2010/main" val="220825535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A44ACEA5-C4AA-4A20-A6DB-2676B423E701}"/>
              </a:ext>
            </a:extLst>
          </p:cNvPr>
          <p:cNvSpPr>
            <a:spLocks noGrp="1"/>
          </p:cNvSpPr>
          <p:nvPr>
            <p:ph type="body" idx="1"/>
          </p:nvPr>
        </p:nvSpPr>
        <p:spPr/>
        <p:txBody>
          <a:bodyPr/>
          <a:lstStyle/>
          <a:p>
            <a:r>
              <a:rPr lang="zh-TW" altLang="en-US" dirty="0"/>
              <a:t>在每個圖中，總的信令通信開銷成本隨著事件到達率的增加而增加。</a:t>
            </a:r>
          </a:p>
        </p:txBody>
      </p:sp>
    </p:spTree>
    <p:extLst>
      <p:ext uri="{BB962C8B-B14F-4D97-AF65-F5344CB8AC3E}">
        <p14:creationId xmlns:p14="http://schemas.microsoft.com/office/powerpoint/2010/main" val="41792329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FEA80089-B6E9-4962-9D2E-F0A67BC8F40D}"/>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總的信令通信</a:t>
            </a:r>
            <a:r>
              <a:rPr lang="en-US" altLang="zh-TW" sz="1200" kern="1200" dirty="0">
                <a:solidFill>
                  <a:schemeClr val="tx1"/>
                </a:solidFill>
                <a:effectLst/>
                <a:latin typeface="+mn-lt"/>
                <a:ea typeface="+mn-ea"/>
                <a:cs typeface="+mn-cs"/>
              </a:rPr>
              <a:t>overhead</a:t>
            </a:r>
            <a:r>
              <a:rPr lang="zh-TW" altLang="zh-TW" sz="1200" kern="1200" dirty="0">
                <a:solidFill>
                  <a:schemeClr val="tx1"/>
                </a:solidFill>
                <a:effectLst/>
                <a:latin typeface="+mn-lt"/>
                <a:ea typeface="+mn-ea"/>
                <a:cs typeface="+mn-cs"/>
              </a:rPr>
              <a:t>成本是</a:t>
            </a:r>
            <a:r>
              <a:rPr lang="en-US" altLang="zh-TW" sz="1200" kern="1200" dirty="0">
                <a:solidFill>
                  <a:schemeClr val="tx1"/>
                </a:solidFill>
                <a:effectLst/>
                <a:latin typeface="+mn-lt"/>
                <a:ea typeface="+mn-ea"/>
                <a:cs typeface="+mn-cs"/>
              </a:rPr>
              <a:t>RAN</a:t>
            </a:r>
            <a:r>
              <a:rPr lang="zh-TW" altLang="zh-TW" sz="1200" kern="1200" dirty="0">
                <a:solidFill>
                  <a:schemeClr val="tx1"/>
                </a:solidFill>
                <a:effectLst/>
                <a:latin typeface="+mn-lt"/>
                <a:ea typeface="+mn-ea"/>
                <a:cs typeface="+mn-cs"/>
              </a:rPr>
              <a:t>的信令通信</a:t>
            </a:r>
            <a:r>
              <a:rPr lang="en-US" altLang="zh-TW" sz="1200" kern="1200" dirty="0">
                <a:solidFill>
                  <a:schemeClr val="tx1"/>
                </a:solidFill>
                <a:effectLst/>
                <a:latin typeface="+mn-lt"/>
                <a:ea typeface="+mn-ea"/>
                <a:cs typeface="+mn-cs"/>
              </a:rPr>
              <a:t>overhead</a:t>
            </a:r>
            <a:r>
              <a:rPr lang="zh-TW" altLang="zh-TW" sz="1200" kern="1200" dirty="0">
                <a:solidFill>
                  <a:schemeClr val="tx1"/>
                </a:solidFill>
                <a:effectLst/>
                <a:latin typeface="+mn-lt"/>
                <a:ea typeface="+mn-ea"/>
                <a:cs typeface="+mn-cs"/>
              </a:rPr>
              <a:t>成本和核心網的信令通信</a:t>
            </a:r>
            <a:r>
              <a:rPr lang="en-US" altLang="zh-TW" sz="1200" kern="1200" dirty="0">
                <a:solidFill>
                  <a:schemeClr val="tx1"/>
                </a:solidFill>
                <a:effectLst/>
                <a:latin typeface="+mn-lt"/>
                <a:ea typeface="+mn-ea"/>
                <a:cs typeface="+mn-cs"/>
              </a:rPr>
              <a:t>overhead</a:t>
            </a:r>
            <a:r>
              <a:rPr lang="zh-TW" altLang="zh-TW" sz="1200" kern="1200" dirty="0">
                <a:solidFill>
                  <a:schemeClr val="tx1"/>
                </a:solidFill>
                <a:effectLst/>
                <a:latin typeface="+mn-lt"/>
                <a:ea typeface="+mn-ea"/>
                <a:cs typeface="+mn-cs"/>
              </a:rPr>
              <a:t>成本之和。</a:t>
            </a:r>
          </a:p>
          <a:p>
            <a:endParaRPr lang="zh-TW" altLang="en-US" dirty="0"/>
          </a:p>
        </p:txBody>
      </p:sp>
    </p:spTree>
    <p:extLst>
      <p:ext uri="{BB962C8B-B14F-4D97-AF65-F5344CB8AC3E}">
        <p14:creationId xmlns:p14="http://schemas.microsoft.com/office/powerpoint/2010/main" val="224024244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FC39C591-2389-4BF4-A728-0D75BCEE846E}"/>
              </a:ext>
            </a:extLst>
          </p:cNvPr>
          <p:cNvSpPr>
            <a:spLocks noGrp="1"/>
          </p:cNvSpPr>
          <p:nvPr>
            <p:ph type="body" idx="1"/>
          </p:nvPr>
        </p:nvSpPr>
        <p:spPr/>
        <p:txBody>
          <a:bodyPr/>
          <a:lstStyle/>
          <a:p>
            <a:r>
              <a:rPr lang="en-US" altLang="zh-TW" dirty="0"/>
              <a:t>MMP&amp;DQUCN</a:t>
            </a:r>
            <a:r>
              <a:rPr lang="zh-TW" altLang="en-US" dirty="0"/>
              <a:t>的總成本比其他情況大得多，因為</a:t>
            </a:r>
            <a:r>
              <a:rPr lang="en-US" altLang="zh-TW" dirty="0"/>
              <a:t>MSF</a:t>
            </a:r>
            <a:r>
              <a:rPr lang="zh-TW" altLang="en-US" dirty="0"/>
              <a:t>和</a:t>
            </a:r>
            <a:r>
              <a:rPr lang="en-US" altLang="zh-TW" dirty="0"/>
              <a:t>MMP</a:t>
            </a:r>
            <a:r>
              <a:rPr lang="zh-TW" altLang="en-US" dirty="0"/>
              <a:t>之間的信令交互更頻繁，</a:t>
            </a:r>
            <a:r>
              <a:rPr lang="en-US" altLang="zh-TW" dirty="0"/>
              <a:t>RAN</a:t>
            </a:r>
            <a:r>
              <a:rPr lang="zh-TW" altLang="en-US" dirty="0"/>
              <a:t>和核心網之間的跳數更多。</a:t>
            </a:r>
          </a:p>
        </p:txBody>
      </p:sp>
    </p:spTree>
    <p:extLst>
      <p:ext uri="{BB962C8B-B14F-4D97-AF65-F5344CB8AC3E}">
        <p14:creationId xmlns:p14="http://schemas.microsoft.com/office/powerpoint/2010/main" val="185619677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DE453A97-1EF7-43A0-9461-18940DC55C47}"/>
              </a:ext>
            </a:extLst>
          </p:cNvPr>
          <p:cNvSpPr>
            <a:spLocks noGrp="1"/>
          </p:cNvSpPr>
          <p:nvPr>
            <p:ph type="body" idx="1"/>
          </p:nvPr>
        </p:nvSpPr>
        <p:spPr/>
        <p:txBody>
          <a:bodyPr/>
          <a:lstStyle/>
          <a:p>
            <a:r>
              <a:rPr lang="en-US" altLang="zh-TW" dirty="0"/>
              <a:t>MSF&amp;MMP&amp;DQUAN</a:t>
            </a:r>
            <a:r>
              <a:rPr lang="zh-TW" altLang="en-US" dirty="0"/>
              <a:t>的總成本是所有情況中最低的，因為</a:t>
            </a:r>
            <a:r>
              <a:rPr lang="en-US" altLang="zh-TW" dirty="0"/>
              <a:t>MSF</a:t>
            </a:r>
            <a:r>
              <a:rPr lang="zh-TW" altLang="en-US" dirty="0"/>
              <a:t>、</a:t>
            </a:r>
            <a:r>
              <a:rPr lang="en-US" altLang="zh-TW" dirty="0"/>
              <a:t>MMP</a:t>
            </a:r>
            <a:r>
              <a:rPr lang="zh-TW" altLang="en-US" dirty="0"/>
              <a:t>和</a:t>
            </a:r>
            <a:r>
              <a:rPr lang="en-US" altLang="zh-TW" dirty="0"/>
              <a:t>DQU</a:t>
            </a:r>
            <a:r>
              <a:rPr lang="zh-TW" altLang="en-US" dirty="0"/>
              <a:t>被合併並置於</a:t>
            </a:r>
            <a:r>
              <a:rPr lang="en-US" altLang="zh-TW" dirty="0"/>
              <a:t>RAN</a:t>
            </a:r>
            <a:r>
              <a:rPr lang="zh-TW" altLang="en-US" dirty="0"/>
              <a:t>中，並且在三個</a:t>
            </a:r>
            <a:r>
              <a:rPr lang="en-US" altLang="zh-TW" dirty="0" err="1"/>
              <a:t>vMME</a:t>
            </a:r>
            <a:r>
              <a:rPr lang="zh-TW" altLang="en-US" dirty="0"/>
              <a:t>功能組件實體之間沒有信令通信</a:t>
            </a:r>
            <a:r>
              <a:rPr lang="en-US" altLang="zh-TW" dirty="0"/>
              <a:t>overhead</a:t>
            </a:r>
            <a:r>
              <a:rPr lang="zh-TW" altLang="en-US" dirty="0"/>
              <a:t>成本。</a:t>
            </a:r>
          </a:p>
        </p:txBody>
      </p:sp>
    </p:spTree>
    <p:extLst>
      <p:ext uri="{BB962C8B-B14F-4D97-AF65-F5344CB8AC3E}">
        <p14:creationId xmlns:p14="http://schemas.microsoft.com/office/powerpoint/2010/main" val="1278098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藉由</a:t>
            </a:r>
            <a:r>
              <a:rPr lang="en-US" altLang="zh-TW" dirty="0"/>
              <a:t>DMME</a:t>
            </a:r>
            <a:r>
              <a:rPr lang="zh-TW" altLang="zh-TW" sz="1200" kern="1200" dirty="0">
                <a:solidFill>
                  <a:schemeClr val="tx1"/>
                </a:solidFill>
                <a:effectLst/>
                <a:latin typeface="+mn-lt"/>
                <a:ea typeface="+mn-ea"/>
                <a:cs typeface="+mn-cs"/>
              </a:rPr>
              <a:t>證實了分佈式架構</a:t>
            </a:r>
            <a:r>
              <a:rPr lang="zh-TW" altLang="en-US" sz="1200" kern="1200" dirty="0">
                <a:solidFill>
                  <a:schemeClr val="tx1"/>
                </a:solidFill>
                <a:effectLst/>
                <a:latin typeface="+mn-lt"/>
                <a:ea typeface="+mn-ea"/>
                <a:cs typeface="+mn-cs"/>
              </a:rPr>
              <a:t>能有 </a:t>
            </a:r>
            <a:r>
              <a:rPr lang="zh-TW" altLang="zh-TW" sz="1200" kern="1200" dirty="0">
                <a:solidFill>
                  <a:schemeClr val="tx1"/>
                </a:solidFill>
                <a:effectLst/>
                <a:latin typeface="+mn-lt"/>
                <a:ea typeface="+mn-ea"/>
                <a:cs typeface="+mn-cs"/>
              </a:rPr>
              <a:t>有效地</a:t>
            </a:r>
            <a:r>
              <a:rPr lang="zh-TW" altLang="en-US" sz="1200" kern="1200" dirty="0">
                <a:solidFill>
                  <a:schemeClr val="tx1"/>
                </a:solidFill>
                <a:effectLst/>
                <a:latin typeface="+mn-lt"/>
                <a:ea typeface="+mn-ea"/>
                <a:cs typeface="+mn-cs"/>
              </a:rPr>
              <a:t>且</a:t>
            </a:r>
            <a:r>
              <a:rPr lang="zh-TW" altLang="zh-TW" sz="1200" kern="1200" dirty="0">
                <a:solidFill>
                  <a:schemeClr val="tx1"/>
                </a:solidFill>
                <a:effectLst/>
                <a:latin typeface="+mn-lt"/>
                <a:ea typeface="+mn-ea"/>
                <a:cs typeface="+mn-cs"/>
              </a:rPr>
              <a:t>可靠</a:t>
            </a:r>
            <a:r>
              <a:rPr lang="en-US" altLang="zh-TW" dirty="0"/>
              <a:t>high-throughput</a:t>
            </a:r>
            <a:r>
              <a:rPr lang="zh-TW" altLang="zh-TW" sz="1200" kern="1200" dirty="0">
                <a:solidFill>
                  <a:schemeClr val="tx1"/>
                </a:solidFill>
                <a:effectLst/>
                <a:latin typeface="+mn-lt"/>
                <a:ea typeface="+mn-ea"/>
                <a:cs typeface="+mn-cs"/>
              </a:rPr>
              <a:t>、延遲敏感的控制平面功能</a:t>
            </a:r>
            <a:endParaRPr lang="zh-TW" altLang="en-US" dirty="0"/>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15</a:t>
            </a:fld>
            <a:endParaRPr lang="zh-TW" altLang="en-US"/>
          </a:p>
        </p:txBody>
      </p:sp>
    </p:spTree>
    <p:extLst>
      <p:ext uri="{BB962C8B-B14F-4D97-AF65-F5344CB8AC3E}">
        <p14:creationId xmlns:p14="http://schemas.microsoft.com/office/powerpoint/2010/main" val="304328538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B0037EB8-352E-4711-A923-9F206B7C8EF5}"/>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其餘四種情況的總成本差異不明顯，但</a:t>
            </a:r>
            <a:r>
              <a:rPr lang="en-US" altLang="zh-TW" sz="1200" kern="1200" dirty="0">
                <a:solidFill>
                  <a:schemeClr val="tx1"/>
                </a:solidFill>
                <a:effectLst/>
                <a:latin typeface="+mn-lt"/>
                <a:ea typeface="+mn-ea"/>
                <a:cs typeface="+mn-cs"/>
              </a:rPr>
              <a:t>MSF&amp;MMP&amp;DQUCN</a:t>
            </a:r>
            <a:r>
              <a:rPr lang="zh-TW" altLang="zh-TW" sz="1200" kern="1200" dirty="0">
                <a:solidFill>
                  <a:schemeClr val="tx1"/>
                </a:solidFill>
                <a:effectLst/>
                <a:latin typeface="+mn-lt"/>
                <a:ea typeface="+mn-ea"/>
                <a:cs typeface="+mn-cs"/>
              </a:rPr>
              <a:t>（現有移動性管理方案）的總成本較大，說明</a:t>
            </a:r>
            <a:r>
              <a:rPr lang="en-US" altLang="zh-TW" sz="1200" kern="1200" dirty="0">
                <a:solidFill>
                  <a:schemeClr val="tx1"/>
                </a:solidFill>
                <a:effectLst/>
                <a:latin typeface="+mn-lt"/>
                <a:ea typeface="+mn-ea"/>
                <a:cs typeface="+mn-cs"/>
              </a:rPr>
              <a:t>1:3</a:t>
            </a:r>
            <a:r>
              <a:rPr lang="zh-TW" altLang="zh-TW" sz="1200" kern="1200" dirty="0">
                <a:solidFill>
                  <a:schemeClr val="tx1"/>
                </a:solidFill>
                <a:effectLst/>
                <a:latin typeface="+mn-lt"/>
                <a:ea typeface="+mn-ea"/>
                <a:cs typeface="+mn-cs"/>
              </a:rPr>
              <a:t>的映射方法可以降低總成本。</a:t>
            </a:r>
          </a:p>
          <a:p>
            <a:endParaRPr lang="zh-TW" altLang="en-US" dirty="0"/>
          </a:p>
        </p:txBody>
      </p:sp>
    </p:spTree>
    <p:extLst>
      <p:ext uri="{BB962C8B-B14F-4D97-AF65-F5344CB8AC3E}">
        <p14:creationId xmlns:p14="http://schemas.microsoft.com/office/powerpoint/2010/main" val="300604988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BB27A415-428C-4283-AF2F-4DDBC79D2D25}"/>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MSF&amp;MMP&amp;DQUAN</a:t>
            </a:r>
            <a:r>
              <a:rPr lang="zh-TW" altLang="zh-TW" sz="1200" kern="1200" dirty="0">
                <a:solidFill>
                  <a:schemeClr val="tx1"/>
                </a:solidFill>
                <a:effectLst/>
                <a:latin typeface="+mn-lt"/>
                <a:ea typeface="+mn-ea"/>
                <a:cs typeface="+mn-cs"/>
              </a:rPr>
              <a:t>似乎總成本最低，然而，需要在</a:t>
            </a:r>
            <a:r>
              <a:rPr lang="en-US" altLang="zh-TW" sz="1200" kern="1200" dirty="0">
                <a:solidFill>
                  <a:schemeClr val="tx1"/>
                </a:solidFill>
                <a:effectLst/>
                <a:latin typeface="+mn-lt"/>
                <a:ea typeface="+mn-ea"/>
                <a:cs typeface="+mn-cs"/>
              </a:rPr>
              <a:t>VNFC</a:t>
            </a:r>
            <a:r>
              <a:rPr lang="zh-TW" altLang="zh-TW" sz="1200" kern="1200" dirty="0">
                <a:solidFill>
                  <a:schemeClr val="tx1"/>
                </a:solidFill>
                <a:effectLst/>
                <a:latin typeface="+mn-lt"/>
                <a:ea typeface="+mn-ea"/>
                <a:cs typeface="+mn-cs"/>
              </a:rPr>
              <a:t>實例之間進行更多的狀態數據</a:t>
            </a:r>
            <a:r>
              <a:rPr lang="zh-TW" altLang="en-US" sz="1200" kern="1200" dirty="0">
                <a:solidFill>
                  <a:schemeClr val="tx1"/>
                </a:solidFill>
                <a:effectLst/>
                <a:latin typeface="+mn-lt"/>
                <a:ea typeface="+mn-ea"/>
                <a:cs typeface="+mn-cs"/>
              </a:rPr>
              <a:t>搬</a:t>
            </a:r>
            <a:r>
              <a:rPr lang="zh-TW" altLang="zh-TW" sz="1200" kern="1200" dirty="0">
                <a:solidFill>
                  <a:schemeClr val="tx1"/>
                </a:solidFill>
                <a:effectLst/>
                <a:latin typeface="+mn-lt"/>
                <a:ea typeface="+mn-ea"/>
                <a:cs typeface="+mn-cs"/>
              </a:rPr>
              <a:t>移，這是總成本和</a:t>
            </a:r>
            <a:r>
              <a:rPr lang="en-US" altLang="zh-TW" sz="1200" kern="1200" dirty="0">
                <a:solidFill>
                  <a:schemeClr val="tx1"/>
                </a:solidFill>
                <a:effectLst/>
                <a:latin typeface="+mn-lt"/>
                <a:ea typeface="+mn-ea"/>
                <a:cs typeface="+mn-cs"/>
              </a:rPr>
              <a:t>VNFC</a:t>
            </a:r>
            <a:r>
              <a:rPr lang="zh-TW" altLang="zh-TW" sz="1200" kern="1200" dirty="0">
                <a:solidFill>
                  <a:schemeClr val="tx1"/>
                </a:solidFill>
                <a:effectLst/>
                <a:latin typeface="+mn-lt"/>
                <a:ea typeface="+mn-ea"/>
                <a:cs typeface="+mn-cs"/>
              </a:rPr>
              <a:t>之間的狀態數據</a:t>
            </a:r>
            <a:r>
              <a:rPr lang="zh-TW" altLang="en-US" sz="1200" kern="1200" dirty="0">
                <a:solidFill>
                  <a:schemeClr val="tx1"/>
                </a:solidFill>
                <a:effectLst/>
                <a:latin typeface="+mn-lt"/>
                <a:ea typeface="+mn-ea"/>
                <a:cs typeface="+mn-cs"/>
              </a:rPr>
              <a:t>搬</a:t>
            </a:r>
            <a:r>
              <a:rPr lang="zh-TW" altLang="zh-TW" sz="1200" kern="1200" dirty="0">
                <a:solidFill>
                  <a:schemeClr val="tx1"/>
                </a:solidFill>
                <a:effectLst/>
                <a:latin typeface="+mn-lt"/>
                <a:ea typeface="+mn-ea"/>
                <a:cs typeface="+mn-cs"/>
              </a:rPr>
              <a:t>移成本之間的</a:t>
            </a:r>
            <a:r>
              <a:rPr lang="zh-TW" altLang="en-US" sz="1200" kern="1200" dirty="0">
                <a:solidFill>
                  <a:schemeClr val="tx1"/>
                </a:solidFill>
                <a:effectLst/>
                <a:latin typeface="+mn-lt"/>
                <a:ea typeface="+mn-ea"/>
                <a:cs typeface="+mn-cs"/>
              </a:rPr>
              <a:t>要考慮的問題</a:t>
            </a:r>
            <a:r>
              <a:rPr lang="zh-TW" altLang="zh-TW" sz="1200" kern="1200" dirty="0">
                <a:solidFill>
                  <a:schemeClr val="tx1"/>
                </a:solidFill>
                <a:effectLst/>
                <a:latin typeface="+mn-lt"/>
                <a:ea typeface="+mn-ea"/>
                <a:cs typeface="+mn-cs"/>
              </a:rPr>
              <a:t>。</a:t>
            </a:r>
          </a:p>
          <a:p>
            <a:endParaRPr lang="zh-TW" altLang="en-US" dirty="0"/>
          </a:p>
        </p:txBody>
      </p:sp>
    </p:spTree>
    <p:extLst>
      <p:ext uri="{BB962C8B-B14F-4D97-AF65-F5344CB8AC3E}">
        <p14:creationId xmlns:p14="http://schemas.microsoft.com/office/powerpoint/2010/main" val="28107290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3C6F85E1-4D15-425B-86E9-F676241235EA}"/>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四個事件的到達率對回</a:t>
            </a:r>
            <a:r>
              <a:rPr lang="zh-TW" altLang="en-US" sz="1200" kern="1200" dirty="0">
                <a:solidFill>
                  <a:schemeClr val="tx1"/>
                </a:solidFill>
                <a:effectLst/>
                <a:latin typeface="+mn-lt"/>
                <a:ea typeface="+mn-ea"/>
                <a:cs typeface="+mn-cs"/>
              </a:rPr>
              <a:t>傳</a:t>
            </a:r>
            <a:r>
              <a:rPr lang="zh-TW" altLang="zh-TW" sz="1200" kern="1200" dirty="0">
                <a:solidFill>
                  <a:schemeClr val="tx1"/>
                </a:solidFill>
                <a:effectLst/>
                <a:latin typeface="+mn-lt"/>
                <a:ea typeface="+mn-ea"/>
                <a:cs typeface="+mn-cs"/>
              </a:rPr>
              <a:t>成本的影響。</a:t>
            </a:r>
          </a:p>
          <a:p>
            <a:endParaRPr lang="zh-TW" altLang="en-US" dirty="0"/>
          </a:p>
        </p:txBody>
      </p:sp>
    </p:spTree>
    <p:extLst>
      <p:ext uri="{BB962C8B-B14F-4D97-AF65-F5344CB8AC3E}">
        <p14:creationId xmlns:p14="http://schemas.microsoft.com/office/powerpoint/2010/main" val="348120837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08047575-5E8B-4819-9640-4E48EBBE8FF1}"/>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每個圖中，回程的總信令通信</a:t>
            </a:r>
            <a:r>
              <a:rPr lang="en-US" altLang="zh-TW" sz="1200" kern="1200" dirty="0">
                <a:solidFill>
                  <a:schemeClr val="tx1"/>
                </a:solidFill>
                <a:effectLst/>
                <a:latin typeface="+mn-lt"/>
                <a:ea typeface="+mn-ea"/>
                <a:cs typeface="+mn-cs"/>
              </a:rPr>
              <a:t>overhead</a:t>
            </a:r>
            <a:r>
              <a:rPr lang="zh-TW" altLang="zh-TW" sz="1200" kern="1200" dirty="0">
                <a:solidFill>
                  <a:schemeClr val="tx1"/>
                </a:solidFill>
                <a:effectLst/>
                <a:latin typeface="+mn-lt"/>
                <a:ea typeface="+mn-ea"/>
                <a:cs typeface="+mn-cs"/>
              </a:rPr>
              <a:t>成本隨著事件到達率的增加而增加。</a:t>
            </a:r>
          </a:p>
          <a:p>
            <a:r>
              <a:rPr lang="zh-TW" altLang="zh-TW" sz="1200" kern="1200" dirty="0">
                <a:solidFill>
                  <a:schemeClr val="tx1"/>
                </a:solidFill>
                <a:effectLst/>
                <a:latin typeface="+mn-lt"/>
                <a:ea typeface="+mn-ea"/>
                <a:cs typeface="+mn-cs"/>
              </a:rPr>
              <a:t>由於</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DQU</a:t>
            </a:r>
            <a:r>
              <a:rPr lang="zh-TW" altLang="zh-TW" sz="1200" kern="1200" dirty="0">
                <a:solidFill>
                  <a:schemeClr val="tx1"/>
                </a:solidFill>
                <a:effectLst/>
                <a:latin typeface="+mn-lt"/>
                <a:ea typeface="+mn-ea"/>
                <a:cs typeface="+mn-cs"/>
              </a:rPr>
              <a:t>部署在</a:t>
            </a:r>
            <a:r>
              <a:rPr lang="en-US" altLang="zh-TW" sz="1200" kern="1200" dirty="0">
                <a:solidFill>
                  <a:schemeClr val="tx1"/>
                </a:solidFill>
                <a:effectLst/>
                <a:latin typeface="+mn-lt"/>
                <a:ea typeface="+mn-ea"/>
                <a:cs typeface="+mn-cs"/>
              </a:rPr>
              <a:t>RAN</a:t>
            </a:r>
            <a:r>
              <a:rPr lang="zh-TW" altLang="zh-TW" sz="1200" kern="1200" dirty="0">
                <a:solidFill>
                  <a:schemeClr val="tx1"/>
                </a:solidFill>
                <a:effectLst/>
                <a:latin typeface="+mn-lt"/>
                <a:ea typeface="+mn-ea"/>
                <a:cs typeface="+mn-cs"/>
              </a:rPr>
              <a:t>中，</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之間的信令交互只在</a:t>
            </a:r>
            <a:r>
              <a:rPr lang="en-US" altLang="zh-TW" sz="1200" kern="1200" dirty="0">
                <a:solidFill>
                  <a:schemeClr val="tx1"/>
                </a:solidFill>
                <a:effectLst/>
                <a:latin typeface="+mn-lt"/>
                <a:ea typeface="+mn-ea"/>
                <a:cs typeface="+mn-cs"/>
              </a:rPr>
              <a:t>RAN</a:t>
            </a:r>
            <a:r>
              <a:rPr lang="zh-TW" altLang="zh-TW" sz="1200" kern="1200" dirty="0">
                <a:solidFill>
                  <a:schemeClr val="tx1"/>
                </a:solidFill>
                <a:effectLst/>
                <a:latin typeface="+mn-lt"/>
                <a:ea typeface="+mn-ea"/>
                <a:cs typeface="+mn-cs"/>
              </a:rPr>
              <a:t>中產生信令通信</a:t>
            </a:r>
            <a:r>
              <a:rPr lang="en-US" altLang="zh-TW" sz="1200" kern="1200" dirty="0">
                <a:solidFill>
                  <a:schemeClr val="tx1"/>
                </a:solidFill>
                <a:effectLst/>
                <a:latin typeface="+mn-lt"/>
                <a:ea typeface="+mn-ea"/>
                <a:cs typeface="+mn-cs"/>
              </a:rPr>
              <a:t>overhead</a:t>
            </a:r>
            <a:r>
              <a:rPr lang="zh-TW" altLang="zh-TW" sz="1200" kern="1200" dirty="0">
                <a:solidFill>
                  <a:schemeClr val="tx1"/>
                </a:solidFill>
                <a:effectLst/>
                <a:latin typeface="+mn-lt"/>
                <a:ea typeface="+mn-ea"/>
                <a:cs typeface="+mn-cs"/>
              </a:rPr>
              <a:t>成本，而對回</a:t>
            </a:r>
            <a:r>
              <a:rPr lang="zh-TW" altLang="en-US" sz="1200" kern="1200" dirty="0">
                <a:solidFill>
                  <a:schemeClr val="tx1"/>
                </a:solidFill>
                <a:effectLst/>
                <a:latin typeface="+mn-lt"/>
                <a:ea typeface="+mn-ea"/>
                <a:cs typeface="+mn-cs"/>
              </a:rPr>
              <a:t>傳</a:t>
            </a:r>
            <a:r>
              <a:rPr lang="zh-TW" altLang="zh-TW" sz="1200" kern="1200" dirty="0">
                <a:solidFill>
                  <a:schemeClr val="tx1"/>
                </a:solidFill>
                <a:effectLst/>
                <a:latin typeface="+mn-lt"/>
                <a:ea typeface="+mn-ea"/>
                <a:cs typeface="+mn-cs"/>
              </a:rPr>
              <a:t>的流量負載幾乎沒有影響。</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kern="1200" dirty="0">
                <a:solidFill>
                  <a:schemeClr val="tx1"/>
                </a:solidFill>
                <a:effectLst/>
                <a:latin typeface="+mn-lt"/>
                <a:ea typeface="+mn-ea"/>
                <a:cs typeface="+mn-cs"/>
              </a:rPr>
              <a:t>所以</a:t>
            </a:r>
            <a:r>
              <a:rPr lang="en-US" altLang="zh-TW" sz="1200" kern="1200" dirty="0">
                <a:solidFill>
                  <a:schemeClr val="tx1"/>
                </a:solidFill>
                <a:effectLst/>
                <a:latin typeface="+mn-lt"/>
                <a:ea typeface="+mn-ea"/>
                <a:cs typeface="+mn-cs"/>
              </a:rPr>
              <a:t>MSFMMPDQU</a:t>
            </a:r>
            <a:r>
              <a:rPr lang="zh-TW" altLang="zh-TW" sz="1200" kern="1200" dirty="0">
                <a:solidFill>
                  <a:schemeClr val="tx1"/>
                </a:solidFill>
                <a:effectLst/>
                <a:latin typeface="+mn-lt"/>
                <a:ea typeface="+mn-ea"/>
                <a:cs typeface="+mn-cs"/>
              </a:rPr>
              <a:t>的曲線</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深藍色</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MSF&amp;MMPAN</a:t>
            </a:r>
            <a:r>
              <a:rPr lang="zh-TW" altLang="zh-TW" sz="1200" kern="1200" dirty="0">
                <a:solidFill>
                  <a:schemeClr val="tx1"/>
                </a:solidFill>
                <a:effectLst/>
                <a:latin typeface="+mn-lt"/>
                <a:ea typeface="+mn-ea"/>
                <a:cs typeface="+mn-cs"/>
              </a:rPr>
              <a:t>的曲線</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淺藍色</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在四個圖中是重合的。</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MMP&amp;DQUAN</a:t>
            </a:r>
            <a:r>
              <a:rPr lang="zh-TW" altLang="zh-TW" sz="1200" kern="1200" dirty="0">
                <a:solidFill>
                  <a:schemeClr val="tx1"/>
                </a:solidFill>
                <a:effectLst/>
                <a:latin typeface="+mn-lt"/>
                <a:ea typeface="+mn-ea"/>
                <a:cs typeface="+mn-cs"/>
              </a:rPr>
              <a:t>的曲線</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紅色</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MSF&amp;MMP&amp;DQUAN</a:t>
            </a:r>
            <a:r>
              <a:rPr lang="zh-TW" altLang="zh-TW" sz="1200" kern="1200" dirty="0">
                <a:solidFill>
                  <a:schemeClr val="tx1"/>
                </a:solidFill>
                <a:effectLst/>
                <a:latin typeface="+mn-lt"/>
                <a:ea typeface="+mn-ea"/>
                <a:cs typeface="+mn-cs"/>
              </a:rPr>
              <a:t>的曲線</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黑色</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也是重合的，因為</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之間的信號互動對回</a:t>
            </a:r>
            <a:r>
              <a:rPr lang="zh-TW" altLang="en-US" sz="1200" kern="1200" dirty="0">
                <a:solidFill>
                  <a:schemeClr val="tx1"/>
                </a:solidFill>
                <a:effectLst/>
                <a:latin typeface="+mn-lt"/>
                <a:ea typeface="+mn-ea"/>
                <a:cs typeface="+mn-cs"/>
              </a:rPr>
              <a:t>傳</a:t>
            </a:r>
            <a:r>
              <a:rPr lang="zh-TW" altLang="zh-TW" sz="1200" kern="1200" dirty="0">
                <a:solidFill>
                  <a:schemeClr val="tx1"/>
                </a:solidFill>
                <a:effectLst/>
                <a:latin typeface="+mn-lt"/>
                <a:ea typeface="+mn-ea"/>
                <a:cs typeface="+mn-cs"/>
              </a:rPr>
              <a:t>運輸沒有影響。</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MMP&amp;DQUCN(</a:t>
            </a:r>
            <a:r>
              <a:rPr lang="zh-TW" altLang="en-US" sz="1200" kern="1200" dirty="0">
                <a:solidFill>
                  <a:schemeClr val="tx1"/>
                </a:solidFill>
                <a:effectLst/>
                <a:latin typeface="+mn-lt"/>
                <a:ea typeface="+mn-ea"/>
                <a:cs typeface="+mn-cs"/>
              </a:rPr>
              <a:t>綠色</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的回</a:t>
            </a:r>
            <a:r>
              <a:rPr lang="zh-TW" altLang="en-US" sz="1200" kern="1200" dirty="0">
                <a:solidFill>
                  <a:schemeClr val="tx1"/>
                </a:solidFill>
                <a:effectLst/>
                <a:latin typeface="+mn-lt"/>
                <a:ea typeface="+mn-ea"/>
                <a:cs typeface="+mn-cs"/>
              </a:rPr>
              <a:t>傳</a:t>
            </a:r>
            <a:r>
              <a:rPr lang="zh-TW" altLang="zh-TW" sz="1200" kern="1200" dirty="0">
                <a:solidFill>
                  <a:schemeClr val="tx1"/>
                </a:solidFill>
                <a:effectLst/>
                <a:latin typeface="+mn-lt"/>
                <a:ea typeface="+mn-ea"/>
                <a:cs typeface="+mn-cs"/>
              </a:rPr>
              <a:t>成本比其他情況大得多，因為</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之間的信令交互更頻繁，而且</a:t>
            </a:r>
            <a:r>
              <a:rPr lang="en-US" altLang="zh-TW" sz="1200" kern="1200" dirty="0">
                <a:solidFill>
                  <a:schemeClr val="tx1"/>
                </a:solidFill>
                <a:effectLst/>
                <a:latin typeface="+mn-lt"/>
                <a:ea typeface="+mn-ea"/>
                <a:cs typeface="+mn-cs"/>
              </a:rPr>
              <a:t>RAN</a:t>
            </a:r>
            <a:r>
              <a:rPr lang="zh-TW" altLang="zh-TW" sz="1200" kern="1200" dirty="0">
                <a:solidFill>
                  <a:schemeClr val="tx1"/>
                </a:solidFill>
                <a:effectLst/>
                <a:latin typeface="+mn-lt"/>
                <a:ea typeface="+mn-ea"/>
                <a:cs typeface="+mn-cs"/>
              </a:rPr>
              <a:t>和核心網之間的</a:t>
            </a:r>
            <a:r>
              <a:rPr lang="en-US" altLang="zh-TW" sz="1200" kern="1200" dirty="0">
                <a:solidFill>
                  <a:schemeClr val="tx1"/>
                </a:solidFill>
                <a:effectLst/>
                <a:latin typeface="+mn-lt"/>
                <a:ea typeface="+mn-ea"/>
                <a:cs typeface="+mn-cs"/>
              </a:rPr>
              <a:t>hop</a:t>
            </a:r>
            <a:r>
              <a:rPr lang="zh-TW" altLang="zh-TW" sz="1200" kern="1200" dirty="0">
                <a:solidFill>
                  <a:schemeClr val="tx1"/>
                </a:solidFill>
                <a:effectLst/>
                <a:latin typeface="+mn-lt"/>
                <a:ea typeface="+mn-ea"/>
                <a:cs typeface="+mn-cs"/>
              </a:rPr>
              <a:t>更多。</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MSF&amp;MMP&amp;DQUAN(</a:t>
            </a:r>
            <a:r>
              <a:rPr lang="zh-TW" altLang="en-US" sz="1200" kern="1200" dirty="0">
                <a:solidFill>
                  <a:schemeClr val="tx1"/>
                </a:solidFill>
                <a:effectLst/>
                <a:latin typeface="+mn-lt"/>
                <a:ea typeface="+mn-ea"/>
                <a:cs typeface="+mn-cs"/>
              </a:rPr>
              <a:t>黑色</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的回</a:t>
            </a:r>
            <a:r>
              <a:rPr lang="zh-TW" altLang="en-US" sz="1200" kern="1200" dirty="0">
                <a:solidFill>
                  <a:schemeClr val="tx1"/>
                </a:solidFill>
                <a:effectLst/>
                <a:latin typeface="+mn-lt"/>
                <a:ea typeface="+mn-ea"/>
                <a:cs typeface="+mn-cs"/>
              </a:rPr>
              <a:t>傳</a:t>
            </a:r>
            <a:r>
              <a:rPr lang="zh-TW" altLang="zh-TW" sz="1200" kern="1200" dirty="0">
                <a:solidFill>
                  <a:schemeClr val="tx1"/>
                </a:solidFill>
                <a:effectLst/>
                <a:latin typeface="+mn-lt"/>
                <a:ea typeface="+mn-ea"/>
                <a:cs typeface="+mn-cs"/>
              </a:rPr>
              <a:t>費用和</a:t>
            </a:r>
            <a:r>
              <a:rPr lang="en-US" altLang="zh-TW" sz="1200" kern="1200" dirty="0">
                <a:solidFill>
                  <a:schemeClr val="tx1"/>
                </a:solidFill>
                <a:effectLst/>
                <a:latin typeface="+mn-lt"/>
                <a:ea typeface="+mn-ea"/>
                <a:cs typeface="+mn-cs"/>
              </a:rPr>
              <a:t>MMP&amp;DQUAN</a:t>
            </a:r>
            <a:r>
              <a:rPr lang="zh-TW" altLang="zh-TW" sz="1200" kern="1200" dirty="0">
                <a:solidFill>
                  <a:schemeClr val="tx1"/>
                </a:solidFill>
                <a:effectLst/>
                <a:latin typeface="+mn-lt"/>
                <a:ea typeface="+mn-ea"/>
                <a:cs typeface="+mn-cs"/>
              </a:rPr>
              <a:t>的回</a:t>
            </a:r>
            <a:r>
              <a:rPr lang="zh-TW" altLang="en-US" sz="1200" kern="1200" dirty="0">
                <a:solidFill>
                  <a:schemeClr val="tx1"/>
                </a:solidFill>
                <a:effectLst/>
                <a:latin typeface="+mn-lt"/>
                <a:ea typeface="+mn-ea"/>
                <a:cs typeface="+mn-cs"/>
              </a:rPr>
              <a:t>傳</a:t>
            </a:r>
            <a:r>
              <a:rPr lang="zh-TW" altLang="zh-TW" sz="1200" kern="1200" dirty="0">
                <a:solidFill>
                  <a:schemeClr val="tx1"/>
                </a:solidFill>
                <a:effectLst/>
                <a:latin typeface="+mn-lt"/>
                <a:ea typeface="+mn-ea"/>
                <a:cs typeface="+mn-cs"/>
              </a:rPr>
              <a:t>程費用都比較小，因為</a:t>
            </a:r>
            <a:r>
              <a:rPr lang="en-US" altLang="zh-TW" sz="1200" kern="1200" dirty="0">
                <a:solidFill>
                  <a:schemeClr val="tx1"/>
                </a:solidFill>
                <a:effectLst/>
                <a:latin typeface="+mn-lt"/>
                <a:ea typeface="+mn-ea"/>
                <a:cs typeface="+mn-cs"/>
              </a:rPr>
              <a:t>DQU</a:t>
            </a:r>
            <a:r>
              <a:rPr lang="zh-TW" altLang="zh-TW" sz="1200" kern="1200" dirty="0">
                <a:solidFill>
                  <a:schemeClr val="tx1"/>
                </a:solidFill>
                <a:effectLst/>
                <a:latin typeface="+mn-lt"/>
                <a:ea typeface="+mn-ea"/>
                <a:cs typeface="+mn-cs"/>
              </a:rPr>
              <a:t>和核心網之間的信令交互較少。</a:t>
            </a:r>
            <a:endParaRPr lang="zh-TW" altLang="en-US" dirty="0"/>
          </a:p>
        </p:txBody>
      </p:sp>
    </p:spTree>
    <p:extLst>
      <p:ext uri="{BB962C8B-B14F-4D97-AF65-F5344CB8AC3E}">
        <p14:creationId xmlns:p14="http://schemas.microsoft.com/office/powerpoint/2010/main" val="348379918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60CC5B1B-612A-445E-8F55-C4B5A215ECE6}"/>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kern="1200" dirty="0">
                <a:solidFill>
                  <a:schemeClr val="tx1"/>
                </a:solidFill>
                <a:effectLst/>
                <a:latin typeface="+mn-lt"/>
                <a:ea typeface="+mn-ea"/>
                <a:cs typeface="+mn-cs"/>
              </a:rPr>
              <a:t>跟</a:t>
            </a:r>
            <a:r>
              <a:rPr lang="en-US" altLang="zh-TW" sz="1200" kern="1200" dirty="0">
                <a:solidFill>
                  <a:schemeClr val="tx1"/>
                </a:solidFill>
                <a:effectLst/>
                <a:latin typeface="+mn-lt"/>
                <a:ea typeface="+mn-ea"/>
                <a:cs typeface="+mn-cs"/>
              </a:rPr>
              <a:t>MSF&amp;MMP&amp;DQUCN</a:t>
            </a:r>
            <a:r>
              <a:rPr lang="zh-TW" altLang="zh-TW" sz="1200" kern="1200" dirty="0">
                <a:solidFill>
                  <a:schemeClr val="tx1"/>
                </a:solidFill>
                <a:effectLst/>
                <a:latin typeface="+mn-lt"/>
                <a:ea typeface="+mn-ea"/>
                <a:cs typeface="+mn-cs"/>
              </a:rPr>
              <a:t>相比，</a:t>
            </a:r>
            <a:r>
              <a:rPr lang="zh-TW" altLang="en-US" sz="1200" kern="1200" dirty="0">
                <a:solidFill>
                  <a:schemeClr val="tx1"/>
                </a:solidFill>
                <a:effectLst/>
                <a:latin typeface="+mn-lt"/>
                <a:ea typeface="+mn-ea"/>
                <a:cs typeface="+mn-cs"/>
              </a:rPr>
              <a:t>其他幾種</a:t>
            </a:r>
            <a:r>
              <a:rPr lang="zh-TW" altLang="zh-TW" sz="1200" kern="1200" dirty="0">
                <a:solidFill>
                  <a:schemeClr val="tx1"/>
                </a:solidFill>
                <a:effectLst/>
                <a:latin typeface="+mn-lt"/>
                <a:ea typeface="+mn-ea"/>
                <a:cs typeface="+mn-cs"/>
              </a:rPr>
              <a:t>的模式可以大大降低 回</a:t>
            </a:r>
            <a:r>
              <a:rPr lang="zh-TW" altLang="en-US" sz="1200" kern="1200" dirty="0">
                <a:solidFill>
                  <a:schemeClr val="tx1"/>
                </a:solidFill>
                <a:effectLst/>
                <a:latin typeface="+mn-lt"/>
                <a:ea typeface="+mn-ea"/>
                <a:cs typeface="+mn-cs"/>
              </a:rPr>
              <a:t>傳</a:t>
            </a:r>
            <a:r>
              <a:rPr lang="zh-TW" altLang="zh-TW" sz="1200" kern="1200" dirty="0">
                <a:solidFill>
                  <a:schemeClr val="tx1"/>
                </a:solidFill>
                <a:effectLst/>
                <a:latin typeface="+mn-lt"/>
                <a:ea typeface="+mn-ea"/>
                <a:cs typeface="+mn-cs"/>
              </a:rPr>
              <a:t>成本。</a:t>
            </a:r>
          </a:p>
          <a:p>
            <a:endParaRPr lang="zh-TW" altLang="en-US" dirty="0"/>
          </a:p>
        </p:txBody>
      </p:sp>
    </p:spTree>
    <p:extLst>
      <p:ext uri="{BB962C8B-B14F-4D97-AF65-F5344CB8AC3E}">
        <p14:creationId xmlns:p14="http://schemas.microsoft.com/office/powerpoint/2010/main" val="330591850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AC96DC1E-E077-40F7-9DC9-96FF531CA2E0}"/>
              </a:ext>
            </a:extLst>
          </p:cNvPr>
          <p:cNvSpPr>
            <a:spLocks noGrp="1"/>
          </p:cNvSpPr>
          <p:nvPr>
            <p:ph type="body" idx="1"/>
          </p:nvPr>
        </p:nvSpPr>
        <p:spPr/>
        <p:txBody>
          <a:bodyPr/>
          <a:lstStyle/>
          <a:p>
            <a:r>
              <a:rPr lang="zh-TW" altLang="en-US" dirty="0"/>
              <a:t>與</a:t>
            </a:r>
            <a:r>
              <a:rPr lang="en-US" altLang="zh-TW" dirty="0"/>
              <a:t>MSF&amp;MMP&amp;DQUCN</a:t>
            </a:r>
            <a:r>
              <a:rPr lang="zh-TW" altLang="en-US" dirty="0"/>
              <a:t>相比，</a:t>
            </a:r>
            <a:r>
              <a:rPr lang="en-US" altLang="zh-TW" dirty="0"/>
              <a:t>MSF&amp;MMP&amp;DQUAN</a:t>
            </a:r>
            <a:r>
              <a:rPr lang="zh-TW" altLang="en-US" dirty="0"/>
              <a:t>的回傳成本隨著四個移動事件的增加而減少到幾乎是回傳成本的一半。</a:t>
            </a:r>
          </a:p>
        </p:txBody>
      </p:sp>
    </p:spTree>
    <p:extLst>
      <p:ext uri="{BB962C8B-B14F-4D97-AF65-F5344CB8AC3E}">
        <p14:creationId xmlns:p14="http://schemas.microsoft.com/office/powerpoint/2010/main" val="381649408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90E6FA52-D240-4DBE-A8E7-C94A9101C433}"/>
              </a:ext>
            </a:extLst>
          </p:cNvPr>
          <p:cNvSpPr>
            <a:spLocks noGrp="1"/>
          </p:cNvSpPr>
          <p:nvPr>
            <p:ph type="body" idx="1"/>
          </p:nvPr>
        </p:nvSpPr>
        <p:spPr/>
        <p:txBody>
          <a:bodyPr/>
          <a:lstStyle/>
          <a:p>
            <a:r>
              <a:rPr lang="en-US" altLang="zh-TW" dirty="0" err="1"/>
              <a:t>vMME</a:t>
            </a:r>
            <a:r>
              <a:rPr lang="zh-TW" altLang="en-US" dirty="0"/>
              <a:t>功能組成對總成本和回傳成本的影響。</a:t>
            </a:r>
            <a:endParaRPr lang="en-US" altLang="zh-TW" dirty="0"/>
          </a:p>
          <a:p>
            <a:r>
              <a:rPr lang="zh-TW" altLang="en-US" dirty="0"/>
              <a:t>圖</a:t>
            </a:r>
            <a:r>
              <a:rPr lang="en-US" altLang="zh-TW" dirty="0"/>
              <a:t>19</a:t>
            </a:r>
            <a:r>
              <a:rPr lang="zh-TW" altLang="en-US" dirty="0"/>
              <a:t>評估了不同應用場景下</a:t>
            </a:r>
            <a:r>
              <a:rPr lang="en-US" altLang="zh-TW" dirty="0" err="1"/>
              <a:t>vMME</a:t>
            </a:r>
            <a:r>
              <a:rPr lang="zh-TW" altLang="en-US" dirty="0"/>
              <a:t>功能組成對每個</a:t>
            </a:r>
            <a:r>
              <a:rPr lang="en-US" altLang="zh-TW" dirty="0"/>
              <a:t>UE</a:t>
            </a:r>
            <a:r>
              <a:rPr lang="zh-TW" altLang="en-US" dirty="0"/>
              <a:t>總成本的影響。</a:t>
            </a:r>
          </a:p>
        </p:txBody>
      </p:sp>
    </p:spTree>
    <p:extLst>
      <p:ext uri="{BB962C8B-B14F-4D97-AF65-F5344CB8AC3E}">
        <p14:creationId xmlns:p14="http://schemas.microsoft.com/office/powerpoint/2010/main" val="264378010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C2740313-A2F7-4222-86FE-240CE0E1CD75}"/>
              </a:ext>
            </a:extLst>
          </p:cNvPr>
          <p:cNvSpPr>
            <a:spLocks noGrp="1"/>
          </p:cNvSpPr>
          <p:nvPr>
            <p:ph type="body" idx="1"/>
          </p:nvPr>
        </p:nvSpPr>
        <p:spPr/>
        <p:txBody>
          <a:bodyPr/>
          <a:lstStyle/>
          <a:p>
            <a:r>
              <a:rPr lang="zh-TW" altLang="en-US" dirty="0"/>
              <a:t>車輛應用場景的總成本最大，而物聯網（智能電錶）的總成本最小，因為車輛應用場景的四個移動性管理事件的比其他幾個多了很多移動性的事件</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kern="1200" dirty="0">
                <a:solidFill>
                  <a:schemeClr val="tx1"/>
                </a:solidFill>
                <a:effectLst/>
                <a:latin typeface="+mn-lt"/>
                <a:ea typeface="+mn-ea"/>
                <a:cs typeface="+mn-cs"/>
              </a:rPr>
              <a:t>其中</a:t>
            </a:r>
            <a:r>
              <a:rPr lang="en-US" altLang="zh-TW" sz="1200" kern="1200" dirty="0">
                <a:solidFill>
                  <a:schemeClr val="tx1"/>
                </a:solidFill>
                <a:effectLst/>
                <a:latin typeface="+mn-lt"/>
                <a:ea typeface="+mn-ea"/>
                <a:cs typeface="+mn-cs"/>
              </a:rPr>
              <a:t>MMP&amp;DQUCN</a:t>
            </a:r>
            <a:r>
              <a:rPr lang="zh-TW" altLang="zh-TW" sz="1200" kern="1200" dirty="0">
                <a:solidFill>
                  <a:schemeClr val="tx1"/>
                </a:solidFill>
                <a:effectLst/>
                <a:latin typeface="+mn-lt"/>
                <a:ea typeface="+mn-ea"/>
                <a:cs typeface="+mn-cs"/>
              </a:rPr>
              <a:t>的總成本是最大的，</a:t>
            </a:r>
            <a:r>
              <a:rPr lang="en-US" altLang="zh-TW" sz="1200" kern="1200" dirty="0">
                <a:solidFill>
                  <a:schemeClr val="tx1"/>
                </a:solidFill>
                <a:effectLst/>
                <a:latin typeface="+mn-lt"/>
                <a:ea typeface="+mn-ea"/>
                <a:cs typeface="+mn-cs"/>
              </a:rPr>
              <a:t>MSF&amp;MMP&amp;DQUAN</a:t>
            </a:r>
            <a:r>
              <a:rPr lang="zh-TW" altLang="zh-TW" sz="1200" kern="1200" dirty="0">
                <a:solidFill>
                  <a:schemeClr val="tx1"/>
                </a:solidFill>
                <a:effectLst/>
                <a:latin typeface="+mn-lt"/>
                <a:ea typeface="+mn-ea"/>
                <a:cs typeface="+mn-cs"/>
              </a:rPr>
              <a:t>的總成本是最小的。</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從總信令通信</a:t>
            </a:r>
            <a:r>
              <a:rPr lang="en-US" altLang="zh-TW" sz="1200" kern="1200" dirty="0">
                <a:solidFill>
                  <a:schemeClr val="tx1"/>
                </a:solidFill>
                <a:effectLst/>
                <a:latin typeface="+mn-lt"/>
                <a:ea typeface="+mn-ea"/>
                <a:cs typeface="+mn-cs"/>
              </a:rPr>
              <a:t>overhead</a:t>
            </a:r>
            <a:r>
              <a:rPr lang="zh-TW" altLang="zh-TW" sz="1200" kern="1200" dirty="0">
                <a:solidFill>
                  <a:schemeClr val="tx1"/>
                </a:solidFill>
                <a:effectLst/>
                <a:latin typeface="+mn-lt"/>
                <a:ea typeface="+mn-ea"/>
                <a:cs typeface="+mn-cs"/>
              </a:rPr>
              <a:t>成本的角度來看，</a:t>
            </a:r>
            <a:r>
              <a:rPr lang="en-US" altLang="zh-TW" sz="1200" kern="1200" dirty="0">
                <a:solidFill>
                  <a:schemeClr val="tx1"/>
                </a:solidFill>
                <a:effectLst/>
                <a:latin typeface="+mn-lt"/>
                <a:ea typeface="+mn-ea"/>
                <a:cs typeface="+mn-cs"/>
              </a:rPr>
              <a:t>MSF&amp;MMP&amp;DQUAN</a:t>
            </a:r>
            <a:r>
              <a:rPr lang="zh-TW" altLang="zh-TW" sz="1200" kern="1200" dirty="0">
                <a:solidFill>
                  <a:schemeClr val="tx1"/>
                </a:solidFill>
                <a:effectLst/>
                <a:latin typeface="+mn-lt"/>
                <a:ea typeface="+mn-ea"/>
                <a:cs typeface="+mn-cs"/>
              </a:rPr>
              <a:t>在不同的應用場景中比其他情況</a:t>
            </a:r>
            <a:r>
              <a:rPr lang="zh-TW" altLang="en-US" sz="1200" kern="1200" dirty="0">
                <a:solidFill>
                  <a:schemeClr val="tx1"/>
                </a:solidFill>
                <a:effectLst/>
                <a:latin typeface="+mn-lt"/>
                <a:ea typeface="+mn-ea"/>
                <a:cs typeface="+mn-cs"/>
              </a:rPr>
              <a:t>比較好</a:t>
            </a:r>
            <a:r>
              <a:rPr lang="zh-TW" altLang="zh-TW" sz="1200" kern="1200" dirty="0">
                <a:solidFill>
                  <a:schemeClr val="tx1"/>
                </a:solidFill>
                <a:effectLst/>
                <a:latin typeface="+mn-lt"/>
                <a:ea typeface="+mn-ea"/>
                <a:cs typeface="+mn-cs"/>
              </a:rPr>
              <a:t>的表現。</a:t>
            </a:r>
          </a:p>
          <a:p>
            <a:endParaRPr lang="zh-TW" altLang="en-US" dirty="0"/>
          </a:p>
        </p:txBody>
      </p:sp>
    </p:spTree>
    <p:extLst>
      <p:ext uri="{BB962C8B-B14F-4D97-AF65-F5344CB8AC3E}">
        <p14:creationId xmlns:p14="http://schemas.microsoft.com/office/powerpoint/2010/main" val="39280137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D166240D-FDA5-4867-BFA2-39C5A08C7EF7}"/>
              </a:ext>
            </a:extLst>
          </p:cNvPr>
          <p:cNvSpPr>
            <a:spLocks noGrp="1"/>
          </p:cNvSpPr>
          <p:nvPr>
            <p:ph type="body" idx="1"/>
          </p:nvPr>
        </p:nvSpPr>
        <p:spPr/>
        <p:txBody>
          <a:bodyPr/>
          <a:lstStyle/>
          <a:p>
            <a:r>
              <a:rPr lang="zh-TW" altLang="en-US" dirty="0"/>
              <a:t>圖</a:t>
            </a:r>
            <a:r>
              <a:rPr lang="en-US" altLang="zh-TW" dirty="0"/>
              <a:t>20</a:t>
            </a:r>
            <a:r>
              <a:rPr lang="zh-TW" altLang="en-US" dirty="0"/>
              <a:t>給出了四種應用場景下</a:t>
            </a:r>
            <a:r>
              <a:rPr lang="en-US" altLang="zh-TW" dirty="0" err="1"/>
              <a:t>vMME</a:t>
            </a:r>
            <a:r>
              <a:rPr lang="zh-TW" altLang="en-US" dirty="0"/>
              <a:t>功能組成對回傳成本影響的模擬結果。</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由於車輛應用場景</a:t>
            </a:r>
            <a:r>
              <a:rPr lang="zh-TW" altLang="en-US" sz="1200" kern="1200" dirty="0">
                <a:solidFill>
                  <a:schemeClr val="tx1"/>
                </a:solidFill>
                <a:effectLst/>
                <a:latin typeface="+mn-lt"/>
                <a:ea typeface="+mn-ea"/>
                <a:cs typeface="+mn-cs"/>
              </a:rPr>
              <a:t>前面</a:t>
            </a:r>
            <a:r>
              <a:rPr lang="zh-TW" altLang="zh-TW" sz="1200" kern="1200" dirty="0">
                <a:solidFill>
                  <a:schemeClr val="tx1"/>
                </a:solidFill>
                <a:effectLst/>
                <a:latin typeface="+mn-lt"/>
                <a:ea typeface="+mn-ea"/>
                <a:cs typeface="+mn-cs"/>
              </a:rPr>
              <a:t>到達率遠遠大於物聯網（智能電錶），因此車輛應用場景的回</a:t>
            </a:r>
            <a:r>
              <a:rPr lang="zh-TW" altLang="en-US" sz="1200" kern="1200" dirty="0">
                <a:solidFill>
                  <a:schemeClr val="tx1"/>
                </a:solidFill>
                <a:effectLst/>
                <a:latin typeface="+mn-lt"/>
                <a:ea typeface="+mn-ea"/>
                <a:cs typeface="+mn-cs"/>
              </a:rPr>
              <a:t>傳</a:t>
            </a:r>
            <a:r>
              <a:rPr lang="zh-TW" altLang="zh-TW" sz="1200" kern="1200" dirty="0">
                <a:solidFill>
                  <a:schemeClr val="tx1"/>
                </a:solidFill>
                <a:effectLst/>
                <a:latin typeface="+mn-lt"/>
                <a:ea typeface="+mn-ea"/>
                <a:cs typeface="+mn-cs"/>
              </a:rPr>
              <a:t>成本</a:t>
            </a:r>
            <a:r>
              <a:rPr lang="zh-TW" altLang="en-US" sz="1200" kern="1200" dirty="0">
                <a:solidFill>
                  <a:schemeClr val="tx1"/>
                </a:solidFill>
                <a:effectLst/>
                <a:latin typeface="+mn-lt"/>
                <a:ea typeface="+mn-ea"/>
                <a:cs typeface="+mn-cs"/>
              </a:rPr>
              <a:t>也</a:t>
            </a:r>
            <a:r>
              <a:rPr lang="zh-TW" altLang="zh-TW" sz="1200" kern="1200" dirty="0">
                <a:solidFill>
                  <a:schemeClr val="tx1"/>
                </a:solidFill>
                <a:effectLst/>
                <a:latin typeface="+mn-lt"/>
                <a:ea typeface="+mn-ea"/>
                <a:cs typeface="+mn-cs"/>
              </a:rPr>
              <a:t>是最大的。</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物聯網（智能電錶</a:t>
            </a:r>
            <a:r>
              <a:rPr lang="en-US" altLang="zh-TW" sz="1200" kern="1200" dirty="0">
                <a:solidFill>
                  <a:schemeClr val="tx1"/>
                </a:solidFill>
                <a:effectLst/>
                <a:latin typeface="+mn-lt"/>
                <a:ea typeface="+mn-ea"/>
                <a:cs typeface="+mn-cs"/>
              </a:rPr>
              <a:t>smart meter</a:t>
            </a:r>
            <a:r>
              <a:rPr lang="zh-TW" altLang="zh-TW" sz="1200" kern="1200" dirty="0">
                <a:solidFill>
                  <a:schemeClr val="tx1"/>
                </a:solidFill>
                <a:effectLst/>
                <a:latin typeface="+mn-lt"/>
                <a:ea typeface="+mn-ea"/>
                <a:cs typeface="+mn-cs"/>
              </a:rPr>
              <a:t>）的回程成本是最小的</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MMP&amp;DQUCN</a:t>
            </a:r>
            <a:r>
              <a:rPr lang="zh-TW" altLang="zh-TW" sz="1200" kern="1200" dirty="0">
                <a:solidFill>
                  <a:schemeClr val="tx1"/>
                </a:solidFill>
                <a:effectLst/>
                <a:latin typeface="+mn-lt"/>
                <a:ea typeface="+mn-ea"/>
                <a:cs typeface="+mn-cs"/>
              </a:rPr>
              <a:t>的回</a:t>
            </a:r>
            <a:r>
              <a:rPr lang="zh-TW" altLang="en-US" sz="1200" kern="1200" dirty="0">
                <a:solidFill>
                  <a:schemeClr val="tx1"/>
                </a:solidFill>
                <a:effectLst/>
                <a:latin typeface="+mn-lt"/>
                <a:ea typeface="+mn-ea"/>
                <a:cs typeface="+mn-cs"/>
              </a:rPr>
              <a:t>傳</a:t>
            </a:r>
            <a:r>
              <a:rPr lang="zh-TW" altLang="zh-TW" sz="1200" kern="1200" dirty="0">
                <a:solidFill>
                  <a:schemeClr val="tx1"/>
                </a:solidFill>
                <a:effectLst/>
                <a:latin typeface="+mn-lt"/>
                <a:ea typeface="+mn-ea"/>
                <a:cs typeface="+mn-cs"/>
              </a:rPr>
              <a:t>成本是最大的，</a:t>
            </a:r>
            <a:r>
              <a:rPr lang="en-US" altLang="zh-TW" sz="1200" kern="1200" dirty="0">
                <a:solidFill>
                  <a:schemeClr val="tx1"/>
                </a:solidFill>
                <a:effectLst/>
                <a:latin typeface="+mn-lt"/>
                <a:ea typeface="+mn-ea"/>
                <a:cs typeface="+mn-cs"/>
              </a:rPr>
              <a:t>MSF&amp;MMP&amp;DQUAN</a:t>
            </a:r>
            <a:r>
              <a:rPr lang="zh-TW" altLang="zh-TW" sz="1200" kern="1200" dirty="0">
                <a:solidFill>
                  <a:schemeClr val="tx1"/>
                </a:solidFill>
                <a:effectLst/>
                <a:latin typeface="+mn-lt"/>
                <a:ea typeface="+mn-ea"/>
                <a:cs typeface="+mn-cs"/>
              </a:rPr>
              <a:t>的回</a:t>
            </a:r>
            <a:r>
              <a:rPr lang="zh-TW" altLang="en-US" sz="1200" kern="1200" dirty="0">
                <a:solidFill>
                  <a:schemeClr val="tx1"/>
                </a:solidFill>
                <a:effectLst/>
                <a:latin typeface="+mn-lt"/>
                <a:ea typeface="+mn-ea"/>
                <a:cs typeface="+mn-cs"/>
              </a:rPr>
              <a:t>傳</a:t>
            </a:r>
            <a:r>
              <a:rPr lang="zh-TW" altLang="zh-TW" sz="1200" kern="1200" dirty="0">
                <a:solidFill>
                  <a:schemeClr val="tx1"/>
                </a:solidFill>
                <a:effectLst/>
                <a:latin typeface="+mn-lt"/>
                <a:ea typeface="+mn-ea"/>
                <a:cs typeface="+mn-cs"/>
              </a:rPr>
              <a:t>成本是最小的。</a:t>
            </a:r>
          </a:p>
          <a:p>
            <a:r>
              <a:rPr lang="zh-TW" altLang="zh-TW" sz="1200" kern="1200" dirty="0">
                <a:solidFill>
                  <a:schemeClr val="tx1"/>
                </a:solidFill>
                <a:effectLst/>
                <a:latin typeface="+mn-lt"/>
                <a:ea typeface="+mn-ea"/>
                <a:cs typeface="+mn-cs"/>
              </a:rPr>
              <a:t>從回</a:t>
            </a:r>
            <a:r>
              <a:rPr lang="zh-TW" altLang="en-US" sz="1200" kern="1200" dirty="0">
                <a:solidFill>
                  <a:schemeClr val="tx1"/>
                </a:solidFill>
                <a:effectLst/>
                <a:latin typeface="+mn-lt"/>
                <a:ea typeface="+mn-ea"/>
                <a:cs typeface="+mn-cs"/>
              </a:rPr>
              <a:t>傳</a:t>
            </a:r>
            <a:r>
              <a:rPr lang="zh-TW" altLang="zh-TW" sz="1200" kern="1200" dirty="0">
                <a:solidFill>
                  <a:schemeClr val="tx1"/>
                </a:solidFill>
                <a:effectLst/>
                <a:latin typeface="+mn-lt"/>
                <a:ea typeface="+mn-ea"/>
                <a:cs typeface="+mn-cs"/>
              </a:rPr>
              <a:t>的總信令通信</a:t>
            </a:r>
            <a:r>
              <a:rPr lang="en-US" altLang="zh-TW" sz="1200" kern="1200" dirty="0">
                <a:solidFill>
                  <a:schemeClr val="tx1"/>
                </a:solidFill>
                <a:effectLst/>
                <a:latin typeface="+mn-lt"/>
                <a:ea typeface="+mn-ea"/>
                <a:cs typeface="+mn-cs"/>
              </a:rPr>
              <a:t>overhead</a:t>
            </a:r>
            <a:r>
              <a:rPr lang="zh-TW" altLang="zh-TW" sz="1200" kern="1200" dirty="0">
                <a:solidFill>
                  <a:schemeClr val="tx1"/>
                </a:solidFill>
                <a:effectLst/>
                <a:latin typeface="+mn-lt"/>
                <a:ea typeface="+mn-ea"/>
                <a:cs typeface="+mn-cs"/>
              </a:rPr>
              <a:t>的角度來看，</a:t>
            </a:r>
            <a:r>
              <a:rPr lang="en-US" altLang="zh-TW" sz="1200" kern="1200" dirty="0">
                <a:solidFill>
                  <a:schemeClr val="tx1"/>
                </a:solidFill>
                <a:effectLst/>
                <a:latin typeface="+mn-lt"/>
                <a:ea typeface="+mn-ea"/>
                <a:cs typeface="+mn-cs"/>
              </a:rPr>
              <a:t>MSF&amp;MMP&amp;DQUAN</a:t>
            </a:r>
            <a:r>
              <a:rPr lang="zh-TW" altLang="zh-TW" sz="1200" kern="1200" dirty="0">
                <a:solidFill>
                  <a:schemeClr val="tx1"/>
                </a:solidFill>
                <a:effectLst/>
                <a:latin typeface="+mn-lt"/>
                <a:ea typeface="+mn-ea"/>
                <a:cs typeface="+mn-cs"/>
              </a:rPr>
              <a:t>在不同的應用場景下都比其他情況要好</a:t>
            </a:r>
            <a:endParaRPr lang="zh-TW" altLang="en-US" dirty="0"/>
          </a:p>
        </p:txBody>
      </p:sp>
    </p:spTree>
    <p:extLst>
      <p:ext uri="{BB962C8B-B14F-4D97-AF65-F5344CB8AC3E}">
        <p14:creationId xmlns:p14="http://schemas.microsoft.com/office/powerpoint/2010/main" val="422120764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F11091C0-7F78-4A66-9213-500DD1B7A129}"/>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智能家居的總成本和回</a:t>
            </a:r>
            <a:r>
              <a:rPr lang="zh-TW" altLang="en-US" sz="1200" kern="1200" dirty="0">
                <a:solidFill>
                  <a:schemeClr val="tx1"/>
                </a:solidFill>
                <a:effectLst/>
                <a:latin typeface="+mn-lt"/>
                <a:ea typeface="+mn-ea"/>
                <a:cs typeface="+mn-cs"/>
              </a:rPr>
              <a:t>傳</a:t>
            </a:r>
            <a:r>
              <a:rPr lang="zh-TW" altLang="zh-TW" sz="1200" kern="1200" dirty="0">
                <a:solidFill>
                  <a:schemeClr val="tx1"/>
                </a:solidFill>
                <a:effectLst/>
                <a:latin typeface="+mn-lt"/>
                <a:ea typeface="+mn-ea"/>
                <a:cs typeface="+mn-cs"/>
              </a:rPr>
              <a:t>成本比那些限制性移動應用場景（如共享單車）要高，由於其頻繁的移動管理事件，</a:t>
            </a:r>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程序優化會考慮到這一點。</a:t>
            </a:r>
          </a:p>
          <a:p>
            <a:endParaRPr lang="zh-TW" altLang="en-US" dirty="0"/>
          </a:p>
        </p:txBody>
      </p:sp>
    </p:spTree>
    <p:extLst>
      <p:ext uri="{BB962C8B-B14F-4D97-AF65-F5344CB8AC3E}">
        <p14:creationId xmlns:p14="http://schemas.microsoft.com/office/powerpoint/2010/main" val="720545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透過使用</a:t>
            </a:r>
            <a:r>
              <a:rPr lang="en-US" altLang="zh-TW" dirty="0" err="1"/>
              <a:t>vMME</a:t>
            </a:r>
            <a:r>
              <a:rPr lang="zh-TW" altLang="en-US" dirty="0"/>
              <a:t>取代</a:t>
            </a:r>
            <a:r>
              <a:rPr lang="en-US" altLang="zh-TW" dirty="0"/>
              <a:t>MME</a:t>
            </a:r>
            <a:r>
              <a:rPr lang="zh-TW" altLang="en-US" dirty="0"/>
              <a:t>實體設備可以有效降低部屬的成本</a:t>
            </a:r>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16</a:t>
            </a:fld>
            <a:endParaRPr lang="zh-TW" altLang="en-US"/>
          </a:p>
        </p:txBody>
      </p:sp>
    </p:spTree>
    <p:extLst>
      <p:ext uri="{BB962C8B-B14F-4D97-AF65-F5344CB8AC3E}">
        <p14:creationId xmlns:p14="http://schemas.microsoft.com/office/powerpoint/2010/main" val="340269945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CC334528-077F-4F6E-917D-885C318F23B2}"/>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功能組成對</a:t>
            </a:r>
            <a:r>
              <a:rPr lang="en-US" altLang="zh-TW" sz="1200" kern="1200" dirty="0" err="1">
                <a:solidFill>
                  <a:schemeClr val="tx1"/>
                </a:solidFill>
                <a:effectLst/>
                <a:latin typeface="+mn-lt"/>
                <a:ea typeface="+mn-ea"/>
                <a:cs typeface="+mn-cs"/>
              </a:rPr>
              <a:t>Mig</a:t>
            </a:r>
            <a:r>
              <a:rPr lang="en-US" altLang="zh-TW" sz="1200" kern="1200" dirty="0">
                <a:solidFill>
                  <a:schemeClr val="tx1"/>
                </a:solidFill>
                <a:effectLst/>
                <a:latin typeface="+mn-lt"/>
                <a:ea typeface="+mn-ea"/>
                <a:cs typeface="+mn-cs"/>
              </a:rPr>
              <a:t>-Cost</a:t>
            </a:r>
            <a:r>
              <a:rPr lang="zh-TW" altLang="zh-TW" sz="1200" kern="1200" dirty="0">
                <a:solidFill>
                  <a:schemeClr val="tx1"/>
                </a:solidFill>
                <a:effectLst/>
                <a:latin typeface="+mn-lt"/>
                <a:ea typeface="+mn-ea"/>
                <a:cs typeface="+mn-cs"/>
              </a:rPr>
              <a:t>的影響</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22</a:t>
            </a:r>
            <a:r>
              <a:rPr lang="zh-TW" altLang="en-US" sz="1200" kern="1200" dirty="0">
                <a:solidFill>
                  <a:schemeClr val="tx1"/>
                </a:solidFill>
                <a:effectLst/>
                <a:latin typeface="+mn-lt"/>
                <a:ea typeface="+mn-ea"/>
                <a:cs typeface="+mn-cs"/>
              </a:rPr>
              <a:t>說明</a:t>
            </a:r>
            <a:r>
              <a:rPr lang="zh-TW" altLang="zh-TW" sz="1200" kern="1200" dirty="0">
                <a:solidFill>
                  <a:schemeClr val="tx1"/>
                </a:solidFill>
                <a:effectLst/>
                <a:latin typeface="+mn-lt"/>
                <a:ea typeface="+mn-ea"/>
                <a:cs typeface="+mn-cs"/>
              </a:rPr>
              <a:t>了</a:t>
            </a:r>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功能組成對</a:t>
            </a:r>
            <a:r>
              <a:rPr lang="en-US" altLang="zh-TW" sz="1200" kern="1200" dirty="0" err="1">
                <a:solidFill>
                  <a:schemeClr val="tx1"/>
                </a:solidFill>
                <a:effectLst/>
                <a:latin typeface="+mn-lt"/>
                <a:ea typeface="+mn-ea"/>
                <a:cs typeface="+mn-cs"/>
              </a:rPr>
              <a:t>Mig</a:t>
            </a:r>
            <a:r>
              <a:rPr lang="en-US" altLang="zh-TW" sz="1200" kern="1200" dirty="0">
                <a:solidFill>
                  <a:schemeClr val="tx1"/>
                </a:solidFill>
                <a:effectLst/>
                <a:latin typeface="+mn-lt"/>
                <a:ea typeface="+mn-ea"/>
                <a:cs typeface="+mn-cs"/>
              </a:rPr>
              <a:t>-cost</a:t>
            </a:r>
            <a:r>
              <a:rPr lang="zh-TW" altLang="zh-TW" sz="1200" kern="1200" dirty="0">
                <a:solidFill>
                  <a:schemeClr val="tx1"/>
                </a:solidFill>
                <a:effectLst/>
                <a:latin typeface="+mn-lt"/>
                <a:ea typeface="+mn-ea"/>
                <a:cs typeface="+mn-cs"/>
              </a:rPr>
              <a:t>的影響</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在智能家居和智能電錶的場景中，大多數移動設備幾乎沒有移動性的交接事件，因此它們不會產生狀態數據的</a:t>
            </a:r>
            <a:r>
              <a:rPr lang="zh-TW" altLang="en-US" sz="1200" kern="1200" dirty="0">
                <a:solidFill>
                  <a:schemeClr val="tx1"/>
                </a:solidFill>
                <a:effectLst/>
                <a:latin typeface="+mn-lt"/>
                <a:ea typeface="+mn-ea"/>
                <a:cs typeface="+mn-cs"/>
              </a:rPr>
              <a:t>搬</a:t>
            </a:r>
            <a:r>
              <a:rPr lang="zh-TW" altLang="zh-TW" sz="1200" kern="1200" dirty="0">
                <a:solidFill>
                  <a:schemeClr val="tx1"/>
                </a:solidFill>
                <a:effectLst/>
                <a:latin typeface="+mn-lt"/>
                <a:ea typeface="+mn-ea"/>
                <a:cs typeface="+mn-cs"/>
              </a:rPr>
              <a:t>移</a:t>
            </a:r>
            <a:r>
              <a:rPr lang="en-US" altLang="zh-TW" sz="1200" kern="1200" dirty="0">
                <a:solidFill>
                  <a:schemeClr val="tx1"/>
                </a:solidFill>
                <a:effectLst/>
                <a:latin typeface="+mn-lt"/>
                <a:ea typeface="+mn-ea"/>
                <a:cs typeface="+mn-cs"/>
              </a:rPr>
              <a:t>overhead</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r>
              <a:rPr lang="zh-TW" altLang="en-US" dirty="0"/>
              <a:t>模擬結果來看，</a:t>
            </a:r>
            <a:r>
              <a:rPr lang="en-US" altLang="zh-TW" dirty="0"/>
              <a:t>MSF&amp;MMP&amp;DQUAN</a:t>
            </a:r>
            <a:r>
              <a:rPr lang="zh-TW" altLang="en-US" dirty="0"/>
              <a:t>的搬移成本最大，因為在</a:t>
            </a:r>
            <a:r>
              <a:rPr lang="en-US" altLang="zh-TW" dirty="0"/>
              <a:t>MSF&amp;MMP&amp;DQUAN</a:t>
            </a:r>
            <a:r>
              <a:rPr lang="zh-TW" altLang="en-US" dirty="0"/>
              <a:t>的情況下，</a:t>
            </a:r>
            <a:r>
              <a:rPr lang="en-US" altLang="zh-TW" dirty="0"/>
              <a:t>UE</a:t>
            </a:r>
            <a:r>
              <a:rPr lang="zh-TW" altLang="en-US" dirty="0"/>
              <a:t>的切換機率很大，需要搬移的狀態數據量也很大。</a:t>
            </a:r>
            <a:endParaRPr lang="en-US" altLang="zh-TW" dirty="0"/>
          </a:p>
          <a:p>
            <a:r>
              <a:rPr lang="en-US" altLang="zh-TW" sz="1200" kern="1200" dirty="0">
                <a:solidFill>
                  <a:schemeClr val="tx1"/>
                </a:solidFill>
                <a:effectLst/>
                <a:latin typeface="+mn-lt"/>
                <a:ea typeface="+mn-ea"/>
                <a:cs typeface="+mn-cs"/>
              </a:rPr>
              <a:t>MSF&amp;MMP&amp;DQUCN</a:t>
            </a:r>
            <a:r>
              <a:rPr lang="zh-TW" altLang="zh-TW" sz="1200" kern="1200" dirty="0">
                <a:solidFill>
                  <a:schemeClr val="tx1"/>
                </a:solidFill>
                <a:effectLst/>
                <a:latin typeface="+mn-lt"/>
                <a:ea typeface="+mn-ea"/>
                <a:cs typeface="+mn-cs"/>
              </a:rPr>
              <a:t>的</a:t>
            </a:r>
            <a:r>
              <a:rPr lang="zh-TW" altLang="en-US" sz="1200" kern="1200" dirty="0">
                <a:solidFill>
                  <a:schemeClr val="tx1"/>
                </a:solidFill>
                <a:effectLst/>
                <a:latin typeface="+mn-lt"/>
                <a:ea typeface="+mn-ea"/>
                <a:cs typeface="+mn-cs"/>
              </a:rPr>
              <a:t>搬</a:t>
            </a:r>
            <a:r>
              <a:rPr lang="zh-TW" altLang="zh-TW" sz="1200" kern="1200" dirty="0">
                <a:solidFill>
                  <a:schemeClr val="tx1"/>
                </a:solidFill>
                <a:effectLst/>
                <a:latin typeface="+mn-lt"/>
                <a:ea typeface="+mn-ea"/>
                <a:cs typeface="+mn-cs"/>
              </a:rPr>
              <a:t>移成本是最小的，因為</a:t>
            </a:r>
            <a:r>
              <a:rPr lang="en-US" altLang="zh-TW" sz="1200" kern="1200" dirty="0">
                <a:solidFill>
                  <a:schemeClr val="tx1"/>
                </a:solidFill>
                <a:effectLst/>
                <a:latin typeface="+mn-lt"/>
                <a:ea typeface="+mn-ea"/>
                <a:cs typeface="+mn-cs"/>
              </a:rPr>
              <a:t>MSF&amp;MMP&amp;DQU</a:t>
            </a:r>
            <a:r>
              <a:rPr lang="zh-TW" altLang="zh-TW" sz="1200" kern="1200" dirty="0">
                <a:solidFill>
                  <a:schemeClr val="tx1"/>
                </a:solidFill>
                <a:effectLst/>
                <a:latin typeface="+mn-lt"/>
                <a:ea typeface="+mn-ea"/>
                <a:cs typeface="+mn-cs"/>
              </a:rPr>
              <a:t>被放在核心網中，</a:t>
            </a:r>
            <a:r>
              <a:rPr lang="en-US" altLang="zh-TW" sz="1200" kern="1200" dirty="0">
                <a:solidFill>
                  <a:schemeClr val="tx1"/>
                </a:solidFill>
                <a:effectLst/>
                <a:latin typeface="+mn-lt"/>
                <a:ea typeface="+mn-ea"/>
                <a:cs typeface="+mn-cs"/>
              </a:rPr>
              <a:t>UE</a:t>
            </a:r>
            <a:r>
              <a:rPr lang="zh-TW" altLang="zh-TW" sz="1200" kern="1200" dirty="0">
                <a:solidFill>
                  <a:schemeClr val="tx1"/>
                </a:solidFill>
                <a:effectLst/>
                <a:latin typeface="+mn-lt"/>
                <a:ea typeface="+mn-ea"/>
                <a:cs typeface="+mn-cs"/>
              </a:rPr>
              <a:t>不需要在</a:t>
            </a:r>
            <a:r>
              <a:rPr lang="en-US" altLang="zh-TW" sz="1200" kern="1200" dirty="0">
                <a:solidFill>
                  <a:schemeClr val="tx1"/>
                </a:solidFill>
                <a:effectLst/>
                <a:latin typeface="+mn-lt"/>
                <a:ea typeface="+mn-ea"/>
                <a:cs typeface="+mn-cs"/>
              </a:rPr>
              <a:t>MSF&amp;MMP&amp;DQU</a:t>
            </a:r>
            <a:r>
              <a:rPr lang="zh-TW" altLang="zh-TW" sz="1200" kern="1200" dirty="0">
                <a:solidFill>
                  <a:schemeClr val="tx1"/>
                </a:solidFill>
                <a:effectLst/>
                <a:latin typeface="+mn-lt"/>
                <a:ea typeface="+mn-ea"/>
                <a:cs typeface="+mn-cs"/>
              </a:rPr>
              <a:t>中切換</a:t>
            </a:r>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MMP&amp;DQUCN</a:t>
            </a:r>
            <a:r>
              <a:rPr lang="zh-TW" altLang="zh-TW" sz="1200" kern="1200" dirty="0">
                <a:solidFill>
                  <a:schemeClr val="tx1"/>
                </a:solidFill>
                <a:effectLst/>
                <a:latin typeface="+mn-lt"/>
                <a:ea typeface="+mn-ea"/>
                <a:cs typeface="+mn-cs"/>
              </a:rPr>
              <a:t>的組成是一個</a:t>
            </a:r>
            <a:r>
              <a:rPr lang="zh-TW" altLang="en-US" sz="1200" kern="1200" dirty="0">
                <a:solidFill>
                  <a:schemeClr val="tx1"/>
                </a:solidFill>
                <a:effectLst/>
                <a:latin typeface="+mn-lt"/>
                <a:ea typeface="+mn-ea"/>
                <a:cs typeface="+mn-cs"/>
              </a:rPr>
              <a:t>可行的</a:t>
            </a:r>
            <a:r>
              <a:rPr lang="zh-TW" altLang="zh-TW" sz="1200" kern="1200" dirty="0">
                <a:solidFill>
                  <a:schemeClr val="tx1"/>
                </a:solidFill>
                <a:effectLst/>
                <a:latin typeface="+mn-lt"/>
                <a:ea typeface="+mn-ea"/>
                <a:cs typeface="+mn-cs"/>
              </a:rPr>
              <a:t>方案，因為與</a:t>
            </a:r>
            <a:r>
              <a:rPr lang="en-US" altLang="zh-TW" sz="1200" kern="1200" dirty="0">
                <a:solidFill>
                  <a:schemeClr val="tx1"/>
                </a:solidFill>
                <a:effectLst/>
                <a:latin typeface="+mn-lt"/>
                <a:ea typeface="+mn-ea"/>
                <a:cs typeface="+mn-cs"/>
              </a:rPr>
              <a:t>MMP&amp;DQUAN</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MSF&amp;MMPAN</a:t>
            </a:r>
            <a:r>
              <a:rPr lang="zh-TW" altLang="zh-TW" sz="1200" kern="1200" dirty="0">
                <a:solidFill>
                  <a:schemeClr val="tx1"/>
                </a:solidFill>
                <a:effectLst/>
                <a:latin typeface="+mn-lt"/>
                <a:ea typeface="+mn-ea"/>
                <a:cs typeface="+mn-cs"/>
              </a:rPr>
              <a:t>的組成相比，其</a:t>
            </a:r>
            <a:r>
              <a:rPr lang="zh-TW" altLang="en-US" sz="1200" kern="1200" dirty="0">
                <a:solidFill>
                  <a:schemeClr val="tx1"/>
                </a:solidFill>
                <a:effectLst/>
                <a:latin typeface="+mn-lt"/>
                <a:ea typeface="+mn-ea"/>
                <a:cs typeface="+mn-cs"/>
              </a:rPr>
              <a:t>搬</a:t>
            </a:r>
            <a:r>
              <a:rPr lang="zh-TW" altLang="zh-TW" sz="1200" kern="1200" dirty="0">
                <a:solidFill>
                  <a:schemeClr val="tx1"/>
                </a:solidFill>
                <a:effectLst/>
                <a:latin typeface="+mn-lt"/>
                <a:ea typeface="+mn-ea"/>
                <a:cs typeface="+mn-cs"/>
              </a:rPr>
              <a:t>移成本較低。</a:t>
            </a:r>
            <a:endParaRPr lang="zh-TW" altLang="en-US" dirty="0"/>
          </a:p>
        </p:txBody>
      </p:sp>
    </p:spTree>
    <p:extLst>
      <p:ext uri="{BB962C8B-B14F-4D97-AF65-F5344CB8AC3E}">
        <p14:creationId xmlns:p14="http://schemas.microsoft.com/office/powerpoint/2010/main" val="378587773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7BEDF9EB-1F26-4D26-BE2E-A61E76F3AEA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從</a:t>
            </a:r>
            <a:r>
              <a:rPr lang="en-US" altLang="zh-TW" dirty="0"/>
              <a:t>problem formulation</a:t>
            </a:r>
            <a:r>
              <a:rPr lang="zh-TW" altLang="en-US" dirty="0"/>
              <a:t>來看，試過</a:t>
            </a:r>
            <a:r>
              <a:rPr lang="zh-TW" altLang="zh-TW" sz="1200" kern="1200" dirty="0">
                <a:solidFill>
                  <a:schemeClr val="tx1"/>
                </a:solidFill>
                <a:effectLst/>
                <a:latin typeface="+mn-lt"/>
                <a:ea typeface="+mn-ea"/>
                <a:cs typeface="+mn-cs"/>
              </a:rPr>
              <a:t>所有可行方案的計算複雜度為</a:t>
            </a:r>
            <a:r>
              <a:rPr lang="en-US" altLang="zh-TW" sz="1200" kern="1200" dirty="0">
                <a:solidFill>
                  <a:schemeClr val="tx1"/>
                </a:solidFill>
                <a:effectLst/>
                <a:latin typeface="+mn-lt"/>
                <a:ea typeface="+mn-ea"/>
                <a:cs typeface="+mn-cs"/>
              </a:rPr>
              <a:t>O(</a:t>
            </a:r>
            <a:r>
              <a:rPr lang="en-US" altLang="zh-TW" sz="1200" kern="1200" dirty="0" err="1">
                <a:solidFill>
                  <a:schemeClr val="tx1"/>
                </a:solidFill>
                <a:effectLst/>
                <a:latin typeface="+mn-lt"/>
                <a:ea typeface="+mn-ea"/>
                <a:cs typeface="+mn-cs"/>
              </a:rPr>
              <a:t>nk</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計算複雜度取決於</a:t>
            </a:r>
            <a:r>
              <a:rPr lang="en-US" altLang="zh-TW" sz="1200" kern="1200" dirty="0">
                <a:solidFill>
                  <a:schemeClr val="tx1"/>
                </a:solidFill>
                <a:effectLst/>
                <a:latin typeface="+mn-lt"/>
                <a:ea typeface="+mn-ea"/>
                <a:cs typeface="+mn-cs"/>
              </a:rPr>
              <a:t>BS</a:t>
            </a:r>
            <a:r>
              <a:rPr lang="zh-TW" altLang="zh-TW" sz="1200" kern="1200" dirty="0">
                <a:solidFill>
                  <a:schemeClr val="tx1"/>
                </a:solidFill>
                <a:effectLst/>
                <a:latin typeface="+mn-lt"/>
                <a:ea typeface="+mn-ea"/>
                <a:cs typeface="+mn-cs"/>
              </a:rPr>
              <a:t>的數量以及</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DQU</a:t>
            </a:r>
            <a:r>
              <a:rPr lang="zh-TW" altLang="zh-TW" sz="1200" kern="1200" dirty="0">
                <a:solidFill>
                  <a:schemeClr val="tx1"/>
                </a:solidFill>
                <a:effectLst/>
                <a:latin typeface="+mn-lt"/>
                <a:ea typeface="+mn-ea"/>
                <a:cs typeface="+mn-cs"/>
              </a:rPr>
              <a:t>的數量。</a:t>
            </a:r>
          </a:p>
          <a:p>
            <a:endParaRPr lang="zh-TW" altLang="en-US" dirty="0"/>
          </a:p>
        </p:txBody>
      </p:sp>
    </p:spTree>
    <p:extLst>
      <p:ext uri="{BB962C8B-B14F-4D97-AF65-F5344CB8AC3E}">
        <p14:creationId xmlns:p14="http://schemas.microsoft.com/office/powerpoint/2010/main" val="393468818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AF8FF063-313E-40D0-9E21-08AFB0C0649E}"/>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顯然，當考慮到網絡的可擴展性時，它成為優化問題的瓶頸。</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使用</a:t>
            </a:r>
            <a:r>
              <a:rPr lang="zh-TW" altLang="en-US" sz="1200" kern="1200" dirty="0">
                <a:solidFill>
                  <a:schemeClr val="tx1"/>
                </a:solidFill>
                <a:effectLst/>
                <a:latin typeface="+mn-lt"/>
                <a:ea typeface="+mn-ea"/>
                <a:cs typeface="+mn-cs"/>
              </a:rPr>
              <a:t>前面</a:t>
            </a:r>
            <a:r>
              <a:rPr lang="zh-TW" altLang="zh-TW" sz="1200" kern="1200" dirty="0">
                <a:solidFill>
                  <a:schemeClr val="tx1"/>
                </a:solidFill>
                <a:effectLst/>
                <a:latin typeface="+mn-lt"/>
                <a:ea typeface="+mn-ea"/>
                <a:cs typeface="+mn-cs"/>
              </a:rPr>
              <a:t>建議的啟發式方法，計算複雜度</a:t>
            </a:r>
            <a:r>
              <a:rPr lang="zh-TW" altLang="en-US" sz="1200" kern="1200" dirty="0">
                <a:solidFill>
                  <a:schemeClr val="tx1"/>
                </a:solidFill>
                <a:effectLst/>
                <a:latin typeface="+mn-lt"/>
                <a:ea typeface="+mn-ea"/>
                <a:cs typeface="+mn-cs"/>
              </a:rPr>
              <a:t>可以</a:t>
            </a:r>
            <a:r>
              <a:rPr lang="zh-TW" altLang="zh-TW" sz="1200" kern="1200" dirty="0">
                <a:solidFill>
                  <a:schemeClr val="tx1"/>
                </a:solidFill>
                <a:effectLst/>
                <a:latin typeface="+mn-lt"/>
                <a:ea typeface="+mn-ea"/>
                <a:cs typeface="+mn-cs"/>
              </a:rPr>
              <a:t>降低到</a:t>
            </a:r>
            <a:r>
              <a:rPr lang="en-US" altLang="zh-TW" sz="1200" kern="1200" dirty="0">
                <a:solidFill>
                  <a:schemeClr val="tx1"/>
                </a:solidFill>
                <a:effectLst/>
                <a:latin typeface="+mn-lt"/>
                <a:ea typeface="+mn-ea"/>
                <a:cs typeface="+mn-cs"/>
              </a:rPr>
              <a:t>O(n2)</a:t>
            </a:r>
            <a:r>
              <a:rPr lang="zh-TW" altLang="zh-TW" sz="1200" kern="1200" dirty="0">
                <a:solidFill>
                  <a:schemeClr val="tx1"/>
                </a:solidFill>
                <a:effectLst/>
                <a:latin typeface="+mn-lt"/>
                <a:ea typeface="+mn-ea"/>
                <a:cs typeface="+mn-cs"/>
              </a:rPr>
              <a:t>。</a:t>
            </a:r>
          </a:p>
          <a:p>
            <a:endParaRPr lang="zh-TW" altLang="en-US" dirty="0"/>
          </a:p>
        </p:txBody>
      </p:sp>
    </p:spTree>
    <p:extLst>
      <p:ext uri="{BB962C8B-B14F-4D97-AF65-F5344CB8AC3E}">
        <p14:creationId xmlns:p14="http://schemas.microsoft.com/office/powerpoint/2010/main" val="10959852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0FFD6A64-4C17-4F9D-8297-437593FEA09B}"/>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以</a:t>
            </a:r>
            <a:r>
              <a:rPr lang="en-US" altLang="zh-TW" sz="1200" kern="1200" dirty="0">
                <a:solidFill>
                  <a:schemeClr val="tx1"/>
                </a:solidFill>
                <a:effectLst/>
                <a:latin typeface="+mn-lt"/>
                <a:ea typeface="+mn-ea"/>
                <a:cs typeface="+mn-cs"/>
              </a:rPr>
              <a:t>Min-TSCOC</a:t>
            </a:r>
            <a:r>
              <a:rPr lang="zh-TW" altLang="zh-TW" sz="1200" kern="1200" dirty="0">
                <a:solidFill>
                  <a:schemeClr val="tx1"/>
                </a:solidFill>
                <a:effectLst/>
                <a:latin typeface="+mn-lt"/>
                <a:ea typeface="+mn-ea"/>
                <a:cs typeface="+mn-cs"/>
              </a:rPr>
              <a:t>算法為例</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顯示了迭代次數對總信令通信</a:t>
            </a:r>
            <a:r>
              <a:rPr lang="en-US" altLang="zh-TW" sz="1200" kern="1200" dirty="0">
                <a:solidFill>
                  <a:schemeClr val="tx1"/>
                </a:solidFill>
                <a:effectLst/>
                <a:latin typeface="+mn-lt"/>
                <a:ea typeface="+mn-ea"/>
                <a:cs typeface="+mn-cs"/>
              </a:rPr>
              <a:t>overhead</a:t>
            </a:r>
            <a:r>
              <a:rPr lang="zh-TW" altLang="zh-TW" sz="1200" kern="1200" dirty="0">
                <a:solidFill>
                  <a:schemeClr val="tx1"/>
                </a:solidFill>
                <a:effectLst/>
                <a:latin typeface="+mn-lt"/>
                <a:ea typeface="+mn-ea"/>
                <a:cs typeface="+mn-cs"/>
              </a:rPr>
              <a:t>成本的影響，其中四個事件的到達率為</a:t>
            </a:r>
            <a:r>
              <a:rPr lang="zh-TW" altLang="en-US" sz="1200" kern="1200" dirty="0">
                <a:solidFill>
                  <a:schemeClr val="tx1"/>
                </a:solidFill>
                <a:effectLst/>
                <a:latin typeface="+mn-lt"/>
                <a:ea typeface="+mn-ea"/>
                <a:cs typeface="+mn-cs"/>
              </a:rPr>
              <a:t>定</a:t>
            </a:r>
            <a:r>
              <a:rPr lang="zh-TW" altLang="zh-TW" sz="1200" kern="1200" dirty="0">
                <a:solidFill>
                  <a:schemeClr val="tx1"/>
                </a:solidFill>
                <a:effectLst/>
                <a:latin typeface="+mn-lt"/>
                <a:ea typeface="+mn-ea"/>
                <a:cs typeface="+mn-cs"/>
              </a:rPr>
              <a:t>值</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基站數量設置為</a:t>
            </a:r>
            <a:r>
              <a:rPr lang="en-US" altLang="zh-TW" sz="1200" kern="1200" dirty="0">
                <a:solidFill>
                  <a:schemeClr val="tx1"/>
                </a:solidFill>
                <a:effectLst/>
                <a:latin typeface="+mn-lt"/>
                <a:ea typeface="+mn-ea"/>
                <a:cs typeface="+mn-cs"/>
              </a:rPr>
              <a:t>50</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UE</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之間的約束跳數設置為</a:t>
            </a:r>
            <a:r>
              <a:rPr lang="en-US" altLang="zh-TW" sz="1200" kern="12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當迭代次數達到</a:t>
            </a:r>
            <a:r>
              <a:rPr lang="en-US" altLang="zh-TW" sz="1200" kern="1200" dirty="0">
                <a:solidFill>
                  <a:schemeClr val="tx1"/>
                </a:solidFill>
                <a:effectLst/>
                <a:latin typeface="+mn-lt"/>
                <a:ea typeface="+mn-ea"/>
                <a:cs typeface="+mn-cs"/>
              </a:rPr>
              <a:t>5000</a:t>
            </a:r>
            <a:r>
              <a:rPr lang="zh-TW" altLang="zh-TW" sz="1200" kern="1200" dirty="0">
                <a:solidFill>
                  <a:schemeClr val="tx1"/>
                </a:solidFill>
                <a:effectLst/>
                <a:latin typeface="+mn-lt"/>
                <a:ea typeface="+mn-ea"/>
                <a:cs typeface="+mn-cs"/>
              </a:rPr>
              <a:t>次時，它表明啟發式算法已經收斂。</a:t>
            </a:r>
          </a:p>
          <a:p>
            <a:endParaRPr lang="zh-TW" altLang="en-US" dirty="0"/>
          </a:p>
        </p:txBody>
      </p:sp>
    </p:spTree>
    <p:extLst>
      <p:ext uri="{BB962C8B-B14F-4D97-AF65-F5344CB8AC3E}">
        <p14:creationId xmlns:p14="http://schemas.microsoft.com/office/powerpoint/2010/main" val="312774357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0A6F3E9C-1D70-44E5-BFD1-6CEBCE52B868}"/>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本文通過使用網絡功能虛擬化和服務功能鏈來研究</a:t>
            </a:r>
            <a:r>
              <a:rPr lang="en-US" altLang="zh-TW" sz="1200" kern="1200" dirty="0">
                <a:solidFill>
                  <a:schemeClr val="tx1"/>
                </a:solidFill>
                <a:effectLst/>
                <a:latin typeface="+mn-lt"/>
                <a:ea typeface="+mn-ea"/>
                <a:cs typeface="+mn-cs"/>
              </a:rPr>
              <a:t>MME</a:t>
            </a:r>
            <a:r>
              <a:rPr lang="zh-TW" altLang="zh-TW" sz="1200" kern="1200" dirty="0">
                <a:solidFill>
                  <a:schemeClr val="tx1"/>
                </a:solidFill>
                <a:effectLst/>
                <a:latin typeface="+mn-lt"/>
                <a:ea typeface="+mn-ea"/>
                <a:cs typeface="+mn-cs"/>
              </a:rPr>
              <a:t>的優化，實現</a:t>
            </a:r>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3</a:t>
            </a:r>
            <a:r>
              <a:rPr lang="zh-TW" altLang="zh-TW" sz="1200" kern="1200" dirty="0">
                <a:solidFill>
                  <a:schemeClr val="tx1"/>
                </a:solidFill>
                <a:effectLst/>
                <a:latin typeface="+mn-lt"/>
                <a:ea typeface="+mn-ea"/>
                <a:cs typeface="+mn-cs"/>
              </a:rPr>
              <a:t>功能映射。</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分析了一個基於服務功能鏈的</a:t>
            </a:r>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的一般信令處理流程。</a:t>
            </a:r>
          </a:p>
          <a:p>
            <a:endParaRPr lang="zh-TW" altLang="en-US" dirty="0"/>
          </a:p>
        </p:txBody>
      </p:sp>
    </p:spTree>
    <p:extLst>
      <p:ext uri="{BB962C8B-B14F-4D97-AF65-F5344CB8AC3E}">
        <p14:creationId xmlns:p14="http://schemas.microsoft.com/office/powerpoint/2010/main" val="330025281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9B1EE6B3-6CBA-4E3C-92D7-CF1D4A96B38B}"/>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的性能被</a:t>
            </a:r>
            <a:r>
              <a:rPr lang="en-US" altLang="zh-TW" dirty="0"/>
              <a:t>formulated</a:t>
            </a:r>
            <a:r>
              <a:rPr lang="zh-TW" altLang="zh-TW" sz="1200" kern="1200" dirty="0">
                <a:solidFill>
                  <a:schemeClr val="tx1"/>
                </a:solidFill>
                <a:effectLst/>
                <a:latin typeface="+mn-lt"/>
                <a:ea typeface="+mn-ea"/>
                <a:cs typeface="+mn-cs"/>
              </a:rPr>
              <a:t>為優化問題，</a:t>
            </a:r>
            <a:r>
              <a:rPr lang="zh-TW" altLang="en-US" sz="1200" kern="1200" dirty="0">
                <a:solidFill>
                  <a:schemeClr val="tx1"/>
                </a:solidFill>
                <a:effectLst/>
                <a:latin typeface="+mn-lt"/>
                <a:ea typeface="+mn-ea"/>
                <a:cs typeface="+mn-cs"/>
              </a:rPr>
              <a:t>以最小化相關</a:t>
            </a:r>
            <a:r>
              <a:rPr lang="en-US" altLang="zh-TW" sz="1200" kern="1200" dirty="0">
                <a:solidFill>
                  <a:schemeClr val="tx1"/>
                </a:solidFill>
                <a:effectLst/>
                <a:latin typeface="+mn-lt"/>
                <a:ea typeface="+mn-ea"/>
                <a:cs typeface="+mn-cs"/>
              </a:rPr>
              <a:t>overhead </a:t>
            </a:r>
            <a:r>
              <a:rPr lang="zh-TW" altLang="en-US" sz="1200" kern="1200" dirty="0">
                <a:solidFill>
                  <a:schemeClr val="tx1"/>
                </a:solidFill>
                <a:effectLst/>
                <a:latin typeface="+mn-lt"/>
                <a:ea typeface="+mn-ea"/>
                <a:cs typeface="+mn-cs"/>
              </a:rPr>
              <a:t>成本</a:t>
            </a:r>
            <a:endParaRPr lang="zh-TW" altLang="en-US" dirty="0"/>
          </a:p>
        </p:txBody>
      </p:sp>
    </p:spTree>
    <p:extLst>
      <p:ext uri="{BB962C8B-B14F-4D97-AF65-F5344CB8AC3E}">
        <p14:creationId xmlns:p14="http://schemas.microsoft.com/office/powerpoint/2010/main" val="351394897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085E68C6-89B9-46CA-9361-7F2EC03EE940}"/>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為了解決</a:t>
            </a:r>
            <a:r>
              <a:rPr lang="en-US" altLang="zh-TW" sz="1200" kern="1200" dirty="0">
                <a:solidFill>
                  <a:schemeClr val="tx1"/>
                </a:solidFill>
                <a:effectLst/>
                <a:latin typeface="+mn-lt"/>
                <a:ea typeface="+mn-ea"/>
                <a:cs typeface="+mn-cs"/>
              </a:rPr>
              <a:t>NP-hard</a:t>
            </a:r>
            <a:r>
              <a:rPr lang="zh-TW" altLang="zh-TW" sz="1200" kern="1200" dirty="0">
                <a:solidFill>
                  <a:schemeClr val="tx1"/>
                </a:solidFill>
                <a:effectLst/>
                <a:latin typeface="+mn-lt"/>
                <a:ea typeface="+mn-ea"/>
                <a:cs typeface="+mn-cs"/>
              </a:rPr>
              <a:t>問題，我們提出了一種啟發式方法，包括</a:t>
            </a:r>
            <a:r>
              <a:rPr lang="en-US" altLang="zh-TW" sz="1200" kern="1200" dirty="0">
                <a:solidFill>
                  <a:schemeClr val="tx1"/>
                </a:solidFill>
                <a:effectLst/>
                <a:latin typeface="+mn-lt"/>
                <a:ea typeface="+mn-ea"/>
                <a:cs typeface="+mn-cs"/>
              </a:rPr>
              <a:t>Min-TSCOC</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Min-TSCOCB</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Min-MOCSD</a:t>
            </a:r>
            <a:r>
              <a:rPr lang="zh-TW" altLang="zh-TW" sz="1200" kern="1200" dirty="0">
                <a:solidFill>
                  <a:schemeClr val="tx1"/>
                </a:solidFill>
                <a:effectLst/>
                <a:latin typeface="+mn-lt"/>
                <a:ea typeface="+mn-ea"/>
                <a:cs typeface="+mn-cs"/>
              </a:rPr>
              <a:t>的算法。</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該方法通過在不同的</a:t>
            </a:r>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組成和服務場景下進行模擬評估。</a:t>
            </a:r>
          </a:p>
          <a:p>
            <a:endParaRPr lang="zh-TW" altLang="en-US" dirty="0"/>
          </a:p>
        </p:txBody>
      </p:sp>
    </p:spTree>
    <p:extLst>
      <p:ext uri="{BB962C8B-B14F-4D97-AF65-F5344CB8AC3E}">
        <p14:creationId xmlns:p14="http://schemas.microsoft.com/office/powerpoint/2010/main" val="360310026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D926C210-0AD0-4C83-8944-B0F89EB3406F}"/>
              </a:ext>
            </a:extLst>
          </p:cNvPr>
          <p:cNvSpPr>
            <a:spLocks noGrp="1"/>
          </p:cNvSpPr>
          <p:nvPr>
            <p:ph type="body" idx="1"/>
          </p:nvPr>
        </p:nvSpPr>
        <p:spPr/>
        <p:txBody>
          <a:bodyPr/>
          <a:lstStyle/>
          <a:p>
            <a:r>
              <a:rPr lang="zh-TW" altLang="en-US" sz="1200" kern="1200" dirty="0">
                <a:solidFill>
                  <a:schemeClr val="tx1"/>
                </a:solidFill>
                <a:effectLst/>
                <a:latin typeface="+mn-lt"/>
                <a:ea typeface="+mn-ea"/>
                <a:cs typeface="+mn-cs"/>
              </a:rPr>
              <a:t>模擬</a:t>
            </a:r>
            <a:r>
              <a:rPr lang="zh-TW" altLang="zh-TW" sz="1200" kern="1200" dirty="0">
                <a:solidFill>
                  <a:schemeClr val="tx1"/>
                </a:solidFill>
                <a:effectLst/>
                <a:latin typeface="+mn-lt"/>
                <a:ea typeface="+mn-ea"/>
                <a:cs typeface="+mn-cs"/>
              </a:rPr>
              <a:t>結果顯示</a:t>
            </a:r>
            <a:r>
              <a:rPr lang="en-US" altLang="zh-TW" sz="1200" kern="1200" dirty="0">
                <a:solidFill>
                  <a:schemeClr val="tx1"/>
                </a:solidFill>
                <a:effectLst/>
                <a:latin typeface="+mn-lt"/>
                <a:ea typeface="+mn-ea"/>
                <a:cs typeface="+mn-cs"/>
              </a:rPr>
              <a:t>MSF&amp;MMP&amp;DQUAN</a:t>
            </a:r>
            <a:r>
              <a:rPr lang="zh-TW" altLang="zh-TW" sz="1200" kern="1200" dirty="0">
                <a:solidFill>
                  <a:schemeClr val="tx1"/>
                </a:solidFill>
                <a:effectLst/>
                <a:latin typeface="+mn-lt"/>
                <a:ea typeface="+mn-ea"/>
                <a:cs typeface="+mn-cs"/>
              </a:rPr>
              <a:t>是一種降低總成本和回</a:t>
            </a:r>
            <a:r>
              <a:rPr lang="zh-TW" altLang="en-US" sz="1200" kern="1200" dirty="0">
                <a:solidFill>
                  <a:schemeClr val="tx1"/>
                </a:solidFill>
                <a:effectLst/>
                <a:latin typeface="+mn-lt"/>
                <a:ea typeface="+mn-ea"/>
                <a:cs typeface="+mn-cs"/>
              </a:rPr>
              <a:t>傳</a:t>
            </a:r>
            <a:r>
              <a:rPr lang="zh-TW" altLang="zh-TW" sz="1200" kern="1200" dirty="0">
                <a:solidFill>
                  <a:schemeClr val="tx1"/>
                </a:solidFill>
                <a:effectLst/>
                <a:latin typeface="+mn-lt"/>
                <a:ea typeface="+mn-ea"/>
                <a:cs typeface="+mn-cs"/>
              </a:rPr>
              <a:t>成本的替代方案。</a:t>
            </a:r>
          </a:p>
          <a:p>
            <a:r>
              <a:rPr lang="zh-TW" altLang="en-US" sz="1200" kern="1200" dirty="0">
                <a:solidFill>
                  <a:schemeClr val="tx1"/>
                </a:solidFill>
                <a:effectLst/>
                <a:latin typeface="+mn-lt"/>
                <a:ea typeface="+mn-ea"/>
                <a:cs typeface="+mn-cs"/>
              </a:rPr>
              <a:t>從搬移成本方面來看，</a:t>
            </a:r>
            <a:r>
              <a:rPr lang="en-US" altLang="zh-TW" sz="1200" kern="1200" dirty="0">
                <a:solidFill>
                  <a:schemeClr val="tx1"/>
                </a:solidFill>
                <a:effectLst/>
                <a:latin typeface="+mn-lt"/>
                <a:ea typeface="+mn-ea"/>
                <a:cs typeface="+mn-cs"/>
              </a:rPr>
              <a:t>MMP&amp;DQUCN</a:t>
            </a:r>
            <a:r>
              <a:rPr lang="zh-TW" altLang="en-US" sz="1200" kern="1200" dirty="0">
                <a:solidFill>
                  <a:schemeClr val="tx1"/>
                </a:solidFill>
                <a:effectLst/>
                <a:latin typeface="+mn-lt"/>
                <a:ea typeface="+mn-ea"/>
                <a:cs typeface="+mn-cs"/>
              </a:rPr>
              <a:t>的組成是一個可供選擇的解決方案，因為與</a:t>
            </a:r>
            <a:r>
              <a:rPr lang="en-US" altLang="zh-TW" sz="1200" kern="1200" dirty="0">
                <a:solidFill>
                  <a:schemeClr val="tx1"/>
                </a:solidFill>
                <a:effectLst/>
                <a:latin typeface="+mn-lt"/>
                <a:ea typeface="+mn-ea"/>
                <a:cs typeface="+mn-cs"/>
              </a:rPr>
              <a:t>MMP&amp;DQUAN</a:t>
            </a:r>
            <a:r>
              <a:rPr lang="zh-TW" altLang="en-US"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MSF&amp;MMPAN</a:t>
            </a:r>
            <a:r>
              <a:rPr lang="zh-TW" altLang="en-US" sz="1200" kern="1200" dirty="0">
                <a:solidFill>
                  <a:schemeClr val="tx1"/>
                </a:solidFill>
                <a:effectLst/>
                <a:latin typeface="+mn-lt"/>
                <a:ea typeface="+mn-ea"/>
                <a:cs typeface="+mn-cs"/>
              </a:rPr>
              <a:t>的組成相比，其搬移成本較低。</a:t>
            </a:r>
            <a:endParaRPr lang="zh-TW" altLang="zh-TW"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0498710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4ACAFBC4-D200-4398-AB44-C024431CB1F3}"/>
              </a:ext>
            </a:extLst>
          </p:cNvPr>
          <p:cNvSpPr>
            <a:spLocks noGrp="1"/>
          </p:cNvSpPr>
          <p:nvPr>
            <p:ph type="body" idx="1"/>
          </p:nvPr>
        </p:nvSpPr>
        <p:spPr/>
        <p:txBody>
          <a:bodyPr/>
          <a:lstStyle/>
          <a:p>
            <a:r>
              <a:rPr lang="zh-TW" altLang="zh-TW" sz="1200" kern="1200" dirty="0">
                <a:solidFill>
                  <a:schemeClr val="tx1"/>
                </a:solidFill>
                <a:effectLst/>
                <a:latin typeface="+mn-lt"/>
                <a:ea typeface="+mn-ea"/>
                <a:cs typeface="+mn-cs"/>
              </a:rPr>
              <a:t>建議的優化方法集中</a:t>
            </a:r>
            <a:r>
              <a:rPr lang="zh-TW" altLang="en-US" sz="1200" kern="1200" dirty="0">
                <a:solidFill>
                  <a:schemeClr val="tx1"/>
                </a:solidFill>
                <a:effectLst/>
                <a:latin typeface="+mn-lt"/>
                <a:ea typeface="+mn-ea"/>
                <a:cs typeface="+mn-cs"/>
              </a:rPr>
              <a:t>放</a:t>
            </a:r>
            <a:r>
              <a:rPr lang="zh-TW" altLang="zh-TW" sz="1200" kern="1200" dirty="0">
                <a:solidFill>
                  <a:schemeClr val="tx1"/>
                </a:solidFill>
                <a:effectLst/>
                <a:latin typeface="+mn-lt"/>
                <a:ea typeface="+mn-ea"/>
                <a:cs typeface="+mn-cs"/>
              </a:rPr>
              <a:t>在</a:t>
            </a:r>
            <a:r>
              <a:rPr lang="en-US" altLang="zh-TW" sz="1200" kern="1200" dirty="0" err="1">
                <a:solidFill>
                  <a:schemeClr val="tx1"/>
                </a:solidFill>
                <a:effectLst/>
                <a:latin typeface="+mn-lt"/>
                <a:ea typeface="+mn-ea"/>
                <a:cs typeface="+mn-cs"/>
              </a:rPr>
              <a:t>vEPC</a:t>
            </a:r>
            <a:r>
              <a:rPr lang="zh-TW" altLang="zh-TW" sz="1200" kern="1200" dirty="0">
                <a:solidFill>
                  <a:schemeClr val="tx1"/>
                </a:solidFill>
                <a:effectLst/>
                <a:latin typeface="+mn-lt"/>
                <a:ea typeface="+mn-ea"/>
                <a:cs typeface="+mn-cs"/>
              </a:rPr>
              <a:t>的架構上，而</a:t>
            </a:r>
            <a:r>
              <a:rPr lang="en-US" altLang="zh-TW" sz="1200" kern="1200" dirty="0">
                <a:solidFill>
                  <a:schemeClr val="tx1"/>
                </a:solidFill>
                <a:effectLst/>
                <a:latin typeface="+mn-lt"/>
                <a:ea typeface="+mn-ea"/>
                <a:cs typeface="+mn-cs"/>
              </a:rPr>
              <a:t>NG</a:t>
            </a:r>
            <a:r>
              <a:rPr lang="zh-TW" altLang="zh-TW" sz="1200" kern="1200" dirty="0">
                <a:solidFill>
                  <a:schemeClr val="tx1"/>
                </a:solidFill>
                <a:effectLst/>
                <a:latin typeface="+mn-lt"/>
                <a:ea typeface="+mn-ea"/>
                <a:cs typeface="+mn-cs"/>
              </a:rPr>
              <a:t>架構將目前的</a:t>
            </a:r>
            <a:r>
              <a:rPr lang="en-US" altLang="zh-TW" sz="1200" kern="1200" dirty="0">
                <a:solidFill>
                  <a:schemeClr val="tx1"/>
                </a:solidFill>
                <a:effectLst/>
                <a:latin typeface="+mn-lt"/>
                <a:ea typeface="+mn-ea"/>
                <a:cs typeface="+mn-cs"/>
              </a:rPr>
              <a:t>EPC</a:t>
            </a:r>
            <a:r>
              <a:rPr lang="zh-TW" altLang="zh-TW" sz="1200" kern="1200" dirty="0">
                <a:solidFill>
                  <a:schemeClr val="tx1"/>
                </a:solidFill>
                <a:effectLst/>
                <a:latin typeface="+mn-lt"/>
                <a:ea typeface="+mn-ea"/>
                <a:cs typeface="+mn-cs"/>
              </a:rPr>
              <a:t>功能分離成更細的模塊化網絡功能，這些功能可以被組成，以建立一個為網絡切</a:t>
            </a:r>
            <a:r>
              <a:rPr lang="zh-TW" altLang="en-US" sz="1200" kern="1200" dirty="0">
                <a:solidFill>
                  <a:schemeClr val="tx1"/>
                </a:solidFill>
                <a:effectLst/>
                <a:latin typeface="+mn-lt"/>
                <a:ea typeface="+mn-ea"/>
                <a:cs typeface="+mn-cs"/>
              </a:rPr>
              <a:t>片的</a:t>
            </a:r>
            <a:r>
              <a:rPr lang="en-US" altLang="zh-TW" sz="1200" kern="1200" dirty="0">
                <a:solidFill>
                  <a:schemeClr val="tx1"/>
                </a:solidFill>
                <a:effectLst/>
                <a:latin typeface="+mn-lt"/>
                <a:ea typeface="+mn-ea"/>
                <a:cs typeface="+mn-cs"/>
              </a:rPr>
              <a:t>control plane</a:t>
            </a:r>
          </a:p>
          <a:p>
            <a:endParaRPr lang="zh-TW" altLang="en-US" dirty="0"/>
          </a:p>
        </p:txBody>
      </p:sp>
    </p:spTree>
    <p:extLst>
      <p:ext uri="{BB962C8B-B14F-4D97-AF65-F5344CB8AC3E}">
        <p14:creationId xmlns:p14="http://schemas.microsoft.com/office/powerpoint/2010/main" val="972017447"/>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提供用戶高速的行動網路</a:t>
            </a:r>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161</a:t>
            </a:fld>
            <a:endParaRPr lang="zh-TW" altLang="en-US"/>
          </a:p>
        </p:txBody>
      </p:sp>
    </p:spTree>
    <p:extLst>
      <p:ext uri="{BB962C8B-B14F-4D97-AF65-F5344CB8AC3E}">
        <p14:creationId xmlns:p14="http://schemas.microsoft.com/office/powerpoint/2010/main" val="1973672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NFV</a:t>
            </a:r>
            <a:r>
              <a:rPr lang="zh-TW" altLang="en-US" dirty="0"/>
              <a:t>的移動性管理提供了更加靈活、可擴展和有彈性的移動性管理服務</a:t>
            </a:r>
            <a:endParaRPr lang="en-US" altLang="zh-TW" dirty="0"/>
          </a:p>
          <a:p>
            <a:r>
              <a:rPr lang="zh-TW" altLang="en-US" dirty="0"/>
              <a:t>讓管理方法有了</a:t>
            </a:r>
            <a:r>
              <a:rPr lang="zh-TW" altLang="zh-TW" sz="1200" kern="1200" dirty="0">
                <a:solidFill>
                  <a:schemeClr val="tx1"/>
                </a:solidFill>
                <a:effectLst/>
                <a:latin typeface="+mn-lt"/>
                <a:ea typeface="+mn-ea"/>
                <a:cs typeface="+mn-cs"/>
              </a:rPr>
              <a:t>分佈式和半分佈式方案</a:t>
            </a:r>
            <a:endParaRPr lang="zh-TW" altLang="en-US" dirty="0"/>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17</a:t>
            </a:fld>
            <a:endParaRPr lang="zh-TW" altLang="en-US"/>
          </a:p>
        </p:txBody>
      </p:sp>
    </p:spTree>
    <p:extLst>
      <p:ext uri="{BB962C8B-B14F-4D97-AF65-F5344CB8AC3E}">
        <p14:creationId xmlns:p14="http://schemas.microsoft.com/office/powerpoint/2010/main" val="185231647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err="1">
                <a:solidFill>
                  <a:schemeClr val="tx1"/>
                </a:solidFill>
                <a:effectLst/>
                <a:latin typeface="+mn-lt"/>
                <a:ea typeface="+mn-ea"/>
                <a:cs typeface="+mn-cs"/>
              </a:rPr>
              <a:t>mMTC</a:t>
            </a:r>
            <a:r>
              <a:rPr lang="zh-TW" altLang="zh-TW" sz="1200" kern="1200" dirty="0">
                <a:solidFill>
                  <a:schemeClr val="tx1"/>
                </a:solidFill>
                <a:effectLst/>
                <a:latin typeface="+mn-lt"/>
                <a:ea typeface="+mn-ea"/>
                <a:cs typeface="+mn-cs"/>
              </a:rPr>
              <a:t>的方案要求優化信令控制</a:t>
            </a:r>
            <a:r>
              <a:rPr lang="zh-TW" altLang="en-US" sz="1200" kern="1200" dirty="0">
                <a:solidFill>
                  <a:schemeClr val="tx1"/>
                </a:solidFill>
                <a:effectLst/>
                <a:latin typeface="+mn-lt"/>
                <a:ea typeface="+mn-ea"/>
                <a:cs typeface="+mn-cs"/>
              </a:rPr>
              <a:t>，進此提供低功率以及數量眾多的</a:t>
            </a:r>
            <a:r>
              <a:rPr lang="en-US" altLang="zh-TW" sz="1200" kern="1200" dirty="0">
                <a:solidFill>
                  <a:schemeClr val="tx1"/>
                </a:solidFill>
                <a:effectLst/>
                <a:latin typeface="+mn-lt"/>
                <a:ea typeface="+mn-ea"/>
                <a:cs typeface="+mn-cs"/>
              </a:rPr>
              <a:t>IOT</a:t>
            </a:r>
            <a:r>
              <a:rPr lang="zh-TW" altLang="en-US" sz="1200" kern="1200" dirty="0">
                <a:solidFill>
                  <a:schemeClr val="tx1"/>
                </a:solidFill>
                <a:effectLst/>
                <a:latin typeface="+mn-lt"/>
                <a:ea typeface="+mn-ea"/>
                <a:cs typeface="+mn-cs"/>
              </a:rPr>
              <a:t>能多設備傳輸連線，</a:t>
            </a:r>
            <a:endParaRPr lang="zh-TW" altLang="en-US" dirty="0"/>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162</a:t>
            </a:fld>
            <a:endParaRPr lang="zh-TW" altLang="en-US"/>
          </a:p>
        </p:txBody>
      </p:sp>
    </p:spTree>
    <p:extLst>
      <p:ext uri="{BB962C8B-B14F-4D97-AF65-F5344CB8AC3E}">
        <p14:creationId xmlns:p14="http://schemas.microsoft.com/office/powerpoint/2010/main" val="401188069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Ultra</a:t>
            </a:r>
            <a:r>
              <a:rPr lang="zh-TW" altLang="en-US" dirty="0"/>
              <a:t> </a:t>
            </a:r>
            <a:r>
              <a:rPr lang="en-US" altLang="zh-TW" dirty="0"/>
              <a:t>Reliable and Low Latency Communication</a:t>
            </a:r>
            <a:r>
              <a:rPr lang="zh-TW" altLang="en-US" dirty="0"/>
              <a:t>提供低延遲和可靠的信息交互能力</a:t>
            </a:r>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163</a:t>
            </a:fld>
            <a:endParaRPr lang="zh-TW" altLang="en-US"/>
          </a:p>
        </p:txBody>
      </p:sp>
    </p:spTree>
    <p:extLst>
      <p:ext uri="{BB962C8B-B14F-4D97-AF65-F5344CB8AC3E}">
        <p14:creationId xmlns:p14="http://schemas.microsoft.com/office/powerpoint/2010/main" val="63210178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Policy and charging rules function(PCR)</a:t>
            </a:r>
            <a:r>
              <a:rPr lang="zh-TW" altLang="en-US" dirty="0"/>
              <a:t>策略和計費規則功能是實時確定在多媒體網絡策略規則指定的軟件節點。</a:t>
            </a:r>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164</a:t>
            </a:fld>
            <a:endParaRPr lang="zh-TW" altLang="en-US"/>
          </a:p>
        </p:txBody>
      </p:sp>
    </p:spTree>
    <p:extLst>
      <p:ext uri="{BB962C8B-B14F-4D97-AF65-F5344CB8AC3E}">
        <p14:creationId xmlns:p14="http://schemas.microsoft.com/office/powerpoint/2010/main" val="120007503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FE</a:t>
            </a:r>
            <a:r>
              <a:rPr lang="zh-TW" altLang="en-US" dirty="0"/>
              <a:t>負責提供與其他實體網路通訊接口並且處理</a:t>
            </a:r>
            <a:r>
              <a:rPr lang="en-US" altLang="zh-TW" dirty="0"/>
              <a:t>worker</a:t>
            </a:r>
            <a:r>
              <a:rPr lang="zh-TW" altLang="en-US" dirty="0"/>
              <a:t>間的平衡</a:t>
            </a:r>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165</a:t>
            </a:fld>
            <a:endParaRPr lang="zh-TW" altLang="en-US"/>
          </a:p>
        </p:txBody>
      </p:sp>
    </p:spTree>
    <p:extLst>
      <p:ext uri="{BB962C8B-B14F-4D97-AF65-F5344CB8AC3E}">
        <p14:creationId xmlns:p14="http://schemas.microsoft.com/office/powerpoint/2010/main" val="267035686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Worker</a:t>
            </a:r>
            <a:r>
              <a:rPr lang="zh-TW" altLang="en-US" dirty="0"/>
              <a:t>負責</a:t>
            </a:r>
            <a:r>
              <a:rPr lang="en-US" altLang="zh-TW" dirty="0" err="1"/>
              <a:t>vMME</a:t>
            </a:r>
            <a:r>
              <a:rPr lang="zh-TW" altLang="en-US" dirty="0"/>
              <a:t>的</a:t>
            </a:r>
            <a:r>
              <a:rPr lang="en-US" altLang="zh-TW" dirty="0"/>
              <a:t>functional logic</a:t>
            </a:r>
            <a:r>
              <a:rPr lang="zh-TW" altLang="en-US" dirty="0"/>
              <a:t>並不會儲存任何資料</a:t>
            </a:r>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166</a:t>
            </a:fld>
            <a:endParaRPr lang="zh-TW" altLang="en-US"/>
          </a:p>
        </p:txBody>
      </p:sp>
    </p:spTree>
    <p:extLst>
      <p:ext uri="{BB962C8B-B14F-4D97-AF65-F5344CB8AC3E}">
        <p14:creationId xmlns:p14="http://schemas.microsoft.com/office/powerpoint/2010/main" val="361228604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DB</a:t>
            </a:r>
            <a:r>
              <a:rPr lang="zh-TW" altLang="zh-TW" sz="1200" kern="1200" dirty="0">
                <a:solidFill>
                  <a:schemeClr val="tx1"/>
                </a:solidFill>
                <a:effectLst/>
                <a:latin typeface="+mn-lt"/>
                <a:ea typeface="+mn-ea"/>
                <a:cs typeface="+mn-cs"/>
              </a:rPr>
              <a:t>存儲用戶的</a:t>
            </a:r>
            <a:r>
              <a:rPr lang="en-US" altLang="zh-TW" sz="1200" kern="1200" dirty="0">
                <a:solidFill>
                  <a:schemeClr val="tx1"/>
                </a:solidFill>
                <a:effectLst/>
                <a:latin typeface="+mn-lt"/>
                <a:ea typeface="+mn-ea"/>
                <a:cs typeface="+mn-cs"/>
              </a:rPr>
              <a:t>session</a:t>
            </a:r>
            <a:r>
              <a:rPr lang="zh-TW" altLang="zh-TW" sz="1200" kern="1200" dirty="0">
                <a:solidFill>
                  <a:schemeClr val="tx1"/>
                </a:solidFill>
                <a:effectLst/>
                <a:latin typeface="+mn-lt"/>
                <a:ea typeface="+mn-ea"/>
                <a:cs typeface="+mn-cs"/>
              </a:rPr>
              <a:t>狀態信息</a:t>
            </a:r>
            <a:endParaRPr lang="zh-TW" altLang="en-US" dirty="0"/>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167</a:t>
            </a:fld>
            <a:endParaRPr lang="zh-TW" altLang="en-US"/>
          </a:p>
        </p:txBody>
      </p:sp>
    </p:spTree>
    <p:extLst>
      <p:ext uri="{BB962C8B-B14F-4D97-AF65-F5344CB8AC3E}">
        <p14:creationId xmlns:p14="http://schemas.microsoft.com/office/powerpoint/2010/main" val="402465313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可以讓用戶有獨立性不受</a:t>
            </a:r>
            <a:r>
              <a:rPr lang="en-US" altLang="zh-TW" dirty="0"/>
              <a:t>UE</a:t>
            </a:r>
            <a:r>
              <a:rPr lang="zh-TW" altLang="en-US" dirty="0"/>
              <a:t>所在的位置和連接上的網路影響</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它有一個相關的識別數據庫，包含與</a:t>
            </a:r>
            <a:r>
              <a:rPr lang="en-US" altLang="zh-TW" sz="1200" kern="1200" dirty="0">
                <a:solidFill>
                  <a:schemeClr val="tx1"/>
                </a:solidFill>
                <a:effectLst/>
                <a:latin typeface="+mn-lt"/>
                <a:ea typeface="+mn-ea"/>
                <a:cs typeface="+mn-cs"/>
              </a:rPr>
              <a:t>UE</a:t>
            </a:r>
            <a:r>
              <a:rPr lang="zh-TW" altLang="zh-TW" sz="1200" kern="1200" dirty="0">
                <a:solidFill>
                  <a:schemeClr val="tx1"/>
                </a:solidFill>
                <a:effectLst/>
                <a:latin typeface="+mn-lt"/>
                <a:ea typeface="+mn-ea"/>
                <a:cs typeface="+mn-cs"/>
              </a:rPr>
              <a:t>的識別和其當前地址的綁定。</a:t>
            </a:r>
          </a:p>
          <a:p>
            <a:endParaRPr lang="zh-TW" altLang="en-US" dirty="0"/>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168</a:t>
            </a:fld>
            <a:endParaRPr lang="zh-TW" altLang="en-US"/>
          </a:p>
        </p:txBody>
      </p:sp>
    </p:spTree>
    <p:extLst>
      <p:ext uri="{BB962C8B-B14F-4D97-AF65-F5344CB8AC3E}">
        <p14:creationId xmlns:p14="http://schemas.microsoft.com/office/powerpoint/2010/main" val="163939552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數據管理負責通過地址轉換對數據包進行封裝，只接收來自</a:t>
            </a:r>
            <a:r>
              <a:rPr lang="en-US" altLang="zh-TW" dirty="0"/>
              <a:t>handover management</a:t>
            </a:r>
            <a:r>
              <a:rPr lang="zh-TW" altLang="zh-TW" sz="1200" kern="1200" dirty="0">
                <a:solidFill>
                  <a:schemeClr val="tx1"/>
                </a:solidFill>
                <a:effectLst/>
                <a:latin typeface="+mn-lt"/>
                <a:ea typeface="+mn-ea"/>
                <a:cs typeface="+mn-cs"/>
              </a:rPr>
              <a:t>的</a:t>
            </a:r>
            <a:r>
              <a:rPr lang="zh-TW" altLang="en-US" sz="1200" kern="1200" dirty="0">
                <a:solidFill>
                  <a:schemeClr val="tx1"/>
                </a:solidFill>
                <a:effectLst/>
                <a:latin typeface="+mn-lt"/>
                <a:ea typeface="+mn-ea"/>
                <a:cs typeface="+mn-cs"/>
              </a:rPr>
              <a:t>指令</a:t>
            </a:r>
            <a:r>
              <a:rPr lang="zh-TW" altLang="zh-TW" sz="1200" kern="1200" dirty="0">
                <a:solidFill>
                  <a:schemeClr val="tx1"/>
                </a:solidFill>
                <a:effectLst/>
                <a:latin typeface="+mn-lt"/>
                <a:ea typeface="+mn-ea"/>
                <a:cs typeface="+mn-cs"/>
              </a:rPr>
              <a:t>。</a:t>
            </a:r>
          </a:p>
          <a:p>
            <a:endParaRPr lang="zh-TW" altLang="en-US" dirty="0"/>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169</a:t>
            </a:fld>
            <a:endParaRPr lang="zh-TW" altLang="en-US"/>
          </a:p>
        </p:txBody>
      </p:sp>
    </p:spTree>
    <p:extLst>
      <p:ext uri="{BB962C8B-B14F-4D97-AF65-F5344CB8AC3E}">
        <p14:creationId xmlns:p14="http://schemas.microsoft.com/office/powerpoint/2010/main" val="96020775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當</a:t>
            </a:r>
            <a:r>
              <a:rPr lang="en-US" altLang="zh-TW" dirty="0"/>
              <a:t>UE</a:t>
            </a:r>
            <a:r>
              <a:rPr lang="zh-TW" altLang="en-US" dirty="0"/>
              <a:t>進行漫遊時，負責</a:t>
            </a:r>
            <a:r>
              <a:rPr lang="en-US" altLang="zh-TW" dirty="0"/>
              <a:t>handover</a:t>
            </a:r>
            <a:r>
              <a:rPr lang="zh-TW" altLang="en-US" dirty="0"/>
              <a:t>後的</a:t>
            </a:r>
            <a:r>
              <a:rPr lang="en-US" altLang="zh-TW" dirty="0"/>
              <a:t>d</a:t>
            </a:r>
            <a:r>
              <a:rPr lang="en-US" altLang="zh-TW" sz="1200" kern="1200" dirty="0">
                <a:solidFill>
                  <a:schemeClr val="tx1"/>
                </a:solidFill>
                <a:effectLst/>
                <a:latin typeface="+mn-lt"/>
                <a:ea typeface="+mn-ea"/>
                <a:cs typeface="+mn-cs"/>
              </a:rPr>
              <a:t>ata management and location management </a:t>
            </a:r>
            <a:r>
              <a:rPr lang="zh-TW" altLang="en-US" sz="1200" kern="1200" dirty="0">
                <a:solidFill>
                  <a:schemeClr val="tx1"/>
                </a:solidFill>
                <a:effectLst/>
                <a:latin typeface="+mn-lt"/>
                <a:ea typeface="+mn-ea"/>
                <a:cs typeface="+mn-cs"/>
              </a:rPr>
              <a:t>之間的通訊訊號</a:t>
            </a:r>
            <a:endParaRPr lang="zh-TW" altLang="en-US" dirty="0"/>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170</a:t>
            </a:fld>
            <a:endParaRPr lang="zh-TW" altLang="en-US"/>
          </a:p>
        </p:txBody>
      </p:sp>
    </p:spTree>
    <p:extLst>
      <p:ext uri="{BB962C8B-B14F-4D97-AF65-F5344CB8AC3E}">
        <p14:creationId xmlns:p14="http://schemas.microsoft.com/office/powerpoint/2010/main" val="3903865760"/>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A043FC3C-B38D-4087-B0E1-3A9D04CEC56E}"/>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數據管理負責通過地址轉換對數據包進行封裝</a:t>
            </a:r>
            <a:r>
              <a:rPr lang="zh-TW" altLang="zh-TW" sz="1200" kern="1200" dirty="0">
                <a:solidFill>
                  <a:schemeClr val="tx1"/>
                </a:solidFill>
                <a:effectLst/>
                <a:latin typeface="+mn-lt"/>
                <a:ea typeface="+mn-ea"/>
                <a:cs typeface="+mn-cs"/>
              </a:rPr>
              <a:t>，只接收來自移交管理的信令。</a:t>
            </a:r>
          </a:p>
          <a:p>
            <a:endParaRPr lang="zh-TW"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NFV</a:t>
            </a:r>
            <a:r>
              <a:rPr lang="zh-TW" altLang="en-US" dirty="0"/>
              <a:t>定義為將傳統的</a:t>
            </a:r>
            <a:r>
              <a:rPr lang="en-US" altLang="zh-TW" dirty="0"/>
              <a:t>network function</a:t>
            </a:r>
            <a:r>
              <a:rPr lang="en-US" altLang="zh-TW" sz="1200" kern="1200" dirty="0">
                <a:solidFill>
                  <a:schemeClr val="tx1"/>
                </a:solidFill>
                <a:effectLst/>
                <a:latin typeface="+mn-lt"/>
                <a:ea typeface="+mn-ea"/>
                <a:cs typeface="+mn-cs"/>
              </a:rPr>
              <a:t>1:1 mapping</a:t>
            </a:r>
            <a:r>
              <a:rPr lang="zh-TW" altLang="en-US" sz="1200" kern="1200" dirty="0">
                <a:solidFill>
                  <a:schemeClr val="tx1"/>
                </a:solidFill>
                <a:effectLst/>
                <a:latin typeface="+mn-lt"/>
                <a:ea typeface="+mn-ea"/>
                <a:cs typeface="+mn-cs"/>
              </a:rPr>
              <a:t>到一個虛擬機上或分解成多個元件</a:t>
            </a:r>
            <a:endParaRPr lang="en-US" altLang="zh-TW" sz="1200" kern="1200" dirty="0">
              <a:solidFill>
                <a:schemeClr val="tx1"/>
              </a:solidFill>
              <a:effectLst/>
              <a:latin typeface="+mn-lt"/>
              <a:ea typeface="+mn-ea"/>
              <a:cs typeface="+mn-cs"/>
            </a:endParaRPr>
          </a:p>
          <a:p>
            <a:r>
              <a:rPr lang="zh-TW" altLang="en-US" dirty="0"/>
              <a:t>其中</a:t>
            </a:r>
            <a:r>
              <a:rPr lang="en-US" altLang="zh-TW" dirty="0"/>
              <a:t>1</a:t>
            </a:r>
            <a:r>
              <a:rPr lang="zh-TW" altLang="en-US" dirty="0"/>
              <a:t>通常代表分解的網絡功能，</a:t>
            </a:r>
            <a:r>
              <a:rPr lang="en-US" altLang="zh-TW" dirty="0"/>
              <a:t>N</a:t>
            </a:r>
            <a:r>
              <a:rPr lang="zh-TW" altLang="en-US" dirty="0"/>
              <a:t>是功能分解後的</a:t>
            </a:r>
            <a:r>
              <a:rPr lang="en-US" altLang="zh-TW" dirty="0"/>
              <a:t>VNFC</a:t>
            </a:r>
            <a:r>
              <a:rPr lang="zh-TW" altLang="en-US" dirty="0"/>
              <a:t>數量。</a:t>
            </a:r>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18</a:t>
            </a:fld>
            <a:endParaRPr lang="zh-TW" altLang="en-US"/>
          </a:p>
        </p:txBody>
      </p:sp>
    </p:spTree>
    <p:extLst>
      <p:ext uri="{BB962C8B-B14F-4D97-AF65-F5344CB8AC3E}">
        <p14:creationId xmlns:p14="http://schemas.microsoft.com/office/powerpoint/2010/main" val="428566126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位置管理可以保持移動用戶的可及性，不受</a:t>
            </a:r>
            <a:r>
              <a:rPr lang="en-US" altLang="zh-TW" sz="1200" kern="1200" dirty="0">
                <a:solidFill>
                  <a:schemeClr val="tx1"/>
                </a:solidFill>
                <a:effectLst/>
                <a:latin typeface="+mn-lt"/>
                <a:ea typeface="+mn-ea"/>
                <a:cs typeface="+mn-cs"/>
              </a:rPr>
              <a:t>UE</a:t>
            </a:r>
            <a:r>
              <a:rPr lang="zh-TW" altLang="zh-TW" sz="1200" kern="1200" dirty="0">
                <a:solidFill>
                  <a:schemeClr val="tx1"/>
                </a:solidFill>
                <a:effectLst/>
                <a:latin typeface="+mn-lt"/>
                <a:ea typeface="+mn-ea"/>
                <a:cs typeface="+mn-cs"/>
              </a:rPr>
              <a:t>位置或連接網絡的影響。</a:t>
            </a:r>
          </a:p>
          <a:p>
            <a:endParaRPr lang="zh-TW" altLang="en-US" dirty="0"/>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172</a:t>
            </a:fld>
            <a:endParaRPr lang="zh-TW" altLang="en-US"/>
          </a:p>
        </p:txBody>
      </p:sp>
    </p:spTree>
    <p:extLst>
      <p:ext uri="{BB962C8B-B14F-4D97-AF65-F5344CB8AC3E}">
        <p14:creationId xmlns:p14="http://schemas.microsoft.com/office/powerpoint/2010/main" val="309646109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得到最小總成本的</a:t>
            </a:r>
            <a:r>
              <a:rPr lang="en-US" altLang="zh-TW" dirty="0"/>
              <a:t>MSF</a:t>
            </a:r>
            <a:r>
              <a:rPr lang="zh-TW" altLang="en-US" dirty="0"/>
              <a:t>與</a:t>
            </a:r>
            <a:r>
              <a:rPr lang="en-US" altLang="zh-TW" dirty="0"/>
              <a:t>MMP</a:t>
            </a:r>
            <a:r>
              <a:rPr lang="zh-TW" altLang="en-US" dirty="0"/>
              <a:t>的部屬方式</a:t>
            </a:r>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173</a:t>
            </a:fld>
            <a:endParaRPr lang="zh-TW" altLang="en-US"/>
          </a:p>
        </p:txBody>
      </p:sp>
    </p:spTree>
    <p:extLst>
      <p:ext uri="{BB962C8B-B14F-4D97-AF65-F5344CB8AC3E}">
        <p14:creationId xmlns:p14="http://schemas.microsoft.com/office/powerpoint/2010/main" val="423284147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得到最小回傳成本的</a:t>
            </a:r>
            <a:r>
              <a:rPr lang="en-US" altLang="zh-TW" dirty="0"/>
              <a:t>MSF</a:t>
            </a:r>
            <a:r>
              <a:rPr lang="zh-TW" altLang="en-US" dirty="0"/>
              <a:t>與</a:t>
            </a:r>
            <a:r>
              <a:rPr lang="en-US" altLang="zh-TW" dirty="0"/>
              <a:t>MMP</a:t>
            </a:r>
            <a:r>
              <a:rPr lang="zh-TW" altLang="en-US" dirty="0"/>
              <a:t>的部屬方式</a:t>
            </a:r>
          </a:p>
          <a:p>
            <a:endParaRPr lang="zh-TW" altLang="en-US" dirty="0"/>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174</a:t>
            </a:fld>
            <a:endParaRPr lang="zh-TW" altLang="en-US"/>
          </a:p>
        </p:txBody>
      </p:sp>
    </p:spTree>
    <p:extLst>
      <p:ext uri="{BB962C8B-B14F-4D97-AF65-F5344CB8AC3E}">
        <p14:creationId xmlns:p14="http://schemas.microsoft.com/office/powerpoint/2010/main" val="26214617"/>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得到最小資料搬移成本的</a:t>
            </a:r>
            <a:r>
              <a:rPr lang="en-US" altLang="zh-TW" dirty="0"/>
              <a:t>MSF</a:t>
            </a:r>
            <a:r>
              <a:rPr lang="zh-TW" altLang="en-US" dirty="0"/>
              <a:t>與</a:t>
            </a:r>
            <a:r>
              <a:rPr lang="en-US" altLang="zh-TW" dirty="0"/>
              <a:t>MMP</a:t>
            </a:r>
            <a:r>
              <a:rPr lang="zh-TW" altLang="en-US" dirty="0"/>
              <a:t>的部屬方式</a:t>
            </a:r>
          </a:p>
          <a:p>
            <a:endParaRPr lang="zh-TW" altLang="en-US" dirty="0"/>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175</a:t>
            </a:fld>
            <a:endParaRPr lang="zh-TW" altLang="en-US"/>
          </a:p>
        </p:txBody>
      </p:sp>
    </p:spTree>
    <p:extLst>
      <p:ext uri="{BB962C8B-B14F-4D97-AF65-F5344CB8AC3E}">
        <p14:creationId xmlns:p14="http://schemas.microsoft.com/office/powerpoint/2010/main" val="1094918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SDN</a:t>
            </a:r>
            <a:r>
              <a:rPr lang="zh-TW" altLang="en-US" dirty="0"/>
              <a:t>高相容性可以讓</a:t>
            </a:r>
            <a:r>
              <a:rPr lang="en-US" altLang="zh-TW" dirty="0"/>
              <a:t>SDN</a:t>
            </a:r>
            <a:r>
              <a:rPr lang="zh-TW" altLang="en-US" dirty="0"/>
              <a:t>與</a:t>
            </a:r>
            <a:r>
              <a:rPr lang="en-US" altLang="zh-TW" dirty="0"/>
              <a:t>NFV</a:t>
            </a:r>
            <a:r>
              <a:rPr lang="zh-TW" altLang="en-US" dirty="0"/>
              <a:t>結合增加</a:t>
            </a:r>
            <a:r>
              <a:rPr lang="en-US" altLang="zh-TW" dirty="0"/>
              <a:t>NFV</a:t>
            </a:r>
            <a:r>
              <a:rPr lang="zh-TW" altLang="en-US" dirty="0"/>
              <a:t>優點，這點對於</a:t>
            </a:r>
            <a:r>
              <a:rPr lang="en-US" altLang="zh-TW" dirty="0"/>
              <a:t>5G</a:t>
            </a:r>
            <a:r>
              <a:rPr lang="zh-TW" altLang="en-US" dirty="0"/>
              <a:t>發展有很大的貢獻</a:t>
            </a:r>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19</a:t>
            </a:fld>
            <a:endParaRPr lang="zh-TW" altLang="en-US"/>
          </a:p>
        </p:txBody>
      </p:sp>
    </p:spTree>
    <p:extLst>
      <p:ext uri="{BB962C8B-B14F-4D97-AF65-F5344CB8AC3E}">
        <p14:creationId xmlns:p14="http://schemas.microsoft.com/office/powerpoint/2010/main" val="374660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NFV/SDN</a:t>
            </a:r>
            <a:r>
              <a:rPr lang="zh-TW" altLang="en-US" dirty="0"/>
              <a:t>結合的一個典型案例是虛擬化的進化分組核心（</a:t>
            </a:r>
            <a:r>
              <a:rPr lang="en-US" altLang="zh-TW" dirty="0" err="1"/>
              <a:t>vEPC</a:t>
            </a:r>
            <a:r>
              <a:rPr lang="zh-TW" altLang="en-US" dirty="0"/>
              <a:t>），另一個是</a:t>
            </a:r>
            <a:r>
              <a:rPr lang="en-US" altLang="zh-TW" dirty="0"/>
              <a:t>3GPP[11]-[14]</a:t>
            </a:r>
            <a:r>
              <a:rPr lang="zh-TW" altLang="en-US" dirty="0"/>
              <a:t>標準化的</a:t>
            </a:r>
            <a:r>
              <a:rPr lang="en-US" altLang="zh-TW" dirty="0"/>
              <a:t>NG</a:t>
            </a:r>
            <a:r>
              <a:rPr lang="zh-TW" altLang="en-US" dirty="0"/>
              <a:t>核心架構。</a:t>
            </a:r>
            <a:endParaRPr lang="en-US" altLang="zh-TW" dirty="0"/>
          </a:p>
          <a:p>
            <a:r>
              <a:rPr lang="zh-TW" altLang="en-US" dirty="0"/>
              <a:t>不過</a:t>
            </a:r>
            <a:r>
              <a:rPr lang="en-US" altLang="zh-TW" dirty="0"/>
              <a:t>NG</a:t>
            </a:r>
            <a:r>
              <a:rPr lang="zh-TW" altLang="en-US" dirty="0"/>
              <a:t>核心架構還不成熟大多數關於</a:t>
            </a:r>
            <a:r>
              <a:rPr lang="en-US" altLang="zh-TW" dirty="0" err="1"/>
              <a:t>vMME</a:t>
            </a:r>
            <a:r>
              <a:rPr lang="zh-TW" altLang="en-US" dirty="0"/>
              <a:t>的研究問題都是基於</a:t>
            </a:r>
            <a:r>
              <a:rPr lang="en-US" altLang="zh-TW" dirty="0" err="1"/>
              <a:t>vEPC</a:t>
            </a:r>
            <a:r>
              <a:rPr lang="zh-TW" altLang="en-US" dirty="0"/>
              <a:t>的架構，很少有研究集中於</a:t>
            </a:r>
            <a:r>
              <a:rPr lang="en-US" altLang="zh-TW" dirty="0"/>
              <a:t>NG</a:t>
            </a:r>
            <a:r>
              <a:rPr lang="zh-TW" altLang="en-US" dirty="0"/>
              <a:t>核心架構。</a:t>
            </a:r>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20</a:t>
            </a:fld>
            <a:endParaRPr lang="zh-TW" altLang="en-US"/>
          </a:p>
        </p:txBody>
      </p:sp>
    </p:spTree>
    <p:extLst>
      <p:ext uri="{BB962C8B-B14F-4D97-AF65-F5344CB8AC3E}">
        <p14:creationId xmlns:p14="http://schemas.microsoft.com/office/powerpoint/2010/main" val="2281699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在不同的</a:t>
            </a:r>
            <a:r>
              <a:rPr lang="en-US" altLang="zh-TW" dirty="0" err="1"/>
              <a:t>vMME</a:t>
            </a:r>
            <a:r>
              <a:rPr lang="zh-TW" altLang="en-US" dirty="0"/>
              <a:t>映射解决方案中，透過將</a:t>
            </a:r>
            <a:r>
              <a:rPr lang="en-US" altLang="zh-TW" dirty="0"/>
              <a:t>MME</a:t>
            </a:r>
            <a:r>
              <a:rPr lang="zh-TW" altLang="en-US" dirty="0"/>
              <a:t>分解為多個元件是一種分散式和虛擬化的移動性管理可行性的方法。</a:t>
            </a:r>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3</a:t>
            </a:fld>
            <a:endParaRPr lang="zh-TW" altLang="en-US"/>
          </a:p>
        </p:txBody>
      </p:sp>
    </p:spTree>
    <p:extLst>
      <p:ext uri="{BB962C8B-B14F-4D97-AF65-F5344CB8AC3E}">
        <p14:creationId xmlns:p14="http://schemas.microsoft.com/office/powerpoint/2010/main" val="4159625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kern="1200" dirty="0">
                <a:solidFill>
                  <a:schemeClr val="tx1"/>
                </a:solidFill>
                <a:effectLst/>
                <a:latin typeface="+mn-lt"/>
                <a:ea typeface="+mn-ea"/>
                <a:cs typeface="+mn-cs"/>
              </a:rPr>
              <a:t>目前有的</a:t>
            </a:r>
            <a:r>
              <a:rPr lang="en-US" altLang="zh-TW" sz="1200" kern="1200" dirty="0" err="1">
                <a:solidFill>
                  <a:schemeClr val="tx1"/>
                </a:solidFill>
                <a:effectLst/>
                <a:latin typeface="+mn-lt"/>
                <a:ea typeface="+mn-ea"/>
                <a:cs typeface="+mn-cs"/>
              </a:rPr>
              <a:t>vEPC</a:t>
            </a:r>
            <a:r>
              <a:rPr lang="zh-TW" altLang="zh-TW" sz="1200" kern="1200" dirty="0">
                <a:solidFill>
                  <a:schemeClr val="tx1"/>
                </a:solidFill>
                <a:effectLst/>
                <a:latin typeface="+mn-lt"/>
                <a:ea typeface="+mn-ea"/>
                <a:cs typeface="+mn-cs"/>
              </a:rPr>
              <a:t>可以分為四種方式</a:t>
            </a:r>
            <a:r>
              <a:rPr lang="en-US" altLang="zh-TW" sz="1200" kern="1200" dirty="0">
                <a:solidFill>
                  <a:schemeClr val="tx1"/>
                </a:solidFill>
                <a:effectLst/>
                <a:latin typeface="+mn-lt"/>
                <a:ea typeface="+mn-ea"/>
                <a:cs typeface="+mn-cs"/>
              </a:rPr>
              <a:t>:</a:t>
            </a:r>
          </a:p>
          <a:p>
            <a:r>
              <a:rPr lang="zh-TW" altLang="en-US" sz="1200" kern="1200" dirty="0">
                <a:solidFill>
                  <a:schemeClr val="tx1"/>
                </a:solidFill>
                <a:effectLst/>
                <a:latin typeface="+mn-lt"/>
                <a:ea typeface="+mn-ea"/>
                <a:cs typeface="+mn-cs"/>
              </a:rPr>
              <a:t>完全使用</a:t>
            </a:r>
            <a:r>
              <a:rPr lang="en-US" altLang="zh-TW" sz="1200" kern="1200" dirty="0">
                <a:solidFill>
                  <a:schemeClr val="tx1"/>
                </a:solidFill>
                <a:effectLst/>
                <a:latin typeface="+mn-lt"/>
                <a:ea typeface="+mn-ea"/>
                <a:cs typeface="+mn-cs"/>
              </a:rPr>
              <a:t>NFV</a:t>
            </a:r>
            <a:r>
              <a:rPr lang="zh-TW" altLang="en-US"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EPC</a:t>
            </a:r>
            <a:r>
              <a:rPr lang="zh-TW" altLang="en-US" sz="1200" kern="1200" dirty="0">
                <a:solidFill>
                  <a:schemeClr val="tx1"/>
                </a:solidFill>
                <a:effectLst/>
                <a:latin typeface="+mn-lt"/>
                <a:ea typeface="+mn-ea"/>
                <a:cs typeface="+mn-cs"/>
              </a:rPr>
              <a:t>架構</a:t>
            </a:r>
            <a:endParaRPr lang="en-US" altLang="zh-TW"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同時使用</a:t>
            </a:r>
            <a:r>
              <a:rPr lang="en-US" altLang="zh-TW" sz="1200" kern="1200" dirty="0">
                <a:solidFill>
                  <a:schemeClr val="tx1"/>
                </a:solidFill>
                <a:effectLst/>
                <a:latin typeface="+mn-lt"/>
                <a:ea typeface="+mn-ea"/>
                <a:cs typeface="+mn-cs"/>
              </a:rPr>
              <a:t>SDN</a:t>
            </a:r>
            <a:r>
              <a:rPr lang="zh-TW" altLang="en-US" sz="1200" kern="1200" dirty="0">
                <a:solidFill>
                  <a:schemeClr val="tx1"/>
                </a:solidFill>
                <a:effectLst/>
                <a:latin typeface="+mn-lt"/>
                <a:ea typeface="+mn-ea"/>
                <a:cs typeface="+mn-cs"/>
              </a:rPr>
              <a:t>跟</a:t>
            </a:r>
            <a:r>
              <a:rPr lang="en-US" altLang="zh-TW" sz="1200" kern="1200" dirty="0">
                <a:solidFill>
                  <a:schemeClr val="tx1"/>
                </a:solidFill>
                <a:effectLst/>
                <a:latin typeface="+mn-lt"/>
                <a:ea typeface="+mn-ea"/>
                <a:cs typeface="+mn-cs"/>
              </a:rPr>
              <a:t>NFV</a:t>
            </a:r>
            <a:r>
              <a:rPr lang="zh-TW" altLang="en-US" sz="1200" kern="1200" dirty="0">
                <a:solidFill>
                  <a:schemeClr val="tx1"/>
                </a:solidFill>
                <a:effectLst/>
                <a:latin typeface="+mn-lt"/>
                <a:ea typeface="+mn-ea"/>
                <a:cs typeface="+mn-cs"/>
              </a:rPr>
              <a:t>外加虛擬化的</a:t>
            </a:r>
            <a:r>
              <a:rPr lang="en-US" altLang="zh-TW" sz="1200" kern="1200" dirty="0">
                <a:solidFill>
                  <a:schemeClr val="tx1"/>
                </a:solidFill>
                <a:effectLst/>
                <a:latin typeface="+mn-lt"/>
                <a:ea typeface="+mn-ea"/>
                <a:cs typeface="+mn-cs"/>
              </a:rPr>
              <a:t>data plane</a:t>
            </a:r>
            <a:r>
              <a:rPr lang="zh-TW" altLang="en-US"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user plane </a:t>
            </a:r>
            <a:r>
              <a:rPr lang="zh-TW" altLang="en-US"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EPC</a:t>
            </a:r>
            <a:r>
              <a:rPr lang="zh-TW" altLang="en-US" sz="1200" kern="1200" dirty="0">
                <a:solidFill>
                  <a:schemeClr val="tx1"/>
                </a:solidFill>
                <a:effectLst/>
                <a:latin typeface="+mn-lt"/>
                <a:ea typeface="+mn-ea"/>
                <a:cs typeface="+mn-cs"/>
              </a:rPr>
              <a:t>架構</a:t>
            </a:r>
            <a:endParaRPr lang="en-US" altLang="zh-TW"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只同時使用</a:t>
            </a:r>
            <a:r>
              <a:rPr lang="en-US" altLang="zh-TW" sz="1200" kern="1200" dirty="0">
                <a:solidFill>
                  <a:schemeClr val="tx1"/>
                </a:solidFill>
                <a:effectLst/>
                <a:latin typeface="+mn-lt"/>
                <a:ea typeface="+mn-ea"/>
                <a:cs typeface="+mn-cs"/>
              </a:rPr>
              <a:t>SDN</a:t>
            </a:r>
            <a:r>
              <a:rPr lang="zh-TW" altLang="en-US" sz="1200" kern="1200" dirty="0">
                <a:solidFill>
                  <a:schemeClr val="tx1"/>
                </a:solidFill>
                <a:effectLst/>
                <a:latin typeface="+mn-lt"/>
                <a:ea typeface="+mn-ea"/>
                <a:cs typeface="+mn-cs"/>
              </a:rPr>
              <a:t>跟</a:t>
            </a:r>
            <a:r>
              <a:rPr lang="en-US" altLang="zh-TW" sz="1200" kern="1200" dirty="0">
                <a:solidFill>
                  <a:schemeClr val="tx1"/>
                </a:solidFill>
                <a:effectLst/>
                <a:latin typeface="+mn-lt"/>
                <a:ea typeface="+mn-ea"/>
                <a:cs typeface="+mn-cs"/>
              </a:rPr>
              <a:t>NFV</a:t>
            </a:r>
            <a:r>
              <a:rPr lang="zh-TW" altLang="en-US"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EPC</a:t>
            </a:r>
            <a:r>
              <a:rPr lang="zh-TW" altLang="en-US" sz="1200" kern="1200" dirty="0">
                <a:solidFill>
                  <a:schemeClr val="tx1"/>
                </a:solidFill>
                <a:effectLst/>
                <a:latin typeface="+mn-lt"/>
                <a:ea typeface="+mn-ea"/>
                <a:cs typeface="+mn-cs"/>
              </a:rPr>
              <a:t>架構</a:t>
            </a:r>
            <a:endParaRPr lang="en-US" altLang="zh-TW"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完全使用</a:t>
            </a:r>
            <a:r>
              <a:rPr lang="en-US" altLang="zh-TW" sz="1200" kern="1200" dirty="0">
                <a:solidFill>
                  <a:schemeClr val="tx1"/>
                </a:solidFill>
                <a:effectLst/>
                <a:latin typeface="+mn-lt"/>
                <a:ea typeface="+mn-ea"/>
                <a:cs typeface="+mn-cs"/>
              </a:rPr>
              <a:t>SDN</a:t>
            </a:r>
            <a:r>
              <a:rPr lang="zh-TW" altLang="en-US"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MPC</a:t>
            </a:r>
            <a:r>
              <a:rPr lang="zh-TW" altLang="en-US" sz="1200" kern="1200" dirty="0">
                <a:solidFill>
                  <a:schemeClr val="tx1"/>
                </a:solidFill>
                <a:effectLst/>
                <a:latin typeface="+mn-lt"/>
                <a:ea typeface="+mn-ea"/>
                <a:cs typeface="+mn-cs"/>
              </a:rPr>
              <a:t>架構</a:t>
            </a:r>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21</a:t>
            </a:fld>
            <a:endParaRPr lang="zh-TW" altLang="en-US"/>
          </a:p>
        </p:txBody>
      </p:sp>
    </p:spTree>
    <p:extLst>
      <p:ext uri="{BB962C8B-B14F-4D97-AF65-F5344CB8AC3E}">
        <p14:creationId xmlns:p14="http://schemas.microsoft.com/office/powerpoint/2010/main" val="3148630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上述四種仍然是用</a:t>
            </a:r>
            <a:r>
              <a:rPr lang="en-US" altLang="zh-TW" dirty="0"/>
              <a:t>MME</a:t>
            </a:r>
            <a:r>
              <a:rPr lang="zh-TW" altLang="en-US" dirty="0"/>
              <a:t>去</a:t>
            </a:r>
            <a:r>
              <a:rPr lang="en-US" altLang="zh-TW" dirty="0"/>
              <a:t>couple</a:t>
            </a:r>
            <a:r>
              <a:rPr lang="zh-TW" altLang="en-US" dirty="0"/>
              <a:t>並非</a:t>
            </a:r>
            <a:r>
              <a:rPr lang="en-US" altLang="zh-TW" dirty="0" err="1"/>
              <a:t>vMME</a:t>
            </a:r>
            <a:endParaRPr lang="zh-TW" altLang="en-US" dirty="0"/>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22</a:t>
            </a:fld>
            <a:endParaRPr lang="zh-TW" altLang="en-US"/>
          </a:p>
        </p:txBody>
      </p:sp>
    </p:spTree>
    <p:extLst>
      <p:ext uri="{BB962C8B-B14F-4D97-AF65-F5344CB8AC3E}">
        <p14:creationId xmlns:p14="http://schemas.microsoft.com/office/powerpoint/2010/main" val="1955832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[6]</a:t>
            </a:r>
            <a:r>
              <a:rPr lang="zh-TW" altLang="zh-TW" sz="1200" kern="1200" dirty="0">
                <a:solidFill>
                  <a:schemeClr val="tx1"/>
                </a:solidFill>
                <a:effectLst/>
                <a:latin typeface="+mn-lt"/>
                <a:ea typeface="+mn-ea"/>
                <a:cs typeface="+mn-cs"/>
              </a:rPr>
              <a:t>中，提出了</a:t>
            </a:r>
            <a:r>
              <a:rPr lang="en-US" altLang="zh-TW" sz="1200" kern="1200" dirty="0">
                <a:solidFill>
                  <a:schemeClr val="tx1"/>
                </a:solidFill>
                <a:effectLst/>
                <a:latin typeface="+mn-lt"/>
                <a:ea typeface="+mn-ea"/>
                <a:cs typeface="+mn-cs"/>
              </a:rPr>
              <a:t>EPC</a:t>
            </a:r>
            <a:r>
              <a:rPr lang="zh-TW" altLang="zh-TW" sz="1200" kern="1200" dirty="0">
                <a:solidFill>
                  <a:schemeClr val="tx1"/>
                </a:solidFill>
                <a:effectLst/>
                <a:latin typeface="+mn-lt"/>
                <a:ea typeface="+mn-ea"/>
                <a:cs typeface="+mn-cs"/>
              </a:rPr>
              <a:t>作為一種服務，並描述了在</a:t>
            </a:r>
            <a:r>
              <a:rPr lang="en-US" altLang="zh-TW" sz="1200" kern="1200" dirty="0">
                <a:solidFill>
                  <a:schemeClr val="tx1"/>
                </a:solidFill>
                <a:effectLst/>
                <a:latin typeface="+mn-lt"/>
                <a:ea typeface="+mn-ea"/>
                <a:cs typeface="+mn-cs"/>
              </a:rPr>
              <a:t>cloud</a:t>
            </a:r>
            <a:r>
              <a:rPr lang="zh-TW" altLang="zh-TW" sz="1200" kern="1200" dirty="0">
                <a:solidFill>
                  <a:schemeClr val="tx1"/>
                </a:solidFill>
                <a:effectLst/>
                <a:latin typeface="+mn-lt"/>
                <a:ea typeface="+mn-ea"/>
                <a:cs typeface="+mn-cs"/>
              </a:rPr>
              <a:t>中部署</a:t>
            </a:r>
            <a:r>
              <a:rPr lang="en-US" altLang="zh-TW" sz="1200" kern="1200" dirty="0">
                <a:solidFill>
                  <a:schemeClr val="tx1"/>
                </a:solidFill>
                <a:effectLst/>
                <a:latin typeface="+mn-lt"/>
                <a:ea typeface="+mn-ea"/>
                <a:cs typeface="+mn-cs"/>
              </a:rPr>
              <a:t>EPC</a:t>
            </a:r>
            <a:r>
              <a:rPr lang="zh-TW" altLang="zh-TW" sz="1200" kern="1200" dirty="0">
                <a:solidFill>
                  <a:schemeClr val="tx1"/>
                </a:solidFill>
                <a:effectLst/>
                <a:latin typeface="+mn-lt"/>
                <a:ea typeface="+mn-ea"/>
                <a:cs typeface="+mn-cs"/>
              </a:rPr>
              <a:t>的四種方法，</a:t>
            </a:r>
            <a:r>
              <a:rPr lang="zh-TW" altLang="en-US" sz="1200" kern="1200" dirty="0">
                <a:solidFill>
                  <a:schemeClr val="tx1"/>
                </a:solidFill>
                <a:effectLst/>
                <a:latin typeface="+mn-lt"/>
                <a:ea typeface="+mn-ea"/>
                <a:cs typeface="+mn-cs"/>
              </a:rPr>
              <a:t>分別為</a:t>
            </a: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映射、</a:t>
            </a: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N</a:t>
            </a:r>
            <a:r>
              <a:rPr lang="zh-TW" altLang="zh-TW" sz="1200" kern="1200" dirty="0">
                <a:solidFill>
                  <a:schemeClr val="tx1"/>
                </a:solidFill>
                <a:effectLst/>
                <a:latin typeface="+mn-lt"/>
                <a:ea typeface="+mn-ea"/>
                <a:cs typeface="+mn-cs"/>
              </a:rPr>
              <a:t>映射、</a:t>
            </a:r>
            <a:r>
              <a:rPr lang="en-US" altLang="zh-TW" sz="1200" kern="1200" dirty="0">
                <a:solidFill>
                  <a:schemeClr val="tx1"/>
                </a:solidFill>
                <a:effectLst/>
                <a:latin typeface="+mn-lt"/>
                <a:ea typeface="+mn-ea"/>
                <a:cs typeface="+mn-cs"/>
              </a:rPr>
              <a:t>N</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映射和</a:t>
            </a:r>
            <a:r>
              <a:rPr lang="en-US" altLang="zh-TW" sz="1200" kern="1200" dirty="0">
                <a:solidFill>
                  <a:schemeClr val="tx1"/>
                </a:solidFill>
                <a:effectLst/>
                <a:latin typeface="+mn-lt"/>
                <a:ea typeface="+mn-ea"/>
                <a:cs typeface="+mn-cs"/>
              </a:rPr>
              <a:t>N</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映射，取決於不同的</a:t>
            </a:r>
            <a:r>
              <a:rPr lang="en-US" altLang="zh-TW" sz="1200" kern="1200" dirty="0">
                <a:solidFill>
                  <a:schemeClr val="tx1"/>
                </a:solidFill>
                <a:effectLst/>
                <a:latin typeface="+mn-lt"/>
                <a:ea typeface="+mn-ea"/>
                <a:cs typeface="+mn-cs"/>
              </a:rPr>
              <a:t>VNF</a:t>
            </a:r>
            <a:r>
              <a:rPr lang="zh-TW" altLang="zh-TW" sz="1200" kern="1200" dirty="0">
                <a:solidFill>
                  <a:schemeClr val="tx1"/>
                </a:solidFill>
                <a:effectLst/>
                <a:latin typeface="+mn-lt"/>
                <a:ea typeface="+mn-ea"/>
                <a:cs typeface="+mn-cs"/>
              </a:rPr>
              <a:t>映射方法。</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也被分為</a:t>
            </a:r>
            <a:r>
              <a:rPr lang="en-US" altLang="zh-TW" sz="1200" kern="1200" dirty="0">
                <a:solidFill>
                  <a:schemeClr val="tx1"/>
                </a:solidFill>
                <a:effectLst/>
                <a:latin typeface="+mn-lt"/>
                <a:ea typeface="+mn-ea"/>
                <a:cs typeface="+mn-cs"/>
              </a:rPr>
              <a:t>1:1</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1:N</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N:1</a:t>
            </a:r>
            <a:r>
              <a:rPr lang="zh-TW" altLang="zh-TW" sz="1200" kern="1200" dirty="0">
                <a:solidFill>
                  <a:schemeClr val="tx1"/>
                </a:solidFill>
                <a:effectLst/>
                <a:latin typeface="+mn-lt"/>
                <a:ea typeface="+mn-ea"/>
                <a:cs typeface="+mn-cs"/>
              </a:rPr>
              <a:t>以及</a:t>
            </a:r>
            <a:r>
              <a:rPr lang="en-US" altLang="zh-TW" sz="1200" kern="1200" dirty="0">
                <a:solidFill>
                  <a:schemeClr val="tx1"/>
                </a:solidFill>
                <a:effectLst/>
                <a:latin typeface="+mn-lt"/>
                <a:ea typeface="+mn-ea"/>
                <a:cs typeface="+mn-cs"/>
              </a:rPr>
              <a:t>N:2</a:t>
            </a:r>
            <a:r>
              <a:rPr lang="zh-TW" altLang="zh-TW" sz="1200" kern="1200" dirty="0">
                <a:solidFill>
                  <a:schemeClr val="tx1"/>
                </a:solidFill>
                <a:effectLst/>
                <a:latin typeface="+mn-lt"/>
                <a:ea typeface="+mn-ea"/>
                <a:cs typeface="+mn-cs"/>
              </a:rPr>
              <a:t>映射</a:t>
            </a:r>
          </a:p>
          <a:p>
            <a:endParaRPr lang="zh-TW" altLang="en-US" dirty="0"/>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23</a:t>
            </a:fld>
            <a:endParaRPr lang="zh-TW" altLang="en-US"/>
          </a:p>
        </p:txBody>
      </p:sp>
    </p:spTree>
    <p:extLst>
      <p:ext uri="{BB962C8B-B14F-4D97-AF65-F5344CB8AC3E}">
        <p14:creationId xmlns:p14="http://schemas.microsoft.com/office/powerpoint/2010/main" val="3971265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[16]</a:t>
            </a:r>
            <a:r>
              <a:rPr lang="zh-TW" altLang="zh-TW" sz="1200" kern="1200" dirty="0">
                <a:solidFill>
                  <a:schemeClr val="tx1"/>
                </a:solidFill>
                <a:effectLst/>
                <a:latin typeface="+mn-lt"/>
                <a:ea typeface="+mn-ea"/>
                <a:cs typeface="+mn-cs"/>
              </a:rPr>
              <a:t>中，考慮到功能和管理方面的限制，對提供</a:t>
            </a:r>
            <a:r>
              <a:rPr lang="en-US" altLang="zh-TW" sz="1200" kern="1200" dirty="0">
                <a:solidFill>
                  <a:schemeClr val="tx1"/>
                </a:solidFill>
                <a:effectLst/>
                <a:latin typeface="+mn-lt"/>
                <a:ea typeface="+mn-ea"/>
                <a:cs typeface="+mn-cs"/>
              </a:rPr>
              <a:t>Evolved Packet Core as a Service</a:t>
            </a:r>
            <a:r>
              <a:rPr lang="zh-TW" altLang="zh-TW" sz="1200" kern="1200" dirty="0">
                <a:solidFill>
                  <a:schemeClr val="tx1"/>
                </a:solidFill>
                <a:effectLst/>
                <a:latin typeface="+mn-lt"/>
                <a:ea typeface="+mn-ea"/>
                <a:cs typeface="+mn-cs"/>
              </a:rPr>
              <a:t>（</a:t>
            </a:r>
            <a:r>
              <a:rPr lang="en-US" altLang="zh-TW" sz="1200" kern="1200" dirty="0" err="1">
                <a:solidFill>
                  <a:schemeClr val="tx1"/>
                </a:solidFill>
                <a:effectLst/>
                <a:latin typeface="+mn-lt"/>
                <a:ea typeface="+mn-ea"/>
                <a:cs typeface="+mn-cs"/>
              </a:rPr>
              <a:t>EPCaaS</a:t>
            </a:r>
            <a:r>
              <a:rPr lang="zh-TW" altLang="zh-TW" sz="1200" kern="1200" dirty="0">
                <a:solidFill>
                  <a:schemeClr val="tx1"/>
                </a:solidFill>
                <a:effectLst/>
                <a:latin typeface="+mn-lt"/>
                <a:ea typeface="+mn-ea"/>
                <a:cs typeface="+mn-cs"/>
              </a:rPr>
              <a:t>）的虛擬化移動網絡基礎設施分析了</a:t>
            </a:r>
            <a:r>
              <a:rPr lang="en-US" altLang="zh-TW" sz="1200" kern="1200" dirty="0">
                <a:solidFill>
                  <a:schemeClr val="tx1"/>
                </a:solidFill>
                <a:effectLst/>
                <a:latin typeface="+mn-lt"/>
                <a:ea typeface="+mn-ea"/>
                <a:cs typeface="+mn-cs"/>
              </a:rPr>
              <a:t>VNF/VNFC</a:t>
            </a:r>
            <a:r>
              <a:rPr lang="zh-TW" altLang="zh-TW" sz="1200" kern="1200" dirty="0">
                <a:solidFill>
                  <a:schemeClr val="tx1"/>
                </a:solidFill>
                <a:effectLst/>
                <a:latin typeface="+mn-lt"/>
                <a:ea typeface="+mn-ea"/>
                <a:cs typeface="+mn-cs"/>
              </a:rPr>
              <a:t>部署策略的成本。</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成本是以數據中心基礎設施資源的使用率來衡量的</a:t>
            </a:r>
          </a:p>
          <a:p>
            <a:endParaRPr lang="zh-TW" altLang="en-US" dirty="0"/>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24</a:t>
            </a:fld>
            <a:endParaRPr lang="zh-TW" altLang="en-US"/>
          </a:p>
        </p:txBody>
      </p:sp>
    </p:spTree>
    <p:extLst>
      <p:ext uri="{BB962C8B-B14F-4D97-AF65-F5344CB8AC3E}">
        <p14:creationId xmlns:p14="http://schemas.microsoft.com/office/powerpoint/2010/main" val="2903949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41BCBBC0-C7D6-4CF1-89DD-0AD75349B667}"/>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[17]</a:t>
            </a:r>
            <a:r>
              <a:rPr lang="zh-TW" altLang="zh-TW" sz="1200" kern="1200" dirty="0">
                <a:solidFill>
                  <a:schemeClr val="tx1"/>
                </a:solidFill>
                <a:effectLst/>
                <a:latin typeface="+mn-lt"/>
                <a:ea typeface="+mn-ea"/>
                <a:cs typeface="+mn-cs"/>
              </a:rPr>
              <a:t>中，引入了不同的</a:t>
            </a:r>
            <a:r>
              <a:rPr lang="en-US" altLang="zh-TW" dirty="0"/>
              <a:t>carrier cloud</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VNF</a:t>
            </a:r>
            <a:r>
              <a:rPr lang="zh-TW" altLang="zh-TW" sz="1200" kern="1200" dirty="0">
                <a:solidFill>
                  <a:schemeClr val="tx1"/>
                </a:solidFill>
                <a:effectLst/>
                <a:latin typeface="+mn-lt"/>
                <a:ea typeface="+mn-ea"/>
                <a:cs typeface="+mn-cs"/>
              </a:rPr>
              <a:t>放置算法，旨在最小化</a:t>
            </a:r>
            <a:r>
              <a:rPr lang="en-US" altLang="zh-TW" sz="1200" kern="1200" dirty="0">
                <a:solidFill>
                  <a:schemeClr val="tx1"/>
                </a:solidFill>
                <a:effectLst/>
                <a:latin typeface="+mn-lt"/>
                <a:ea typeface="+mn-ea"/>
                <a:cs typeface="+mn-cs"/>
              </a:rPr>
              <a:t>UE</a:t>
            </a:r>
            <a:r>
              <a:rPr lang="zh-TW" altLang="zh-TW" sz="1200" kern="1200" dirty="0">
                <a:solidFill>
                  <a:schemeClr val="tx1"/>
                </a:solidFill>
                <a:effectLst/>
                <a:latin typeface="+mn-lt"/>
                <a:ea typeface="+mn-ea"/>
                <a:cs typeface="+mn-cs"/>
              </a:rPr>
              <a:t>和底層</a:t>
            </a:r>
            <a:r>
              <a:rPr lang="en-US" altLang="zh-TW" sz="1200" kern="1200" dirty="0">
                <a:solidFill>
                  <a:schemeClr val="tx1"/>
                </a:solidFill>
                <a:effectLst/>
                <a:latin typeface="+mn-lt"/>
                <a:ea typeface="+mn-ea"/>
                <a:cs typeface="+mn-cs"/>
              </a:rPr>
              <a:t>VNI</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PDN-GW VNF</a:t>
            </a:r>
            <a:r>
              <a:rPr lang="zh-TW" altLang="zh-TW" sz="1200" kern="1200" dirty="0">
                <a:solidFill>
                  <a:schemeClr val="tx1"/>
                </a:solidFill>
                <a:effectLst/>
                <a:latin typeface="+mn-lt"/>
                <a:ea typeface="+mn-ea"/>
                <a:cs typeface="+mn-cs"/>
              </a:rPr>
              <a:t>之間的路徑，以及最小化</a:t>
            </a:r>
            <a:r>
              <a:rPr lang="en-US" altLang="zh-TW" sz="1200" kern="1200" dirty="0">
                <a:solidFill>
                  <a:schemeClr val="tx1"/>
                </a:solidFill>
                <a:effectLst/>
                <a:latin typeface="+mn-lt"/>
                <a:ea typeface="+mn-ea"/>
                <a:cs typeface="+mn-cs"/>
              </a:rPr>
              <a:t>S-GW</a:t>
            </a:r>
            <a:r>
              <a:rPr lang="zh-TW" altLang="zh-TW" sz="1200" kern="1200" dirty="0">
                <a:solidFill>
                  <a:schemeClr val="tx1"/>
                </a:solidFill>
                <a:effectLst/>
                <a:latin typeface="+mn-lt"/>
                <a:ea typeface="+mn-ea"/>
                <a:cs typeface="+mn-cs"/>
              </a:rPr>
              <a:t>的搬遷頻率。</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kern="1200" dirty="0">
                <a:solidFill>
                  <a:schemeClr val="tx1"/>
                </a:solidFill>
                <a:effectLst/>
                <a:latin typeface="+mn-lt"/>
                <a:ea typeface="+mn-ea"/>
                <a:cs typeface="+mn-cs"/>
              </a:rPr>
              <a:t>並</a:t>
            </a:r>
            <a:r>
              <a:rPr lang="zh-TW" altLang="zh-TW" sz="1200" kern="1200" dirty="0">
                <a:solidFill>
                  <a:schemeClr val="tx1"/>
                </a:solidFill>
                <a:effectLst/>
                <a:latin typeface="+mn-lt"/>
                <a:ea typeface="+mn-ea"/>
                <a:cs typeface="+mn-cs"/>
              </a:rPr>
              <a:t>提出了處理</a:t>
            </a:r>
            <a:r>
              <a:rPr lang="en-US" altLang="zh-TW" sz="1200" kern="1200" dirty="0">
                <a:solidFill>
                  <a:schemeClr val="tx1"/>
                </a:solidFill>
                <a:effectLst/>
                <a:latin typeface="+mn-lt"/>
                <a:ea typeface="+mn-ea"/>
                <a:cs typeface="+mn-cs"/>
              </a:rPr>
              <a:t>VNFs</a:t>
            </a:r>
            <a:r>
              <a:rPr lang="zh-TW" altLang="zh-TW" sz="1200" kern="1200" dirty="0">
                <a:solidFill>
                  <a:schemeClr val="tx1"/>
                </a:solidFill>
                <a:effectLst/>
                <a:latin typeface="+mn-lt"/>
                <a:ea typeface="+mn-ea"/>
                <a:cs typeface="+mn-cs"/>
              </a:rPr>
              <a:t>在用戶平面上的最佳放置的算法。</a:t>
            </a:r>
          </a:p>
          <a:p>
            <a:endParaRPr lang="zh-TW"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F26B0E7E-3AC0-42D3-BE9E-7A9283FA2405}"/>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[18]</a:t>
            </a:r>
            <a:r>
              <a:rPr lang="zh-TW" altLang="zh-TW" sz="1200" kern="1200" dirty="0">
                <a:solidFill>
                  <a:schemeClr val="tx1"/>
                </a:solidFill>
                <a:effectLst/>
                <a:latin typeface="+mn-lt"/>
                <a:ea typeface="+mn-ea"/>
                <a:cs typeface="+mn-cs"/>
              </a:rPr>
              <a:t>中，提出了一個名為</a:t>
            </a:r>
            <a:r>
              <a:rPr lang="en-US" altLang="zh-TW" sz="1200" kern="1200" dirty="0">
                <a:solidFill>
                  <a:schemeClr val="tx1"/>
                </a:solidFill>
                <a:effectLst/>
                <a:latin typeface="+mn-lt"/>
                <a:ea typeface="+mn-ea"/>
                <a:cs typeface="+mn-cs"/>
              </a:rPr>
              <a:t>KLEIN</a:t>
            </a:r>
            <a:r>
              <a:rPr lang="zh-TW" altLang="zh-TW" sz="1200" kern="1200" dirty="0">
                <a:solidFill>
                  <a:schemeClr val="tx1"/>
                </a:solidFill>
                <a:effectLst/>
                <a:latin typeface="+mn-lt"/>
                <a:ea typeface="+mn-ea"/>
                <a:cs typeface="+mn-cs"/>
              </a:rPr>
              <a:t>的蜂窩核心的實際實現，通過使用</a:t>
            </a:r>
            <a:r>
              <a:rPr lang="en-US" altLang="zh-TW" sz="1200" kern="1200" dirty="0" err="1">
                <a:solidFill>
                  <a:schemeClr val="tx1"/>
                </a:solidFill>
                <a:effectLst/>
                <a:latin typeface="+mn-lt"/>
                <a:ea typeface="+mn-ea"/>
                <a:cs typeface="+mn-cs"/>
              </a:rPr>
              <a:t>vEPC</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SDN</a:t>
            </a:r>
            <a:r>
              <a:rPr lang="zh-TW" altLang="zh-TW" sz="1200" kern="1200" dirty="0">
                <a:solidFill>
                  <a:schemeClr val="tx1"/>
                </a:solidFill>
                <a:effectLst/>
                <a:latin typeface="+mn-lt"/>
                <a:ea typeface="+mn-ea"/>
                <a:cs typeface="+mn-cs"/>
              </a:rPr>
              <a:t>來實現數據中心的</a:t>
            </a:r>
            <a:r>
              <a:rPr lang="en-US" altLang="zh-TW" sz="1200" kern="1200" dirty="0">
                <a:solidFill>
                  <a:schemeClr val="tx1"/>
                </a:solidFill>
                <a:effectLst/>
                <a:latin typeface="+mn-lt"/>
                <a:ea typeface="+mn-ea"/>
                <a:cs typeface="+mn-cs"/>
              </a:rPr>
              <a:t>SFC</a:t>
            </a:r>
            <a:r>
              <a:rPr lang="zh-TW" altLang="zh-TW" sz="1200" kern="1200" dirty="0">
                <a:solidFill>
                  <a:schemeClr val="tx1"/>
                </a:solidFill>
                <a:effectLst/>
                <a:latin typeface="+mn-lt"/>
                <a:ea typeface="+mn-ea"/>
                <a:cs typeface="+mn-cs"/>
              </a:rPr>
              <a:t>，並通過全局資源管理方案將流量映射到不同的數據中心位置，從而實現最小的破壞性設計。</a:t>
            </a:r>
          </a:p>
          <a:p>
            <a:endParaRPr lang="zh-TW"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CD3B0386-2DE8-45A5-95ED-67C9B9C2902D}"/>
              </a:ext>
            </a:extLst>
          </p:cNvPr>
          <p:cNvSpPr>
            <a:spLocks noGrp="1"/>
          </p:cNvSpPr>
          <p:nvPr>
            <p:ph type="body" idx="1"/>
          </p:nvPr>
        </p:nvSpPr>
        <p:spPr/>
        <p:txBody>
          <a:bodyPr/>
          <a:lstStyle/>
          <a:p>
            <a:r>
              <a:rPr lang="zh-TW" altLang="en-US" dirty="0"/>
              <a:t>在</a:t>
            </a:r>
            <a:r>
              <a:rPr lang="en-US" altLang="zh-TW" dirty="0"/>
              <a:t>[19]</a:t>
            </a:r>
            <a:r>
              <a:rPr lang="zh-TW" altLang="en-US" dirty="0"/>
              <a:t>中，為機器類型通信提出了一個分散的核心網絡架構，該架構為確定的控制事件進行了優化，使得可以有大規模的控制信號。</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840EDB5C-9FB7-4090-81B6-0B5B06089B6D}"/>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[20]</a:t>
            </a:r>
            <a:r>
              <a:rPr lang="zh-TW" altLang="zh-TW" sz="1200" kern="1200" dirty="0">
                <a:solidFill>
                  <a:schemeClr val="tx1"/>
                </a:solidFill>
                <a:effectLst/>
                <a:latin typeface="+mn-lt"/>
                <a:ea typeface="+mn-ea"/>
                <a:cs typeface="+mn-cs"/>
              </a:rPr>
              <a:t>中，提出了一個</a:t>
            </a:r>
            <a:r>
              <a:rPr lang="en-US" altLang="zh-TW" sz="1200" kern="1200" dirty="0" err="1">
                <a:solidFill>
                  <a:schemeClr val="tx1"/>
                </a:solidFill>
                <a:effectLst/>
                <a:latin typeface="+mn-lt"/>
                <a:ea typeface="+mn-ea"/>
                <a:cs typeface="+mn-cs"/>
              </a:rPr>
              <a:t>vEPC</a:t>
            </a:r>
            <a:r>
              <a:rPr lang="zh-TW" altLang="zh-TW" sz="1200" kern="1200" dirty="0">
                <a:solidFill>
                  <a:schemeClr val="tx1"/>
                </a:solidFill>
                <a:effectLst/>
                <a:latin typeface="+mn-lt"/>
                <a:ea typeface="+mn-ea"/>
                <a:cs typeface="+mn-cs"/>
              </a:rPr>
              <a:t>的實現架構以適應</a:t>
            </a:r>
            <a:r>
              <a:rPr lang="en-US" altLang="zh-TW" sz="1200" kern="1200" dirty="0">
                <a:solidFill>
                  <a:schemeClr val="tx1"/>
                </a:solidFill>
                <a:effectLst/>
                <a:latin typeface="+mn-lt"/>
                <a:ea typeface="+mn-ea"/>
                <a:cs typeface="+mn-cs"/>
              </a:rPr>
              <a:t>M2M</a:t>
            </a:r>
            <a:r>
              <a:rPr lang="zh-TW" altLang="zh-TW" sz="1200" kern="1200" dirty="0">
                <a:solidFill>
                  <a:schemeClr val="tx1"/>
                </a:solidFill>
                <a:effectLst/>
                <a:latin typeface="+mn-lt"/>
                <a:ea typeface="+mn-ea"/>
                <a:cs typeface="+mn-cs"/>
              </a:rPr>
              <a:t>服務。</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每個</a:t>
            </a:r>
            <a:r>
              <a:rPr lang="en-US" altLang="zh-TW" sz="1200" kern="1200" dirty="0" err="1">
                <a:solidFill>
                  <a:schemeClr val="tx1"/>
                </a:solidFill>
                <a:effectLst/>
                <a:latin typeface="+mn-lt"/>
                <a:ea typeface="+mn-ea"/>
                <a:cs typeface="+mn-cs"/>
              </a:rPr>
              <a:t>vEPC</a:t>
            </a:r>
            <a:r>
              <a:rPr lang="zh-TW" altLang="zh-TW" sz="1200" kern="1200" dirty="0">
                <a:solidFill>
                  <a:schemeClr val="tx1"/>
                </a:solidFill>
                <a:effectLst/>
                <a:latin typeface="+mn-lt"/>
                <a:ea typeface="+mn-ea"/>
                <a:cs typeface="+mn-cs"/>
              </a:rPr>
              <a:t>都通過</a:t>
            </a:r>
            <a:r>
              <a:rPr lang="zh-TW" altLang="en-US" sz="1200" kern="1200" dirty="0">
                <a:solidFill>
                  <a:schemeClr val="tx1"/>
                </a:solidFill>
                <a:effectLst/>
                <a:latin typeface="+mn-lt"/>
                <a:ea typeface="+mn-ea"/>
                <a:cs typeface="+mn-cs"/>
              </a:rPr>
              <a:t>實體轉成虛擬</a:t>
            </a:r>
            <a:r>
              <a:rPr lang="zh-TW" altLang="zh-TW" sz="1200" kern="1200" dirty="0">
                <a:solidFill>
                  <a:schemeClr val="tx1"/>
                </a:solidFill>
                <a:effectLst/>
                <a:latin typeface="+mn-lt"/>
                <a:ea typeface="+mn-ea"/>
                <a:cs typeface="+mn-cs"/>
              </a:rPr>
              <a:t>進行優化。</a:t>
            </a:r>
          </a:p>
          <a:p>
            <a:endParaRPr lang="zh-TW"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1C278D49-4BBB-4DF8-AA46-19F2771D3220}"/>
              </a:ext>
            </a:extLst>
          </p:cNvPr>
          <p:cNvSpPr>
            <a:spLocks noGrp="1"/>
          </p:cNvSpPr>
          <p:nvPr>
            <p:ph type="body" idx="1"/>
          </p:nvPr>
        </p:nvSpPr>
        <p:spPr/>
        <p:txBody>
          <a:bodyPr/>
          <a:lstStyle/>
          <a:p>
            <a:r>
              <a:rPr lang="zh-TW" altLang="en-US" dirty="0"/>
              <a:t>根據</a:t>
            </a:r>
            <a:r>
              <a:rPr lang="en-US" altLang="zh-TW" dirty="0"/>
              <a:t>21 22</a:t>
            </a:r>
            <a:r>
              <a:rPr lang="zh-TW" altLang="en-US" dirty="0"/>
              <a:t>篇</a:t>
            </a:r>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被</a:t>
            </a:r>
            <a:r>
              <a:rPr lang="zh-TW" altLang="en-US" sz="1200" kern="1200" dirty="0">
                <a:solidFill>
                  <a:schemeClr val="tx1"/>
                </a:solidFill>
                <a:effectLst/>
                <a:latin typeface="+mn-lt"/>
                <a:ea typeface="+mn-ea"/>
                <a:cs typeface="+mn-cs"/>
              </a:rPr>
              <a:t>拆分</a:t>
            </a:r>
            <a:r>
              <a:rPr lang="zh-TW" altLang="zh-TW" sz="1200" kern="1200" dirty="0">
                <a:solidFill>
                  <a:schemeClr val="tx1"/>
                </a:solidFill>
                <a:effectLst/>
                <a:latin typeface="+mn-lt"/>
                <a:ea typeface="+mn-ea"/>
                <a:cs typeface="+mn-cs"/>
              </a:rPr>
              <a:t>為</a:t>
            </a:r>
            <a:r>
              <a:rPr lang="en-US" altLang="zh-TW" sz="1200" kern="1200" dirty="0" err="1">
                <a:solidFill>
                  <a:schemeClr val="tx1"/>
                </a:solidFill>
                <a:effectLst/>
                <a:latin typeface="+mn-lt"/>
                <a:ea typeface="+mn-ea"/>
                <a:cs typeface="+mn-cs"/>
              </a:rPr>
              <a:t>FE,worker,DB</a:t>
            </a:r>
            <a:r>
              <a:rPr lang="zh-TW" altLang="zh-TW" sz="1200" kern="1200" dirty="0">
                <a:solidFill>
                  <a:schemeClr val="tx1"/>
                </a:solidFill>
                <a:effectLst/>
                <a:latin typeface="+mn-lt"/>
                <a:ea typeface="+mn-ea"/>
                <a:cs typeface="+mn-cs"/>
              </a:rPr>
              <a:t>三個功能實體</a:t>
            </a:r>
            <a:endParaRPr lang="zh-TW"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933742EC-17D9-4D20-8A33-7D0890CBA6FB}"/>
              </a:ext>
            </a:extLst>
          </p:cNvPr>
          <p:cNvSpPr>
            <a:spLocks noGrp="1"/>
          </p:cNvSpPr>
          <p:nvPr>
            <p:ph type="body" idx="1"/>
          </p:nvPr>
        </p:nvSpPr>
        <p:spPr/>
        <p:txBody>
          <a:bodyPr/>
          <a:lstStyle/>
          <a:p>
            <a:r>
              <a:rPr lang="zh-TW" altLang="zh-TW" sz="1200" kern="1200" dirty="0">
                <a:solidFill>
                  <a:schemeClr val="tx1"/>
                </a:solidFill>
                <a:effectLst/>
                <a:latin typeface="+mn-lt"/>
                <a:ea typeface="+mn-ea"/>
                <a:cs typeface="+mn-cs"/>
              </a:rPr>
              <a:t>從服務功能鏈</a:t>
            </a:r>
            <a:r>
              <a:rPr lang="en-US" altLang="zh-TW" sz="1200" kern="1200" dirty="0">
                <a:solidFill>
                  <a:schemeClr val="tx1"/>
                </a:solidFill>
                <a:effectLst/>
                <a:latin typeface="+mn-lt"/>
                <a:ea typeface="+mn-ea"/>
                <a:cs typeface="+mn-cs"/>
              </a:rPr>
              <a:t> (SFC) </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 VNF </a:t>
            </a:r>
            <a:r>
              <a:rPr lang="zh-TW" altLang="zh-TW" sz="1200" kern="1200" dirty="0">
                <a:solidFill>
                  <a:schemeClr val="tx1"/>
                </a:solidFill>
                <a:effectLst/>
                <a:latin typeface="+mn-lt"/>
                <a:ea typeface="+mn-ea"/>
                <a:cs typeface="+mn-cs"/>
              </a:rPr>
              <a:t>嵌入的角度來看，鏈接的</a:t>
            </a:r>
            <a:r>
              <a:rPr lang="en-US" altLang="zh-TW" sz="1200" kern="1200" dirty="0">
                <a:solidFill>
                  <a:schemeClr val="tx1"/>
                </a:solidFill>
                <a:effectLst/>
                <a:latin typeface="+mn-lt"/>
                <a:ea typeface="+mn-ea"/>
                <a:cs typeface="+mn-cs"/>
              </a:rPr>
              <a:t> VNF </a:t>
            </a:r>
            <a:r>
              <a:rPr lang="zh-TW" altLang="zh-TW" sz="1200" kern="1200" dirty="0">
                <a:solidFill>
                  <a:schemeClr val="tx1"/>
                </a:solidFill>
                <a:effectLst/>
                <a:latin typeface="+mn-lt"/>
                <a:ea typeface="+mn-ea"/>
                <a:cs typeface="+mn-cs"/>
              </a:rPr>
              <a:t>被定義為一組</a:t>
            </a:r>
            <a:r>
              <a:rPr lang="zh-TW" altLang="en-US" sz="1200" kern="1200" dirty="0">
                <a:solidFill>
                  <a:schemeClr val="tx1"/>
                </a:solidFill>
                <a:effectLst/>
                <a:latin typeface="+mn-lt"/>
                <a:ea typeface="+mn-ea"/>
                <a:cs typeface="+mn-cs"/>
              </a:rPr>
              <a:t>有順序</a:t>
            </a:r>
            <a:r>
              <a:rPr lang="zh-TW" altLang="zh-TW" sz="1200" kern="1200" dirty="0">
                <a:solidFill>
                  <a:schemeClr val="tx1"/>
                </a:solidFill>
                <a:effectLst/>
                <a:latin typeface="+mn-lt"/>
                <a:ea typeface="+mn-ea"/>
                <a:cs typeface="+mn-cs"/>
              </a:rPr>
              <a:t>的服務功能</a:t>
            </a:r>
            <a:r>
              <a:rPr lang="en-US" altLang="zh-TW" sz="1200" kern="1200" dirty="0">
                <a:solidFill>
                  <a:schemeClr val="tx1"/>
                </a:solidFill>
                <a:effectLst/>
                <a:latin typeface="+mn-lt"/>
                <a:ea typeface="+mn-ea"/>
                <a:cs typeface="+mn-cs"/>
              </a:rPr>
              <a:t> (SF)</a:t>
            </a:r>
            <a:r>
              <a:rPr lang="zh-TW" altLang="zh-TW" sz="1200" kern="1200" dirty="0">
                <a:solidFill>
                  <a:schemeClr val="tx1"/>
                </a:solidFill>
                <a:effectLst/>
                <a:latin typeface="+mn-lt"/>
                <a:ea typeface="+mn-ea"/>
                <a:cs typeface="+mn-cs"/>
              </a:rPr>
              <a:t>，用於處理（數據平面）、（控制 平面）的特定服務</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應用程序</a:t>
            </a:r>
            <a:endParaRPr lang="zh-TW"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在本篇論文的目標，通過使用</a:t>
            </a:r>
            <a:r>
              <a:rPr lang="en-US" altLang="zh-TW" dirty="0"/>
              <a:t>NFV</a:t>
            </a:r>
            <a:r>
              <a:rPr lang="zh-TW" altLang="en-US" dirty="0"/>
              <a:t>和</a:t>
            </a:r>
            <a:r>
              <a:rPr lang="en-US" altLang="zh-TW" dirty="0"/>
              <a:t>SFC</a:t>
            </a:r>
            <a:r>
              <a:rPr lang="zh-TW" altLang="en-US" dirty="0"/>
              <a:t>來解決移動性管理的優化問題。</a:t>
            </a:r>
            <a:endParaRPr lang="en-US" altLang="zh-TW" dirty="0"/>
          </a:p>
          <a:p>
            <a:r>
              <a:rPr lang="zh-TW" altLang="en-US" dirty="0"/>
              <a:t>透過分析在</a:t>
            </a:r>
            <a:r>
              <a:rPr lang="en-US" altLang="zh-TW" dirty="0"/>
              <a:t>SFC</a:t>
            </a:r>
            <a:r>
              <a:rPr lang="zh-TW" altLang="en-US" dirty="0"/>
              <a:t>上的</a:t>
            </a:r>
            <a:r>
              <a:rPr lang="en-US" altLang="zh-TW" dirty="0" err="1"/>
              <a:t>vMME</a:t>
            </a:r>
            <a:r>
              <a:rPr lang="zh-TW" altLang="en-US" dirty="0"/>
              <a:t>的所有</a:t>
            </a:r>
            <a:r>
              <a:rPr lang="en-US" altLang="zh-TW" dirty="0"/>
              <a:t>signaling processing (flow)</a:t>
            </a:r>
            <a:r>
              <a:rPr lang="zh-TW" altLang="en-US" dirty="0"/>
              <a:t>流 藉此得到成本</a:t>
            </a:r>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4</a:t>
            </a:fld>
            <a:endParaRPr lang="zh-TW" altLang="en-US"/>
          </a:p>
        </p:txBody>
      </p:sp>
    </p:spTree>
    <p:extLst>
      <p:ext uri="{BB962C8B-B14F-4D97-AF65-F5344CB8AC3E}">
        <p14:creationId xmlns:p14="http://schemas.microsoft.com/office/powerpoint/2010/main" val="2474244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A6EF5943-FD6C-4B00-82D4-3BB7DF8D5627}"/>
              </a:ext>
            </a:extLst>
          </p:cNvPr>
          <p:cNvSpPr>
            <a:spLocks noGrp="1"/>
          </p:cNvSpPr>
          <p:nvPr>
            <p:ph type="body" idx="1"/>
          </p:nvPr>
        </p:nvSpPr>
        <p:spPr/>
        <p:txBody>
          <a:bodyPr/>
          <a:lstStyle/>
          <a:p>
            <a:r>
              <a:rPr lang="zh-TW" altLang="en-US" dirty="0"/>
              <a:t>大部分的文獻</a:t>
            </a:r>
            <a:r>
              <a:rPr lang="zh-TW" altLang="zh-TW" sz="1200" kern="1200" dirty="0">
                <a:solidFill>
                  <a:schemeClr val="tx1"/>
                </a:solidFill>
                <a:effectLst/>
                <a:latin typeface="+mn-lt"/>
                <a:ea typeface="+mn-ea"/>
                <a:cs typeface="+mn-cs"/>
              </a:rPr>
              <a:t>網絡服務</a:t>
            </a:r>
            <a:r>
              <a:rPr lang="zh-TW" altLang="en-US" dirty="0"/>
              <a:t>都是從</a:t>
            </a:r>
            <a:r>
              <a:rPr lang="en-US" altLang="zh-TW" dirty="0"/>
              <a:t>SFC</a:t>
            </a:r>
            <a:r>
              <a:rPr lang="zh-TW" altLang="en-US" dirty="0"/>
              <a:t>去討論的</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89691D12-7694-4BBF-888C-BF2BB57ADCB6}"/>
              </a:ext>
            </a:extLst>
          </p:cNvPr>
          <p:cNvSpPr>
            <a:spLocks noGrp="1"/>
          </p:cNvSpPr>
          <p:nvPr>
            <p:ph type="body" idx="1"/>
          </p:nvPr>
        </p:nvSpPr>
        <p:spPr/>
        <p:txBody>
          <a:bodyPr/>
          <a:lstStyle/>
          <a:p>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[26]</a:t>
            </a:r>
            <a:r>
              <a:rPr lang="zh-TW" altLang="zh-TW" sz="1200" kern="1200" dirty="0">
                <a:solidFill>
                  <a:schemeClr val="tx1"/>
                </a:solidFill>
                <a:effectLst/>
                <a:latin typeface="+mn-lt"/>
                <a:ea typeface="+mn-ea"/>
                <a:cs typeface="+mn-cs"/>
              </a:rPr>
              <a:t>中，</a:t>
            </a:r>
            <a:r>
              <a:rPr lang="zh-TW" altLang="en-US" sz="1200" kern="1200" dirty="0">
                <a:solidFill>
                  <a:schemeClr val="tx1"/>
                </a:solidFill>
                <a:effectLst/>
                <a:latin typeface="+mn-lt"/>
                <a:ea typeface="+mn-ea"/>
                <a:cs typeface="+mn-cs"/>
              </a:rPr>
              <a:t>提出</a:t>
            </a:r>
            <a:r>
              <a:rPr lang="zh-TW" altLang="zh-TW" sz="1200" kern="1200" dirty="0">
                <a:solidFill>
                  <a:schemeClr val="tx1"/>
                </a:solidFill>
                <a:effectLst/>
                <a:latin typeface="+mn-lt"/>
                <a:ea typeface="+mn-ea"/>
                <a:cs typeface="+mn-cs"/>
              </a:rPr>
              <a:t>了三種優化方法用於網絡負載平衡的</a:t>
            </a:r>
            <a:r>
              <a:rPr lang="en-US" altLang="zh-TW" sz="1200" kern="1200" dirty="0">
                <a:solidFill>
                  <a:schemeClr val="tx1"/>
                </a:solidFill>
                <a:effectLst/>
                <a:latin typeface="+mn-lt"/>
                <a:ea typeface="+mn-ea"/>
                <a:cs typeface="+mn-cs"/>
              </a:rPr>
              <a:t>VNFs</a:t>
            </a:r>
            <a:r>
              <a:rPr lang="zh-TW" altLang="zh-TW" sz="1200" kern="1200" dirty="0">
                <a:solidFill>
                  <a:schemeClr val="tx1"/>
                </a:solidFill>
                <a:effectLst/>
                <a:latin typeface="+mn-lt"/>
                <a:ea typeface="+mn-ea"/>
                <a:cs typeface="+mn-cs"/>
              </a:rPr>
              <a:t>的優化放置，</a:t>
            </a:r>
            <a:r>
              <a:rPr lang="zh-TW" altLang="en-US" sz="1200" kern="1200" dirty="0">
                <a:solidFill>
                  <a:schemeClr val="tx1"/>
                </a:solidFill>
                <a:effectLst/>
                <a:latin typeface="+mn-lt"/>
                <a:ea typeface="+mn-ea"/>
                <a:cs typeface="+mn-cs"/>
              </a:rPr>
              <a:t>目的</a:t>
            </a:r>
            <a:r>
              <a:rPr lang="zh-TW" altLang="zh-TW" sz="1200" kern="1200" dirty="0">
                <a:solidFill>
                  <a:schemeClr val="tx1"/>
                </a:solidFill>
                <a:effectLst/>
                <a:latin typeface="+mn-lt"/>
                <a:ea typeface="+mn-ea"/>
                <a:cs typeface="+mn-cs"/>
              </a:rPr>
              <a:t>最小化從較小的服務器集群到數據中心的距離，</a:t>
            </a:r>
            <a:endParaRPr lang="zh-TW"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E2ABCC44-6B8C-4CB9-AF35-F79389B2C1DA}"/>
              </a:ext>
            </a:extLst>
          </p:cNvPr>
          <p:cNvSpPr>
            <a:spLocks noGrp="1"/>
          </p:cNvSpPr>
          <p:nvPr>
            <p:ph type="body" idx="1"/>
          </p:nvPr>
        </p:nvSpPr>
        <p:spPr/>
        <p:txBody>
          <a:bodyPr/>
          <a:lstStyle/>
          <a:p>
            <a:r>
              <a:rPr lang="zh-TW" altLang="zh-TW" sz="1200" kern="1200" dirty="0">
                <a:solidFill>
                  <a:schemeClr val="tx1"/>
                </a:solidFill>
                <a:effectLst/>
                <a:latin typeface="+mn-lt"/>
                <a:ea typeface="+mn-ea"/>
                <a:cs typeface="+mn-cs"/>
              </a:rPr>
              <a:t>本文的重点是通过使用</a:t>
            </a:r>
            <a:r>
              <a:rPr lang="en-US" altLang="zh-TW" sz="1200" kern="1200" dirty="0">
                <a:solidFill>
                  <a:schemeClr val="tx1"/>
                </a:solidFill>
                <a:effectLst/>
                <a:latin typeface="+mn-lt"/>
                <a:ea typeface="+mn-ea"/>
                <a:cs typeface="+mn-cs"/>
              </a:rPr>
              <a:t>NFV</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SFC</a:t>
            </a:r>
            <a:r>
              <a:rPr lang="zh-TW" altLang="zh-TW" sz="1200" kern="1200" dirty="0">
                <a:solidFill>
                  <a:schemeClr val="tx1"/>
                </a:solidFill>
                <a:effectLst/>
                <a:latin typeface="+mn-lt"/>
                <a:ea typeface="+mn-ea"/>
                <a:cs typeface="+mn-cs"/>
              </a:rPr>
              <a:t>对不同服务场景的</a:t>
            </a:r>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进行优化</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本文主要貢獻如下</a:t>
            </a:r>
          </a:p>
          <a:p>
            <a:endParaRPr lang="zh-TW"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A1BDD7C7-5BF6-4F41-8151-4FCF2BC24B7F}"/>
              </a:ext>
            </a:extLst>
          </p:cNvPr>
          <p:cNvSpPr>
            <a:spLocks noGrp="1"/>
          </p:cNvSpPr>
          <p:nvPr>
            <p:ph type="body" idx="1"/>
          </p:nvPr>
        </p:nvSpPr>
        <p:spPr/>
        <p:txBody>
          <a:bodyPr/>
          <a:lstStyle/>
          <a:p>
            <a:r>
              <a:rPr lang="zh-TW" altLang="en-US" dirty="0"/>
              <a:t>利用</a:t>
            </a:r>
            <a:r>
              <a:rPr lang="en-US" altLang="zh-TW" dirty="0"/>
              <a:t>1:3</a:t>
            </a:r>
            <a:r>
              <a:rPr lang="zh-TW" altLang="en-US" dirty="0"/>
              <a:t>的映射提出了</a:t>
            </a:r>
            <a:r>
              <a:rPr lang="en-US" altLang="zh-TW" dirty="0"/>
              <a:t>MANO</a:t>
            </a:r>
            <a:r>
              <a:rPr lang="zh-TW" altLang="en-US" dirty="0"/>
              <a:t>的</a:t>
            </a:r>
            <a:r>
              <a:rPr lang="en-US" altLang="zh-TW" dirty="0" err="1"/>
              <a:t>vMME</a:t>
            </a:r>
            <a:r>
              <a:rPr lang="zh-TW" altLang="en-US" dirty="0"/>
              <a:t>框架，並分析了</a:t>
            </a:r>
            <a:r>
              <a:rPr lang="en-US" altLang="zh-TW" dirty="0"/>
              <a:t>SFC</a:t>
            </a:r>
            <a:r>
              <a:rPr lang="zh-TW" altLang="en-US" dirty="0"/>
              <a:t>的</a:t>
            </a:r>
            <a:r>
              <a:rPr lang="en-US" altLang="zh-TW" dirty="0" err="1"/>
              <a:t>vMME</a:t>
            </a:r>
            <a:r>
              <a:rPr lang="zh-TW" altLang="en-US" dirty="0"/>
              <a:t>的一般信令處理流程。</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DF78D628-B03B-4B79-BAB5-58C549974C89}"/>
              </a:ext>
            </a:extLst>
          </p:cNvPr>
          <p:cNvSpPr>
            <a:spLocks noGrp="1"/>
          </p:cNvSpPr>
          <p:nvPr>
            <p:ph type="body" idx="1"/>
          </p:nvPr>
        </p:nvSpPr>
        <p:spPr/>
        <p:txBody>
          <a:bodyPr/>
          <a:lstStyle/>
          <a:p>
            <a:r>
              <a:rPr lang="zh-TW" altLang="en-US" dirty="0"/>
              <a:t>在</a:t>
            </a:r>
            <a:r>
              <a:rPr lang="en-US" altLang="zh-TW" dirty="0"/>
              <a:t>1:3</a:t>
            </a:r>
            <a:r>
              <a:rPr lang="zh-TW" altLang="en-US" dirty="0"/>
              <a:t>映射的虛擬化移動性管理框架的基礎上，提出了</a:t>
            </a:r>
            <a:r>
              <a:rPr lang="en-US" altLang="zh-TW" dirty="0" err="1"/>
              <a:t>vMME</a:t>
            </a:r>
            <a:r>
              <a:rPr lang="zh-TW" altLang="en-US" dirty="0"/>
              <a:t>的優化方法，並將</a:t>
            </a:r>
            <a:r>
              <a:rPr lang="en-US" altLang="zh-TW" dirty="0" err="1"/>
              <a:t>vMME</a:t>
            </a:r>
            <a:r>
              <a:rPr lang="zh-TW" altLang="en-US" dirty="0"/>
              <a:t>的性能</a:t>
            </a:r>
            <a:r>
              <a:rPr lang="en-US" altLang="zh-TW" dirty="0"/>
              <a:t>formulated</a:t>
            </a:r>
            <a:r>
              <a:rPr lang="zh-TW" altLang="en-US" dirty="0"/>
              <a:t>為優化問題，以最小化</a:t>
            </a:r>
            <a:r>
              <a:rPr lang="en-US" altLang="zh-TW" dirty="0" err="1"/>
              <a:t>vMME</a:t>
            </a:r>
            <a:r>
              <a:rPr lang="zh-TW" altLang="en-US" dirty="0"/>
              <a:t>不同位置的</a:t>
            </a:r>
            <a:r>
              <a:rPr lang="en-US" altLang="zh-TW" dirty="0"/>
              <a:t>VNF</a:t>
            </a:r>
            <a:r>
              <a:rPr lang="zh-TW" altLang="en-US" dirty="0"/>
              <a:t>組件的相關成本</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5AE941E3-6F12-45A6-8918-17BDA3065FF3}"/>
              </a:ext>
            </a:extLst>
          </p:cNvPr>
          <p:cNvSpPr>
            <a:spLocks noGrp="1"/>
          </p:cNvSpPr>
          <p:nvPr>
            <p:ph type="body" idx="1"/>
          </p:nvPr>
        </p:nvSpPr>
        <p:spPr/>
        <p:txBody>
          <a:bodyPr/>
          <a:lstStyle/>
          <a:p>
            <a:r>
              <a:rPr lang="zh-TW" altLang="zh-TW" sz="1200" kern="1200" dirty="0">
                <a:solidFill>
                  <a:schemeClr val="tx1"/>
                </a:solidFill>
                <a:effectLst/>
                <a:latin typeface="+mn-lt"/>
                <a:ea typeface="+mn-ea"/>
                <a:cs typeface="+mn-cs"/>
              </a:rPr>
              <a:t>為了解決</a:t>
            </a:r>
            <a:r>
              <a:rPr lang="en-US" altLang="zh-TW" sz="1200" kern="1200" dirty="0">
                <a:solidFill>
                  <a:schemeClr val="tx1"/>
                </a:solidFill>
                <a:effectLst/>
                <a:latin typeface="+mn-lt"/>
                <a:ea typeface="+mn-ea"/>
                <a:cs typeface="+mn-cs"/>
              </a:rPr>
              <a:t>NP-hard</a:t>
            </a:r>
            <a:r>
              <a:rPr lang="zh-TW" altLang="zh-TW" sz="1200" kern="1200" dirty="0">
                <a:solidFill>
                  <a:schemeClr val="tx1"/>
                </a:solidFill>
                <a:effectLst/>
                <a:latin typeface="+mn-lt"/>
                <a:ea typeface="+mn-ea"/>
                <a:cs typeface="+mn-cs"/>
              </a:rPr>
              <a:t>優化問題，提出了一種啟發式方法為了解決</a:t>
            </a:r>
            <a:r>
              <a:rPr lang="en-US" altLang="zh-TW" sz="1200" kern="1200" dirty="0">
                <a:solidFill>
                  <a:schemeClr val="tx1"/>
                </a:solidFill>
                <a:effectLst/>
                <a:latin typeface="+mn-lt"/>
                <a:ea typeface="+mn-ea"/>
                <a:cs typeface="+mn-cs"/>
              </a:rPr>
              <a:t>NP-hard</a:t>
            </a:r>
            <a:r>
              <a:rPr lang="zh-TW" altLang="zh-TW" sz="1200" kern="1200" dirty="0">
                <a:solidFill>
                  <a:schemeClr val="tx1"/>
                </a:solidFill>
                <a:effectLst/>
                <a:latin typeface="+mn-lt"/>
                <a:ea typeface="+mn-ea"/>
                <a:cs typeface="+mn-cs"/>
              </a:rPr>
              <a:t>優化問題，提出了一種啟發式方法</a:t>
            </a:r>
            <a:endParaRPr lang="zh-TW"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A7F71812-10E3-4F88-8E77-653E52536341}"/>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在本節中，通過使用</a:t>
            </a:r>
            <a:r>
              <a:rPr lang="en-US" altLang="zh-TW" sz="1200" kern="1200" dirty="0">
                <a:solidFill>
                  <a:schemeClr val="tx1"/>
                </a:solidFill>
                <a:effectLst/>
                <a:latin typeface="+mn-lt"/>
                <a:ea typeface="+mn-ea"/>
                <a:cs typeface="+mn-cs"/>
              </a:rPr>
              <a:t>1:3</a:t>
            </a:r>
            <a:r>
              <a:rPr lang="zh-TW" altLang="zh-TW" sz="1200" kern="1200" dirty="0">
                <a:solidFill>
                  <a:schemeClr val="tx1"/>
                </a:solidFill>
                <a:effectLst/>
                <a:latin typeface="+mn-lt"/>
                <a:ea typeface="+mn-ea"/>
                <a:cs typeface="+mn-cs"/>
              </a:rPr>
              <a:t>映射，提出了一個基於</a:t>
            </a:r>
            <a:r>
              <a:rPr lang="en-US" altLang="zh-TW" sz="1200" kern="1200" dirty="0">
                <a:solidFill>
                  <a:schemeClr val="tx1"/>
                </a:solidFill>
                <a:effectLst/>
                <a:latin typeface="+mn-lt"/>
                <a:ea typeface="+mn-ea"/>
                <a:cs typeface="+mn-cs"/>
              </a:rPr>
              <a:t>MANO</a:t>
            </a:r>
            <a:r>
              <a:rPr lang="zh-TW" altLang="zh-TW" sz="1200" kern="1200" dirty="0">
                <a:solidFill>
                  <a:schemeClr val="tx1"/>
                </a:solidFill>
                <a:effectLst/>
                <a:latin typeface="+mn-lt"/>
                <a:ea typeface="+mn-ea"/>
                <a:cs typeface="+mn-cs"/>
              </a:rPr>
              <a:t>的虛擬化移動性管理框架。</a:t>
            </a:r>
          </a:p>
          <a:p>
            <a:endParaRPr lang="zh-TW"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91BDEBD6-96CB-4D48-8EA0-7735055227A9}"/>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考慮到異構無線接入網絡有幾個</a:t>
            </a:r>
            <a:r>
              <a:rPr lang="en-US" altLang="zh-TW" sz="1200" kern="1200" dirty="0">
                <a:solidFill>
                  <a:schemeClr val="tx1"/>
                </a:solidFill>
                <a:effectLst/>
                <a:latin typeface="+mn-lt"/>
                <a:ea typeface="+mn-ea"/>
                <a:cs typeface="+mn-cs"/>
              </a:rPr>
              <a:t>MBS</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Macro Base Station</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SBS</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Small Base Station</a:t>
            </a:r>
            <a:r>
              <a:rPr lang="zh-TW" altLang="zh-TW" sz="1200" kern="1200" dirty="0">
                <a:solidFill>
                  <a:schemeClr val="tx1"/>
                </a:solidFill>
                <a:effectLst/>
                <a:latin typeface="+mn-lt"/>
                <a:ea typeface="+mn-ea"/>
                <a:cs typeface="+mn-cs"/>
              </a:rPr>
              <a:t>）的情況，</a:t>
            </a:r>
            <a:r>
              <a:rPr lang="en-US" altLang="zh-TW" sz="1200" kern="1200" dirty="0">
                <a:solidFill>
                  <a:schemeClr val="tx1"/>
                </a:solidFill>
                <a:effectLst/>
                <a:latin typeface="+mn-lt"/>
                <a:ea typeface="+mn-ea"/>
                <a:cs typeface="+mn-cs"/>
              </a:rPr>
              <a:t>SBS</a:t>
            </a:r>
            <a:r>
              <a:rPr lang="zh-TW" altLang="zh-TW" sz="1200" kern="1200" dirty="0">
                <a:solidFill>
                  <a:schemeClr val="tx1"/>
                </a:solidFill>
                <a:effectLst/>
                <a:latin typeface="+mn-lt"/>
                <a:ea typeface="+mn-ea"/>
                <a:cs typeface="+mn-cs"/>
              </a:rPr>
              <a:t>提供熱點覆蓋，</a:t>
            </a:r>
            <a:r>
              <a:rPr lang="en-US" altLang="zh-TW" sz="1200" kern="1200" dirty="0">
                <a:solidFill>
                  <a:schemeClr val="tx1"/>
                </a:solidFill>
                <a:effectLst/>
                <a:latin typeface="+mn-lt"/>
                <a:ea typeface="+mn-ea"/>
                <a:cs typeface="+mn-cs"/>
              </a:rPr>
              <a:t>MBS</a:t>
            </a:r>
            <a:r>
              <a:rPr lang="zh-TW" altLang="zh-TW" sz="1200" kern="1200" dirty="0">
                <a:solidFill>
                  <a:schemeClr val="tx1"/>
                </a:solidFill>
                <a:effectLst/>
                <a:latin typeface="+mn-lt"/>
                <a:ea typeface="+mn-ea"/>
                <a:cs typeface="+mn-cs"/>
              </a:rPr>
              <a:t>提供廣域覆蓋。</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kern="1200" dirty="0">
                <a:solidFill>
                  <a:schemeClr val="tx1"/>
                </a:solidFill>
                <a:effectLst/>
                <a:latin typeface="+mn-lt"/>
                <a:ea typeface="+mn-ea"/>
                <a:cs typeface="+mn-cs"/>
              </a:rPr>
              <a:t>由於</a:t>
            </a:r>
            <a:r>
              <a:rPr lang="en-US" altLang="zh-TW" sz="1200" kern="1200" dirty="0">
                <a:solidFill>
                  <a:schemeClr val="tx1"/>
                </a:solidFill>
                <a:effectLst/>
                <a:latin typeface="+mn-lt"/>
                <a:ea typeface="+mn-ea"/>
                <a:cs typeface="+mn-cs"/>
              </a:rPr>
              <a:t>VNFC</a:t>
            </a:r>
            <a:r>
              <a:rPr lang="zh-TW" altLang="en-US" sz="1200" kern="1200" dirty="0">
                <a:solidFill>
                  <a:schemeClr val="tx1"/>
                </a:solidFill>
                <a:effectLst/>
                <a:latin typeface="+mn-lt"/>
                <a:ea typeface="+mn-ea"/>
                <a:cs typeface="+mn-cs"/>
              </a:rPr>
              <a:t>是組合在一起的，並且位於不同的</a:t>
            </a:r>
            <a:r>
              <a:rPr lang="en-US" altLang="zh-TW" sz="1200" kern="1200" dirty="0">
                <a:solidFill>
                  <a:schemeClr val="tx1"/>
                </a:solidFill>
                <a:effectLst/>
                <a:latin typeface="+mn-lt"/>
                <a:ea typeface="+mn-ea"/>
                <a:cs typeface="+mn-cs"/>
              </a:rPr>
              <a:t>MBS</a:t>
            </a:r>
            <a:r>
              <a:rPr lang="zh-TW" altLang="en-US"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SBS</a:t>
            </a:r>
            <a:r>
              <a:rPr lang="zh-TW" altLang="en-US" sz="1200" kern="1200" dirty="0">
                <a:solidFill>
                  <a:schemeClr val="tx1"/>
                </a:solidFill>
                <a:effectLst/>
                <a:latin typeface="+mn-lt"/>
                <a:ea typeface="+mn-ea"/>
                <a:cs typeface="+mn-cs"/>
              </a:rPr>
              <a:t>來支持</a:t>
            </a:r>
            <a:r>
              <a:rPr lang="en-US" altLang="zh-TW" sz="1200" kern="1200" dirty="0" err="1">
                <a:solidFill>
                  <a:schemeClr val="tx1"/>
                </a:solidFill>
                <a:effectLst/>
                <a:latin typeface="+mn-lt"/>
                <a:ea typeface="+mn-ea"/>
                <a:cs typeface="+mn-cs"/>
              </a:rPr>
              <a:t>vMME</a:t>
            </a:r>
            <a:r>
              <a:rPr lang="zh-TW" altLang="en-US" sz="1200" kern="1200" dirty="0">
                <a:solidFill>
                  <a:schemeClr val="tx1"/>
                </a:solidFill>
                <a:effectLst/>
                <a:latin typeface="+mn-lt"/>
                <a:ea typeface="+mn-ea"/>
                <a:cs typeface="+mn-cs"/>
              </a:rPr>
              <a:t>，因此移動性管理的控制平面上的通信過程構成了</a:t>
            </a:r>
            <a:r>
              <a:rPr lang="en-US" altLang="zh-TW" sz="1200" kern="1200" dirty="0">
                <a:solidFill>
                  <a:schemeClr val="tx1"/>
                </a:solidFill>
                <a:effectLst/>
                <a:latin typeface="+mn-lt"/>
                <a:ea typeface="+mn-ea"/>
                <a:cs typeface="+mn-cs"/>
              </a:rPr>
              <a:t>SFC</a:t>
            </a:r>
            <a:r>
              <a:rPr lang="zh-TW" altLang="en-US"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VNFC</a:t>
            </a:r>
            <a:r>
              <a:rPr lang="zh-TW" altLang="en-US" sz="1200" kern="1200" dirty="0">
                <a:solidFill>
                  <a:schemeClr val="tx1"/>
                </a:solidFill>
                <a:effectLst/>
                <a:latin typeface="+mn-lt"/>
                <a:ea typeface="+mn-ea"/>
                <a:cs typeface="+mn-cs"/>
              </a:rPr>
              <a:t>之間的一些通信互動需要</a:t>
            </a:r>
            <a:r>
              <a:rPr lang="en-US" altLang="zh-TW" sz="1200" kern="1200" dirty="0">
                <a:solidFill>
                  <a:schemeClr val="tx1"/>
                </a:solidFill>
                <a:effectLst/>
                <a:latin typeface="+mn-lt"/>
                <a:ea typeface="+mn-ea"/>
                <a:cs typeface="+mn-cs"/>
              </a:rPr>
              <a:t>MBS</a:t>
            </a:r>
            <a:r>
              <a:rPr lang="zh-TW" altLang="en-US" sz="1200" kern="1200" dirty="0">
                <a:solidFill>
                  <a:schemeClr val="tx1"/>
                </a:solidFill>
                <a:effectLst/>
                <a:latin typeface="+mn-lt"/>
                <a:ea typeface="+mn-ea"/>
                <a:cs typeface="+mn-cs"/>
              </a:rPr>
              <a:t>或</a:t>
            </a:r>
            <a:r>
              <a:rPr lang="en-US" altLang="zh-TW" sz="1200" kern="1200" dirty="0">
                <a:solidFill>
                  <a:schemeClr val="tx1"/>
                </a:solidFill>
                <a:effectLst/>
                <a:latin typeface="+mn-lt"/>
                <a:ea typeface="+mn-ea"/>
                <a:cs typeface="+mn-cs"/>
              </a:rPr>
              <a:t>SBS</a:t>
            </a:r>
            <a:r>
              <a:rPr lang="zh-TW" altLang="en-US" sz="1200" kern="1200" dirty="0">
                <a:solidFill>
                  <a:schemeClr val="tx1"/>
                </a:solidFill>
                <a:effectLst/>
                <a:latin typeface="+mn-lt"/>
                <a:ea typeface="+mn-ea"/>
                <a:cs typeface="+mn-cs"/>
              </a:rPr>
              <a:t>的單</a:t>
            </a:r>
            <a:r>
              <a:rPr lang="en-US" altLang="zh-TW" sz="1200" kern="1200" dirty="0">
                <a:solidFill>
                  <a:schemeClr val="tx1"/>
                </a:solidFill>
                <a:effectLst/>
                <a:latin typeface="+mn-lt"/>
                <a:ea typeface="+mn-ea"/>
                <a:cs typeface="+mn-cs"/>
              </a:rPr>
              <a:t>hop</a:t>
            </a:r>
            <a:r>
              <a:rPr lang="zh-TW" altLang="en-US" sz="1200" kern="1200" dirty="0">
                <a:solidFill>
                  <a:schemeClr val="tx1"/>
                </a:solidFill>
                <a:effectLst/>
                <a:latin typeface="+mn-lt"/>
                <a:ea typeface="+mn-ea"/>
                <a:cs typeface="+mn-cs"/>
              </a:rPr>
              <a:t>或多</a:t>
            </a:r>
            <a:r>
              <a:rPr lang="en-US" altLang="zh-TW" sz="1200" kern="1200" dirty="0">
                <a:solidFill>
                  <a:schemeClr val="tx1"/>
                </a:solidFill>
                <a:effectLst/>
                <a:latin typeface="+mn-lt"/>
                <a:ea typeface="+mn-ea"/>
                <a:cs typeface="+mn-cs"/>
              </a:rPr>
              <a:t>hop</a:t>
            </a:r>
            <a:r>
              <a:rPr lang="zh-TW" altLang="en-US" sz="1200" kern="1200" dirty="0">
                <a:solidFill>
                  <a:schemeClr val="tx1"/>
                </a:solidFill>
                <a:effectLst/>
                <a:latin typeface="+mn-lt"/>
                <a:ea typeface="+mn-ea"/>
                <a:cs typeface="+mn-cs"/>
              </a:rPr>
              <a:t>中繼。</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zh-TW" sz="1200" kern="1200" dirty="0">
              <a:solidFill>
                <a:schemeClr val="tx1"/>
              </a:solidFill>
              <a:effectLst/>
              <a:latin typeface="+mn-lt"/>
              <a:ea typeface="+mn-ea"/>
              <a:cs typeface="+mn-cs"/>
            </a:endParaRPr>
          </a:p>
          <a:p>
            <a:endParaRPr lang="zh-TW"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49B07795-0402-479D-8436-E9353381A2F6}"/>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由於</a:t>
            </a:r>
            <a:r>
              <a:rPr lang="en-US" altLang="zh-TW" sz="1200" kern="1200" dirty="0">
                <a:solidFill>
                  <a:schemeClr val="tx1"/>
                </a:solidFill>
                <a:effectLst/>
                <a:latin typeface="+mn-lt"/>
                <a:ea typeface="+mn-ea"/>
                <a:cs typeface="+mn-cs"/>
              </a:rPr>
              <a:t>VNFC</a:t>
            </a:r>
            <a:r>
              <a:rPr lang="zh-TW" altLang="zh-TW" sz="1200" kern="1200" dirty="0">
                <a:solidFill>
                  <a:schemeClr val="tx1"/>
                </a:solidFill>
                <a:effectLst/>
                <a:latin typeface="+mn-lt"/>
                <a:ea typeface="+mn-ea"/>
                <a:cs typeface="+mn-cs"/>
              </a:rPr>
              <a:t>是組合在一起的，並且位於不同的</a:t>
            </a:r>
            <a:r>
              <a:rPr lang="en-US" altLang="zh-TW" sz="1200" kern="1200" dirty="0">
                <a:solidFill>
                  <a:schemeClr val="tx1"/>
                </a:solidFill>
                <a:effectLst/>
                <a:latin typeface="+mn-lt"/>
                <a:ea typeface="+mn-ea"/>
                <a:cs typeface="+mn-cs"/>
              </a:rPr>
              <a:t>MBS</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SBS</a:t>
            </a:r>
            <a:r>
              <a:rPr lang="zh-TW" altLang="zh-TW" sz="1200" kern="1200" dirty="0">
                <a:solidFill>
                  <a:schemeClr val="tx1"/>
                </a:solidFill>
                <a:effectLst/>
                <a:latin typeface="+mn-lt"/>
                <a:ea typeface="+mn-ea"/>
                <a:cs typeface="+mn-cs"/>
              </a:rPr>
              <a:t>來支持</a:t>
            </a:r>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，因此移動性管理的控制平面上的通信過程構成了</a:t>
            </a:r>
            <a:r>
              <a:rPr lang="en-US" altLang="zh-TW" sz="1200" kern="1200" dirty="0">
                <a:solidFill>
                  <a:schemeClr val="tx1"/>
                </a:solidFill>
                <a:effectLst/>
                <a:latin typeface="+mn-lt"/>
                <a:ea typeface="+mn-ea"/>
                <a:cs typeface="+mn-cs"/>
              </a:rPr>
              <a:t>SFC</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VNFC</a:t>
            </a:r>
            <a:r>
              <a:rPr lang="zh-TW" altLang="zh-TW" sz="1200" kern="1200" dirty="0">
                <a:solidFill>
                  <a:schemeClr val="tx1"/>
                </a:solidFill>
                <a:effectLst/>
                <a:latin typeface="+mn-lt"/>
                <a:ea typeface="+mn-ea"/>
                <a:cs typeface="+mn-cs"/>
              </a:rPr>
              <a:t>之間的一些通信互動需要</a:t>
            </a:r>
            <a:r>
              <a:rPr lang="en-US" altLang="zh-TW" sz="1200" kern="1200" dirty="0">
                <a:solidFill>
                  <a:schemeClr val="tx1"/>
                </a:solidFill>
                <a:effectLst/>
                <a:latin typeface="+mn-lt"/>
                <a:ea typeface="+mn-ea"/>
                <a:cs typeface="+mn-cs"/>
              </a:rPr>
              <a:t>MBS</a:t>
            </a:r>
            <a:r>
              <a:rPr lang="zh-TW" altLang="zh-TW" sz="1200" kern="1200" dirty="0">
                <a:solidFill>
                  <a:schemeClr val="tx1"/>
                </a:solidFill>
                <a:effectLst/>
                <a:latin typeface="+mn-lt"/>
                <a:ea typeface="+mn-ea"/>
                <a:cs typeface="+mn-cs"/>
              </a:rPr>
              <a:t>或</a:t>
            </a:r>
            <a:r>
              <a:rPr lang="en-US" altLang="zh-TW" sz="1200" kern="1200" dirty="0">
                <a:solidFill>
                  <a:schemeClr val="tx1"/>
                </a:solidFill>
                <a:effectLst/>
                <a:latin typeface="+mn-lt"/>
                <a:ea typeface="+mn-ea"/>
                <a:cs typeface="+mn-cs"/>
              </a:rPr>
              <a:t>SBS</a:t>
            </a:r>
            <a:r>
              <a:rPr lang="zh-TW" altLang="zh-TW" sz="1200" kern="1200" dirty="0">
                <a:solidFill>
                  <a:schemeClr val="tx1"/>
                </a:solidFill>
                <a:effectLst/>
                <a:latin typeface="+mn-lt"/>
                <a:ea typeface="+mn-ea"/>
                <a:cs typeface="+mn-cs"/>
              </a:rPr>
              <a:t>的單</a:t>
            </a:r>
            <a:r>
              <a:rPr lang="en-US" altLang="zh-TW" sz="1200" kern="1200" dirty="0">
                <a:solidFill>
                  <a:schemeClr val="tx1"/>
                </a:solidFill>
                <a:effectLst/>
                <a:latin typeface="+mn-lt"/>
                <a:ea typeface="+mn-ea"/>
                <a:cs typeface="+mn-cs"/>
              </a:rPr>
              <a:t>hop</a:t>
            </a:r>
            <a:r>
              <a:rPr lang="zh-TW" altLang="zh-TW" sz="1200" kern="1200" dirty="0">
                <a:solidFill>
                  <a:schemeClr val="tx1"/>
                </a:solidFill>
                <a:effectLst/>
                <a:latin typeface="+mn-lt"/>
                <a:ea typeface="+mn-ea"/>
                <a:cs typeface="+mn-cs"/>
              </a:rPr>
              <a:t>或多</a:t>
            </a:r>
            <a:r>
              <a:rPr lang="en-US" altLang="zh-TW" sz="1200" kern="1200" dirty="0">
                <a:solidFill>
                  <a:schemeClr val="tx1"/>
                </a:solidFill>
                <a:effectLst/>
                <a:latin typeface="+mn-lt"/>
                <a:ea typeface="+mn-ea"/>
                <a:cs typeface="+mn-cs"/>
              </a:rPr>
              <a:t>hop</a:t>
            </a:r>
            <a:r>
              <a:rPr lang="zh-TW" altLang="zh-TW" sz="1200" kern="1200" dirty="0">
                <a:solidFill>
                  <a:schemeClr val="tx1"/>
                </a:solidFill>
                <a:effectLst/>
                <a:latin typeface="+mn-lt"/>
                <a:ea typeface="+mn-ea"/>
                <a:cs typeface="+mn-cs"/>
              </a:rPr>
              <a:t>中繼。</a:t>
            </a:r>
          </a:p>
          <a:p>
            <a:endParaRPr lang="zh-TW"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0FD85E24-F73C-4AA7-B16B-E029FEA1B593}"/>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移動性管理可以在基於</a:t>
            </a:r>
            <a:r>
              <a:rPr lang="en-US" altLang="zh-TW" sz="1200" kern="1200" dirty="0">
                <a:solidFill>
                  <a:schemeClr val="tx1"/>
                </a:solidFill>
                <a:effectLst/>
                <a:latin typeface="+mn-lt"/>
                <a:ea typeface="+mn-ea"/>
                <a:cs typeface="+mn-cs"/>
              </a:rPr>
              <a:t>MANO</a:t>
            </a:r>
            <a:r>
              <a:rPr lang="zh-TW" altLang="zh-TW" sz="1200" kern="1200" dirty="0">
                <a:solidFill>
                  <a:schemeClr val="tx1"/>
                </a:solidFill>
                <a:effectLst/>
                <a:latin typeface="+mn-lt"/>
                <a:ea typeface="+mn-ea"/>
                <a:cs typeface="+mn-cs"/>
              </a:rPr>
              <a:t>的架構中被虛擬化為一種服務</a:t>
            </a:r>
            <a:r>
              <a:rPr lang="en-US" altLang="zh-TW" sz="1200" kern="1200" dirty="0">
                <a:solidFill>
                  <a:schemeClr val="tx1"/>
                </a:solidFill>
                <a:effectLst/>
                <a:latin typeface="+mn-lt"/>
                <a:ea typeface="+mn-ea"/>
                <a:cs typeface="+mn-cs"/>
              </a:rPr>
              <a:t>[10]</a:t>
            </a:r>
            <a:r>
              <a:rPr lang="zh-TW" altLang="zh-TW" sz="1200" kern="1200" dirty="0">
                <a:solidFill>
                  <a:schemeClr val="tx1"/>
                </a:solidFill>
                <a:effectLst/>
                <a:latin typeface="+mn-lt"/>
                <a:ea typeface="+mn-ea"/>
                <a:cs typeface="+mn-cs"/>
              </a:rPr>
              <a:t>，並且</a:t>
            </a:r>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可以通過</a:t>
            </a:r>
            <a:r>
              <a:rPr lang="en-US" altLang="zh-TW" sz="1200" kern="1200" dirty="0">
                <a:solidFill>
                  <a:schemeClr val="tx1"/>
                </a:solidFill>
                <a:effectLst/>
                <a:latin typeface="+mn-lt"/>
                <a:ea typeface="+mn-ea"/>
                <a:cs typeface="+mn-cs"/>
              </a:rPr>
              <a:t>MANO</a:t>
            </a:r>
            <a:r>
              <a:rPr lang="zh-TW" altLang="zh-TW" sz="1200" kern="1200" dirty="0">
                <a:solidFill>
                  <a:schemeClr val="tx1"/>
                </a:solidFill>
                <a:effectLst/>
                <a:latin typeface="+mn-lt"/>
                <a:ea typeface="+mn-ea"/>
                <a:cs typeface="+mn-cs"/>
              </a:rPr>
              <a:t>架構進行管理和優化。</a:t>
            </a:r>
          </a:p>
          <a:p>
            <a:endParaRPr lang="zh-TW"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以</a:t>
            </a:r>
            <a:r>
              <a:rPr lang="en-US" altLang="zh-TW" dirty="0" err="1"/>
              <a:t>vMME</a:t>
            </a:r>
            <a:r>
              <a:rPr lang="zh-TW" altLang="en-US" dirty="0"/>
              <a:t>的所有信號傳輸</a:t>
            </a:r>
            <a:r>
              <a:rPr lang="en-US" altLang="zh-TW" dirty="0"/>
              <a:t>/</a:t>
            </a:r>
            <a:r>
              <a:rPr lang="zh-TW" altLang="en-US" dirty="0"/>
              <a:t>回傳通信費用成本以及</a:t>
            </a:r>
            <a:r>
              <a:rPr lang="en-US" altLang="zh-TW" dirty="0" err="1"/>
              <a:t>vMME</a:t>
            </a:r>
            <a:r>
              <a:rPr lang="en-US" altLang="zh-TW" dirty="0"/>
              <a:t>(</a:t>
            </a:r>
            <a:r>
              <a:rPr lang="zh-TW" altLang="en-US" dirty="0"/>
              <a:t>不同功能组件放置下</a:t>
            </a:r>
            <a:r>
              <a:rPr lang="en-US" altLang="zh-TW" dirty="0"/>
              <a:t>)</a:t>
            </a:r>
            <a:r>
              <a:rPr lang="zh-TW" altLang="en-US" dirty="0"/>
              <a:t>的狀態數據</a:t>
            </a:r>
            <a:r>
              <a:rPr lang="en-US" altLang="zh-TW" dirty="0"/>
              <a:t>(state data )</a:t>
            </a:r>
            <a:r>
              <a:rPr lang="zh-TW" altLang="en-US" dirty="0"/>
              <a:t>傳遞費用成本這三種成本來計算出</a:t>
            </a:r>
            <a:r>
              <a:rPr lang="en-US" altLang="zh-TW" dirty="0" err="1"/>
              <a:t>vMME</a:t>
            </a:r>
            <a:r>
              <a:rPr lang="zh-TW" altLang="en-US" dirty="0"/>
              <a:t>的效能表現結果</a:t>
            </a:r>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5</a:t>
            </a:fld>
            <a:endParaRPr lang="zh-TW" altLang="en-US"/>
          </a:p>
        </p:txBody>
      </p:sp>
    </p:spTree>
    <p:extLst>
      <p:ext uri="{BB962C8B-B14F-4D97-AF65-F5344CB8AC3E}">
        <p14:creationId xmlns:p14="http://schemas.microsoft.com/office/powerpoint/2010/main" val="3902573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CEB67963-DEEB-42EB-96E6-0844FDE9BAE5}"/>
              </a:ext>
            </a:extLst>
          </p:cNvPr>
          <p:cNvSpPr>
            <a:spLocks noGrp="1"/>
          </p:cNvSpPr>
          <p:nvPr>
            <p:ph type="body" idx="1"/>
          </p:nvPr>
        </p:nvSpPr>
        <p:spPr/>
        <p:txBody>
          <a:bodyPr/>
          <a:lstStyle/>
          <a:p>
            <a:r>
              <a:rPr lang="zh-TW" altLang="zh-TW" sz="1200" kern="1200" dirty="0">
                <a:solidFill>
                  <a:schemeClr val="tx1"/>
                </a:solidFill>
                <a:effectLst/>
                <a:latin typeface="+mn-lt"/>
                <a:ea typeface="+mn-ea"/>
                <a:cs typeface="+mn-cs"/>
              </a:rPr>
              <a:t>在</a:t>
            </a:r>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MANO</a:t>
            </a:r>
            <a:r>
              <a:rPr lang="zh-TW" altLang="zh-TW" sz="1200" kern="1200" dirty="0">
                <a:solidFill>
                  <a:schemeClr val="tx1"/>
                </a:solidFill>
                <a:effectLst/>
                <a:latin typeface="+mn-lt"/>
                <a:ea typeface="+mn-ea"/>
                <a:cs typeface="+mn-cs"/>
              </a:rPr>
              <a:t>架構中，</a:t>
            </a:r>
            <a:r>
              <a:rPr lang="en-US" altLang="zh-TW" sz="1200" kern="1200" dirty="0">
                <a:solidFill>
                  <a:schemeClr val="tx1"/>
                </a:solidFill>
                <a:effectLst/>
                <a:latin typeface="+mn-lt"/>
                <a:ea typeface="+mn-ea"/>
                <a:cs typeface="+mn-cs"/>
              </a:rPr>
              <a:t>NFVO</a:t>
            </a:r>
            <a:r>
              <a:rPr lang="zh-TW" altLang="zh-TW" sz="1200" kern="1200" dirty="0">
                <a:solidFill>
                  <a:schemeClr val="tx1"/>
                </a:solidFill>
                <a:effectLst/>
                <a:latin typeface="+mn-lt"/>
                <a:ea typeface="+mn-ea"/>
                <a:cs typeface="+mn-cs"/>
              </a:rPr>
              <a:t>負責移動性管理服務的協調，</a:t>
            </a:r>
            <a:endParaRPr lang="zh-TW"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ED9D55C5-B8AD-4320-97ED-A776E23074E1}"/>
              </a:ext>
            </a:extLst>
          </p:cNvPr>
          <p:cNvSpPr>
            <a:spLocks noGrp="1"/>
          </p:cNvSpPr>
          <p:nvPr>
            <p:ph type="body" idx="1"/>
          </p:nvPr>
        </p:nvSpPr>
        <p:spPr/>
        <p:txBody>
          <a:bodyPr/>
          <a:lstStyle/>
          <a:p>
            <a:r>
              <a:rPr lang="en-US" altLang="zh-TW" dirty="0"/>
              <a:t>MANO</a:t>
            </a:r>
            <a:r>
              <a:rPr lang="zh-TW" altLang="en-US" dirty="0"/>
              <a:t>的</a:t>
            </a:r>
            <a:r>
              <a:rPr lang="en-US" altLang="zh-TW" dirty="0"/>
              <a:t>1:3</a:t>
            </a:r>
            <a:r>
              <a:rPr lang="zh-TW" altLang="en-US" dirty="0"/>
              <a:t>映射的</a:t>
            </a:r>
            <a:r>
              <a:rPr lang="en-US" altLang="zh-TW" dirty="0" err="1"/>
              <a:t>vMME</a:t>
            </a:r>
            <a:r>
              <a:rPr lang="zh-TW" altLang="en-US" dirty="0"/>
              <a:t>框架</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F0B61BE7-0286-42A5-9ABE-609FA004AE94}"/>
              </a:ext>
            </a:extLst>
          </p:cNvPr>
          <p:cNvSpPr>
            <a:spLocks noGrp="1"/>
          </p:cNvSpPr>
          <p:nvPr>
            <p:ph type="body" idx="1"/>
          </p:nvPr>
        </p:nvSpPr>
        <p:spPr/>
        <p:txBody>
          <a:bodyPr/>
          <a:lstStyle/>
          <a:p>
            <a:r>
              <a:rPr lang="zh-TW" altLang="en-US" dirty="0"/>
              <a:t>虛擬化基礎設施管理器（</a:t>
            </a:r>
            <a:r>
              <a:rPr lang="en-US" altLang="zh-TW" dirty="0"/>
              <a:t>VIM</a:t>
            </a:r>
            <a:r>
              <a:rPr lang="zh-TW" altLang="en-US" dirty="0"/>
              <a:t>）提供移動性管理功能模塊使用的虛擬資源與物理資源的最佳映射，包括計算、存儲和通信資源。</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41B65C4D-9701-4818-B40D-7284DE860563}"/>
              </a:ext>
            </a:extLst>
          </p:cNvPr>
          <p:cNvSpPr>
            <a:spLocks noGrp="1"/>
          </p:cNvSpPr>
          <p:nvPr>
            <p:ph type="body" idx="1"/>
          </p:nvPr>
        </p:nvSpPr>
        <p:spPr/>
        <p:txBody>
          <a:bodyPr/>
          <a:lstStyle/>
          <a:p>
            <a:r>
              <a:rPr lang="zh-TW" altLang="en-US" dirty="0"/>
              <a:t>移動性管理已經根據控制和數據平面進行了分解</a:t>
            </a:r>
            <a:r>
              <a:rPr lang="en-US" altLang="zh-TW" dirty="0"/>
              <a:t>[4]</a:t>
            </a:r>
            <a:r>
              <a:rPr lang="zh-TW" altLang="en-US" dirty="0"/>
              <a:t>。</a:t>
            </a:r>
            <a:endParaRPr lang="en-US" altLang="zh-TW" dirty="0"/>
          </a:p>
          <a:p>
            <a:r>
              <a:rPr lang="zh-TW" altLang="zh-TW" sz="1200" kern="1200" dirty="0">
                <a:solidFill>
                  <a:schemeClr val="tx1"/>
                </a:solidFill>
                <a:effectLst/>
                <a:latin typeface="+mn-lt"/>
                <a:ea typeface="+mn-ea"/>
                <a:cs typeface="+mn-cs"/>
              </a:rPr>
              <a:t>一般來說，從功能的角度來看，移動性管理的功能</a:t>
            </a:r>
            <a:r>
              <a:rPr lang="zh-TW" altLang="en-US" sz="1200" kern="1200" dirty="0">
                <a:solidFill>
                  <a:schemeClr val="tx1"/>
                </a:solidFill>
                <a:effectLst/>
                <a:latin typeface="+mn-lt"/>
                <a:ea typeface="+mn-ea"/>
                <a:cs typeface="+mn-cs"/>
              </a:rPr>
              <a:t>可以分為</a:t>
            </a:r>
            <a:r>
              <a:rPr lang="en-US" altLang="zh-TW" dirty="0">
                <a:solidFill>
                  <a:srgbClr val="FF0000"/>
                </a:solidFill>
                <a:hlinkClick r:id="" action="ppaction://customshow?id=8&amp;return=true"/>
              </a:rPr>
              <a:t>handover </a:t>
            </a:r>
            <a:r>
              <a:rPr lang="en-US" altLang="zh-TW" dirty="0" err="1">
                <a:solidFill>
                  <a:srgbClr val="FF0000"/>
                </a:solidFill>
                <a:hlinkClick r:id="" action="ppaction://customshow?id=8&amp;return=true"/>
              </a:rPr>
              <a:t>management</a:t>
            </a:r>
            <a:r>
              <a:rPr lang="en-US" altLang="zh-TW" dirty="0" err="1">
                <a:solidFill>
                  <a:srgbClr val="FF0000"/>
                </a:solidFill>
              </a:rPr>
              <a:t>,</a:t>
            </a:r>
            <a:r>
              <a:rPr lang="en-US" altLang="zh-TW" dirty="0" err="1">
                <a:solidFill>
                  <a:srgbClr val="FF0000"/>
                </a:solidFill>
                <a:hlinkClick r:id="" action="ppaction://customshow?id=7&amp;return=true"/>
              </a:rPr>
              <a:t>data</a:t>
            </a:r>
            <a:r>
              <a:rPr lang="en-US" altLang="zh-TW" dirty="0">
                <a:solidFill>
                  <a:srgbClr val="FF0000"/>
                </a:solidFill>
                <a:hlinkClick r:id="" action="ppaction://customshow?id=7&amp;return=true"/>
              </a:rPr>
              <a:t> management</a:t>
            </a:r>
            <a:r>
              <a:rPr lang="en-US" altLang="zh-TW" dirty="0">
                <a:solidFill>
                  <a:srgbClr val="FF0000"/>
                </a:solidFill>
              </a:rPr>
              <a:t>,</a:t>
            </a:r>
            <a:r>
              <a:rPr lang="en-US" altLang="zh-TW" dirty="0">
                <a:solidFill>
                  <a:srgbClr val="FF0000"/>
                </a:solidFill>
                <a:hlinkClick r:id="" action="ppaction://customshow?id=12&amp;return=true"/>
              </a:rPr>
              <a:t> location management</a:t>
            </a:r>
            <a:r>
              <a:rPr lang="en-US" altLang="zh-TW" dirty="0"/>
              <a:t>.</a:t>
            </a:r>
            <a:r>
              <a:rPr lang="zh-TW" altLang="en-US" sz="1200" kern="1200" dirty="0">
                <a:solidFill>
                  <a:schemeClr val="tx1"/>
                </a:solidFill>
                <a:effectLst/>
                <a:latin typeface="+mn-lt"/>
                <a:ea typeface="+mn-ea"/>
                <a:cs typeface="+mn-cs"/>
              </a:rPr>
              <a:t>三種功能</a:t>
            </a:r>
            <a:endParaRPr lang="zh-TW"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65B7D5C3-68E8-4A31-A279-9D99C7B80C06}"/>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kern="1200" dirty="0">
                <a:solidFill>
                  <a:schemeClr val="tx1"/>
                </a:solidFill>
                <a:effectLst/>
                <a:latin typeface="+mn-lt"/>
                <a:ea typeface="+mn-ea"/>
                <a:cs typeface="+mn-cs"/>
              </a:rPr>
              <a:t>根據</a:t>
            </a:r>
            <a:r>
              <a:rPr lang="zh-TW" altLang="zh-TW" sz="1200" kern="1200" dirty="0">
                <a:solidFill>
                  <a:schemeClr val="tx1"/>
                </a:solidFill>
                <a:effectLst/>
                <a:latin typeface="+mn-lt"/>
                <a:ea typeface="+mn-ea"/>
                <a:cs typeface="+mn-cs"/>
              </a:rPr>
              <a:t>移动性管理的主要功能，移动性管理分解的第一步是将功能分成控制平面和数据平面。</a:t>
            </a:r>
          </a:p>
          <a:p>
            <a:endParaRPr lang="zh-TW"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4A546307-AD04-4BA1-B9F8-9E5BC4A2B6A2}"/>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以</a:t>
            </a:r>
            <a:r>
              <a:rPr lang="en-US" altLang="zh-TW" sz="1200" kern="1200" dirty="0">
                <a:solidFill>
                  <a:schemeClr val="tx1"/>
                </a:solidFill>
                <a:effectLst/>
                <a:latin typeface="+mn-lt"/>
                <a:ea typeface="+mn-ea"/>
                <a:cs typeface="+mn-cs"/>
              </a:rPr>
              <a:t>LTE</a:t>
            </a:r>
            <a:r>
              <a:rPr lang="zh-TW" altLang="zh-TW" sz="1200" kern="1200" dirty="0">
                <a:solidFill>
                  <a:schemeClr val="tx1"/>
                </a:solidFill>
                <a:effectLst/>
                <a:latin typeface="+mn-lt"/>
                <a:ea typeface="+mn-ea"/>
                <a:cs typeface="+mn-cs"/>
              </a:rPr>
              <a:t>的移動性管理為例，與移動性有關的最相關的控制平面功能包括。</a:t>
            </a:r>
            <a:r>
              <a:rPr lang="zh-TW" altLang="en-US" sz="1200" kern="1200" dirty="0">
                <a:solidFill>
                  <a:schemeClr val="tx1"/>
                </a:solidFill>
                <a:effectLst/>
                <a:latin typeface="+mn-lt"/>
                <a:ea typeface="+mn-ea"/>
                <a:cs typeface="+mn-cs"/>
              </a:rPr>
              <a:t>做法類似像陳靖情境相關的放在一起</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UE</a:t>
            </a:r>
            <a:r>
              <a:rPr lang="zh-TW" altLang="zh-TW" sz="1200" kern="1200" dirty="0">
                <a:solidFill>
                  <a:schemeClr val="tx1"/>
                </a:solidFill>
                <a:effectLst/>
                <a:latin typeface="+mn-lt"/>
                <a:ea typeface="+mn-ea"/>
                <a:cs typeface="+mn-cs"/>
              </a:rPr>
              <a:t>訪問系統時對其進行認證</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在用戶閒置時管理</a:t>
            </a:r>
            <a:r>
              <a:rPr lang="en-US" altLang="zh-TW" sz="1200" kern="1200" dirty="0">
                <a:solidFill>
                  <a:schemeClr val="tx1"/>
                </a:solidFill>
                <a:effectLst/>
                <a:latin typeface="+mn-lt"/>
                <a:ea typeface="+mn-ea"/>
                <a:cs typeface="+mn-cs"/>
              </a:rPr>
              <a:t>UE</a:t>
            </a:r>
            <a:r>
              <a:rPr lang="zh-TW" altLang="zh-TW" sz="1200" kern="1200" dirty="0">
                <a:solidFill>
                  <a:schemeClr val="tx1"/>
                </a:solidFill>
                <a:effectLst/>
                <a:latin typeface="+mn-lt"/>
                <a:ea typeface="+mn-ea"/>
                <a:cs typeface="+mn-cs"/>
              </a:rPr>
              <a:t>的狀態</a:t>
            </a:r>
          </a:p>
          <a:p>
            <a:endParaRPr lang="zh-TW"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BC8507FB-9D9E-4100-B4CA-FC102902682E}"/>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監督不同基站之間的</a:t>
            </a:r>
            <a:r>
              <a:rPr lang="en-US" altLang="zh-TW" sz="1200" kern="1200" dirty="0">
                <a:solidFill>
                  <a:schemeClr val="tx1"/>
                </a:solidFill>
                <a:effectLst/>
                <a:latin typeface="+mn-lt"/>
                <a:ea typeface="+mn-ea"/>
                <a:cs typeface="+mn-cs"/>
              </a:rPr>
              <a:t>handover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按照服務的要求建立</a:t>
            </a:r>
            <a:r>
              <a:rPr lang="zh-TW" altLang="en-US" sz="1200" kern="1200" dirty="0">
                <a:solidFill>
                  <a:schemeClr val="tx1"/>
                </a:solidFill>
                <a:effectLst/>
                <a:latin typeface="+mn-lt"/>
                <a:ea typeface="+mn-ea"/>
                <a:cs typeface="+mn-cs"/>
              </a:rPr>
              <a:t>連線</a:t>
            </a:r>
            <a:r>
              <a:rPr lang="zh-TW" altLang="zh-TW" sz="1200" kern="1200" dirty="0">
                <a:solidFill>
                  <a:schemeClr val="tx1"/>
                </a:solidFill>
                <a:effectLst/>
                <a:latin typeface="+mn-lt"/>
                <a:ea typeface="+mn-ea"/>
                <a:cs typeface="+mn-cs"/>
              </a:rPr>
              <a:t>，以便在移動環境下進行連接</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生成計費信息</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實施合法的攔截政策，並監督</a:t>
            </a:r>
            <a:r>
              <a:rPr lang="en-US" altLang="zh-TW" sz="1200" kern="1200" dirty="0">
                <a:solidFill>
                  <a:schemeClr val="tx1"/>
                </a:solidFill>
                <a:effectLst/>
                <a:latin typeface="+mn-lt"/>
                <a:ea typeface="+mn-ea"/>
                <a:cs typeface="+mn-cs"/>
              </a:rPr>
              <a:t>3GPP</a:t>
            </a:r>
            <a:r>
              <a:rPr lang="zh-TW" altLang="zh-TW" sz="1200" kern="1200" dirty="0">
                <a:solidFill>
                  <a:schemeClr val="tx1"/>
                </a:solidFill>
                <a:effectLst/>
                <a:latin typeface="+mn-lt"/>
                <a:ea typeface="+mn-ea"/>
                <a:cs typeface="+mn-cs"/>
              </a:rPr>
              <a:t>規範中定義的大量功能</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zh-TW" sz="1200" kern="1200" dirty="0">
              <a:solidFill>
                <a:schemeClr val="tx1"/>
              </a:solidFill>
              <a:effectLst/>
              <a:latin typeface="+mn-lt"/>
              <a:ea typeface="+mn-ea"/>
              <a:cs typeface="+mn-cs"/>
            </a:endParaRPr>
          </a:p>
          <a:p>
            <a:endParaRPr lang="zh-TW"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0487DA3A-4041-4E20-9F32-748E7338989E}"/>
              </a:ext>
            </a:extLst>
          </p:cNvPr>
          <p:cNvSpPr>
            <a:spLocks noGrp="1"/>
          </p:cNvSpPr>
          <p:nvPr>
            <p:ph type="body" idx="1"/>
          </p:nvPr>
        </p:nvSpPr>
        <p:spPr/>
        <p:txBody>
          <a:bodyPr/>
          <a:lstStyle/>
          <a:p>
            <a:r>
              <a:rPr lang="zh-TW" altLang="en-US" sz="1200" kern="1200" dirty="0">
                <a:solidFill>
                  <a:schemeClr val="tx1"/>
                </a:solidFill>
                <a:effectLst/>
                <a:latin typeface="+mn-lt"/>
                <a:ea typeface="+mn-ea"/>
                <a:cs typeface="+mn-cs"/>
              </a:rPr>
              <a:t>有四個</a:t>
            </a:r>
            <a:r>
              <a:rPr lang="zh-TW" altLang="zh-TW" sz="1200" kern="1200" dirty="0">
                <a:solidFill>
                  <a:schemeClr val="tx1"/>
                </a:solidFill>
                <a:effectLst/>
                <a:latin typeface="+mn-lt"/>
                <a:ea typeface="+mn-ea"/>
                <a:cs typeface="+mn-cs"/>
              </a:rPr>
              <a:t>事件包括附加、空閒、喚醒和切換</a:t>
            </a:r>
            <a:r>
              <a:rPr lang="en-US" altLang="zh-TW" sz="1200" kern="1200" dirty="0">
                <a:solidFill>
                  <a:schemeClr val="tx1"/>
                </a:solidFill>
                <a:effectLst/>
                <a:latin typeface="+mn-lt"/>
                <a:ea typeface="+mn-ea"/>
                <a:cs typeface="+mn-cs"/>
              </a:rPr>
              <a:t>[22],[30]</a:t>
            </a:r>
            <a:r>
              <a:rPr lang="zh-TW" altLang="zh-TW" sz="1200" kern="1200" dirty="0">
                <a:solidFill>
                  <a:schemeClr val="tx1"/>
                </a:solidFill>
                <a:effectLst/>
                <a:latin typeface="+mn-lt"/>
                <a:ea typeface="+mn-ea"/>
                <a:cs typeface="+mn-cs"/>
              </a:rPr>
              <a:t>，所有這些都需要</a:t>
            </a:r>
            <a:r>
              <a:rPr lang="en-US" altLang="zh-TW" sz="1200" kern="1200" dirty="0">
                <a:solidFill>
                  <a:schemeClr val="tx1"/>
                </a:solidFill>
                <a:effectLst/>
                <a:latin typeface="+mn-lt"/>
                <a:ea typeface="+mn-ea"/>
                <a:cs typeface="+mn-cs"/>
              </a:rPr>
              <a:t>MME</a:t>
            </a:r>
            <a:r>
              <a:rPr lang="zh-TW" altLang="zh-TW" sz="1200" kern="1200" dirty="0">
                <a:solidFill>
                  <a:schemeClr val="tx1"/>
                </a:solidFill>
                <a:effectLst/>
                <a:latin typeface="+mn-lt"/>
                <a:ea typeface="+mn-ea"/>
                <a:cs typeface="+mn-cs"/>
              </a:rPr>
              <a:t>與幾乎所有的實體互動</a:t>
            </a:r>
            <a:endParaRPr lang="zh-TW"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9316D031-BFB2-4EFC-A18A-229682B648F4}"/>
              </a:ext>
            </a:extLst>
          </p:cNvPr>
          <p:cNvSpPr>
            <a:spLocks noGrp="1"/>
          </p:cNvSpPr>
          <p:nvPr>
            <p:ph type="body" idx="1"/>
          </p:nvPr>
        </p:nvSpPr>
        <p:spPr/>
        <p:txBody>
          <a:bodyPr/>
          <a:lstStyle/>
          <a:p>
            <a:r>
              <a:rPr lang="zh-TW" altLang="zh-TW" sz="1200" kern="1200" dirty="0">
                <a:solidFill>
                  <a:schemeClr val="tx1"/>
                </a:solidFill>
                <a:effectLst/>
                <a:latin typeface="+mn-lt"/>
                <a:ea typeface="+mn-ea"/>
                <a:cs typeface="+mn-cs"/>
              </a:rPr>
              <a:t>有些功能需要與數據庫互動，如</a:t>
            </a: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(2)</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有些功能可以在</a:t>
            </a:r>
            <a:r>
              <a:rPr lang="en-US" altLang="zh-TW" sz="1200" kern="1200" dirty="0">
                <a:solidFill>
                  <a:schemeClr val="tx1"/>
                </a:solidFill>
                <a:effectLst/>
                <a:latin typeface="+mn-lt"/>
                <a:ea typeface="+mn-ea"/>
                <a:cs typeface="+mn-cs"/>
              </a:rPr>
              <a:t>RAN</a:t>
            </a:r>
            <a:r>
              <a:rPr lang="zh-TW" altLang="zh-TW" sz="1200" kern="1200" dirty="0">
                <a:solidFill>
                  <a:schemeClr val="tx1"/>
                </a:solidFill>
                <a:effectLst/>
                <a:latin typeface="+mn-lt"/>
                <a:ea typeface="+mn-ea"/>
                <a:cs typeface="+mn-cs"/>
              </a:rPr>
              <a:t>中本地實現，無需查詢數據庫，如</a:t>
            </a:r>
            <a:r>
              <a:rPr lang="en-US" altLang="zh-TW" sz="1200" kern="1200" dirty="0">
                <a:solidFill>
                  <a:schemeClr val="tx1"/>
                </a:solidFill>
                <a:effectLst/>
                <a:latin typeface="+mn-lt"/>
                <a:ea typeface="+mn-ea"/>
                <a:cs typeface="+mn-cs"/>
              </a:rPr>
              <a:t>(3)</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(4)</a:t>
            </a:r>
            <a:r>
              <a:rPr lang="zh-TW" altLang="zh-TW" sz="1200" kern="1200" dirty="0">
                <a:solidFill>
                  <a:schemeClr val="tx1"/>
                </a:solidFill>
                <a:effectLst/>
                <a:latin typeface="+mn-lt"/>
                <a:ea typeface="+mn-ea"/>
                <a:cs typeface="+mn-cs"/>
              </a:rPr>
              <a:t>的</a:t>
            </a:r>
            <a:r>
              <a:rPr lang="en-US" altLang="zh-TW" sz="1200" kern="1200" dirty="0" err="1">
                <a:solidFill>
                  <a:schemeClr val="tx1"/>
                </a:solidFill>
                <a:effectLst/>
                <a:latin typeface="+mn-lt"/>
                <a:ea typeface="+mn-ea"/>
                <a:cs typeface="+mn-cs"/>
              </a:rPr>
              <a:t>mMTC</a:t>
            </a:r>
            <a:r>
              <a:rPr lang="zh-TW" altLang="zh-TW" sz="1200" kern="1200" dirty="0">
                <a:solidFill>
                  <a:schemeClr val="tx1"/>
                </a:solidFill>
                <a:effectLst/>
                <a:latin typeface="+mn-lt"/>
                <a:ea typeface="+mn-ea"/>
                <a:cs typeface="+mn-cs"/>
              </a:rPr>
              <a:t>。</a:t>
            </a:r>
          </a:p>
          <a:p>
            <a:endParaRPr lang="zh-TW"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A0F44B55-AD06-4191-8FD9-934950773B5C}"/>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由於涉及到數據庫查詢的交互會導致延遲，從而</a:t>
            </a:r>
            <a:r>
              <a:rPr lang="zh-TW" altLang="en-US" sz="1200" kern="1200" dirty="0">
                <a:solidFill>
                  <a:schemeClr val="tx1"/>
                </a:solidFill>
                <a:effectLst/>
                <a:latin typeface="+mn-lt"/>
                <a:ea typeface="+mn-ea"/>
                <a:cs typeface="+mn-cs"/>
              </a:rPr>
              <a:t>影響</a:t>
            </a:r>
            <a:r>
              <a:rPr lang="en-US" altLang="zh-TW" sz="1200" kern="1200" dirty="0">
                <a:solidFill>
                  <a:schemeClr val="tx1"/>
                </a:solidFill>
                <a:effectLst/>
                <a:latin typeface="+mn-lt"/>
                <a:ea typeface="+mn-ea"/>
                <a:cs typeface="+mn-cs"/>
              </a:rPr>
              <a:t>MME</a:t>
            </a:r>
            <a:r>
              <a:rPr lang="zh-TW" altLang="zh-TW" sz="1200" kern="1200" dirty="0">
                <a:solidFill>
                  <a:schemeClr val="tx1"/>
                </a:solidFill>
                <a:effectLst/>
                <a:latin typeface="+mn-lt"/>
                <a:ea typeface="+mn-ea"/>
                <a:cs typeface="+mn-cs"/>
              </a:rPr>
              <a:t>的性能，而分佈式數據庫又會帶來</a:t>
            </a:r>
            <a:r>
              <a:rPr lang="en-US" altLang="zh-TW" sz="1200" kern="1200" dirty="0">
                <a:solidFill>
                  <a:schemeClr val="tx1"/>
                </a:solidFill>
                <a:effectLst/>
                <a:latin typeface="+mn-lt"/>
                <a:ea typeface="+mn-ea"/>
                <a:cs typeface="+mn-cs"/>
              </a:rPr>
              <a:t>MME</a:t>
            </a:r>
            <a:r>
              <a:rPr lang="zh-TW" altLang="zh-TW" sz="1200" kern="1200" dirty="0">
                <a:solidFill>
                  <a:schemeClr val="tx1"/>
                </a:solidFill>
                <a:effectLst/>
                <a:latin typeface="+mn-lt"/>
                <a:ea typeface="+mn-ea"/>
                <a:cs typeface="+mn-cs"/>
              </a:rPr>
              <a:t>狀態數據的同步問題，所以數據庫查詢相關的交互程序和相關的功能放置成為</a:t>
            </a:r>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進一步</a:t>
            </a:r>
            <a:r>
              <a:rPr lang="zh-TW" altLang="en-US" sz="1200" kern="1200" dirty="0">
                <a:solidFill>
                  <a:schemeClr val="tx1"/>
                </a:solidFill>
                <a:effectLst/>
                <a:latin typeface="+mn-lt"/>
                <a:ea typeface="+mn-ea"/>
                <a:cs typeface="+mn-cs"/>
              </a:rPr>
              <a:t>拆分</a:t>
            </a:r>
            <a:r>
              <a:rPr lang="zh-TW" altLang="zh-TW" sz="1200" kern="1200" dirty="0">
                <a:solidFill>
                  <a:schemeClr val="tx1"/>
                </a:solidFill>
                <a:effectLst/>
                <a:latin typeface="+mn-lt"/>
                <a:ea typeface="+mn-ea"/>
                <a:cs typeface="+mn-cs"/>
              </a:rPr>
              <a:t>和設計的一個</a:t>
            </a:r>
            <a:r>
              <a:rPr lang="zh-TW" altLang="en-US" sz="1200" kern="1200" dirty="0">
                <a:solidFill>
                  <a:schemeClr val="tx1"/>
                </a:solidFill>
                <a:effectLst/>
                <a:latin typeface="+mn-lt"/>
                <a:ea typeface="+mn-ea"/>
                <a:cs typeface="+mn-cs"/>
              </a:rPr>
              <a:t>考量</a:t>
            </a:r>
            <a:r>
              <a:rPr lang="zh-TW" altLang="zh-TW" sz="1200" kern="1200" dirty="0">
                <a:solidFill>
                  <a:schemeClr val="tx1"/>
                </a:solidFill>
                <a:effectLst/>
                <a:latin typeface="+mn-lt"/>
                <a:ea typeface="+mn-ea"/>
                <a:cs typeface="+mn-cs"/>
              </a:rPr>
              <a:t>因素。</a:t>
            </a:r>
          </a:p>
          <a:p>
            <a:endParaRPr lang="zh-TW"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這個優化問題是複雜度為</a:t>
            </a:r>
            <a:r>
              <a:rPr lang="en-US" altLang="zh-TW" dirty="0"/>
              <a:t>O(</a:t>
            </a:r>
            <a:r>
              <a:rPr lang="en-US" altLang="zh-TW" dirty="0" err="1"/>
              <a:t>nk</a:t>
            </a:r>
            <a:r>
              <a:rPr lang="en-US" altLang="zh-TW" dirty="0"/>
              <a:t>)</a:t>
            </a:r>
            <a:r>
              <a:rPr lang="zh-TW" altLang="en-US" dirty="0"/>
              <a:t>的</a:t>
            </a:r>
            <a:r>
              <a:rPr lang="en-US" altLang="zh-TW" dirty="0"/>
              <a:t>NP-hard</a:t>
            </a:r>
          </a:p>
          <a:p>
            <a:r>
              <a:rPr lang="zh-TW" altLang="en-US" dirty="0"/>
              <a:t>藉由</a:t>
            </a:r>
            <a:r>
              <a:rPr lang="en-US" altLang="zh-TW" sz="1200" kern="1200" dirty="0">
                <a:solidFill>
                  <a:schemeClr val="tx1"/>
                </a:solidFill>
                <a:effectLst/>
                <a:latin typeface="+mn-lt"/>
                <a:ea typeface="+mn-ea"/>
                <a:cs typeface="+mn-cs"/>
              </a:rPr>
              <a:t>Min-TSCOC</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Min-TSCOCB</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Min-MOCSD</a:t>
            </a:r>
            <a:r>
              <a:rPr lang="zh-TW" altLang="en-US" sz="1200" kern="1200" dirty="0">
                <a:solidFill>
                  <a:schemeClr val="tx1"/>
                </a:solidFill>
                <a:effectLst/>
                <a:latin typeface="+mn-lt"/>
                <a:ea typeface="+mn-ea"/>
                <a:cs typeface="+mn-cs"/>
              </a:rPr>
              <a:t>三個</a:t>
            </a:r>
            <a:r>
              <a:rPr lang="zh-TW" altLang="zh-TW" sz="1200" kern="1200" dirty="0">
                <a:solidFill>
                  <a:schemeClr val="tx1"/>
                </a:solidFill>
                <a:effectLst/>
                <a:latin typeface="+mn-lt"/>
                <a:ea typeface="+mn-ea"/>
                <a:cs typeface="+mn-cs"/>
              </a:rPr>
              <a:t>組成的啟發式方法</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該方法旨在通過使用遺傳算法獲得優化問題的最優解</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去求得</a:t>
            </a:r>
            <a:r>
              <a:rPr lang="zh-TW" altLang="zh-TW" sz="1200" kern="1200" dirty="0">
                <a:solidFill>
                  <a:schemeClr val="tx1"/>
                </a:solidFill>
                <a:effectLst/>
                <a:latin typeface="+mn-lt"/>
                <a:ea typeface="+mn-ea"/>
                <a:cs typeface="+mn-cs"/>
              </a:rPr>
              <a:t>優化問題的最優解</a:t>
            </a:r>
            <a:endParaRPr lang="zh-TW" altLang="en-US" dirty="0"/>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6</a:t>
            </a:fld>
            <a:endParaRPr lang="zh-TW" altLang="en-US"/>
          </a:p>
        </p:txBody>
      </p:sp>
    </p:spTree>
    <p:extLst>
      <p:ext uri="{BB962C8B-B14F-4D97-AF65-F5344CB8AC3E}">
        <p14:creationId xmlns:p14="http://schemas.microsoft.com/office/powerpoint/2010/main" val="29375003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C06FFFBF-2AD5-43C9-AD84-EF6A60B5E7D0}"/>
              </a:ext>
            </a:extLst>
          </p:cNvPr>
          <p:cNvSpPr>
            <a:spLocks noGrp="1"/>
          </p:cNvSpPr>
          <p:nvPr>
            <p:ph type="body" idx="1"/>
          </p:nvPr>
        </p:nvSpPr>
        <p:spPr/>
        <p:txBody>
          <a:bodyPr/>
          <a:lstStyle/>
          <a:p>
            <a:r>
              <a:rPr lang="zh-TW" altLang="zh-TW" sz="1200" kern="1200" dirty="0">
                <a:solidFill>
                  <a:schemeClr val="tx1"/>
                </a:solidFill>
                <a:effectLst/>
                <a:latin typeface="+mn-lt"/>
                <a:ea typeface="+mn-ea"/>
                <a:cs typeface="+mn-cs"/>
              </a:rPr>
              <a:t>另一個問題是蜂窩無線接入網的分層部署，如果</a:t>
            </a:r>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的某些功能組件位於核心網絡中，那麼熱點區域的移動性事件</a:t>
            </a:r>
            <a:r>
              <a:rPr lang="zh-TW" altLang="en-US" sz="1200" kern="1200" dirty="0">
                <a:solidFill>
                  <a:schemeClr val="tx1"/>
                </a:solidFill>
                <a:effectLst/>
                <a:latin typeface="+mn-lt"/>
                <a:ea typeface="+mn-ea"/>
                <a:cs typeface="+mn-cs"/>
              </a:rPr>
              <a:t>互動頻率多會造成</a:t>
            </a:r>
            <a:r>
              <a:rPr lang="en-US" altLang="zh-TW" sz="1200" kern="1200" dirty="0" err="1">
                <a:solidFill>
                  <a:schemeClr val="tx1"/>
                </a:solidFill>
                <a:effectLst/>
                <a:latin typeface="+mn-lt"/>
                <a:ea typeface="+mn-ea"/>
                <a:cs typeface="+mn-cs"/>
              </a:rPr>
              <a:t>vMME</a:t>
            </a:r>
            <a:r>
              <a:rPr lang="zh-TW" altLang="en-US" sz="1200" kern="1200" dirty="0">
                <a:solidFill>
                  <a:schemeClr val="tx1"/>
                </a:solidFill>
                <a:effectLst/>
                <a:latin typeface="+mn-lt"/>
                <a:ea typeface="+mn-ea"/>
                <a:cs typeface="+mn-cs"/>
              </a:rPr>
              <a:t>的負擔</a:t>
            </a:r>
            <a:endParaRPr lang="zh-TW"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4CB0FB14-DB73-46F2-9049-01FE926E305A}"/>
              </a:ext>
            </a:extLst>
          </p:cNvPr>
          <p:cNvSpPr>
            <a:spLocks noGrp="1"/>
          </p:cNvSpPr>
          <p:nvPr>
            <p:ph type="body" idx="1"/>
          </p:nvPr>
        </p:nvSpPr>
        <p:spPr/>
        <p:txBody>
          <a:bodyPr/>
          <a:lstStyle/>
          <a:p>
            <a:r>
              <a:rPr lang="zh-TW" altLang="en-US" dirty="0"/>
              <a:t>第二步是將</a:t>
            </a:r>
            <a:r>
              <a:rPr lang="en-US" altLang="zh-TW" dirty="0"/>
              <a:t>MME</a:t>
            </a:r>
            <a:r>
              <a:rPr lang="zh-TW" altLang="en-US" dirty="0"/>
              <a:t>解耦為三個組件，包括一個位於</a:t>
            </a:r>
            <a:r>
              <a:rPr lang="en-US" altLang="zh-TW" dirty="0"/>
              <a:t>RAN</a:t>
            </a:r>
            <a:r>
              <a:rPr lang="zh-TW" altLang="en-US" dirty="0"/>
              <a:t>節點附近的組件、一個負責信令處理的組件和一個負責數據庫查詢的組件。</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92406BA5-2578-4C61-A7A7-78378D7A7FBC}"/>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如果</a:t>
            </a:r>
            <a:r>
              <a:rPr lang="en-US" altLang="zh-TW" sz="1200" kern="1200" dirty="0">
                <a:solidFill>
                  <a:schemeClr val="tx1"/>
                </a:solidFill>
                <a:effectLst/>
                <a:latin typeface="+mn-lt"/>
                <a:ea typeface="+mn-ea"/>
                <a:cs typeface="+mn-cs"/>
              </a:rPr>
              <a:t>VNFC</a:t>
            </a:r>
            <a:r>
              <a:rPr lang="zh-TW" altLang="zh-TW" sz="1200" kern="1200" dirty="0">
                <a:solidFill>
                  <a:schemeClr val="tx1"/>
                </a:solidFill>
                <a:effectLst/>
                <a:latin typeface="+mn-lt"/>
                <a:ea typeface="+mn-ea"/>
                <a:cs typeface="+mn-cs"/>
              </a:rPr>
              <a:t>的數量超過</a:t>
            </a:r>
            <a:r>
              <a:rPr lang="en-US" altLang="zh-TW" sz="1200" kern="1200" dirty="0">
                <a:solidFill>
                  <a:schemeClr val="tx1"/>
                </a:solidFill>
                <a:effectLst/>
                <a:latin typeface="+mn-lt"/>
                <a:ea typeface="+mn-ea"/>
                <a:cs typeface="+mn-cs"/>
              </a:rPr>
              <a:t>3</a:t>
            </a:r>
            <a:r>
              <a:rPr lang="zh-TW" altLang="zh-TW" sz="1200" kern="1200" dirty="0">
                <a:solidFill>
                  <a:schemeClr val="tx1"/>
                </a:solidFill>
                <a:effectLst/>
                <a:latin typeface="+mn-lt"/>
                <a:ea typeface="+mn-ea"/>
                <a:cs typeface="+mn-cs"/>
              </a:rPr>
              <a:t>個，一方面，解耦</a:t>
            </a:r>
            <a:r>
              <a:rPr lang="en-US" altLang="zh-TW" sz="1200" kern="1200" dirty="0">
                <a:solidFill>
                  <a:schemeClr val="tx1"/>
                </a:solidFill>
                <a:effectLst/>
                <a:latin typeface="+mn-lt"/>
                <a:ea typeface="+mn-ea"/>
                <a:cs typeface="+mn-cs"/>
              </a:rPr>
              <a:t>MME</a:t>
            </a:r>
            <a:r>
              <a:rPr lang="zh-TW" altLang="zh-TW" sz="1200" kern="1200" dirty="0">
                <a:solidFill>
                  <a:schemeClr val="tx1"/>
                </a:solidFill>
                <a:effectLst/>
                <a:latin typeface="+mn-lt"/>
                <a:ea typeface="+mn-ea"/>
                <a:cs typeface="+mn-cs"/>
              </a:rPr>
              <a:t>的方法變得更加複雜，另一方，狀態數據同步的複雜性和</a:t>
            </a:r>
            <a:r>
              <a:rPr lang="en-US" altLang="zh-TW" sz="1200" kern="1200" dirty="0">
                <a:solidFill>
                  <a:schemeClr val="tx1"/>
                </a:solidFill>
                <a:effectLst/>
                <a:latin typeface="+mn-lt"/>
                <a:ea typeface="+mn-ea"/>
                <a:cs typeface="+mn-cs"/>
              </a:rPr>
              <a:t>VNFC</a:t>
            </a:r>
            <a:r>
              <a:rPr lang="zh-TW" altLang="zh-TW" sz="1200" kern="1200" dirty="0">
                <a:solidFill>
                  <a:schemeClr val="tx1"/>
                </a:solidFill>
                <a:effectLst/>
                <a:latin typeface="+mn-lt"/>
                <a:ea typeface="+mn-ea"/>
                <a:cs typeface="+mn-cs"/>
              </a:rPr>
              <a:t>之間的頻繁遷移。</a:t>
            </a:r>
          </a:p>
          <a:p>
            <a:endParaRPr lang="zh-TW"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6A9CAA45-CB65-43D8-A3FF-1B0A9B7597B2}"/>
              </a:ext>
            </a:extLst>
          </p:cNvPr>
          <p:cNvSpPr>
            <a:spLocks noGrp="1"/>
          </p:cNvSpPr>
          <p:nvPr>
            <p:ph type="body" idx="1"/>
          </p:nvPr>
        </p:nvSpPr>
        <p:spPr/>
        <p:txBody>
          <a:bodyPr/>
          <a:lstStyle/>
          <a:p>
            <a:r>
              <a:rPr lang="zh-TW" altLang="zh-TW" sz="1200" kern="1200" dirty="0">
                <a:solidFill>
                  <a:schemeClr val="tx1"/>
                </a:solidFill>
                <a:effectLst/>
                <a:latin typeface="+mn-lt"/>
                <a:ea typeface="+mn-ea"/>
                <a:cs typeface="+mn-cs"/>
              </a:rPr>
              <a:t>我們對</a:t>
            </a:r>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採用</a:t>
            </a: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3</a:t>
            </a:r>
            <a:r>
              <a:rPr lang="zh-TW" altLang="zh-TW" sz="1200" kern="1200" dirty="0">
                <a:solidFill>
                  <a:schemeClr val="tx1"/>
                </a:solidFill>
                <a:effectLst/>
                <a:latin typeface="+mn-lt"/>
                <a:ea typeface="+mn-ea"/>
                <a:cs typeface="+mn-cs"/>
              </a:rPr>
              <a:t>的映射方案，將</a:t>
            </a:r>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分為三個虛擬組件</a:t>
            </a:r>
            <a:r>
              <a:rPr lang="en-US" altLang="zh-TW" sz="1200" kern="1200" dirty="0">
                <a:solidFill>
                  <a:schemeClr val="tx1"/>
                </a:solidFill>
                <a:effectLst/>
                <a:latin typeface="+mn-lt"/>
                <a:ea typeface="+mn-ea"/>
                <a:cs typeface="+mn-cs"/>
              </a:rPr>
              <a:t>(MSF</a:t>
            </a:r>
            <a:r>
              <a:rPr lang="zh-TW" altLang="en-US"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MMP</a:t>
            </a:r>
            <a:r>
              <a:rPr lang="zh-TW" altLang="en-US"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DQU)</a:t>
            </a:r>
            <a:r>
              <a:rPr lang="zh-TW" altLang="zh-TW" sz="1200" kern="1200" dirty="0">
                <a:solidFill>
                  <a:schemeClr val="tx1"/>
                </a:solidFill>
                <a:effectLst/>
                <a:latin typeface="+mn-lt"/>
                <a:ea typeface="+mn-ea"/>
                <a:cs typeface="+mn-cs"/>
              </a:rPr>
              <a:t>，</a:t>
            </a:r>
            <a:endParaRPr lang="zh-TW"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5CE3DDDE-4278-4E3F-92EF-2567F3905042}"/>
              </a:ext>
            </a:extLst>
          </p:cNvPr>
          <p:cNvSpPr>
            <a:spLocks noGrp="1"/>
          </p:cNvSpPr>
          <p:nvPr>
            <p:ph type="body" idx="1"/>
          </p:nvPr>
        </p:nvSpPr>
        <p:spPr/>
        <p:txBody>
          <a:bodyPr/>
          <a:lstStyle/>
          <a:p>
            <a:r>
              <a:rPr lang="en-US" altLang="zh-TW" dirty="0"/>
              <a:t>MSF:</a:t>
            </a:r>
            <a:r>
              <a:rPr lang="zh-TW" altLang="en-US" dirty="0"/>
              <a:t>負責處理轉發或回傳的</a:t>
            </a:r>
            <a:r>
              <a:rPr lang="en-US" altLang="zh-TW" sz="1200" kern="1200" dirty="0">
                <a:solidFill>
                  <a:schemeClr val="tx1"/>
                </a:solidFill>
                <a:effectLst/>
                <a:latin typeface="+mn-lt"/>
                <a:ea typeface="+mn-ea"/>
                <a:cs typeface="+mn-cs"/>
              </a:rPr>
              <a:t>signaling messages</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它實際上充當了</a:t>
            </a:r>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和其他網絡實體之間的通信接口</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用戶的一些移動</a:t>
            </a:r>
            <a:r>
              <a:rPr lang="en-US" altLang="zh-TW" sz="1200" kern="1200" dirty="0">
                <a:solidFill>
                  <a:schemeClr val="tx1"/>
                </a:solidFill>
                <a:effectLst/>
                <a:latin typeface="+mn-lt"/>
                <a:ea typeface="+mn-ea"/>
                <a:cs typeface="+mn-cs"/>
              </a:rPr>
              <a:t>context information</a:t>
            </a:r>
            <a:r>
              <a:rPr lang="zh-TW" altLang="zh-TW" sz="1200" kern="1200" dirty="0">
                <a:solidFill>
                  <a:schemeClr val="tx1"/>
                </a:solidFill>
                <a:effectLst/>
                <a:latin typeface="+mn-lt"/>
                <a:ea typeface="+mn-ea"/>
                <a:cs typeface="+mn-cs"/>
              </a:rPr>
              <a:t>被存儲在</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中</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它負責實現移動性管理功能邏輯，用戶的移動性</a:t>
            </a:r>
            <a:r>
              <a:rPr lang="en-US" altLang="zh-TW" sz="1200" kern="1200" dirty="0">
                <a:solidFill>
                  <a:schemeClr val="tx1"/>
                </a:solidFill>
                <a:effectLst/>
                <a:latin typeface="+mn-lt"/>
                <a:ea typeface="+mn-ea"/>
                <a:cs typeface="+mn-cs"/>
              </a:rPr>
              <a:t>context information</a:t>
            </a:r>
            <a:r>
              <a:rPr lang="zh-TW" altLang="zh-TW" sz="1200" kern="1200" dirty="0">
                <a:solidFill>
                  <a:schemeClr val="tx1"/>
                </a:solidFill>
                <a:effectLst/>
                <a:latin typeface="+mn-lt"/>
                <a:ea typeface="+mn-ea"/>
                <a:cs typeface="+mn-cs"/>
              </a:rPr>
              <a:t>也存儲在</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中。</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DQU:</a:t>
            </a:r>
            <a:r>
              <a:rPr lang="zh-TW" altLang="zh-TW" sz="1200" kern="1200" dirty="0">
                <a:solidFill>
                  <a:schemeClr val="tx1"/>
                </a:solidFill>
                <a:effectLst/>
                <a:latin typeface="+mn-lt"/>
                <a:ea typeface="+mn-ea"/>
                <a:cs typeface="+mn-cs"/>
              </a:rPr>
              <a:t>它負責查詢和更新移動用戶的相關狀態信息，同時也為移動用戶存儲一些移動</a:t>
            </a:r>
            <a:r>
              <a:rPr lang="en-US" altLang="zh-TW" sz="1200" kern="1200" dirty="0">
                <a:solidFill>
                  <a:schemeClr val="tx1"/>
                </a:solidFill>
                <a:effectLst/>
                <a:latin typeface="+mn-lt"/>
                <a:ea typeface="+mn-ea"/>
                <a:cs typeface="+mn-cs"/>
              </a:rPr>
              <a:t>context information</a:t>
            </a:r>
            <a:r>
              <a:rPr lang="zh-TW" altLang="zh-TW" sz="1200" kern="1200" dirty="0">
                <a:solidFill>
                  <a:schemeClr val="tx1"/>
                </a:solidFill>
                <a:effectLst/>
                <a:latin typeface="+mn-lt"/>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zh-TW" sz="1200" kern="1200" dirty="0">
              <a:solidFill>
                <a:schemeClr val="tx1"/>
              </a:solidFill>
              <a:effectLst/>
              <a:latin typeface="+mn-lt"/>
              <a:ea typeface="+mn-ea"/>
              <a:cs typeface="+mn-cs"/>
            </a:endParaRPr>
          </a:p>
          <a:p>
            <a:endParaRPr lang="zh-TW"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B5FA9966-F295-4E9B-A5B9-9AF4BB564D9B}"/>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為了簡化對信令程序的分析，</a:t>
            </a:r>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的外部接口是</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與</a:t>
            </a:r>
            <a:r>
              <a:rPr lang="en-US" altLang="zh-TW" sz="1200" kern="1200" dirty="0">
                <a:solidFill>
                  <a:schemeClr val="tx1"/>
                </a:solidFill>
                <a:effectLst/>
                <a:latin typeface="+mn-lt"/>
                <a:ea typeface="+mn-ea"/>
                <a:cs typeface="+mn-cs"/>
              </a:rPr>
              <a:t>BS</a:t>
            </a:r>
            <a:r>
              <a:rPr lang="zh-TW" altLang="zh-TW" sz="1200" kern="1200" dirty="0">
                <a:solidFill>
                  <a:schemeClr val="tx1"/>
                </a:solidFill>
                <a:effectLst/>
                <a:latin typeface="+mn-lt"/>
                <a:ea typeface="+mn-ea"/>
                <a:cs typeface="+mn-cs"/>
              </a:rPr>
              <a:t>和核心網（包括業務網關，如</a:t>
            </a:r>
            <a:r>
              <a:rPr lang="en-US" altLang="zh-TW" sz="1200" kern="1200" dirty="0">
                <a:solidFill>
                  <a:schemeClr val="tx1"/>
                </a:solidFill>
                <a:effectLst/>
                <a:latin typeface="+mn-lt"/>
                <a:ea typeface="+mn-ea"/>
                <a:cs typeface="+mn-cs"/>
              </a:rPr>
              <a:t>P-GW</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S-GW</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HSS</a:t>
            </a:r>
            <a:r>
              <a:rPr lang="zh-TW" altLang="zh-TW" sz="1200" kern="1200" dirty="0">
                <a:solidFill>
                  <a:schemeClr val="tx1"/>
                </a:solidFill>
                <a:effectLst/>
                <a:latin typeface="+mn-lt"/>
                <a:ea typeface="+mn-ea"/>
                <a:cs typeface="+mn-cs"/>
              </a:rPr>
              <a:t>）的接口，而內部接口是</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與</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，以及</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與</a:t>
            </a:r>
            <a:r>
              <a:rPr lang="en-US" altLang="zh-TW" sz="1200" kern="1200" dirty="0">
                <a:solidFill>
                  <a:schemeClr val="tx1"/>
                </a:solidFill>
                <a:effectLst/>
                <a:latin typeface="+mn-lt"/>
                <a:ea typeface="+mn-ea"/>
                <a:cs typeface="+mn-cs"/>
              </a:rPr>
              <a:t>DQU</a:t>
            </a:r>
            <a:r>
              <a:rPr lang="zh-TW" altLang="zh-TW" sz="1200" kern="1200" dirty="0">
                <a:solidFill>
                  <a:schemeClr val="tx1"/>
                </a:solidFill>
                <a:effectLst/>
                <a:latin typeface="+mn-lt"/>
                <a:ea typeface="+mn-ea"/>
                <a:cs typeface="+mn-cs"/>
              </a:rPr>
              <a:t>的接口。</a:t>
            </a:r>
          </a:p>
          <a:p>
            <a:endParaRPr lang="zh-TW"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3AEC0ED3-4CBD-40AD-8ACF-F769E346EA07}"/>
              </a:ext>
            </a:extLst>
          </p:cNvPr>
          <p:cNvSpPr>
            <a:spLocks noGrp="1"/>
          </p:cNvSpPr>
          <p:nvPr>
            <p:ph type="body" idx="1"/>
          </p:nvPr>
        </p:nvSpPr>
        <p:spPr/>
        <p:txBody>
          <a:bodyPr/>
          <a:lstStyle/>
          <a:p>
            <a:r>
              <a:rPr lang="zh-TW" altLang="zh-TW" sz="1200" kern="1200" dirty="0">
                <a:solidFill>
                  <a:schemeClr val="tx1"/>
                </a:solidFill>
                <a:effectLst/>
                <a:latin typeface="+mn-lt"/>
                <a:ea typeface="+mn-ea"/>
                <a:cs typeface="+mn-cs"/>
              </a:rPr>
              <a:t>當</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收到其他網絡實體從</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轉發的信令信息時，</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根據其功能邏輯進行信令信息的處理</a:t>
            </a:r>
            <a:endParaRPr lang="zh-TW"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66D8016A-125B-4BF4-B9C8-36B781819476}"/>
              </a:ext>
            </a:extLst>
          </p:cNvPr>
          <p:cNvSpPr>
            <a:spLocks noGrp="1"/>
          </p:cNvSpPr>
          <p:nvPr>
            <p:ph type="body" idx="1"/>
          </p:nvPr>
        </p:nvSpPr>
        <p:spPr/>
        <p:txBody>
          <a:bodyPr/>
          <a:lstStyle/>
          <a:p>
            <a:r>
              <a:rPr lang="zh-TW" altLang="zh-TW" sz="1200" kern="1200" dirty="0">
                <a:solidFill>
                  <a:schemeClr val="tx1"/>
                </a:solidFill>
                <a:effectLst/>
                <a:latin typeface="+mn-lt"/>
                <a:ea typeface="+mn-ea"/>
                <a:cs typeface="+mn-cs"/>
              </a:rPr>
              <a:t>如果在這個過程中，</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緩存中不能獲得移動性管理信令過程所需的數據</a:t>
            </a:r>
            <a:r>
              <a:rPr lang="zh-TW" altLang="en-US"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MMP</a:t>
            </a:r>
            <a:r>
              <a:rPr lang="zh-TW" altLang="en-US" sz="1200" kern="1200" dirty="0">
                <a:solidFill>
                  <a:schemeClr val="tx1"/>
                </a:solidFill>
                <a:effectLst/>
                <a:latin typeface="+mn-lt"/>
                <a:ea typeface="+mn-ea"/>
                <a:cs typeface="+mn-cs"/>
              </a:rPr>
              <a:t>會去向</a:t>
            </a:r>
            <a:r>
              <a:rPr lang="en-US" altLang="zh-TW" sz="1200" kern="1200" dirty="0">
                <a:solidFill>
                  <a:schemeClr val="tx1"/>
                </a:solidFill>
                <a:effectLst/>
                <a:latin typeface="+mn-lt"/>
                <a:ea typeface="+mn-ea"/>
                <a:cs typeface="+mn-cs"/>
              </a:rPr>
              <a:t>DQU</a:t>
            </a:r>
            <a:r>
              <a:rPr lang="zh-TW" altLang="en-US" sz="1200" kern="1200" dirty="0">
                <a:solidFill>
                  <a:schemeClr val="tx1"/>
                </a:solidFill>
                <a:effectLst/>
                <a:latin typeface="+mn-lt"/>
                <a:ea typeface="+mn-ea"/>
                <a:cs typeface="+mn-cs"/>
              </a:rPr>
              <a:t>查詢</a:t>
            </a:r>
            <a:endParaRPr lang="zh-TW"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D5430F89-CDE4-49E8-A45E-A8CC1B275D11}"/>
              </a:ext>
            </a:extLst>
          </p:cNvPr>
          <p:cNvSpPr>
            <a:spLocks noGrp="1"/>
          </p:cNvSpPr>
          <p:nvPr>
            <p:ph type="body" idx="1"/>
          </p:nvPr>
        </p:nvSpPr>
        <p:spPr/>
        <p:txBody>
          <a:bodyPr/>
          <a:lstStyle/>
          <a:p>
            <a:r>
              <a:rPr lang="zh-TW" altLang="zh-TW" sz="1200" kern="1200" dirty="0">
                <a:solidFill>
                  <a:schemeClr val="tx1"/>
                </a:solidFill>
                <a:effectLst/>
                <a:latin typeface="+mn-lt"/>
                <a:ea typeface="+mn-ea"/>
                <a:cs typeface="+mn-cs"/>
              </a:rPr>
              <a:t>一個部署方案的例子，</a:t>
            </a:r>
            <a:r>
              <a:rPr lang="en-US" altLang="zh-TW" sz="1200" kern="1200" dirty="0">
                <a:solidFill>
                  <a:schemeClr val="tx1"/>
                </a:solidFill>
                <a:effectLst/>
                <a:latin typeface="+mn-lt"/>
                <a:ea typeface="+mn-ea"/>
                <a:cs typeface="+mn-cs"/>
              </a:rPr>
              <a:t>DQU</a:t>
            </a:r>
            <a:r>
              <a:rPr lang="zh-TW" altLang="zh-TW" sz="1200" kern="1200" dirty="0">
                <a:solidFill>
                  <a:schemeClr val="tx1"/>
                </a:solidFill>
                <a:effectLst/>
                <a:latin typeface="+mn-lt"/>
                <a:ea typeface="+mn-ea"/>
                <a:cs typeface="+mn-cs"/>
              </a:rPr>
              <a:t>被部署在核心網絡中，</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DQU</a:t>
            </a:r>
            <a:r>
              <a:rPr lang="zh-TW" altLang="zh-TW" sz="1200" kern="1200" dirty="0">
                <a:solidFill>
                  <a:schemeClr val="tx1"/>
                </a:solidFill>
                <a:effectLst/>
                <a:latin typeface="+mn-lt"/>
                <a:ea typeface="+mn-ea"/>
                <a:cs typeface="+mn-cs"/>
              </a:rPr>
              <a:t>通過無線或有線鏈接進行連接。</a:t>
            </a:r>
            <a:endParaRPr lang="zh-TW"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B87A66EA-3FF5-48FB-9E9C-4C02F6EEABC4}"/>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從</a:t>
            </a:r>
            <a:r>
              <a:rPr lang="en-US" altLang="zh-TW" sz="1200" kern="1200" dirty="0">
                <a:solidFill>
                  <a:schemeClr val="tx1"/>
                </a:solidFill>
                <a:effectLst/>
                <a:latin typeface="+mn-lt"/>
                <a:ea typeface="+mn-ea"/>
                <a:cs typeface="+mn-cs"/>
              </a:rPr>
              <a:t>VNFs</a:t>
            </a:r>
            <a:r>
              <a:rPr lang="zh-TW" altLang="zh-TW" sz="1200" kern="1200" dirty="0">
                <a:solidFill>
                  <a:schemeClr val="tx1"/>
                </a:solidFill>
                <a:effectLst/>
                <a:latin typeface="+mn-lt"/>
                <a:ea typeface="+mn-ea"/>
                <a:cs typeface="+mn-cs"/>
              </a:rPr>
              <a:t>的優化</a:t>
            </a:r>
            <a:r>
              <a:rPr lang="zh-TW" altLang="en-US" sz="1200" kern="1200" dirty="0">
                <a:solidFill>
                  <a:schemeClr val="tx1"/>
                </a:solidFill>
                <a:effectLst/>
                <a:latin typeface="+mn-lt"/>
                <a:ea typeface="+mn-ea"/>
                <a:cs typeface="+mn-cs"/>
              </a:rPr>
              <a:t>目標</a:t>
            </a:r>
            <a:r>
              <a:rPr lang="en-US" altLang="zh-TW" sz="1200" kern="1200" dirty="0">
                <a:solidFill>
                  <a:schemeClr val="tx1"/>
                </a:solidFill>
                <a:effectLst/>
                <a:latin typeface="+mn-lt"/>
                <a:ea typeface="+mn-ea"/>
                <a:cs typeface="+mn-cs"/>
              </a:rPr>
              <a:t>VNFs</a:t>
            </a:r>
            <a:r>
              <a:rPr lang="zh-TW" altLang="zh-TW" sz="1200" kern="1200" dirty="0">
                <a:solidFill>
                  <a:schemeClr val="tx1"/>
                </a:solidFill>
                <a:effectLst/>
                <a:latin typeface="+mn-lt"/>
                <a:ea typeface="+mn-ea"/>
                <a:cs typeface="+mn-cs"/>
              </a:rPr>
              <a:t>的快速、可擴展和動態組成和分配，以執行網絡服務（</a:t>
            </a:r>
            <a:r>
              <a:rPr lang="en-US" altLang="zh-TW" sz="1200" kern="1200" dirty="0">
                <a:solidFill>
                  <a:schemeClr val="tx1"/>
                </a:solidFill>
                <a:effectLst/>
                <a:latin typeface="+mn-lt"/>
                <a:ea typeface="+mn-ea"/>
                <a:cs typeface="+mn-cs"/>
              </a:rPr>
              <a:t>NS</a:t>
            </a:r>
            <a:r>
              <a:rPr lang="zh-TW" altLang="zh-TW" sz="1200" kern="1200" dirty="0">
                <a:solidFill>
                  <a:schemeClr val="tx1"/>
                </a:solidFill>
                <a:effectLst/>
                <a:latin typeface="+mn-lt"/>
                <a:ea typeface="+mn-ea"/>
                <a:cs typeface="+mn-cs"/>
              </a:rPr>
              <a:t>）。</a:t>
            </a:r>
          </a:p>
          <a:p>
            <a:endParaRPr lang="zh-TW"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隨著</a:t>
            </a:r>
            <a:r>
              <a:rPr lang="en-US" altLang="zh-TW" dirty="0"/>
              <a:t>5G</a:t>
            </a:r>
            <a:r>
              <a:rPr lang="zh-TW" altLang="en-US" dirty="0"/>
              <a:t>快速的發展越來越多人對於</a:t>
            </a:r>
            <a:r>
              <a:rPr lang="en-US" altLang="zh-TW" dirty="0"/>
              <a:t>5G</a:t>
            </a:r>
            <a:r>
              <a:rPr lang="zh-TW" altLang="en-US" sz="1200" kern="1200" dirty="0">
                <a:solidFill>
                  <a:schemeClr val="tx1"/>
                </a:solidFill>
                <a:effectLst/>
                <a:latin typeface="+mn-lt"/>
                <a:ea typeface="+mn-ea"/>
                <a:cs typeface="+mn-cs"/>
              </a:rPr>
              <a:t>特性</a:t>
            </a:r>
            <a:r>
              <a:rPr lang="zh-TW" altLang="en-US" dirty="0"/>
              <a:t> </a:t>
            </a:r>
            <a:r>
              <a:rPr lang="en-US" altLang="zh-TW" sz="1200" kern="1200" dirty="0" err="1">
                <a:solidFill>
                  <a:schemeClr val="tx1"/>
                </a:solidFill>
                <a:effectLst/>
                <a:latin typeface="+mn-lt"/>
                <a:ea typeface="+mn-ea"/>
                <a:cs typeface="+mn-cs"/>
              </a:rPr>
              <a:t>eMBB</a:t>
            </a:r>
            <a:r>
              <a:rPr lang="zh-TW" altLang="en-US" sz="1200" kern="1200" dirty="0">
                <a:solidFill>
                  <a:schemeClr val="tx1"/>
                </a:solidFill>
                <a:effectLst/>
                <a:latin typeface="+mn-lt"/>
                <a:ea typeface="+mn-ea"/>
                <a:cs typeface="+mn-cs"/>
              </a:rPr>
              <a:t>、</a:t>
            </a:r>
            <a:r>
              <a:rPr lang="en-US" altLang="zh-TW" sz="1200" kern="1200" dirty="0" err="1">
                <a:solidFill>
                  <a:schemeClr val="tx1"/>
                </a:solidFill>
                <a:effectLst/>
                <a:latin typeface="+mn-lt"/>
                <a:ea typeface="+mn-ea"/>
                <a:cs typeface="+mn-cs"/>
              </a:rPr>
              <a:t>mMTC</a:t>
            </a:r>
            <a:r>
              <a:rPr lang="zh-TW" altLang="en-US"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URLLC</a:t>
            </a:r>
            <a:r>
              <a:rPr lang="zh-TW" altLang="en-US" sz="1200" kern="1200" dirty="0">
                <a:solidFill>
                  <a:schemeClr val="tx1"/>
                </a:solidFill>
                <a:effectLst/>
                <a:latin typeface="+mn-lt"/>
                <a:ea typeface="+mn-ea"/>
                <a:cs typeface="+mn-cs"/>
              </a:rPr>
              <a:t>以及車輛網路進行研究</a:t>
            </a:r>
            <a:endParaRPr lang="en-US"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7</a:t>
            </a:fld>
            <a:endParaRPr lang="zh-TW" altLang="en-US"/>
          </a:p>
        </p:txBody>
      </p:sp>
    </p:spTree>
    <p:extLst>
      <p:ext uri="{BB962C8B-B14F-4D97-AF65-F5344CB8AC3E}">
        <p14:creationId xmlns:p14="http://schemas.microsoft.com/office/powerpoint/2010/main" val="7551120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D0B1F006-69BF-4C4A-8CD1-DE46C4229FE4}"/>
              </a:ext>
            </a:extLst>
          </p:cNvPr>
          <p:cNvSpPr>
            <a:spLocks noGrp="1"/>
          </p:cNvSpPr>
          <p:nvPr>
            <p:ph type="body" idx="1"/>
          </p:nvPr>
        </p:nvSpPr>
        <p:spPr/>
        <p:txBody>
          <a:bodyPr/>
          <a:lstStyle/>
          <a:p>
            <a:r>
              <a:rPr lang="zh-TW" altLang="zh-TW" sz="1200" kern="1200" dirty="0">
                <a:solidFill>
                  <a:schemeClr val="tx1"/>
                </a:solidFill>
                <a:effectLst/>
                <a:latin typeface="+mn-lt"/>
                <a:ea typeface="+mn-ea"/>
                <a:cs typeface="+mn-cs"/>
              </a:rPr>
              <a:t>由於</a:t>
            </a:r>
            <a:r>
              <a:rPr lang="en-US" altLang="zh-TW" sz="1200" kern="1200" dirty="0">
                <a:solidFill>
                  <a:schemeClr val="tx1"/>
                </a:solidFill>
                <a:effectLst/>
                <a:latin typeface="+mn-lt"/>
                <a:ea typeface="+mn-ea"/>
                <a:cs typeface="+mn-cs"/>
              </a:rPr>
              <a:t>NS</a:t>
            </a:r>
            <a:r>
              <a:rPr lang="zh-TW" altLang="zh-TW" sz="1200" kern="1200" dirty="0">
                <a:solidFill>
                  <a:schemeClr val="tx1"/>
                </a:solidFill>
                <a:effectLst/>
                <a:latin typeface="+mn-lt"/>
                <a:ea typeface="+mn-ea"/>
                <a:cs typeface="+mn-cs"/>
              </a:rPr>
              <a:t>需要一組</a:t>
            </a:r>
            <a:r>
              <a:rPr lang="en-US" altLang="zh-TW" sz="1200" kern="1200" dirty="0">
                <a:solidFill>
                  <a:schemeClr val="tx1"/>
                </a:solidFill>
                <a:effectLst/>
                <a:latin typeface="+mn-lt"/>
                <a:ea typeface="+mn-ea"/>
                <a:cs typeface="+mn-cs"/>
              </a:rPr>
              <a:t>VNFs</a:t>
            </a:r>
            <a:r>
              <a:rPr lang="zh-TW" altLang="en-US"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VNFs</a:t>
            </a:r>
            <a:r>
              <a:rPr lang="zh-TW" altLang="zh-TW" sz="1200" kern="1200" dirty="0">
                <a:solidFill>
                  <a:schemeClr val="tx1"/>
                </a:solidFill>
                <a:effectLst/>
                <a:latin typeface="+mn-lt"/>
                <a:ea typeface="+mn-ea"/>
                <a:cs typeface="+mn-cs"/>
              </a:rPr>
              <a:t>的組成</a:t>
            </a:r>
            <a:r>
              <a:rPr lang="zh-TW" altLang="en-US"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VNF</a:t>
            </a:r>
            <a:r>
              <a:rPr lang="zh-TW" altLang="en-US" sz="1200" kern="1200" dirty="0">
                <a:solidFill>
                  <a:schemeClr val="tx1"/>
                </a:solidFill>
                <a:effectLst/>
                <a:latin typeface="+mn-lt"/>
                <a:ea typeface="+mn-ea"/>
                <a:cs typeface="+mn-cs"/>
              </a:rPr>
              <a:t>配置的位置這兩問題，</a:t>
            </a:r>
            <a:r>
              <a:rPr lang="zh-TW" altLang="zh-TW" sz="1200" kern="1200" dirty="0">
                <a:solidFill>
                  <a:schemeClr val="tx1"/>
                </a:solidFill>
                <a:effectLst/>
                <a:latin typeface="+mn-lt"/>
                <a:ea typeface="+mn-ea"/>
                <a:cs typeface="+mn-cs"/>
              </a:rPr>
              <a:t>為了實現服務協調和管理的效率</a:t>
            </a:r>
            <a:r>
              <a:rPr lang="zh-TW" altLang="en-US" sz="1200" kern="1200" dirty="0">
                <a:solidFill>
                  <a:schemeClr val="tx1"/>
                </a:solidFill>
                <a:effectLst/>
                <a:latin typeface="+mn-lt"/>
                <a:ea typeface="+mn-ea"/>
                <a:cs typeface="+mn-cs"/>
              </a:rPr>
              <a:t>所需解決的</a:t>
            </a:r>
            <a:endParaRPr lang="zh-TW"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7C45D702-25A3-4F52-8C5D-3C9014E9FF06}"/>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err="1">
                <a:solidFill>
                  <a:schemeClr val="tx1"/>
                </a:solidFill>
                <a:effectLst/>
                <a:latin typeface="+mn-lt"/>
                <a:ea typeface="+mn-ea"/>
                <a:cs typeface="+mn-cs"/>
              </a:rPr>
              <a:t>vMME</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可以看作是一種網絡服務。</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VNF</a:t>
            </a:r>
            <a:r>
              <a:rPr lang="zh-TW" altLang="zh-TW" sz="1200" kern="1200" dirty="0">
                <a:solidFill>
                  <a:schemeClr val="tx1"/>
                </a:solidFill>
                <a:effectLst/>
                <a:latin typeface="+mn-lt"/>
                <a:ea typeface="+mn-ea"/>
                <a:cs typeface="+mn-cs"/>
              </a:rPr>
              <a:t>組件可以被連接和串聯起來，以執行移動性管理的功能。</a:t>
            </a:r>
          </a:p>
          <a:p>
            <a:endParaRPr lang="zh-TW"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F554146F-C8F5-4241-AC44-3A08F289C065}"/>
              </a:ext>
            </a:extLst>
          </p:cNvPr>
          <p:cNvSpPr>
            <a:spLocks noGrp="1"/>
          </p:cNvSpPr>
          <p:nvPr>
            <p:ph type="body" idx="1"/>
          </p:nvPr>
        </p:nvSpPr>
        <p:spPr/>
        <p:txBody>
          <a:bodyPr/>
          <a:lstStyle/>
          <a:p>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的優化不僅與</a:t>
            </a:r>
            <a:r>
              <a:rPr lang="en-US" altLang="zh-TW" sz="1200" kern="1200" dirty="0">
                <a:solidFill>
                  <a:schemeClr val="tx1"/>
                </a:solidFill>
                <a:effectLst/>
                <a:latin typeface="+mn-lt"/>
                <a:ea typeface="+mn-ea"/>
                <a:cs typeface="+mn-cs"/>
              </a:rPr>
              <a:t>VNF</a:t>
            </a:r>
            <a:r>
              <a:rPr lang="zh-TW" altLang="zh-TW" sz="1200" kern="1200" dirty="0">
                <a:solidFill>
                  <a:schemeClr val="tx1"/>
                </a:solidFill>
                <a:effectLst/>
                <a:latin typeface="+mn-lt"/>
                <a:ea typeface="+mn-ea"/>
                <a:cs typeface="+mn-cs"/>
              </a:rPr>
              <a:t>組件的優化放置有關</a:t>
            </a:r>
            <a:r>
              <a:rPr lang="zh-TW" altLang="en-US" sz="1200" kern="1200" dirty="0">
                <a:solidFill>
                  <a:schemeClr val="tx1"/>
                </a:solidFill>
                <a:effectLst/>
                <a:latin typeface="+mn-lt"/>
                <a:ea typeface="+mn-ea"/>
                <a:cs typeface="+mn-cs"/>
              </a:rPr>
              <a:t>還受限於</a:t>
            </a:r>
            <a:r>
              <a:rPr lang="en-US" altLang="zh-TW" sz="1200" kern="1200" dirty="0">
                <a:solidFill>
                  <a:schemeClr val="tx1"/>
                </a:solidFill>
                <a:effectLst/>
                <a:latin typeface="+mn-lt"/>
                <a:ea typeface="+mn-ea"/>
                <a:cs typeface="+mn-cs"/>
              </a:rPr>
              <a:t>SFC</a:t>
            </a:r>
            <a:endParaRPr lang="zh-TW"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782019FC-D36C-42B6-8550-E2B54F139CF0}"/>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說明了</a:t>
            </a:r>
            <a:r>
              <a:rPr lang="en-US" altLang="zh-TW" sz="1200" kern="1200" dirty="0">
                <a:solidFill>
                  <a:schemeClr val="tx1"/>
                </a:solidFill>
                <a:effectLst/>
                <a:latin typeface="+mn-lt"/>
                <a:ea typeface="+mn-ea"/>
                <a:cs typeface="+mn-cs"/>
              </a:rPr>
              <a:t>DQU</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在</a:t>
            </a:r>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中的分層控制框架。</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五個</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被放置在五個不同的</a:t>
            </a:r>
            <a:r>
              <a:rPr lang="en-US" altLang="zh-TW" sz="1200" kern="1200" dirty="0">
                <a:solidFill>
                  <a:schemeClr val="tx1"/>
                </a:solidFill>
                <a:effectLst/>
                <a:latin typeface="+mn-lt"/>
                <a:ea typeface="+mn-ea"/>
                <a:cs typeface="+mn-cs"/>
              </a:rPr>
              <a:t>BS</a:t>
            </a:r>
            <a:r>
              <a:rPr lang="zh-TW" altLang="zh-TW" sz="1200" kern="1200" dirty="0">
                <a:solidFill>
                  <a:schemeClr val="tx1"/>
                </a:solidFill>
                <a:effectLst/>
                <a:latin typeface="+mn-lt"/>
                <a:ea typeface="+mn-ea"/>
                <a:cs typeface="+mn-cs"/>
              </a:rPr>
              <a:t>上，每個</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至少管理一個</a:t>
            </a:r>
            <a:r>
              <a:rPr lang="en-US" altLang="zh-TW" sz="1200" kern="1200" dirty="0">
                <a:solidFill>
                  <a:schemeClr val="tx1"/>
                </a:solidFill>
                <a:effectLst/>
                <a:latin typeface="+mn-lt"/>
                <a:ea typeface="+mn-ea"/>
                <a:cs typeface="+mn-cs"/>
              </a:rPr>
              <a:t>BS</a:t>
            </a:r>
            <a:r>
              <a:rPr lang="zh-TW" altLang="zh-TW" sz="1200" kern="1200" dirty="0">
                <a:solidFill>
                  <a:schemeClr val="tx1"/>
                </a:solidFill>
                <a:effectLst/>
                <a:latin typeface="+mn-lt"/>
                <a:ea typeface="+mn-ea"/>
                <a:cs typeface="+mn-cs"/>
              </a:rPr>
              <a:t>，並處理附屬於</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管理的</a:t>
            </a:r>
            <a:r>
              <a:rPr lang="en-US" altLang="zh-TW" sz="1200" kern="1200" dirty="0">
                <a:solidFill>
                  <a:schemeClr val="tx1"/>
                </a:solidFill>
                <a:effectLst/>
                <a:latin typeface="+mn-lt"/>
                <a:ea typeface="+mn-ea"/>
                <a:cs typeface="+mn-cs"/>
              </a:rPr>
              <a:t>BS</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UE</a:t>
            </a:r>
            <a:r>
              <a:rPr lang="zh-TW" altLang="zh-TW" sz="1200" kern="1200" dirty="0">
                <a:solidFill>
                  <a:schemeClr val="tx1"/>
                </a:solidFill>
                <a:effectLst/>
                <a:latin typeface="+mn-lt"/>
                <a:ea typeface="+mn-ea"/>
                <a:cs typeface="+mn-cs"/>
              </a:rPr>
              <a:t>的所有信令請求。</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兩個</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被放置在兩個不同的</a:t>
            </a:r>
            <a:r>
              <a:rPr lang="en-US" altLang="zh-TW" sz="1200" kern="1200" dirty="0">
                <a:solidFill>
                  <a:schemeClr val="tx1"/>
                </a:solidFill>
                <a:effectLst/>
                <a:latin typeface="+mn-lt"/>
                <a:ea typeface="+mn-ea"/>
                <a:cs typeface="+mn-cs"/>
              </a:rPr>
              <a:t>BS</a:t>
            </a:r>
            <a:r>
              <a:rPr lang="zh-TW" altLang="zh-TW" sz="1200" kern="1200" dirty="0">
                <a:solidFill>
                  <a:schemeClr val="tx1"/>
                </a:solidFill>
                <a:effectLst/>
                <a:latin typeface="+mn-lt"/>
                <a:ea typeface="+mn-ea"/>
                <a:cs typeface="+mn-cs"/>
              </a:rPr>
              <a:t>上。</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每個</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至少管理一個</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，並處理來自</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管理的</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的所有信令信息。</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CD2818C2-D523-4364-B6D8-54C49BD0E8C8}"/>
              </a:ext>
            </a:extLst>
          </p:cNvPr>
          <p:cNvSpPr>
            <a:spLocks noGrp="1"/>
          </p:cNvSpPr>
          <p:nvPr>
            <p:ph type="body" idx="1"/>
          </p:nvPr>
        </p:nvSpPr>
        <p:spPr/>
        <p:txBody>
          <a:bodyPr/>
          <a:lstStyle/>
          <a:p>
            <a:r>
              <a:rPr lang="zh-TW" altLang="en-US" dirty="0"/>
              <a:t>根據上述</a:t>
            </a:r>
            <a:r>
              <a:rPr lang="en-US" altLang="zh-TW" dirty="0" err="1"/>
              <a:t>vMME</a:t>
            </a:r>
            <a:r>
              <a:rPr lang="zh-TW" altLang="en-US" dirty="0"/>
              <a:t>的框架，</a:t>
            </a:r>
            <a:r>
              <a:rPr lang="en-US" altLang="zh-TW" dirty="0"/>
              <a:t>MSF</a:t>
            </a:r>
            <a:r>
              <a:rPr lang="zh-TW" altLang="en-US" dirty="0"/>
              <a:t>、</a:t>
            </a:r>
            <a:r>
              <a:rPr lang="en-US" altLang="zh-TW" dirty="0"/>
              <a:t>MMP</a:t>
            </a:r>
            <a:r>
              <a:rPr lang="zh-TW" altLang="en-US" dirty="0"/>
              <a:t>和</a:t>
            </a:r>
            <a:r>
              <a:rPr lang="en-US" altLang="zh-TW" dirty="0"/>
              <a:t>DQU</a:t>
            </a:r>
            <a:r>
              <a:rPr lang="zh-TW" altLang="en-US" dirty="0"/>
              <a:t>的</a:t>
            </a:r>
            <a:r>
              <a:rPr lang="en-US" altLang="zh-TW" dirty="0"/>
              <a:t>1</a:t>
            </a:r>
            <a:r>
              <a:rPr lang="zh-TW" altLang="en-US" dirty="0"/>
              <a:t>：</a:t>
            </a:r>
            <a:r>
              <a:rPr lang="en-US" altLang="zh-TW" dirty="0"/>
              <a:t>3</a:t>
            </a:r>
            <a:r>
              <a:rPr lang="zh-TW" altLang="en-US" dirty="0"/>
              <a:t>映射的一般信令流程</a:t>
            </a:r>
            <a:r>
              <a:rPr lang="zh-TW" altLang="zh-TW" sz="1200" kern="1200" dirty="0">
                <a:solidFill>
                  <a:schemeClr val="tx1"/>
                </a:solidFill>
                <a:effectLst/>
                <a:latin typeface="+mn-lt"/>
                <a:ea typeface="+mn-ea"/>
                <a:cs typeface="+mn-cs"/>
              </a:rPr>
              <a:t>如下。</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MSF</a:t>
            </a:r>
            <a:r>
              <a:rPr lang="zh-TW" altLang="en-US" sz="1200" kern="1200" dirty="0">
                <a:solidFill>
                  <a:schemeClr val="tx1"/>
                </a:solidFill>
                <a:effectLst/>
                <a:latin typeface="+mn-lt"/>
                <a:ea typeface="+mn-ea"/>
                <a:cs typeface="+mn-cs"/>
              </a:rPr>
              <a:t>作為</a:t>
            </a:r>
            <a:r>
              <a:rPr lang="en-US" altLang="zh-TW" sz="1200" kern="1200" dirty="0" err="1">
                <a:solidFill>
                  <a:schemeClr val="tx1"/>
                </a:solidFill>
                <a:effectLst/>
                <a:latin typeface="+mn-lt"/>
                <a:ea typeface="+mn-ea"/>
                <a:cs typeface="+mn-cs"/>
              </a:rPr>
              <a:t>vMME</a:t>
            </a:r>
            <a:r>
              <a:rPr lang="zh-TW" altLang="en-US" sz="1200" kern="1200" dirty="0">
                <a:solidFill>
                  <a:schemeClr val="tx1"/>
                </a:solidFill>
                <a:effectLst/>
                <a:latin typeface="+mn-lt"/>
                <a:ea typeface="+mn-ea"/>
                <a:cs typeface="+mn-cs"/>
              </a:rPr>
              <a:t>對外的通訊接口</a:t>
            </a:r>
            <a:endParaRPr lang="zh-TW"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D65FF0CF-8244-47F5-969C-59B538495EF8}"/>
              </a:ext>
            </a:extLst>
          </p:cNvPr>
          <p:cNvSpPr>
            <a:spLocks noGrp="1"/>
          </p:cNvSpPr>
          <p:nvPr>
            <p:ph type="body" idx="1"/>
          </p:nvPr>
        </p:nvSpPr>
        <p:spPr/>
        <p:txBody>
          <a:bodyPr/>
          <a:lstStyle/>
          <a:p>
            <a:r>
              <a:rPr lang="en-US" altLang="zh-TW" dirty="0"/>
              <a:t>MSF</a:t>
            </a:r>
            <a:r>
              <a:rPr lang="zh-TW" altLang="en-US" dirty="0"/>
              <a:t>轉發給對應的</a:t>
            </a:r>
            <a:r>
              <a:rPr lang="en-US" altLang="zh-TW" dirty="0"/>
              <a:t>MMP</a:t>
            </a:r>
          </a:p>
          <a:p>
            <a:r>
              <a:rPr lang="en-US" altLang="zh-TW" dirty="0"/>
              <a:t>MMP</a:t>
            </a:r>
            <a:r>
              <a:rPr lang="zh-TW" altLang="en-US" dirty="0"/>
              <a:t>收到後會對其功能邏輯進行處理</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46E7BFA3-9580-4C49-9A6D-D7AFEC74EDC1}"/>
              </a:ext>
            </a:extLst>
          </p:cNvPr>
          <p:cNvSpPr>
            <a:spLocks noGrp="1"/>
          </p:cNvSpPr>
          <p:nvPr>
            <p:ph type="body" idx="1"/>
          </p:nvPr>
        </p:nvSpPr>
        <p:spPr/>
        <p:txBody>
          <a:bodyPr/>
          <a:lstStyle/>
          <a:p>
            <a:r>
              <a:rPr lang="zh-TW" altLang="en-US" dirty="0"/>
              <a:t>所需資料不足的話，</a:t>
            </a:r>
            <a:r>
              <a:rPr lang="en-US" altLang="zh-TW" dirty="0"/>
              <a:t>MMP</a:t>
            </a:r>
            <a:r>
              <a:rPr lang="zh-TW" altLang="en-US" dirty="0"/>
              <a:t>會去向</a:t>
            </a:r>
            <a:r>
              <a:rPr lang="en-US" altLang="zh-TW" dirty="0"/>
              <a:t>DQU</a:t>
            </a:r>
            <a:r>
              <a:rPr lang="zh-TW" altLang="en-US" dirty="0"/>
              <a:t>進行查詢的動作</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C03F743C-4EEE-4525-85E3-B8B05506AF65}"/>
              </a:ext>
            </a:extLst>
          </p:cNvPr>
          <p:cNvSpPr>
            <a:spLocks noGrp="1"/>
          </p:cNvSpPr>
          <p:nvPr>
            <p:ph type="body" idx="1"/>
          </p:nvPr>
        </p:nvSpPr>
        <p:spPr/>
        <p:txBody>
          <a:bodyPr/>
          <a:lstStyle/>
          <a:p>
            <a:r>
              <a:rPr lang="en-US" altLang="zh-TW" dirty="0"/>
              <a:t>DQU</a:t>
            </a:r>
            <a:r>
              <a:rPr lang="zh-TW" altLang="en-US" dirty="0"/>
              <a:t>再將</a:t>
            </a:r>
            <a:r>
              <a:rPr lang="en-US" altLang="zh-TW" dirty="0"/>
              <a:t>MMP</a:t>
            </a:r>
            <a:r>
              <a:rPr lang="zh-TW" altLang="en-US" dirty="0"/>
              <a:t>要的資料回傳給</a:t>
            </a:r>
            <a:r>
              <a:rPr lang="en-US" altLang="zh-TW" dirty="0"/>
              <a:t>MMP</a:t>
            </a:r>
          </a:p>
          <a:p>
            <a:r>
              <a:rPr lang="en-US" altLang="zh-TW" dirty="0"/>
              <a:t>MMP</a:t>
            </a:r>
            <a:r>
              <a:rPr lang="zh-TW" altLang="en-US" dirty="0"/>
              <a:t>收後就會繼續處理</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B687F00A-4041-4ADA-A2FB-7D8388808950}"/>
              </a:ext>
            </a:extLst>
          </p:cNvPr>
          <p:cNvSpPr>
            <a:spLocks noGrp="1"/>
          </p:cNvSpPr>
          <p:nvPr>
            <p:ph type="body" idx="1"/>
          </p:nvPr>
        </p:nvSpPr>
        <p:spPr/>
        <p:txBody>
          <a:bodyPr/>
          <a:lstStyle/>
          <a:p>
            <a:r>
              <a:rPr lang="zh-TW" altLang="en-US" dirty="0"/>
              <a:t>如果</a:t>
            </a:r>
            <a:r>
              <a:rPr lang="en-US" altLang="zh-TW" dirty="0"/>
              <a:t>MMP</a:t>
            </a:r>
            <a:r>
              <a:rPr lang="zh-TW" altLang="en-US" dirty="0"/>
              <a:t>發現</a:t>
            </a:r>
            <a:r>
              <a:rPr lang="en-US" altLang="zh-TW" dirty="0"/>
              <a:t>DQU</a:t>
            </a:r>
            <a:r>
              <a:rPr lang="zh-TW" altLang="en-US" dirty="0"/>
              <a:t>有資料需要被更新的話，</a:t>
            </a:r>
            <a:r>
              <a:rPr lang="en-US" altLang="zh-TW" dirty="0"/>
              <a:t>MMP</a:t>
            </a:r>
            <a:r>
              <a:rPr lang="zh-TW" altLang="en-US" dirty="0"/>
              <a:t>會對</a:t>
            </a:r>
            <a:r>
              <a:rPr lang="en-US" altLang="zh-TW" dirty="0"/>
              <a:t>DQU</a:t>
            </a:r>
            <a:r>
              <a:rPr lang="zh-TW" altLang="en-US" dirty="0"/>
              <a:t>發送更新請求</a:t>
            </a:r>
            <a:endParaRPr lang="en-US" altLang="zh-TW" dirty="0"/>
          </a:p>
          <a:p>
            <a:r>
              <a:rPr lang="zh-TW" altLang="en-US" dirty="0"/>
              <a:t>接著</a:t>
            </a:r>
            <a:r>
              <a:rPr lang="en-US" altLang="zh-TW" dirty="0"/>
              <a:t>DQU</a:t>
            </a:r>
            <a:r>
              <a:rPr lang="zh-TW" altLang="en-US" dirty="0"/>
              <a:t>就會進行更新，完成後會再回傳告知</a:t>
            </a:r>
            <a:r>
              <a:rPr lang="en-US" altLang="zh-TW" dirty="0"/>
              <a:t>MMP</a:t>
            </a:r>
            <a:endParaRPr lang="zh-TW"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9E120D5E-E903-41E9-84F6-ABA03607EBB4}"/>
              </a:ext>
            </a:extLst>
          </p:cNvPr>
          <p:cNvSpPr>
            <a:spLocks noGrp="1"/>
          </p:cNvSpPr>
          <p:nvPr>
            <p:ph type="body" idx="1"/>
          </p:nvPr>
        </p:nvSpPr>
        <p:spPr/>
        <p:txBody>
          <a:bodyPr/>
          <a:lstStyle/>
          <a:p>
            <a:r>
              <a:rPr lang="en-US" altLang="zh-TW" dirty="0"/>
              <a:t>MMP</a:t>
            </a:r>
            <a:r>
              <a:rPr lang="zh-TW" altLang="en-US" dirty="0"/>
              <a:t>完成處理後會再把訊息傳給該</a:t>
            </a:r>
            <a:r>
              <a:rPr lang="en-US" altLang="zh-TW" dirty="0"/>
              <a:t>MSF</a:t>
            </a:r>
          </a:p>
          <a:p>
            <a:r>
              <a:rPr lang="en-US" altLang="zh-TW" dirty="0"/>
              <a:t>MSF</a:t>
            </a:r>
            <a:r>
              <a:rPr lang="zh-TW" altLang="en-US" dirty="0"/>
              <a:t>再轉發給對應的網路實體</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5G</a:t>
            </a:r>
            <a:r>
              <a:rPr lang="zh-TW" altLang="en-US" dirty="0"/>
              <a:t>網路架構跟各式各樣的服務需求帶給現有的</a:t>
            </a:r>
            <a:r>
              <a:rPr lang="en-US" altLang="zh-TW" sz="1200" kern="1200" dirty="0">
                <a:solidFill>
                  <a:schemeClr val="tx1"/>
                </a:solidFill>
                <a:effectLst/>
                <a:latin typeface="+mn-lt"/>
                <a:ea typeface="+mn-ea"/>
                <a:cs typeface="+mn-cs"/>
              </a:rPr>
              <a:t>EPC</a:t>
            </a:r>
            <a:r>
              <a:rPr lang="zh-TW" altLang="zh-TW" sz="1200" kern="1200" dirty="0">
                <a:solidFill>
                  <a:schemeClr val="tx1"/>
                </a:solidFill>
                <a:effectLst/>
                <a:latin typeface="+mn-lt"/>
                <a:ea typeface="+mn-ea"/>
                <a:cs typeface="+mn-cs"/>
              </a:rPr>
              <a:t>的移動性管理</a:t>
            </a:r>
            <a:r>
              <a:rPr lang="zh-TW" altLang="en-US" sz="1200" kern="1200" dirty="0">
                <a:solidFill>
                  <a:schemeClr val="tx1"/>
                </a:solidFill>
                <a:effectLst/>
                <a:latin typeface="+mn-lt"/>
                <a:ea typeface="+mn-ea"/>
                <a:cs typeface="+mn-cs"/>
              </a:rPr>
              <a:t>巨大的挑戰</a:t>
            </a:r>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EPC</a:t>
            </a:r>
            <a:r>
              <a:rPr lang="zh-TW" altLang="en-US" sz="1200" kern="1200" dirty="0">
                <a:solidFill>
                  <a:schemeClr val="tx1"/>
                </a:solidFill>
                <a:effectLst/>
                <a:latin typeface="+mn-lt"/>
                <a:ea typeface="+mn-ea"/>
                <a:cs typeface="+mn-cs"/>
              </a:rPr>
              <a:t> </a:t>
            </a:r>
            <a:r>
              <a:rPr lang="en-US" altLang="zh-TW" sz="1200" kern="1200" dirty="0">
                <a:solidFill>
                  <a:schemeClr val="tx1"/>
                </a:solidFill>
                <a:effectLst/>
                <a:latin typeface="+mn-lt"/>
                <a:ea typeface="+mn-ea"/>
                <a:cs typeface="+mn-cs"/>
              </a:rPr>
              <a:t>4G</a:t>
            </a:r>
            <a:r>
              <a:rPr lang="zh-TW" altLang="en-US" sz="1200" kern="1200" dirty="0">
                <a:solidFill>
                  <a:schemeClr val="tx1"/>
                </a:solidFill>
                <a:effectLst/>
                <a:latin typeface="+mn-lt"/>
                <a:ea typeface="+mn-ea"/>
                <a:cs typeface="+mn-cs"/>
              </a:rPr>
              <a:t>網路裏的架構 主要原件為</a:t>
            </a:r>
            <a:r>
              <a:rPr lang="en-US" altLang="zh-TW" sz="1200" kern="1200" dirty="0">
                <a:solidFill>
                  <a:schemeClr val="tx1"/>
                </a:solidFill>
                <a:effectLst/>
                <a:latin typeface="+mn-lt"/>
                <a:ea typeface="+mn-ea"/>
                <a:cs typeface="+mn-cs"/>
              </a:rPr>
              <a:t>MME</a:t>
            </a:r>
            <a:r>
              <a:rPr lang="zh-TW" altLang="en-US"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S-GW</a:t>
            </a:r>
            <a:r>
              <a:rPr lang="zh-TW" altLang="en-US"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P-GW</a:t>
            </a:r>
            <a:endParaRPr lang="zh-TW" altLang="en-US" dirty="0"/>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8</a:t>
            </a:fld>
            <a:endParaRPr lang="zh-TW" altLang="en-US"/>
          </a:p>
        </p:txBody>
      </p:sp>
    </p:spTree>
    <p:extLst>
      <p:ext uri="{BB962C8B-B14F-4D97-AF65-F5344CB8AC3E}">
        <p14:creationId xmlns:p14="http://schemas.microsoft.com/office/powerpoint/2010/main" val="2896838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5B670E9D-4DCF-49FB-B51B-3A48DFED98F2}"/>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VMME</a:t>
            </a:r>
            <a:r>
              <a:rPr lang="zh-TW" altLang="en-US" sz="1200" kern="1200" dirty="0">
                <a:solidFill>
                  <a:schemeClr val="tx1"/>
                </a:solidFill>
                <a:effectLst/>
                <a:latin typeface="+mn-lt"/>
                <a:ea typeface="+mn-ea"/>
                <a:cs typeface="+mn-cs"/>
              </a:rPr>
              <a:t>對應到實體網路的流程。</a:t>
            </a:r>
            <a:r>
              <a:rPr lang="zh-TW" altLang="zh-TW" sz="1200" kern="1200" dirty="0">
                <a:solidFill>
                  <a:schemeClr val="tx1"/>
                </a:solidFill>
                <a:effectLst/>
                <a:latin typeface="+mn-lt"/>
                <a:ea typeface="+mn-ea"/>
                <a:cs typeface="+mn-cs"/>
              </a:rPr>
              <a:t>考慮服務場景和要求</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在最佳物理節點上有效部署</a:t>
            </a:r>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的每個</a:t>
            </a:r>
            <a:r>
              <a:rPr lang="en-US" altLang="zh-TW" sz="1200" kern="1200" dirty="0">
                <a:solidFill>
                  <a:schemeClr val="tx1"/>
                </a:solidFill>
                <a:effectLst/>
                <a:latin typeface="+mn-lt"/>
                <a:ea typeface="+mn-ea"/>
                <a:cs typeface="+mn-cs"/>
              </a:rPr>
              <a:t>VNF</a:t>
            </a:r>
            <a:r>
              <a:rPr lang="zh-TW" altLang="zh-TW" sz="1200" kern="1200" dirty="0">
                <a:solidFill>
                  <a:schemeClr val="tx1"/>
                </a:solidFill>
                <a:effectLst/>
                <a:latin typeface="+mn-lt"/>
                <a:ea typeface="+mn-ea"/>
                <a:cs typeface="+mn-cs"/>
              </a:rPr>
              <a:t>組件確實很複雜。</a:t>
            </a:r>
          </a:p>
          <a:p>
            <a:endParaRPr lang="zh-TW"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4F5915DC-6CCF-4DC7-A4E3-F913E5C0A973}"/>
              </a:ext>
            </a:extLst>
          </p:cNvPr>
          <p:cNvSpPr>
            <a:spLocks noGrp="1"/>
          </p:cNvSpPr>
          <p:nvPr>
            <p:ph type="body" idx="1"/>
          </p:nvPr>
        </p:nvSpPr>
        <p:spPr/>
        <p:txBody>
          <a:bodyPr/>
          <a:lstStyle/>
          <a:p>
            <a:r>
              <a:rPr lang="zh-TW" altLang="en-US" dirty="0"/>
              <a:t> 根據上述提出一個</a:t>
            </a:r>
            <a:r>
              <a:rPr lang="en-US" altLang="zh-TW" dirty="0" err="1"/>
              <a:t>vMME</a:t>
            </a:r>
            <a:r>
              <a:rPr lang="zh-TW" altLang="en-US" dirty="0"/>
              <a:t>的優化方法，並最小化</a:t>
            </a:r>
            <a:r>
              <a:rPr lang="en-US" altLang="zh-TW" dirty="0" err="1"/>
              <a:t>vMME</a:t>
            </a:r>
            <a:r>
              <a:rPr lang="zh-TW" altLang="en-US" dirty="0"/>
              <a:t>相關成本</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53F2D917-296F-4E2B-94A5-5D53225B34FC}"/>
              </a:ext>
            </a:extLst>
          </p:cNvPr>
          <p:cNvSpPr>
            <a:spLocks noGrp="1"/>
          </p:cNvSpPr>
          <p:nvPr>
            <p:ph type="body" idx="1"/>
          </p:nvPr>
        </p:nvSpPr>
        <p:spPr/>
        <p:txBody>
          <a:bodyPr/>
          <a:lstStyle/>
          <a:p>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的優化可以從兩個方面考慮，一是功能優化，即考慮虛擬功能組件的</a:t>
            </a:r>
            <a:r>
              <a:rPr lang="en-US" altLang="zh-TW" dirty="0"/>
              <a:t>partition</a:t>
            </a:r>
            <a:r>
              <a:rPr lang="zh-TW" altLang="zh-TW" sz="1200" kern="1200" dirty="0">
                <a:solidFill>
                  <a:schemeClr val="tx1"/>
                </a:solidFill>
                <a:effectLst/>
                <a:latin typeface="+mn-lt"/>
                <a:ea typeface="+mn-ea"/>
                <a:cs typeface="+mn-cs"/>
              </a:rPr>
              <a:t>和指定虛擬功能組件</a:t>
            </a:r>
            <a:r>
              <a:rPr lang="en-US" altLang="zh-TW" dirty="0"/>
              <a:t>partition</a:t>
            </a:r>
            <a:r>
              <a:rPr lang="zh-TW" altLang="zh-TW" sz="1200" kern="1200" dirty="0">
                <a:solidFill>
                  <a:schemeClr val="tx1"/>
                </a:solidFill>
                <a:effectLst/>
                <a:latin typeface="+mn-lt"/>
                <a:ea typeface="+mn-ea"/>
                <a:cs typeface="+mn-cs"/>
              </a:rPr>
              <a:t>結果下的最佳虛擬功能組件組成</a:t>
            </a:r>
            <a:endParaRPr lang="en-US" altLang="zh-TW" sz="1200" kern="1200" dirty="0">
              <a:solidFill>
                <a:schemeClr val="tx1"/>
              </a:solidFill>
              <a:effectLst/>
              <a:latin typeface="+mn-lt"/>
              <a:ea typeface="+mn-ea"/>
              <a:cs typeface="+mn-cs"/>
            </a:endParaRPr>
          </a:p>
          <a:p>
            <a:endParaRPr lang="zh-TW"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1C5EA17F-65E5-4C92-8188-BCA7F997A16D}"/>
              </a:ext>
            </a:extLst>
          </p:cNvPr>
          <p:cNvSpPr>
            <a:spLocks noGrp="1"/>
          </p:cNvSpPr>
          <p:nvPr>
            <p:ph type="body" idx="1"/>
          </p:nvPr>
        </p:nvSpPr>
        <p:spPr/>
        <p:txBody>
          <a:bodyPr/>
          <a:lstStyle/>
          <a:p>
            <a:r>
              <a:rPr lang="zh-TW" altLang="zh-TW" sz="1200" kern="1200" dirty="0">
                <a:solidFill>
                  <a:schemeClr val="tx1"/>
                </a:solidFill>
                <a:effectLst/>
                <a:latin typeface="+mn-lt"/>
                <a:ea typeface="+mn-ea"/>
                <a:cs typeface="+mn-cs"/>
              </a:rPr>
              <a:t>二是性能優化，即在虛擬功能組件</a:t>
            </a:r>
            <a:r>
              <a:rPr lang="en-US" altLang="zh-TW" dirty="0"/>
              <a:t>partition</a:t>
            </a:r>
            <a:r>
              <a:rPr lang="zh-TW" altLang="zh-TW" sz="1200" kern="1200" dirty="0">
                <a:solidFill>
                  <a:schemeClr val="tx1"/>
                </a:solidFill>
                <a:effectLst/>
                <a:latin typeface="+mn-lt"/>
                <a:ea typeface="+mn-ea"/>
                <a:cs typeface="+mn-cs"/>
              </a:rPr>
              <a:t>和放置的</a:t>
            </a:r>
            <a:r>
              <a:rPr lang="zh-TW" altLang="en-US" sz="1200" kern="1200" dirty="0">
                <a:solidFill>
                  <a:schemeClr val="tx1"/>
                </a:solidFill>
                <a:effectLst/>
                <a:latin typeface="+mn-lt"/>
                <a:ea typeface="+mn-ea"/>
                <a:cs typeface="+mn-cs"/>
              </a:rPr>
              <a:t>位置進行優化</a:t>
            </a:r>
            <a:endParaRPr lang="zh-TW"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26F73358-B8AF-4E0F-9032-6BFA5D4367E4}"/>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在有限資源下，</a:t>
            </a:r>
            <a:r>
              <a:rPr lang="zh-TW" altLang="zh-TW" sz="1200" kern="1200" dirty="0">
                <a:solidFill>
                  <a:schemeClr val="tx1"/>
                </a:solidFill>
                <a:effectLst/>
                <a:latin typeface="+mn-lt"/>
                <a:ea typeface="+mn-ea"/>
                <a:cs typeface="+mn-cs"/>
              </a:rPr>
              <a:t>最小化總信令通信</a:t>
            </a:r>
            <a:r>
              <a:rPr lang="en-US" altLang="zh-TW" sz="1200" kern="1200" dirty="0">
                <a:solidFill>
                  <a:schemeClr val="tx1"/>
                </a:solidFill>
                <a:effectLst/>
                <a:latin typeface="+mn-lt"/>
                <a:ea typeface="+mn-ea"/>
                <a:cs typeface="+mn-cs"/>
              </a:rPr>
              <a:t>overhead</a:t>
            </a:r>
            <a:r>
              <a:rPr lang="zh-TW" altLang="zh-TW" sz="1200" kern="1200" dirty="0">
                <a:solidFill>
                  <a:schemeClr val="tx1"/>
                </a:solidFill>
                <a:effectLst/>
                <a:latin typeface="+mn-lt"/>
                <a:ea typeface="+mn-ea"/>
                <a:cs typeface="+mn-cs"/>
              </a:rPr>
              <a:t>成本是一個關鍵的性能指標，以優化</a:t>
            </a:r>
            <a:r>
              <a:rPr lang="en-US" altLang="zh-TW" sz="1200" kern="1200" dirty="0">
                <a:solidFill>
                  <a:schemeClr val="tx1"/>
                </a:solidFill>
                <a:effectLst/>
                <a:latin typeface="+mn-lt"/>
                <a:ea typeface="+mn-ea"/>
                <a:cs typeface="+mn-cs"/>
              </a:rPr>
              <a:t>VNF</a:t>
            </a:r>
            <a:r>
              <a:rPr lang="zh-TW" altLang="zh-TW" sz="1200" kern="1200" dirty="0">
                <a:solidFill>
                  <a:schemeClr val="tx1"/>
                </a:solidFill>
                <a:effectLst/>
                <a:latin typeface="+mn-lt"/>
                <a:ea typeface="+mn-ea"/>
                <a:cs typeface="+mn-cs"/>
              </a:rPr>
              <a:t>組件的放置，以及最小化移動性管理的延遲。</a:t>
            </a:r>
          </a:p>
          <a:p>
            <a:endParaRPr lang="zh-TW"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4A8973ED-41BF-4157-BF4F-0F2F39EF9087}"/>
              </a:ext>
            </a:extLst>
          </p:cNvPr>
          <p:cNvSpPr>
            <a:spLocks noGrp="1"/>
          </p:cNvSpPr>
          <p:nvPr>
            <p:ph type="body" idx="1"/>
          </p:nvPr>
        </p:nvSpPr>
        <p:spPr/>
        <p:txBody>
          <a:bodyPr/>
          <a:lstStyle/>
          <a:p>
            <a:r>
              <a:rPr lang="zh-TW" altLang="zh-TW" sz="1200" kern="1200" dirty="0">
                <a:solidFill>
                  <a:schemeClr val="tx1"/>
                </a:solidFill>
                <a:effectLst/>
                <a:latin typeface="+mn-lt"/>
                <a:ea typeface="+mn-ea"/>
                <a:cs typeface="+mn-cs"/>
              </a:rPr>
              <a:t>同時，由於</a:t>
            </a:r>
            <a:r>
              <a:rPr lang="en-US" altLang="zh-TW" sz="1200" kern="1200" dirty="0">
                <a:solidFill>
                  <a:schemeClr val="tx1"/>
                </a:solidFill>
                <a:effectLst/>
                <a:latin typeface="+mn-lt"/>
                <a:ea typeface="+mn-ea"/>
                <a:cs typeface="+mn-cs"/>
              </a:rPr>
              <a:t>UE</a:t>
            </a:r>
            <a:r>
              <a:rPr lang="zh-TW" altLang="zh-TW" sz="1200" kern="1200" dirty="0">
                <a:solidFill>
                  <a:schemeClr val="tx1"/>
                </a:solidFill>
                <a:effectLst/>
                <a:latin typeface="+mn-lt"/>
                <a:ea typeface="+mn-ea"/>
                <a:cs typeface="+mn-cs"/>
              </a:rPr>
              <a:t>的移動性以及</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的分佈式放置</a:t>
            </a:r>
            <a:r>
              <a:rPr lang="zh-TW" altLang="en-US" sz="1200" kern="1200" dirty="0">
                <a:solidFill>
                  <a:schemeClr val="tx1"/>
                </a:solidFill>
                <a:effectLst/>
                <a:latin typeface="+mn-lt"/>
                <a:ea typeface="+mn-ea"/>
                <a:cs typeface="+mn-cs"/>
              </a:rPr>
              <a:t>影響著</a:t>
            </a:r>
            <a:r>
              <a:rPr lang="zh-TW" altLang="zh-TW" sz="1200" kern="1200" dirty="0">
                <a:solidFill>
                  <a:schemeClr val="tx1"/>
                </a:solidFill>
                <a:effectLst/>
                <a:latin typeface="+mn-lt"/>
                <a:ea typeface="+mn-ea"/>
                <a:cs typeface="+mn-cs"/>
              </a:rPr>
              <a:t>狀態數據遷移</a:t>
            </a:r>
            <a:endParaRPr lang="zh-TW"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6C7DD3D1-977C-45F1-87DF-733B0CD35EEE}"/>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選擇最小化總信令通信</a:t>
            </a:r>
            <a:r>
              <a:rPr lang="en-US" altLang="zh-TW" sz="1200" kern="1200" dirty="0">
                <a:solidFill>
                  <a:schemeClr val="tx1"/>
                </a:solidFill>
                <a:effectLst/>
                <a:latin typeface="+mn-lt"/>
                <a:ea typeface="+mn-ea"/>
                <a:cs typeface="+mn-cs"/>
              </a:rPr>
              <a:t>overhead</a:t>
            </a:r>
            <a:r>
              <a:rPr lang="zh-TW" altLang="zh-TW" sz="1200" kern="1200" dirty="0">
                <a:solidFill>
                  <a:schemeClr val="tx1"/>
                </a:solidFill>
                <a:effectLst/>
                <a:latin typeface="+mn-lt"/>
                <a:ea typeface="+mn-ea"/>
                <a:cs typeface="+mn-cs"/>
              </a:rPr>
              <a:t>成本和狀態數據的遷移開銷成本作為優化目標。</a:t>
            </a:r>
          </a:p>
          <a:p>
            <a:endParaRPr lang="zh-TW"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A8BAA996-9313-4701-89DB-2E63DFE00047}"/>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從功能優化的角度來看，在</a:t>
            </a:r>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中，虛擬功能組件的組成和優化放置對</a:t>
            </a:r>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的優化起著重要的作用，它也對總信令通信開銷成本和狀態數據的遷移</a:t>
            </a:r>
            <a:r>
              <a:rPr lang="en-US" altLang="zh-TW" sz="1200" kern="1200" dirty="0">
                <a:solidFill>
                  <a:schemeClr val="tx1"/>
                </a:solidFill>
                <a:effectLst/>
                <a:latin typeface="+mn-lt"/>
                <a:ea typeface="+mn-ea"/>
                <a:cs typeface="+mn-cs"/>
              </a:rPr>
              <a:t>overhead</a:t>
            </a:r>
            <a:r>
              <a:rPr lang="zh-TW" altLang="zh-TW" sz="1200" kern="1200" dirty="0">
                <a:solidFill>
                  <a:schemeClr val="tx1"/>
                </a:solidFill>
                <a:effectLst/>
                <a:latin typeface="+mn-lt"/>
                <a:ea typeface="+mn-ea"/>
                <a:cs typeface="+mn-cs"/>
              </a:rPr>
              <a:t>成本都有影響。</a:t>
            </a:r>
          </a:p>
          <a:p>
            <a:endParaRPr lang="zh-TW" alt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8D910193-DAA0-4284-89A6-85713E76CEAD}"/>
              </a:ext>
            </a:extLst>
          </p:cNvPr>
          <p:cNvSpPr>
            <a:spLocks noGrp="1"/>
          </p:cNvSpPr>
          <p:nvPr>
            <p:ph type="body" idx="1"/>
          </p:nvPr>
        </p:nvSpPr>
        <p:spPr/>
        <p:txBody>
          <a:bodyPr/>
          <a:lstStyle/>
          <a:p>
            <a:r>
              <a:rPr lang="en-US" altLang="zh-TW" dirty="0" err="1"/>
              <a:t>vMME</a:t>
            </a:r>
            <a:r>
              <a:rPr lang="zh-TW" altLang="en-US" dirty="0"/>
              <a:t>的優化是以圖</a:t>
            </a:r>
            <a:r>
              <a:rPr lang="en-US" altLang="zh-TW" dirty="0"/>
              <a:t>1</a:t>
            </a:r>
            <a:r>
              <a:rPr lang="zh-TW" altLang="en-US" dirty="0"/>
              <a:t>的場景為模型</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的虛擬功能組件包括</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DQU</a:t>
            </a:r>
            <a:r>
              <a:rPr lang="zh-TW" altLang="zh-TW" sz="1200" kern="1200" dirty="0">
                <a:solidFill>
                  <a:schemeClr val="tx1"/>
                </a:solidFill>
                <a:effectLst/>
                <a:latin typeface="+mn-lt"/>
                <a:ea typeface="+mn-ea"/>
                <a:cs typeface="+mn-cs"/>
              </a:rPr>
              <a:t>，它們可以部署在</a:t>
            </a:r>
            <a:r>
              <a:rPr lang="en-US" altLang="zh-TW" sz="1200" kern="1200" dirty="0">
                <a:solidFill>
                  <a:schemeClr val="tx1"/>
                </a:solidFill>
                <a:effectLst/>
                <a:latin typeface="+mn-lt"/>
                <a:ea typeface="+mn-ea"/>
                <a:cs typeface="+mn-cs"/>
              </a:rPr>
              <a:t>MBS</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SBS</a:t>
            </a:r>
            <a:r>
              <a:rPr lang="zh-TW" altLang="zh-TW" sz="1200" kern="1200" dirty="0">
                <a:solidFill>
                  <a:schemeClr val="tx1"/>
                </a:solidFill>
                <a:effectLst/>
                <a:latin typeface="+mn-lt"/>
                <a:ea typeface="+mn-ea"/>
                <a:cs typeface="+mn-cs"/>
              </a:rPr>
              <a:t>和核心網中。</a:t>
            </a:r>
          </a:p>
          <a:p>
            <a:endParaRPr lang="zh-TW"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D6BF00BE-46F4-4500-9457-AE2BC0715F34}"/>
              </a:ext>
            </a:extLst>
          </p:cNvPr>
          <p:cNvSpPr>
            <a:spLocks noGrp="1"/>
          </p:cNvSpPr>
          <p:nvPr>
            <p:ph type="body" idx="1"/>
          </p:nvPr>
        </p:nvSpPr>
        <p:spPr/>
        <p:txBody>
          <a:bodyPr/>
          <a:lstStyle/>
          <a:p>
            <a:r>
              <a:rPr lang="zh-TW" altLang="en-US" dirty="0"/>
              <a:t>部署在不同地點的虛擬功能組件合作提供管理的功能。</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現有的蜂巢式</a:t>
            </a:r>
            <a:r>
              <a:rPr lang="en-US" altLang="zh-TW" dirty="0"/>
              <a:t> mobile network </a:t>
            </a:r>
            <a:r>
              <a:rPr lang="zh-TW" altLang="en-US" dirty="0"/>
              <a:t> </a:t>
            </a:r>
            <a:r>
              <a:rPr lang="en-US" altLang="zh-TW" dirty="0"/>
              <a:t>mobility management </a:t>
            </a:r>
            <a:r>
              <a:rPr lang="zh-TW" altLang="en-US" dirty="0"/>
              <a:t>是透過</a:t>
            </a:r>
            <a:r>
              <a:rPr lang="en-US" altLang="zh-TW" dirty="0"/>
              <a:t>(source base station</a:t>
            </a:r>
            <a:r>
              <a:rPr lang="zh-TW" altLang="en-US" dirty="0"/>
              <a:t>、</a:t>
            </a:r>
            <a:r>
              <a:rPr lang="en-US" altLang="zh-TW" dirty="0"/>
              <a:t>target base station</a:t>
            </a:r>
            <a:r>
              <a:rPr lang="zh-TW" altLang="en-US" dirty="0"/>
              <a:t>、</a:t>
            </a:r>
            <a:r>
              <a:rPr lang="en-US" altLang="zh-TW" dirty="0"/>
              <a:t>MME</a:t>
            </a:r>
            <a:r>
              <a:rPr lang="zh-TW" altLang="en-US" dirty="0"/>
              <a:t>、</a:t>
            </a:r>
            <a:r>
              <a:rPr lang="en-US" altLang="zh-TW" dirty="0"/>
              <a:t>S-GW</a:t>
            </a:r>
            <a:r>
              <a:rPr lang="zh-TW" altLang="en-US" dirty="0"/>
              <a:t>、</a:t>
            </a:r>
            <a:r>
              <a:rPr lang="en-US" altLang="zh-TW" dirty="0"/>
              <a:t>P-GW</a:t>
            </a:r>
            <a:r>
              <a:rPr lang="zh-TW" altLang="en-US" dirty="0"/>
              <a:t>、</a:t>
            </a:r>
            <a:r>
              <a:rPr lang="en-US" altLang="zh-TW" dirty="0"/>
              <a:t>HSS</a:t>
            </a:r>
            <a:r>
              <a:rPr lang="zh-TW" altLang="en-US" dirty="0"/>
              <a:t>、</a:t>
            </a:r>
            <a:r>
              <a:rPr lang="en-US" altLang="zh-TW" dirty="0"/>
              <a:t>RCRF)</a:t>
            </a:r>
            <a:r>
              <a:rPr lang="zh-TW" altLang="en-US" dirty="0"/>
              <a:t>實體的設備的</a:t>
            </a:r>
            <a:r>
              <a:rPr lang="en-US" altLang="zh-TW" dirty="0"/>
              <a:t>functional </a:t>
            </a:r>
            <a:r>
              <a:rPr lang="zh-TW" altLang="en-US" dirty="0"/>
              <a:t>模組達到</a:t>
            </a:r>
            <a:r>
              <a:rPr lang="en-US" altLang="zh-TW" dirty="0"/>
              <a:t>mobility management </a:t>
            </a:r>
            <a:r>
              <a:rPr lang="zh-TW" altLang="en-US" dirty="0"/>
              <a:t>的功能</a:t>
            </a:r>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9</a:t>
            </a:fld>
            <a:endParaRPr lang="zh-TW" altLang="en-US"/>
          </a:p>
        </p:txBody>
      </p:sp>
    </p:spTree>
    <p:extLst>
      <p:ext uri="{BB962C8B-B14F-4D97-AF65-F5344CB8AC3E}">
        <p14:creationId xmlns:p14="http://schemas.microsoft.com/office/powerpoint/2010/main" val="175389845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FDADE960-A4B9-4152-B423-07A21EEBAE29}"/>
              </a:ext>
            </a:extLst>
          </p:cNvPr>
          <p:cNvSpPr>
            <a:spLocks noGrp="1"/>
          </p:cNvSpPr>
          <p:nvPr>
            <p:ph type="body" idx="1"/>
          </p:nvPr>
        </p:nvSpPr>
        <p:spPr/>
        <p:txBody>
          <a:bodyPr/>
          <a:lstStyle/>
          <a:p>
            <a:r>
              <a:rPr lang="zh-TW" altLang="zh-TW" sz="1200" kern="1200" dirty="0">
                <a:solidFill>
                  <a:schemeClr val="tx1"/>
                </a:solidFill>
                <a:effectLst/>
                <a:latin typeface="+mn-lt"/>
                <a:ea typeface="+mn-ea"/>
                <a:cs typeface="+mn-cs"/>
              </a:rPr>
              <a:t>鄰接矩陣</a:t>
            </a:r>
            <a:r>
              <a:rPr lang="en-US" altLang="zh-TW" sz="1200" kern="1200" dirty="0">
                <a:solidFill>
                  <a:schemeClr val="tx1"/>
                </a:solidFill>
                <a:effectLst/>
                <a:latin typeface="+mn-lt"/>
                <a:ea typeface="+mn-ea"/>
                <a:cs typeface="+mn-cs"/>
              </a:rPr>
              <a:t>A</a:t>
            </a:r>
            <a:r>
              <a:rPr lang="zh-TW" altLang="zh-TW" sz="1200" kern="1200" dirty="0">
                <a:solidFill>
                  <a:schemeClr val="tx1"/>
                </a:solidFill>
                <a:effectLst/>
                <a:latin typeface="+mn-lt"/>
                <a:ea typeface="+mn-ea"/>
                <a:cs typeface="+mn-cs"/>
              </a:rPr>
              <a:t>用來表示</a:t>
            </a:r>
            <a:r>
              <a:rPr lang="en-US" altLang="zh-TW" sz="1200" kern="1200" dirty="0">
                <a:solidFill>
                  <a:schemeClr val="tx1"/>
                </a:solidFill>
                <a:effectLst/>
                <a:latin typeface="+mn-lt"/>
                <a:ea typeface="+mn-ea"/>
                <a:cs typeface="+mn-cs"/>
              </a:rPr>
              <a:t>SC</a:t>
            </a:r>
            <a:r>
              <a:rPr lang="zh-TW" altLang="zh-TW" sz="1200" kern="1200" dirty="0">
                <a:solidFill>
                  <a:schemeClr val="tx1"/>
                </a:solidFill>
                <a:effectLst/>
                <a:latin typeface="+mn-lt"/>
                <a:ea typeface="+mn-ea"/>
                <a:cs typeface="+mn-cs"/>
              </a:rPr>
              <a:t>之間的連接</a:t>
            </a:r>
            <a:endParaRPr lang="zh-TW" alt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E1AE5209-CBD0-46D0-B94B-0D71130F4C1C}"/>
              </a:ext>
            </a:extLst>
          </p:cNvPr>
          <p:cNvSpPr>
            <a:spLocks noGrp="1"/>
          </p:cNvSpPr>
          <p:nvPr>
            <p:ph type="body" idx="1"/>
          </p:nvPr>
        </p:nvSpPr>
        <p:spPr/>
        <p:txBody>
          <a:bodyPr/>
          <a:lstStyle/>
          <a:p>
            <a:r>
              <a:rPr lang="zh-TW" altLang="zh-TW" sz="1200" kern="1200" dirty="0">
                <a:solidFill>
                  <a:schemeClr val="tx1"/>
                </a:solidFill>
                <a:effectLst/>
                <a:latin typeface="+mn-lt"/>
                <a:ea typeface="+mn-ea"/>
                <a:cs typeface="+mn-cs"/>
              </a:rPr>
              <a:t>與</a:t>
            </a:r>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有直接信令交互的實體</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由於</a:t>
            </a:r>
            <a:r>
              <a:rPr lang="en-US" altLang="zh-TW" sz="1200" kern="1200" dirty="0">
                <a:solidFill>
                  <a:schemeClr val="tx1"/>
                </a:solidFill>
                <a:effectLst/>
                <a:latin typeface="+mn-lt"/>
                <a:ea typeface="+mn-ea"/>
                <a:cs typeface="+mn-cs"/>
              </a:rPr>
              <a:t>SGW</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PGW</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HSS</a:t>
            </a:r>
            <a:r>
              <a:rPr lang="zh-TW" altLang="zh-TW" sz="1200" kern="1200" dirty="0">
                <a:solidFill>
                  <a:schemeClr val="tx1"/>
                </a:solidFill>
                <a:effectLst/>
                <a:latin typeface="+mn-lt"/>
                <a:ea typeface="+mn-ea"/>
                <a:cs typeface="+mn-cs"/>
              </a:rPr>
              <a:t>都位於核心網絡中，為簡單起見，讓</a:t>
            </a:r>
            <a:r>
              <a:rPr lang="en-US" altLang="zh-TW" sz="1200" kern="1200" dirty="0">
                <a:solidFill>
                  <a:schemeClr val="tx1"/>
                </a:solidFill>
                <a:effectLst/>
                <a:latin typeface="+mn-lt"/>
                <a:ea typeface="+mn-ea"/>
                <a:cs typeface="+mn-cs"/>
              </a:rPr>
              <a:t>CN</a:t>
            </a:r>
            <a:r>
              <a:rPr lang="zh-TW" altLang="zh-TW" sz="1200" kern="1200" dirty="0">
                <a:solidFill>
                  <a:schemeClr val="tx1"/>
                </a:solidFill>
                <a:effectLst/>
                <a:latin typeface="+mn-lt"/>
                <a:ea typeface="+mn-ea"/>
                <a:cs typeface="+mn-cs"/>
              </a:rPr>
              <a:t>表示</a:t>
            </a:r>
            <a:r>
              <a:rPr lang="en-US" altLang="zh-TW" sz="1200" kern="1200" dirty="0">
                <a:solidFill>
                  <a:schemeClr val="tx1"/>
                </a:solidFill>
                <a:effectLst/>
                <a:latin typeface="+mn-lt"/>
                <a:ea typeface="+mn-ea"/>
                <a:cs typeface="+mn-cs"/>
              </a:rPr>
              <a:t>S-GW</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P-GW</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HSS</a:t>
            </a:r>
            <a:endParaRPr lang="zh-TW" alt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A902CEBB-C42D-489F-AAFC-BC94D73CE926}"/>
              </a:ext>
            </a:extLst>
          </p:cNvPr>
          <p:cNvSpPr>
            <a:spLocks noGrp="1"/>
          </p:cNvSpPr>
          <p:nvPr>
            <p:ph type="body" idx="1"/>
          </p:nvPr>
        </p:nvSpPr>
        <p:spPr/>
        <p:txBody>
          <a:bodyPr/>
          <a:lstStyle/>
          <a:p>
            <a:r>
              <a:rPr lang="zh-TW" altLang="en-US" dirty="0"/>
              <a:t>代表會發生的四個事件的集合</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1105BF40-361A-4564-9EB3-AFBEA75B8501}"/>
              </a:ext>
            </a:extLst>
          </p:cNvPr>
          <p:cNvSpPr>
            <a:spLocks noGrp="1"/>
          </p:cNvSpPr>
          <p:nvPr>
            <p:ph type="body" idx="1"/>
          </p:nvPr>
        </p:nvSpPr>
        <p:spPr/>
        <p:txBody>
          <a:bodyPr/>
          <a:lstStyle/>
          <a:p>
            <a:r>
              <a:rPr lang="zh-TW" altLang="en-US" dirty="0"/>
              <a:t>代表發生在</a:t>
            </a:r>
            <a:r>
              <a:rPr lang="en-US" altLang="zh-TW" dirty="0"/>
              <a:t>MSF</a:t>
            </a:r>
            <a:r>
              <a:rPr lang="zh-TW" altLang="en-US" dirty="0"/>
              <a:t>和</a:t>
            </a:r>
            <a:r>
              <a:rPr lang="en-US" altLang="zh-TW" dirty="0"/>
              <a:t>MMP</a:t>
            </a:r>
            <a:r>
              <a:rPr lang="zh-TW" altLang="en-US" dirty="0"/>
              <a:t>之間交互處理時發生事件</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代表發生在</a:t>
            </a:r>
            <a:r>
              <a:rPr lang="en-US" altLang="zh-TW" dirty="0"/>
              <a:t>DQU</a:t>
            </a:r>
            <a:r>
              <a:rPr lang="zh-TW" altLang="en-US" dirty="0"/>
              <a:t>和</a:t>
            </a:r>
            <a:r>
              <a:rPr lang="en-US" altLang="zh-TW" dirty="0"/>
              <a:t>MMP</a:t>
            </a:r>
            <a:r>
              <a:rPr lang="zh-TW" altLang="en-US" dirty="0"/>
              <a:t>之間交互處理時發生事件</a:t>
            </a:r>
          </a:p>
          <a:p>
            <a:r>
              <a:rPr lang="zh-TW" altLang="en-US" dirty="0"/>
              <a:t>代表</a:t>
            </a:r>
            <a:r>
              <a:rPr lang="en-US" altLang="zh-TW" dirty="0"/>
              <a:t>UE</a:t>
            </a:r>
            <a:r>
              <a:rPr lang="zh-TW" altLang="en-US" dirty="0"/>
              <a:t> </a:t>
            </a:r>
            <a:r>
              <a:rPr lang="en-US" altLang="zh-TW" dirty="0" err="1"/>
              <a:t>attache</a:t>
            </a:r>
            <a:r>
              <a:rPr lang="zh-TW" altLang="en-US" dirty="0"/>
              <a:t>到</a:t>
            </a:r>
            <a:r>
              <a:rPr lang="en-US" altLang="zh-TW" dirty="0"/>
              <a:t>BS</a:t>
            </a:r>
            <a:endParaRPr lang="zh-TW" alt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0BF32166-7B20-4EB1-B3AD-2821C021FCB6}"/>
              </a:ext>
            </a:extLst>
          </p:cNvPr>
          <p:cNvSpPr>
            <a:spLocks noGrp="1"/>
          </p:cNvSpPr>
          <p:nvPr>
            <p:ph type="body" idx="1"/>
          </p:nvPr>
        </p:nvSpPr>
        <p:spPr/>
        <p:txBody>
          <a:bodyPr/>
          <a:lstStyle/>
          <a:p>
            <a:r>
              <a:rPr lang="zh-TW" altLang="en-US" dirty="0"/>
              <a:t>代表第</a:t>
            </a:r>
            <a:r>
              <a:rPr lang="en-US" altLang="zh-TW" dirty="0"/>
              <a:t>k</a:t>
            </a:r>
            <a:r>
              <a:rPr lang="zh-TW" altLang="en-US" dirty="0"/>
              <a:t>個</a:t>
            </a:r>
            <a:r>
              <a:rPr lang="en-US" altLang="zh-TW" dirty="0"/>
              <a:t>MSF</a:t>
            </a:r>
            <a:r>
              <a:rPr lang="zh-TW" altLang="en-US" dirty="0"/>
              <a:t>被放在第</a:t>
            </a:r>
            <a:r>
              <a:rPr lang="en-US" altLang="zh-TW" dirty="0"/>
              <a:t>j</a:t>
            </a:r>
            <a:r>
              <a:rPr lang="zh-TW" altLang="en-US" dirty="0"/>
              <a:t>個</a:t>
            </a:r>
            <a:r>
              <a:rPr lang="en-US" altLang="zh-TW" dirty="0"/>
              <a:t>BS</a:t>
            </a:r>
          </a:p>
          <a:p>
            <a:r>
              <a:rPr lang="zh-TW" altLang="en-US" dirty="0"/>
              <a:t>代表第</a:t>
            </a:r>
            <a:r>
              <a:rPr lang="en-US" altLang="zh-TW" dirty="0"/>
              <a:t>l</a:t>
            </a:r>
            <a:r>
              <a:rPr lang="zh-TW" altLang="en-US" dirty="0"/>
              <a:t>個</a:t>
            </a:r>
            <a:r>
              <a:rPr lang="en-US" altLang="zh-TW" dirty="0"/>
              <a:t>MMP</a:t>
            </a:r>
            <a:r>
              <a:rPr lang="zh-TW" altLang="en-US" dirty="0"/>
              <a:t>被放在第</a:t>
            </a:r>
            <a:r>
              <a:rPr lang="en-US" altLang="zh-TW" dirty="0"/>
              <a:t>j</a:t>
            </a:r>
            <a:r>
              <a:rPr lang="zh-TW" altLang="en-US" dirty="0"/>
              <a:t>個</a:t>
            </a:r>
            <a:r>
              <a:rPr lang="en-US" altLang="zh-TW" dirty="0"/>
              <a:t>BS</a:t>
            </a:r>
            <a:endParaRPr lang="zh-TW" alt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0E5A5142-76EB-4B98-BF7C-02BBA8DA11EB}"/>
              </a:ext>
            </a:extLst>
          </p:cNvPr>
          <p:cNvSpPr>
            <a:spLocks noGrp="1"/>
          </p:cNvSpPr>
          <p:nvPr>
            <p:ph type="body" idx="1"/>
          </p:nvPr>
        </p:nvSpPr>
        <p:spPr/>
        <p:txBody>
          <a:bodyPr/>
          <a:lstStyle/>
          <a:p>
            <a:r>
              <a:rPr lang="zh-TW" altLang="en-US" dirty="0"/>
              <a:t>實體之間的信令交互分為兩種情況，即</a:t>
            </a:r>
            <a:r>
              <a:rPr lang="en-US" altLang="zh-TW" dirty="0" err="1"/>
              <a:t>vMME</a:t>
            </a:r>
            <a:r>
              <a:rPr lang="zh-TW" altLang="en-US" dirty="0"/>
              <a:t>與外部與內部之間信號交互</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720FCC08-B7E1-4CF1-B7FF-BF69DBB2E6B2}"/>
              </a:ext>
            </a:extLst>
          </p:cNvPr>
          <p:cNvSpPr>
            <a:spLocks noGrp="1"/>
          </p:cNvSpPr>
          <p:nvPr>
            <p:ph type="body" idx="1"/>
          </p:nvPr>
        </p:nvSpPr>
        <p:spPr/>
        <p:txBody>
          <a:bodyPr/>
          <a:lstStyle/>
          <a:p>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和外部實體之間的信令交互</a:t>
            </a:r>
            <a:r>
              <a:rPr lang="zh-TW" altLang="en-US" sz="1200" kern="1200" dirty="0">
                <a:solidFill>
                  <a:schemeClr val="tx1"/>
                </a:solidFill>
                <a:effectLst/>
                <a:latin typeface="+mn-lt"/>
                <a:ea typeface="+mn-ea"/>
                <a:cs typeface="+mn-cs"/>
              </a:rPr>
              <a:t>指的就是與前面提到的</a:t>
            </a:r>
            <a:r>
              <a:rPr lang="en-US" altLang="zh-TW" sz="1200" kern="1200" dirty="0">
                <a:solidFill>
                  <a:schemeClr val="tx1"/>
                </a:solidFill>
                <a:effectLst/>
                <a:latin typeface="+mn-lt"/>
                <a:ea typeface="+mn-ea"/>
                <a:cs typeface="+mn-cs"/>
              </a:rPr>
              <a:t>CN</a:t>
            </a:r>
            <a:r>
              <a:rPr lang="zh-TW" altLang="en-US" sz="1200" kern="1200" dirty="0">
                <a:solidFill>
                  <a:schemeClr val="tx1"/>
                </a:solidFill>
                <a:effectLst/>
                <a:latin typeface="+mn-lt"/>
                <a:ea typeface="+mn-ea"/>
                <a:cs typeface="+mn-cs"/>
              </a:rPr>
              <a:t>交互</a:t>
            </a:r>
            <a:endParaRPr lang="zh-TW" alt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48C849FA-0EA6-418F-8F2B-9EA28A4EAFF6}"/>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err="1">
                <a:solidFill>
                  <a:schemeClr val="tx1"/>
                </a:solidFill>
                <a:effectLst/>
                <a:latin typeface="+mn-lt"/>
                <a:ea typeface="+mn-ea"/>
                <a:cs typeface="+mn-cs"/>
              </a:rPr>
              <a:t>vMME</a:t>
            </a:r>
            <a:r>
              <a:rPr lang="zh-TW" altLang="zh-TW" sz="1200" kern="1200" dirty="0">
                <a:solidFill>
                  <a:schemeClr val="tx1"/>
                </a:solidFill>
                <a:effectLst/>
                <a:latin typeface="+mn-lt"/>
                <a:ea typeface="+mn-ea"/>
                <a:cs typeface="+mn-cs"/>
              </a:rPr>
              <a:t>內部實體的信號互動包括</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之間的互動以及</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DQU</a:t>
            </a:r>
            <a:r>
              <a:rPr lang="zh-TW" altLang="zh-TW" sz="1200" kern="1200" dirty="0">
                <a:solidFill>
                  <a:schemeClr val="tx1"/>
                </a:solidFill>
                <a:effectLst/>
                <a:latin typeface="+mn-lt"/>
                <a:ea typeface="+mn-ea"/>
                <a:cs typeface="+mn-cs"/>
              </a:rPr>
              <a:t>之間的互動</a:t>
            </a:r>
          </a:p>
          <a:p>
            <a:endParaRPr lang="zh-TW" alt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FEA6DF43-72D0-42C3-98E4-9021B1B0AD04}"/>
              </a:ext>
            </a:extLst>
          </p:cNvPr>
          <p:cNvSpPr>
            <a:spLocks noGrp="1"/>
          </p:cNvSpPr>
          <p:nvPr>
            <p:ph type="body" idx="1"/>
          </p:nvPr>
        </p:nvSpPr>
        <p:spPr/>
        <p:txBody>
          <a:bodyPr/>
          <a:lstStyle/>
          <a:p>
            <a:r>
              <a:rPr lang="zh-TW" altLang="en-US" dirty="0"/>
              <a:t>表示所有</a:t>
            </a:r>
            <a:r>
              <a:rPr lang="en-US" altLang="zh-TW" dirty="0"/>
              <a:t>BS</a:t>
            </a:r>
            <a:r>
              <a:rPr lang="zh-TW" altLang="en-US" dirty="0"/>
              <a:t>和所有</a:t>
            </a:r>
            <a:r>
              <a:rPr lang="en-US" altLang="zh-TW" dirty="0"/>
              <a:t>MSF</a:t>
            </a:r>
            <a:r>
              <a:rPr lang="zh-TW" altLang="en-US" dirty="0"/>
              <a:t>之間的信令交互率的權重</a:t>
            </a:r>
            <a:endParaRPr lang="en-US" altLang="zh-TW" dirty="0"/>
          </a:p>
          <a:p>
            <a:r>
              <a:rPr lang="en-US" altLang="zh-TW" sz="1200" kern="1200" dirty="0" err="1">
                <a:solidFill>
                  <a:schemeClr val="tx1"/>
                </a:solidFill>
                <a:effectLst/>
                <a:latin typeface="+mn-lt"/>
                <a:ea typeface="+mn-ea"/>
                <a:cs typeface="+mn-cs"/>
              </a:rPr>
              <a:t>costBS</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為</a:t>
            </a:r>
            <a:r>
              <a:rPr lang="en-US" altLang="zh-TW" sz="1200" kern="1200" dirty="0">
                <a:solidFill>
                  <a:schemeClr val="tx1"/>
                </a:solidFill>
                <a:effectLst/>
                <a:latin typeface="+mn-lt"/>
                <a:ea typeface="+mn-ea"/>
                <a:cs typeface="+mn-cs"/>
              </a:rPr>
              <a:t>BS</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之間的信令通信</a:t>
            </a:r>
            <a:r>
              <a:rPr lang="en-US" altLang="zh-TW" sz="1200" kern="1200" dirty="0">
                <a:solidFill>
                  <a:schemeClr val="tx1"/>
                </a:solidFill>
                <a:effectLst/>
                <a:latin typeface="+mn-lt"/>
                <a:ea typeface="+mn-ea"/>
                <a:cs typeface="+mn-cs"/>
              </a:rPr>
              <a:t>overhead</a:t>
            </a:r>
            <a:r>
              <a:rPr lang="zh-TW" altLang="zh-TW" sz="1200" kern="1200" dirty="0">
                <a:solidFill>
                  <a:schemeClr val="tx1"/>
                </a:solidFill>
                <a:effectLst/>
                <a:latin typeface="+mn-lt"/>
                <a:ea typeface="+mn-ea"/>
                <a:cs typeface="+mn-cs"/>
              </a:rPr>
              <a:t>成本</a:t>
            </a:r>
            <a:endParaRPr lang="en-US" altLang="zh-TW"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平均</a:t>
            </a:r>
            <a:r>
              <a:rPr lang="en-US" altLang="zh-TW" sz="1200" kern="1200" dirty="0">
                <a:solidFill>
                  <a:schemeClr val="tx1"/>
                </a:solidFill>
                <a:effectLst/>
                <a:latin typeface="+mn-lt"/>
                <a:ea typeface="+mn-ea"/>
                <a:cs typeface="+mn-cs"/>
              </a:rPr>
              <a:t>hop</a:t>
            </a:r>
            <a:r>
              <a:rPr lang="zh-TW" altLang="en-US" sz="1200" kern="1200" dirty="0">
                <a:solidFill>
                  <a:schemeClr val="tx1"/>
                </a:solidFill>
                <a:effectLst/>
                <a:latin typeface="+mn-lt"/>
                <a:ea typeface="+mn-ea"/>
                <a:cs typeface="+mn-cs"/>
              </a:rPr>
              <a:t>數</a:t>
            </a:r>
            <a:endParaRPr lang="zh-TW" alt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E8DFCCE1-FA83-4F3B-8841-5AF1A9DD5045}"/>
              </a:ext>
            </a:extLst>
          </p:cNvPr>
          <p:cNvSpPr>
            <a:spLocks noGrp="1"/>
          </p:cNvSpPr>
          <p:nvPr>
            <p:ph type="body" idx="1"/>
          </p:nvPr>
        </p:nvSpPr>
        <p:spPr/>
        <p:txBody>
          <a:bodyPr/>
          <a:lstStyle/>
          <a:p>
            <a:r>
              <a:rPr lang="zh-TW" altLang="en-US" dirty="0"/>
              <a:t>跟上面一樣試算</a:t>
            </a:r>
            <a:r>
              <a:rPr lang="en-US" altLang="zh-TW" dirty="0"/>
              <a:t>MSF</a:t>
            </a:r>
            <a:r>
              <a:rPr lang="zh-TW" altLang="en-US" dirty="0"/>
              <a:t>與</a:t>
            </a:r>
            <a:r>
              <a:rPr lang="en-US" altLang="zh-TW" dirty="0"/>
              <a:t>CN</a:t>
            </a:r>
            <a:r>
              <a:rPr lang="zh-TW" altLang="en-US" dirty="0"/>
              <a:t>之間的成本</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kern="1200" dirty="0">
                <a:solidFill>
                  <a:schemeClr val="tx1"/>
                </a:solidFill>
                <a:effectLst/>
                <a:latin typeface="+mn-lt"/>
                <a:ea typeface="+mn-ea"/>
                <a:cs typeface="+mn-cs"/>
              </a:rPr>
              <a:t>平均</a:t>
            </a:r>
            <a:r>
              <a:rPr lang="en-US" altLang="zh-TW" sz="1200" kern="1200" dirty="0">
                <a:solidFill>
                  <a:schemeClr val="tx1"/>
                </a:solidFill>
                <a:effectLst/>
                <a:latin typeface="+mn-lt"/>
                <a:ea typeface="+mn-ea"/>
                <a:cs typeface="+mn-cs"/>
              </a:rPr>
              <a:t>hop</a:t>
            </a:r>
            <a:r>
              <a:rPr lang="zh-TW" altLang="en-US" sz="1200" kern="1200" dirty="0">
                <a:solidFill>
                  <a:schemeClr val="tx1"/>
                </a:solidFill>
                <a:effectLst/>
                <a:latin typeface="+mn-lt"/>
                <a:ea typeface="+mn-ea"/>
                <a:cs typeface="+mn-cs"/>
              </a:rPr>
              <a:t>數</a:t>
            </a:r>
            <a:endParaRPr lang="zh-TW" altLang="en-US" dirty="0"/>
          </a:p>
          <a:p>
            <a:endParaRPr lang="zh-TW"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透過將</a:t>
            </a:r>
            <a:r>
              <a:rPr lang="en-US" altLang="zh-TW" dirty="0"/>
              <a:t>functional</a:t>
            </a:r>
            <a:r>
              <a:rPr lang="zh-TW" altLang="en-US" dirty="0"/>
              <a:t> 模組集中部屬在核心網路，可以解決</a:t>
            </a:r>
            <a:r>
              <a:rPr lang="en-US" altLang="zh-TW" dirty="0">
                <a:solidFill>
                  <a:srgbClr val="FF0000"/>
                </a:solidFill>
              </a:rPr>
              <a:t>(</a:t>
            </a:r>
            <a:r>
              <a:rPr lang="zh-TW" altLang="en-US" dirty="0">
                <a:solidFill>
                  <a:srgbClr val="FF0000"/>
                </a:solidFill>
              </a:rPr>
              <a:t>下一頁</a:t>
            </a:r>
            <a:r>
              <a:rPr lang="en-US" altLang="zh-TW" dirty="0">
                <a:solidFill>
                  <a:srgbClr val="FF0000"/>
                </a:solidFill>
              </a:rPr>
              <a:t>!!)</a:t>
            </a:r>
            <a:endParaRPr lang="zh-TW" altLang="en-US" dirty="0">
              <a:solidFill>
                <a:srgbClr val="FF0000"/>
              </a:solidFill>
            </a:endParaRPr>
          </a:p>
        </p:txBody>
      </p:sp>
      <p:sp>
        <p:nvSpPr>
          <p:cNvPr id="4" name="投影片編號版面配置區 3"/>
          <p:cNvSpPr>
            <a:spLocks noGrp="1"/>
          </p:cNvSpPr>
          <p:nvPr>
            <p:ph type="sldNum" sz="quarter" idx="5"/>
          </p:nvPr>
        </p:nvSpPr>
        <p:spPr/>
        <p:txBody>
          <a:bodyPr/>
          <a:lstStyle/>
          <a:p>
            <a:pPr>
              <a:defRPr/>
            </a:pPr>
            <a:fld id="{D3D92C23-D64C-444D-9B5F-545069D14A23}" type="slidenum">
              <a:rPr lang="zh-TW" altLang="en-US" smtClean="0"/>
              <a:pPr>
                <a:defRPr/>
              </a:pPr>
              <a:t>10</a:t>
            </a:fld>
            <a:endParaRPr lang="zh-TW" altLang="en-US"/>
          </a:p>
        </p:txBody>
      </p:sp>
    </p:spTree>
    <p:extLst>
      <p:ext uri="{BB962C8B-B14F-4D97-AF65-F5344CB8AC3E}">
        <p14:creationId xmlns:p14="http://schemas.microsoft.com/office/powerpoint/2010/main" val="378799515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D2BD4ECF-3428-4091-92CD-AF9F6C473986}"/>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跟上面一樣試算</a:t>
            </a:r>
            <a:r>
              <a:rPr lang="en-US" altLang="zh-TW" dirty="0"/>
              <a:t>DQU</a:t>
            </a:r>
            <a:r>
              <a:rPr lang="zh-TW" altLang="en-US" dirty="0"/>
              <a:t>與</a:t>
            </a:r>
            <a:r>
              <a:rPr lang="en-US" altLang="zh-TW" dirty="0"/>
              <a:t>CN</a:t>
            </a:r>
            <a:r>
              <a:rPr lang="zh-TW" altLang="en-US" dirty="0"/>
              <a:t>之間的成本</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kern="1200" dirty="0">
                <a:solidFill>
                  <a:schemeClr val="tx1"/>
                </a:solidFill>
                <a:effectLst/>
                <a:latin typeface="+mn-lt"/>
                <a:ea typeface="+mn-ea"/>
                <a:cs typeface="+mn-cs"/>
              </a:rPr>
              <a:t>平均</a:t>
            </a:r>
            <a:r>
              <a:rPr lang="en-US" altLang="zh-TW" sz="1200" kern="1200" dirty="0">
                <a:solidFill>
                  <a:schemeClr val="tx1"/>
                </a:solidFill>
                <a:effectLst/>
                <a:latin typeface="+mn-lt"/>
                <a:ea typeface="+mn-ea"/>
                <a:cs typeface="+mn-cs"/>
              </a:rPr>
              <a:t>hop</a:t>
            </a:r>
            <a:r>
              <a:rPr lang="zh-TW" altLang="en-US" sz="1200" kern="1200" dirty="0">
                <a:solidFill>
                  <a:schemeClr val="tx1"/>
                </a:solidFill>
                <a:effectLst/>
                <a:latin typeface="+mn-lt"/>
                <a:ea typeface="+mn-ea"/>
                <a:cs typeface="+mn-cs"/>
              </a:rPr>
              <a:t>數</a:t>
            </a:r>
            <a:endParaRPr lang="zh-TW"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en-US" dirty="0"/>
          </a:p>
          <a:p>
            <a:endParaRPr lang="zh-TW" alt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ED3EDE1D-35EB-4E20-B9E0-7E9BAE4DBE8B}"/>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跟上面一樣試算</a:t>
            </a:r>
            <a:r>
              <a:rPr lang="en-US" altLang="zh-TW" dirty="0"/>
              <a:t>MSF</a:t>
            </a:r>
            <a:r>
              <a:rPr lang="zh-TW" altLang="en-US" dirty="0"/>
              <a:t>與</a:t>
            </a:r>
            <a:r>
              <a:rPr lang="en-US" altLang="zh-TW" dirty="0"/>
              <a:t>MMP</a:t>
            </a:r>
            <a:r>
              <a:rPr lang="zh-TW" altLang="en-US" dirty="0"/>
              <a:t>之間的成本</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kern="1200" dirty="0">
                <a:solidFill>
                  <a:schemeClr val="tx1"/>
                </a:solidFill>
                <a:effectLst/>
                <a:latin typeface="+mn-lt"/>
                <a:ea typeface="+mn-ea"/>
                <a:cs typeface="+mn-cs"/>
              </a:rPr>
              <a:t>平均</a:t>
            </a:r>
            <a:r>
              <a:rPr lang="en-US" altLang="zh-TW" sz="1200" kern="1200" dirty="0">
                <a:solidFill>
                  <a:schemeClr val="tx1"/>
                </a:solidFill>
                <a:effectLst/>
                <a:latin typeface="+mn-lt"/>
                <a:ea typeface="+mn-ea"/>
                <a:cs typeface="+mn-cs"/>
              </a:rPr>
              <a:t>hop</a:t>
            </a:r>
            <a:r>
              <a:rPr lang="zh-TW" altLang="en-US" sz="1200" kern="1200" dirty="0">
                <a:solidFill>
                  <a:schemeClr val="tx1"/>
                </a:solidFill>
                <a:effectLst/>
                <a:latin typeface="+mn-lt"/>
                <a:ea typeface="+mn-ea"/>
                <a:cs typeface="+mn-cs"/>
              </a:rPr>
              <a:t>數</a:t>
            </a:r>
            <a:endParaRPr lang="zh-TW"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en-US" dirty="0"/>
          </a:p>
          <a:p>
            <a:endParaRPr lang="zh-TW" alt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1E93D5AB-B587-4351-9443-B7A8AB1B2469}"/>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跟上面一樣試算</a:t>
            </a:r>
            <a:r>
              <a:rPr lang="en-US" altLang="zh-TW" dirty="0"/>
              <a:t>MMP</a:t>
            </a:r>
            <a:r>
              <a:rPr lang="zh-TW" altLang="en-US" dirty="0"/>
              <a:t>與</a:t>
            </a:r>
            <a:r>
              <a:rPr lang="en-US" altLang="zh-TW" dirty="0"/>
              <a:t>DQU</a:t>
            </a:r>
            <a:r>
              <a:rPr lang="zh-TW" altLang="en-US" dirty="0"/>
              <a:t>之間的成本</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kern="1200" dirty="0">
                <a:solidFill>
                  <a:schemeClr val="tx1"/>
                </a:solidFill>
                <a:effectLst/>
                <a:latin typeface="+mn-lt"/>
                <a:ea typeface="+mn-ea"/>
                <a:cs typeface="+mn-cs"/>
              </a:rPr>
              <a:t>平均</a:t>
            </a:r>
            <a:r>
              <a:rPr lang="en-US" altLang="zh-TW" sz="1200" kern="1200" dirty="0">
                <a:solidFill>
                  <a:schemeClr val="tx1"/>
                </a:solidFill>
                <a:effectLst/>
                <a:latin typeface="+mn-lt"/>
                <a:ea typeface="+mn-ea"/>
                <a:cs typeface="+mn-cs"/>
              </a:rPr>
              <a:t>hop</a:t>
            </a:r>
            <a:r>
              <a:rPr lang="zh-TW" altLang="en-US" sz="1200" kern="1200" dirty="0">
                <a:solidFill>
                  <a:schemeClr val="tx1"/>
                </a:solidFill>
                <a:effectLst/>
                <a:latin typeface="+mn-lt"/>
                <a:ea typeface="+mn-ea"/>
                <a:cs typeface="+mn-cs"/>
              </a:rPr>
              <a:t>數</a:t>
            </a:r>
            <a:endParaRPr lang="zh-TW" altLang="en-US" dirty="0"/>
          </a:p>
          <a:p>
            <a:endParaRPr lang="zh-TW" alt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1C971BE4-2D7C-4F09-9D75-12F2EF82F0E4}"/>
              </a:ext>
            </a:extLst>
          </p:cNvPr>
          <p:cNvSpPr>
            <a:spLocks noGrp="1"/>
          </p:cNvSpPr>
          <p:nvPr>
            <p:ph type="body" idx="1"/>
          </p:nvPr>
        </p:nvSpPr>
        <p:spPr/>
        <p:txBody>
          <a:bodyPr/>
          <a:lstStyle/>
          <a:p>
            <a:r>
              <a:rPr lang="zh-TW" altLang="en-US" dirty="0"/>
              <a:t>所有成本就是</a:t>
            </a:r>
            <a:r>
              <a:rPr lang="en-US" altLang="zh-TW" dirty="0" err="1"/>
              <a:t>vMME</a:t>
            </a:r>
            <a:r>
              <a:rPr lang="zh-TW" altLang="en-US" dirty="0"/>
              <a:t>外部與內部成本之和</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9E9EC9BC-2817-4DC6-9936-9ADF3599EB24}"/>
              </a:ext>
            </a:extLst>
          </p:cNvPr>
          <p:cNvSpPr>
            <a:spLocks noGrp="1"/>
          </p:cNvSpPr>
          <p:nvPr>
            <p:ph type="body" idx="1"/>
          </p:nvPr>
        </p:nvSpPr>
        <p:spPr/>
        <p:txBody>
          <a:bodyPr/>
          <a:lstStyle/>
          <a:p>
            <a:r>
              <a:rPr lang="zh-TW" altLang="en-US" dirty="0"/>
              <a:t>為了使</a:t>
            </a:r>
            <a:r>
              <a:rPr lang="zh-TW" altLang="zh-TW" sz="1200" kern="1200" dirty="0">
                <a:solidFill>
                  <a:schemeClr val="tx1"/>
                </a:solidFill>
                <a:effectLst/>
                <a:latin typeface="+mn-lt"/>
                <a:ea typeface="+mn-ea"/>
                <a:cs typeface="+mn-cs"/>
              </a:rPr>
              <a:t>總的信令通信</a:t>
            </a:r>
            <a:r>
              <a:rPr lang="en-US" altLang="zh-TW" sz="1200" kern="1200" dirty="0">
                <a:solidFill>
                  <a:schemeClr val="tx1"/>
                </a:solidFill>
                <a:effectLst/>
                <a:latin typeface="+mn-lt"/>
                <a:ea typeface="+mn-ea"/>
                <a:cs typeface="+mn-cs"/>
              </a:rPr>
              <a:t>overhead</a:t>
            </a:r>
            <a:r>
              <a:rPr lang="zh-TW" altLang="zh-TW" sz="1200" kern="1200" dirty="0">
                <a:solidFill>
                  <a:schemeClr val="tx1"/>
                </a:solidFill>
                <a:effectLst/>
                <a:latin typeface="+mn-lt"/>
                <a:ea typeface="+mn-ea"/>
                <a:cs typeface="+mn-cs"/>
              </a:rPr>
              <a:t>成本最小化</a:t>
            </a:r>
            <a:r>
              <a:rPr lang="zh-TW" altLang="en-US" sz="1200" kern="1200" dirty="0">
                <a:solidFill>
                  <a:schemeClr val="tx1"/>
                </a:solidFill>
                <a:effectLst/>
                <a:latin typeface="+mn-lt"/>
                <a:ea typeface="+mn-ea"/>
                <a:cs typeface="+mn-cs"/>
              </a:rPr>
              <a:t>所以有</a:t>
            </a:r>
            <a:r>
              <a:rPr lang="en-US" altLang="zh-TW" sz="1200" kern="1200" dirty="0">
                <a:solidFill>
                  <a:schemeClr val="tx1"/>
                </a:solidFill>
                <a:effectLst/>
                <a:latin typeface="+mn-lt"/>
                <a:ea typeface="+mn-ea"/>
                <a:cs typeface="+mn-cs"/>
              </a:rPr>
              <a:t>C1~C8</a:t>
            </a:r>
            <a:r>
              <a:rPr lang="zh-TW" altLang="en-US" sz="1200" kern="1200" dirty="0">
                <a:solidFill>
                  <a:schemeClr val="tx1"/>
                </a:solidFill>
                <a:effectLst/>
                <a:latin typeface="+mn-lt"/>
                <a:ea typeface="+mn-ea"/>
                <a:cs typeface="+mn-cs"/>
              </a:rPr>
              <a:t>限制式</a:t>
            </a:r>
            <a:endParaRPr lang="en-US" altLang="zh-TW" dirty="0"/>
          </a:p>
          <a:p>
            <a:r>
              <a:rPr lang="en-US" altLang="zh-TW" dirty="0"/>
              <a:t>C1</a:t>
            </a:r>
            <a:r>
              <a:rPr lang="zh-TW" altLang="en-US" dirty="0"/>
              <a:t>到</a:t>
            </a:r>
            <a:r>
              <a:rPr lang="en-US" altLang="zh-TW" dirty="0"/>
              <a:t>C3</a:t>
            </a:r>
            <a:r>
              <a:rPr lang="zh-TW" altLang="en-US" dirty="0"/>
              <a:t>是</a:t>
            </a:r>
            <a:r>
              <a:rPr lang="en-US" altLang="zh-TW" dirty="0"/>
              <a:t>MSF</a:t>
            </a:r>
            <a:r>
              <a:rPr lang="zh-TW" altLang="en-US" dirty="0"/>
              <a:t>的限制式，其中</a:t>
            </a:r>
            <a:r>
              <a:rPr lang="en-US" altLang="zh-TW" dirty="0"/>
              <a:t>C1</a:t>
            </a:r>
            <a:r>
              <a:rPr lang="zh-TW" altLang="en-US" dirty="0"/>
              <a:t>是每個</a:t>
            </a:r>
            <a:r>
              <a:rPr lang="en-US" altLang="zh-TW" dirty="0"/>
              <a:t>MSF</a:t>
            </a:r>
            <a:r>
              <a:rPr lang="zh-TW" altLang="en-US" dirty="0"/>
              <a:t>只能放在一個</a:t>
            </a:r>
            <a:r>
              <a:rPr lang="en-US" altLang="zh-TW" dirty="0"/>
              <a:t>BS</a:t>
            </a:r>
            <a:r>
              <a:rPr lang="zh-TW" altLang="en-US" dirty="0"/>
              <a:t>上的約束。</a:t>
            </a:r>
            <a:endParaRPr lang="en-US" altLang="zh-TW" dirty="0"/>
          </a:p>
          <a:p>
            <a:r>
              <a:rPr lang="en-US" altLang="zh-TW" dirty="0"/>
              <a:t>C2</a:t>
            </a:r>
            <a:r>
              <a:rPr lang="zh-TW" altLang="en-US" dirty="0"/>
              <a:t>表示每個</a:t>
            </a:r>
            <a:r>
              <a:rPr lang="en-US" altLang="zh-TW" dirty="0"/>
              <a:t>BS</a:t>
            </a:r>
            <a:r>
              <a:rPr lang="zh-TW" altLang="en-US" dirty="0"/>
              <a:t>只能由一個</a:t>
            </a:r>
            <a:r>
              <a:rPr lang="en-US" altLang="zh-TW" dirty="0"/>
              <a:t>MSF</a:t>
            </a:r>
            <a:r>
              <a:rPr lang="zh-TW" altLang="en-US" dirty="0"/>
              <a:t>控制，而</a:t>
            </a:r>
            <a:r>
              <a:rPr lang="en-US" altLang="zh-TW" dirty="0"/>
              <a:t>C3</a:t>
            </a:r>
            <a:r>
              <a:rPr lang="zh-TW" altLang="en-US" dirty="0"/>
              <a:t>表示每個</a:t>
            </a:r>
            <a:r>
              <a:rPr lang="en-US" altLang="zh-TW" dirty="0"/>
              <a:t>MSF</a:t>
            </a:r>
            <a:r>
              <a:rPr lang="zh-TW" altLang="en-US" dirty="0"/>
              <a:t>控制的</a:t>
            </a:r>
            <a:r>
              <a:rPr lang="en-US" altLang="zh-TW" dirty="0"/>
              <a:t>BS</a:t>
            </a:r>
            <a:r>
              <a:rPr lang="zh-TW" altLang="en-US" dirty="0"/>
              <a:t>數量不少於一個。</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6B58C1BE-05D3-4690-B3B8-D8256FF84E4C}"/>
              </a:ext>
            </a:extLst>
          </p:cNvPr>
          <p:cNvSpPr>
            <a:spLocks noGrp="1"/>
          </p:cNvSpPr>
          <p:nvPr>
            <p:ph type="body" idx="1"/>
          </p:nvPr>
        </p:nvSpPr>
        <p:spPr/>
        <p:txBody>
          <a:bodyPr/>
          <a:lstStyle/>
          <a:p>
            <a:r>
              <a:rPr lang="en-US" altLang="zh-TW" dirty="0"/>
              <a:t>C4</a:t>
            </a:r>
            <a:r>
              <a:rPr lang="zh-TW" altLang="en-US" dirty="0"/>
              <a:t>到</a:t>
            </a:r>
            <a:r>
              <a:rPr lang="en-US" altLang="zh-TW" dirty="0"/>
              <a:t>C8</a:t>
            </a:r>
            <a:r>
              <a:rPr lang="zh-TW" altLang="en-US" dirty="0"/>
              <a:t>是與</a:t>
            </a:r>
            <a:r>
              <a:rPr lang="en-US" altLang="zh-TW" dirty="0"/>
              <a:t>MMP</a:t>
            </a:r>
            <a:r>
              <a:rPr lang="zh-TW" altLang="en-US" dirty="0"/>
              <a:t>有關的約束，其中</a:t>
            </a:r>
            <a:r>
              <a:rPr lang="en-US" altLang="zh-TW" dirty="0"/>
              <a:t>C4</a:t>
            </a:r>
            <a:r>
              <a:rPr lang="zh-TW" altLang="en-US" dirty="0"/>
              <a:t>表示每個</a:t>
            </a:r>
            <a:r>
              <a:rPr lang="en-US" altLang="zh-TW" dirty="0"/>
              <a:t>MMP</a:t>
            </a:r>
            <a:r>
              <a:rPr lang="zh-TW" altLang="en-US" dirty="0"/>
              <a:t>只能放在一個</a:t>
            </a:r>
            <a:r>
              <a:rPr lang="en-US" altLang="zh-TW" dirty="0"/>
              <a:t>BS</a:t>
            </a:r>
            <a:r>
              <a:rPr lang="zh-TW" altLang="en-US" dirty="0"/>
              <a:t>上，</a:t>
            </a:r>
            <a:r>
              <a:rPr lang="en-US" altLang="zh-TW" dirty="0"/>
              <a:t>C5</a:t>
            </a:r>
            <a:r>
              <a:rPr lang="zh-TW" altLang="en-US" dirty="0"/>
              <a:t>表示每個</a:t>
            </a:r>
            <a:r>
              <a:rPr lang="en-US" altLang="zh-TW" dirty="0"/>
              <a:t>MSF</a:t>
            </a:r>
            <a:r>
              <a:rPr lang="zh-TW" altLang="en-US" dirty="0"/>
              <a:t>只能由一個</a:t>
            </a:r>
            <a:r>
              <a:rPr lang="en-US" altLang="zh-TW" dirty="0"/>
              <a:t>MMP</a:t>
            </a:r>
            <a:r>
              <a:rPr lang="zh-TW" altLang="en-US" dirty="0"/>
              <a:t>控制，</a:t>
            </a:r>
            <a:r>
              <a:rPr lang="en-US" altLang="zh-TW" dirty="0"/>
              <a:t>C6</a:t>
            </a:r>
            <a:r>
              <a:rPr lang="zh-TW" altLang="en-US" dirty="0"/>
              <a:t>表示每個</a:t>
            </a:r>
            <a:r>
              <a:rPr lang="en-US" altLang="zh-TW" dirty="0"/>
              <a:t>MMP</a:t>
            </a:r>
            <a:r>
              <a:rPr lang="zh-TW" altLang="en-US" dirty="0"/>
              <a:t>控制的</a:t>
            </a:r>
            <a:r>
              <a:rPr lang="en-US" altLang="zh-TW" dirty="0"/>
              <a:t>MSF</a:t>
            </a:r>
            <a:r>
              <a:rPr lang="zh-TW" altLang="en-US" dirty="0"/>
              <a:t>數量不少於</a:t>
            </a:r>
            <a:r>
              <a:rPr lang="en-US" altLang="zh-TW" dirty="0"/>
              <a:t>1</a:t>
            </a:r>
            <a:r>
              <a:rPr lang="zh-TW" altLang="en-US" dirty="0"/>
              <a:t>，</a:t>
            </a:r>
            <a:r>
              <a:rPr lang="en-US" altLang="zh-TW" dirty="0"/>
              <a:t>C7</a:t>
            </a:r>
            <a:r>
              <a:rPr lang="zh-TW" altLang="en-US" dirty="0"/>
              <a:t>表示每個</a:t>
            </a:r>
            <a:r>
              <a:rPr lang="en-US" altLang="zh-TW" dirty="0"/>
              <a:t>MMP</a:t>
            </a:r>
            <a:r>
              <a:rPr lang="zh-TW" altLang="en-US" dirty="0"/>
              <a:t>只能由一個</a:t>
            </a:r>
            <a:r>
              <a:rPr lang="en-US" altLang="zh-TW" dirty="0"/>
              <a:t>DQU</a:t>
            </a:r>
            <a:r>
              <a:rPr lang="zh-TW" altLang="en-US" dirty="0"/>
              <a:t>控制，</a:t>
            </a:r>
            <a:r>
              <a:rPr lang="en-US" altLang="zh-TW" dirty="0"/>
              <a:t>C8</a:t>
            </a:r>
            <a:r>
              <a:rPr lang="zh-TW" altLang="en-US" dirty="0"/>
              <a:t>表示每個</a:t>
            </a:r>
            <a:r>
              <a:rPr lang="en-US" altLang="zh-TW" dirty="0"/>
              <a:t>DQU</a:t>
            </a:r>
            <a:r>
              <a:rPr lang="zh-TW" altLang="en-US" dirty="0"/>
              <a:t>控制的</a:t>
            </a:r>
            <a:r>
              <a:rPr lang="en-US" altLang="zh-TW" dirty="0"/>
              <a:t>MMP</a:t>
            </a:r>
            <a:r>
              <a:rPr lang="zh-TW" altLang="en-US" dirty="0"/>
              <a:t>數量不少於</a:t>
            </a:r>
            <a:r>
              <a:rPr lang="en-US" altLang="zh-TW" dirty="0"/>
              <a:t>1</a:t>
            </a:r>
            <a:r>
              <a:rPr lang="zh-TW" altLang="en-US" dirty="0"/>
              <a:t>。</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700A4408-6C41-475D-881F-9736E92E6856}"/>
              </a:ext>
            </a:extLst>
          </p:cNvPr>
          <p:cNvSpPr>
            <a:spLocks noGrp="1"/>
          </p:cNvSpPr>
          <p:nvPr>
            <p:ph type="body" idx="1"/>
          </p:nvPr>
        </p:nvSpPr>
        <p:spPr/>
        <p:txBody>
          <a:bodyPr/>
          <a:lstStyle/>
          <a:p>
            <a:r>
              <a:rPr lang="zh-TW" altLang="en-US" dirty="0"/>
              <a:t>把所有</a:t>
            </a:r>
            <a:r>
              <a:rPr lang="en-US" altLang="zh-TW" dirty="0"/>
              <a:t>UE</a:t>
            </a:r>
            <a:r>
              <a:rPr lang="zh-TW" altLang="en-US" dirty="0"/>
              <a:t>在回程中的總信令通信</a:t>
            </a:r>
            <a:r>
              <a:rPr lang="en-US" altLang="zh-TW" dirty="0"/>
              <a:t>overhead</a:t>
            </a:r>
            <a:r>
              <a:rPr lang="zh-TW" altLang="en-US" dirty="0"/>
              <a:t>稱為回程成本</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59A88D1F-6255-4797-A248-2CAC8583715D}"/>
              </a:ext>
            </a:extLst>
          </p:cNvPr>
          <p:cNvSpPr>
            <a:spLocks noGrp="1"/>
          </p:cNvSpPr>
          <p:nvPr>
            <p:ph type="body" idx="1"/>
          </p:nvPr>
        </p:nvSpPr>
        <p:spPr/>
        <p:txBody>
          <a:bodyPr/>
          <a:lstStyle/>
          <a:p>
            <a:r>
              <a:rPr lang="en-US" altLang="zh-TW" dirty="0"/>
              <a:t>MSF</a:t>
            </a:r>
            <a:r>
              <a:rPr lang="zh-TW" altLang="en-US" dirty="0"/>
              <a:t>之間的</a:t>
            </a:r>
            <a:r>
              <a:rPr lang="zh-TW" altLang="zh-TW" sz="1200" kern="1200" dirty="0">
                <a:solidFill>
                  <a:schemeClr val="tx1"/>
                </a:solidFill>
                <a:effectLst/>
                <a:latin typeface="+mn-lt"/>
                <a:ea typeface="+mn-ea"/>
                <a:cs typeface="+mn-cs"/>
              </a:rPr>
              <a:t>遷移</a:t>
            </a:r>
            <a:r>
              <a:rPr lang="en-US" altLang="zh-TW" sz="1200" kern="1200" dirty="0">
                <a:solidFill>
                  <a:schemeClr val="tx1"/>
                </a:solidFill>
                <a:effectLst/>
                <a:latin typeface="+mn-lt"/>
                <a:ea typeface="+mn-ea"/>
                <a:cs typeface="+mn-cs"/>
              </a:rPr>
              <a:t>overhead</a:t>
            </a:r>
            <a:r>
              <a:rPr lang="zh-TW" altLang="zh-TW" sz="1200" kern="1200" dirty="0">
                <a:solidFill>
                  <a:schemeClr val="tx1"/>
                </a:solidFill>
                <a:effectLst/>
                <a:latin typeface="+mn-lt"/>
                <a:ea typeface="+mn-ea"/>
                <a:cs typeface="+mn-cs"/>
              </a:rPr>
              <a:t>成本</a:t>
            </a:r>
            <a:endParaRPr lang="en-US" altLang="zh-TW" sz="1200" kern="1200" dirty="0">
              <a:solidFill>
                <a:schemeClr val="tx1"/>
              </a:solidFill>
              <a:effectLst/>
              <a:latin typeface="+mn-lt"/>
              <a:ea typeface="+mn-ea"/>
              <a:cs typeface="+mn-cs"/>
            </a:endParaRPr>
          </a:p>
          <a:p>
            <a:r>
              <a:rPr lang="en-US" altLang="zh-TW" sz="1200" kern="1200" dirty="0" err="1">
                <a:solidFill>
                  <a:schemeClr val="tx1"/>
                </a:solidFill>
                <a:effectLst/>
                <a:latin typeface="+mn-lt"/>
                <a:ea typeface="+mn-ea"/>
                <a:cs typeface="+mn-cs"/>
              </a:rPr>
              <a:t>pMSF</a:t>
            </a:r>
            <a:r>
              <a:rPr lang="zh-TW" altLang="zh-TW" sz="1200" kern="1200" dirty="0">
                <a:solidFill>
                  <a:schemeClr val="tx1"/>
                </a:solidFill>
                <a:effectLst/>
                <a:latin typeface="+mn-lt"/>
                <a:ea typeface="+mn-ea"/>
                <a:cs typeface="+mn-cs"/>
              </a:rPr>
              <a:t>是指當切換</a:t>
            </a:r>
            <a:r>
              <a:rPr lang="en-US" altLang="zh-TW" sz="1200" kern="1200" dirty="0">
                <a:solidFill>
                  <a:schemeClr val="tx1"/>
                </a:solidFill>
                <a:effectLst/>
                <a:latin typeface="+mn-lt"/>
                <a:ea typeface="+mn-ea"/>
                <a:cs typeface="+mn-cs"/>
              </a:rPr>
              <a:t>MSF</a:t>
            </a:r>
            <a:r>
              <a:rPr lang="zh-TW" altLang="en-US" sz="1200" kern="1200" dirty="0">
                <a:solidFill>
                  <a:schemeClr val="tx1"/>
                </a:solidFill>
                <a:effectLst/>
                <a:latin typeface="+mn-lt"/>
                <a:ea typeface="+mn-ea"/>
                <a:cs typeface="+mn-cs"/>
              </a:rPr>
              <a:t>發生的機率</a:t>
            </a:r>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AMSF</a:t>
            </a:r>
            <a:r>
              <a:rPr lang="zh-TW" altLang="en-US" sz="1200" kern="1200" dirty="0">
                <a:solidFill>
                  <a:schemeClr val="tx1"/>
                </a:solidFill>
                <a:effectLst/>
                <a:latin typeface="+mn-lt"/>
                <a:ea typeface="+mn-ea"/>
                <a:cs typeface="+mn-cs"/>
              </a:rPr>
              <a:t>為</a:t>
            </a:r>
            <a:r>
              <a:rPr lang="en-US" altLang="zh-TW" sz="1200" kern="1200" dirty="0">
                <a:solidFill>
                  <a:schemeClr val="tx1"/>
                </a:solidFill>
                <a:effectLst/>
                <a:latin typeface="+mn-lt"/>
                <a:ea typeface="+mn-ea"/>
                <a:cs typeface="+mn-cs"/>
              </a:rPr>
              <a:t>MSF</a:t>
            </a:r>
            <a:r>
              <a:rPr lang="zh-TW" altLang="en-US" sz="1200" kern="1200" dirty="0">
                <a:solidFill>
                  <a:schemeClr val="tx1"/>
                </a:solidFill>
                <a:effectLst/>
                <a:latin typeface="+mn-lt"/>
                <a:ea typeface="+mn-ea"/>
                <a:cs typeface="+mn-cs"/>
              </a:rPr>
              <a:t>之間搬遷數據的遷移量</a:t>
            </a:r>
            <a:r>
              <a:rPr lang="en-US" altLang="zh-TW" sz="1200" kern="1200" dirty="0">
                <a:solidFill>
                  <a:schemeClr val="tx1"/>
                </a:solidFill>
                <a:effectLst/>
                <a:latin typeface="+mn-lt"/>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HMSF</a:t>
            </a:r>
            <a:r>
              <a:rPr lang="zh-TW" altLang="zh-TW" sz="1200" kern="1200" dirty="0">
                <a:solidFill>
                  <a:schemeClr val="tx1"/>
                </a:solidFill>
                <a:effectLst/>
                <a:latin typeface="+mn-lt"/>
                <a:ea typeface="+mn-ea"/>
                <a:cs typeface="+mn-cs"/>
              </a:rPr>
              <a:t>是當前部署策略下</a:t>
            </a:r>
            <a:r>
              <a:rPr lang="en-US" altLang="zh-TW" sz="1200" kern="1200" dirty="0">
                <a:solidFill>
                  <a:schemeClr val="tx1"/>
                </a:solidFill>
                <a:effectLst/>
                <a:latin typeface="+mn-lt"/>
                <a:ea typeface="+mn-ea"/>
                <a:cs typeface="+mn-cs"/>
              </a:rPr>
              <a:t>MSF</a:t>
            </a:r>
            <a:r>
              <a:rPr lang="zh-TW" altLang="zh-TW" sz="1200" kern="1200" dirty="0">
                <a:solidFill>
                  <a:schemeClr val="tx1"/>
                </a:solidFill>
                <a:effectLst/>
                <a:latin typeface="+mn-lt"/>
                <a:ea typeface="+mn-ea"/>
                <a:cs typeface="+mn-cs"/>
              </a:rPr>
              <a:t>之間的平均跳數。</a:t>
            </a:r>
          </a:p>
          <a:p>
            <a:endParaRPr lang="zh-TW" alt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52594A27-79BC-4D9E-8B2B-AC52E1634901}"/>
              </a:ext>
            </a:extLst>
          </p:cNvPr>
          <p:cNvSpPr>
            <a:spLocks noGrp="1"/>
          </p:cNvSpPr>
          <p:nvPr>
            <p:ph type="body" idx="1"/>
          </p:nvPr>
        </p:nvSpPr>
        <p:spPr/>
        <p:txBody>
          <a:bodyPr/>
          <a:lstStyle/>
          <a:p>
            <a:r>
              <a:rPr lang="en-US" altLang="zh-TW" sz="1200" kern="1200" dirty="0" err="1">
                <a:solidFill>
                  <a:schemeClr val="tx1"/>
                </a:solidFill>
                <a:effectLst/>
                <a:latin typeface="+mn-lt"/>
                <a:ea typeface="+mn-ea"/>
                <a:cs typeface="+mn-cs"/>
              </a:rPr>
              <a:t>mig</a:t>
            </a:r>
            <a:r>
              <a:rPr lang="en-US" altLang="zh-TW" sz="1200" kern="1200" dirty="0">
                <a:solidFill>
                  <a:schemeClr val="tx1"/>
                </a:solidFill>
                <a:effectLst/>
                <a:latin typeface="+mn-lt"/>
                <a:ea typeface="+mn-ea"/>
                <a:cs typeface="+mn-cs"/>
              </a:rPr>
              <a:t>-</a:t>
            </a:r>
            <a:r>
              <a:rPr lang="en-US" altLang="zh-TW" sz="1200" kern="1200" dirty="0" err="1">
                <a:solidFill>
                  <a:schemeClr val="tx1"/>
                </a:solidFill>
                <a:effectLst/>
                <a:latin typeface="+mn-lt"/>
                <a:ea typeface="+mn-ea"/>
                <a:cs typeface="+mn-cs"/>
              </a:rPr>
              <a:t>costMMP</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為狀態數據在</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MMP</a:t>
            </a:r>
            <a:r>
              <a:rPr lang="zh-TW" altLang="zh-TW" sz="1200" kern="1200" dirty="0">
                <a:solidFill>
                  <a:schemeClr val="tx1"/>
                </a:solidFill>
                <a:effectLst/>
                <a:latin typeface="+mn-lt"/>
                <a:ea typeface="+mn-ea"/>
                <a:cs typeface="+mn-cs"/>
              </a:rPr>
              <a:t>之間的遷移</a:t>
            </a:r>
            <a:r>
              <a:rPr lang="en-US" altLang="zh-TW" sz="1200" kern="1200" dirty="0">
                <a:solidFill>
                  <a:schemeClr val="tx1"/>
                </a:solidFill>
                <a:effectLst/>
                <a:latin typeface="+mn-lt"/>
                <a:ea typeface="+mn-ea"/>
                <a:cs typeface="+mn-cs"/>
              </a:rPr>
              <a:t>overhead</a:t>
            </a:r>
            <a:r>
              <a:rPr lang="zh-TW" altLang="zh-TW" sz="1200" kern="1200" dirty="0">
                <a:solidFill>
                  <a:schemeClr val="tx1"/>
                </a:solidFill>
                <a:effectLst/>
                <a:latin typeface="+mn-lt"/>
                <a:ea typeface="+mn-ea"/>
                <a:cs typeface="+mn-cs"/>
              </a:rPr>
              <a:t>費用</a:t>
            </a:r>
            <a:endParaRPr lang="zh-TW" alt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F8245515-1199-454C-9250-B75EE2EEF6F0}"/>
              </a:ext>
            </a:extLst>
          </p:cNvPr>
          <p:cNvSpPr>
            <a:spLocks noGrp="1"/>
          </p:cNvSpPr>
          <p:nvPr>
            <p:ph type="body" idx="1"/>
          </p:nvPr>
        </p:nvSpPr>
        <p:spPr/>
        <p:txBody>
          <a:bodyPr/>
          <a:lstStyle/>
          <a:p>
            <a:r>
              <a:rPr lang="zh-TW" altLang="en-US" dirty="0"/>
              <a:t>所有</a:t>
            </a:r>
            <a:r>
              <a:rPr lang="en-US" altLang="zh-TW" dirty="0"/>
              <a:t>UE</a:t>
            </a:r>
            <a:r>
              <a:rPr lang="zh-TW" altLang="en-US" dirty="0"/>
              <a:t>的狀態數據的遷移</a:t>
            </a:r>
            <a:r>
              <a:rPr lang="en-US" altLang="zh-TW" dirty="0"/>
              <a:t>overhead</a:t>
            </a:r>
            <a:r>
              <a:rPr lang="zh-TW" altLang="en-US" dirty="0"/>
              <a:t>成本表示為</a:t>
            </a:r>
            <a:r>
              <a:rPr lang="en-US" altLang="zh-TW" dirty="0"/>
              <a:t>MIG-COS</a:t>
            </a:r>
            <a:endParaRPr lang="zh-TW"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a:extLst>
              <a:ext uri="{FF2B5EF4-FFF2-40B4-BE49-F238E27FC236}">
                <a16:creationId xmlns:a16="http://schemas.microsoft.com/office/drawing/2014/main" id="{B4E9D08B-045D-45A5-B96A-22993815998C}"/>
              </a:ext>
            </a:extLst>
          </p:cNvPr>
          <p:cNvGrpSpPr>
            <a:grpSpLocks/>
          </p:cNvGrpSpPr>
          <p:nvPr/>
        </p:nvGrpSpPr>
        <p:grpSpPr bwMode="auto">
          <a:xfrm>
            <a:off x="0" y="0"/>
            <a:ext cx="9144000" cy="6858000"/>
            <a:chOff x="0" y="0"/>
            <a:chExt cx="9144000" cy="6858000"/>
          </a:xfrm>
        </p:grpSpPr>
        <p:grpSp>
          <p:nvGrpSpPr>
            <p:cNvPr id="5" name="Group 9">
              <a:extLst>
                <a:ext uri="{FF2B5EF4-FFF2-40B4-BE49-F238E27FC236}">
                  <a16:creationId xmlns:a16="http://schemas.microsoft.com/office/drawing/2014/main" id="{EC038239-25AF-4CE2-AB67-930E200C026C}"/>
                </a:ext>
              </a:extLst>
            </p:cNvPr>
            <p:cNvGrpSpPr>
              <a:grpSpLocks/>
            </p:cNvGrpSpPr>
            <p:nvPr/>
          </p:nvGrpSpPr>
          <p:grpSpPr bwMode="auto">
            <a:xfrm>
              <a:off x="5399085" y="6113463"/>
              <a:ext cx="3744910" cy="700087"/>
              <a:chOff x="3379" y="3851"/>
              <a:chExt cx="2359" cy="441"/>
            </a:xfrm>
          </p:grpSpPr>
          <p:pic>
            <p:nvPicPr>
              <p:cNvPr id="11" name="Picture 12">
                <a:extLst>
                  <a:ext uri="{FF2B5EF4-FFF2-40B4-BE49-F238E27FC236}">
                    <a16:creationId xmlns:a16="http://schemas.microsoft.com/office/drawing/2014/main" id="{566DFC6C-DA9A-4C9E-9A35-5A6FFC56AF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 y="3851"/>
                <a:ext cx="483"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8">
                <a:extLst>
                  <a:ext uri="{FF2B5EF4-FFF2-40B4-BE49-F238E27FC236}">
                    <a16:creationId xmlns:a16="http://schemas.microsoft.com/office/drawing/2014/main" id="{38AA172D-AFC9-4D61-BE1A-BFB28F8510E4}"/>
                  </a:ext>
                </a:extLst>
              </p:cNvPr>
              <p:cNvSpPr>
                <a:spLocks noChangeArrowheads="1"/>
              </p:cNvSpPr>
              <p:nvPr/>
            </p:nvSpPr>
            <p:spPr bwMode="auto">
              <a:xfrm>
                <a:off x="3379" y="4020"/>
                <a:ext cx="19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en-US" altLang="zh-TW" sz="1000">
                    <a:solidFill>
                      <a:srgbClr val="969696"/>
                    </a:solidFill>
                    <a:latin typeface="Calibri" panose="020F0502020204030204" pitchFamily="34" charset="0"/>
                  </a:rPr>
                  <a:t>National Chung Cheng University</a:t>
                </a:r>
              </a:p>
              <a:p>
                <a:pPr algn="r" eaLnBrk="1" hangingPunct="1"/>
                <a:r>
                  <a:rPr lang="en-US" altLang="zh-TW" sz="1000">
                    <a:solidFill>
                      <a:srgbClr val="969696"/>
                    </a:solidFill>
                    <a:latin typeface="Calibri" panose="020F0502020204030204" pitchFamily="34" charset="0"/>
                  </a:rPr>
                  <a:t>Dept. Computer Science &amp; Information Engineering</a:t>
                </a:r>
              </a:p>
            </p:txBody>
          </p:sp>
        </p:grpSp>
        <p:pic>
          <p:nvPicPr>
            <p:cNvPr id="6" name="Picture 7">
              <a:extLst>
                <a:ext uri="{FF2B5EF4-FFF2-40B4-BE49-F238E27FC236}">
                  <a16:creationId xmlns:a16="http://schemas.microsoft.com/office/drawing/2014/main" id="{583B4CD1-CC2E-497E-BFB0-00898C08CD7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060" b="24757"/>
            <a:stretch>
              <a:fillRect/>
            </a:stretch>
          </p:blipFill>
          <p:spPr bwMode="auto">
            <a:xfrm>
              <a:off x="0" y="4643438"/>
              <a:ext cx="2271713"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EF86A349-AD84-4630-BF60-89FD292A278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809"/>
            <a:stretch>
              <a:fillRect/>
            </a:stretch>
          </p:blipFill>
          <p:spPr bwMode="auto">
            <a:xfrm>
              <a:off x="2214563" y="5053013"/>
              <a:ext cx="181927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443D17F3-3D73-4E3E-8C1D-DC61E189F6C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l="21568" t="33981"/>
            <a:stretch>
              <a:fillRect/>
            </a:stretch>
          </p:blipFill>
          <p:spPr bwMode="auto">
            <a:xfrm>
              <a:off x="0" y="0"/>
              <a:ext cx="2286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a16="http://schemas.microsoft.com/office/drawing/2014/main" id="{612B7A22-214B-4B2D-98EE-AC17C88C8F9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3567"/>
            <a:stretch>
              <a:fillRect/>
            </a:stretch>
          </p:blipFill>
          <p:spPr bwMode="auto">
            <a:xfrm>
              <a:off x="0" y="1162050"/>
              <a:ext cx="1052513"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16">
              <a:extLst>
                <a:ext uri="{FF2B5EF4-FFF2-40B4-BE49-F238E27FC236}">
                  <a16:creationId xmlns:a16="http://schemas.microsoft.com/office/drawing/2014/main" id="{84B4C5FD-3683-42E6-B145-F9DB61141A1D}"/>
                </a:ext>
              </a:extLst>
            </p:cNvPr>
            <p:cNvSpPr>
              <a:spLocks noChangeArrowheads="1"/>
            </p:cNvSpPr>
            <p:nvPr/>
          </p:nvSpPr>
          <p:spPr bwMode="auto">
            <a:xfrm>
              <a:off x="142875" y="6367463"/>
              <a:ext cx="4284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600" b="1" dirty="0">
                  <a:latin typeface="Calibri" panose="020F0502020204030204" pitchFamily="34" charset="0"/>
                </a:rPr>
                <a:t>2021 Mobile All-IP Networking Laboratory</a:t>
              </a:r>
            </a:p>
          </p:txBody>
        </p:sp>
      </p:grpSp>
      <p:sp>
        <p:nvSpPr>
          <p:cNvPr id="2" name="標題 1"/>
          <p:cNvSpPr>
            <a:spLocks noGrp="1"/>
          </p:cNvSpPr>
          <p:nvPr>
            <p:ph type="ctrTitle"/>
          </p:nvPr>
        </p:nvSpPr>
        <p:spPr>
          <a:xfrm>
            <a:off x="685800" y="1676400"/>
            <a:ext cx="77724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371600" y="3432175"/>
            <a:ext cx="64008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a:p>
        </p:txBody>
      </p:sp>
      <p:sp>
        <p:nvSpPr>
          <p:cNvPr id="13" name="日期版面配置區 3">
            <a:extLst>
              <a:ext uri="{FF2B5EF4-FFF2-40B4-BE49-F238E27FC236}">
                <a16:creationId xmlns:a16="http://schemas.microsoft.com/office/drawing/2014/main" id="{13BD9F85-59F2-4588-95B9-E21E1A617C72}"/>
              </a:ext>
            </a:extLst>
          </p:cNvPr>
          <p:cNvSpPr>
            <a:spLocks noGrp="1"/>
          </p:cNvSpPr>
          <p:nvPr>
            <p:ph type="dt" sz="half" idx="10"/>
          </p:nvPr>
        </p:nvSpPr>
        <p:spPr/>
        <p:txBody>
          <a:bodyPr/>
          <a:lstStyle>
            <a:lvl1pPr>
              <a:defRPr>
                <a:latin typeface="微軟正黑體" pitchFamily="34" charset="-120"/>
                <a:ea typeface="微軟正黑體" pitchFamily="34" charset="-120"/>
              </a:defRPr>
            </a:lvl1pPr>
          </a:lstStyle>
          <a:p>
            <a:pPr>
              <a:defRPr/>
            </a:pPr>
            <a:fld id="{13C60752-9148-4192-BC35-07FB5EE0E1E8}" type="datetimeFigureOut">
              <a:rPr lang="en-US" altLang="zh-TW"/>
              <a:pPr>
                <a:defRPr/>
              </a:pPr>
              <a:t>12/20/2021</a:t>
            </a:fld>
            <a:endParaRPr lang="en-US" altLang="zh-TW" dirty="0"/>
          </a:p>
        </p:txBody>
      </p:sp>
      <p:sp>
        <p:nvSpPr>
          <p:cNvPr id="14" name="頁尾版面配置區 4">
            <a:extLst>
              <a:ext uri="{FF2B5EF4-FFF2-40B4-BE49-F238E27FC236}">
                <a16:creationId xmlns:a16="http://schemas.microsoft.com/office/drawing/2014/main" id="{72E9A4FA-5D02-4902-8A9D-299B702612A5}"/>
              </a:ext>
            </a:extLst>
          </p:cNvPr>
          <p:cNvSpPr>
            <a:spLocks noGrp="1"/>
          </p:cNvSpPr>
          <p:nvPr>
            <p:ph type="ftr" sz="quarter" idx="11"/>
          </p:nvPr>
        </p:nvSpPr>
        <p:spPr/>
        <p:txBody>
          <a:bodyPr/>
          <a:lstStyle>
            <a:lvl1pPr>
              <a:defRPr>
                <a:latin typeface="微軟正黑體" pitchFamily="34" charset="-120"/>
                <a:ea typeface="微軟正黑體" pitchFamily="34" charset="-120"/>
              </a:defRPr>
            </a:lvl1pPr>
          </a:lstStyle>
          <a:p>
            <a:pPr>
              <a:defRPr/>
            </a:pPr>
            <a:endParaRPr lang="en-US" altLang="zh-TW"/>
          </a:p>
        </p:txBody>
      </p:sp>
      <p:sp>
        <p:nvSpPr>
          <p:cNvPr id="15" name="投影片編號版面配置區 5">
            <a:extLst>
              <a:ext uri="{FF2B5EF4-FFF2-40B4-BE49-F238E27FC236}">
                <a16:creationId xmlns:a16="http://schemas.microsoft.com/office/drawing/2014/main" id="{1AA5E683-4AD1-48FB-9222-DB57B864340D}"/>
              </a:ext>
            </a:extLst>
          </p:cNvPr>
          <p:cNvSpPr>
            <a:spLocks noGrp="1"/>
          </p:cNvSpPr>
          <p:nvPr>
            <p:ph type="sldNum" sz="quarter" idx="12"/>
          </p:nvPr>
        </p:nvSpPr>
        <p:spPr/>
        <p:txBody>
          <a:bodyPr/>
          <a:lstStyle>
            <a:lvl1pPr>
              <a:defRPr>
                <a:latin typeface="微軟正黑體" panose="020B0604030504040204" pitchFamily="34" charset="-120"/>
                <a:ea typeface="微軟正黑體" panose="020B0604030504040204" pitchFamily="34" charset="-120"/>
              </a:defRPr>
            </a:lvl1pPr>
          </a:lstStyle>
          <a:p>
            <a:pPr>
              <a:defRPr/>
            </a:pPr>
            <a:fld id="{5ED0291F-0C36-49E5-B708-0091FB309209}" type="slidenum">
              <a:rPr lang="en-US" altLang="zh-TW"/>
              <a:pPr>
                <a:defRPr/>
              </a:pPr>
              <a:t>‹#›</a:t>
            </a:fld>
            <a:endParaRPr lang="en-US" altLang="zh-TW"/>
          </a:p>
        </p:txBody>
      </p:sp>
    </p:spTree>
    <p:extLst>
      <p:ext uri="{BB962C8B-B14F-4D97-AF65-F5344CB8AC3E}">
        <p14:creationId xmlns:p14="http://schemas.microsoft.com/office/powerpoint/2010/main" val="105370640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a:extLst>
              <a:ext uri="{FF2B5EF4-FFF2-40B4-BE49-F238E27FC236}">
                <a16:creationId xmlns:a16="http://schemas.microsoft.com/office/drawing/2014/main" id="{3599240B-30EB-4263-949A-4D2A898D5850}"/>
              </a:ext>
            </a:extLst>
          </p:cNvPr>
          <p:cNvSpPr>
            <a:spLocks noGrp="1"/>
          </p:cNvSpPr>
          <p:nvPr>
            <p:ph type="dt" sz="half" idx="10"/>
          </p:nvPr>
        </p:nvSpPr>
        <p:spPr/>
        <p:txBody>
          <a:bodyPr/>
          <a:lstStyle>
            <a:lvl1pPr>
              <a:defRPr/>
            </a:lvl1pPr>
          </a:lstStyle>
          <a:p>
            <a:pPr>
              <a:defRPr/>
            </a:pPr>
            <a:fld id="{F35037BE-841A-4F7E-A32C-90070B7DE0F0}" type="datetimeFigureOut">
              <a:rPr lang="en-US" altLang="zh-TW"/>
              <a:pPr>
                <a:defRPr/>
              </a:pPr>
              <a:t>12/20/2021</a:t>
            </a:fld>
            <a:endParaRPr lang="en-US" altLang="zh-TW"/>
          </a:p>
        </p:txBody>
      </p:sp>
      <p:sp>
        <p:nvSpPr>
          <p:cNvPr id="6" name="頁尾版面配置區 4">
            <a:extLst>
              <a:ext uri="{FF2B5EF4-FFF2-40B4-BE49-F238E27FC236}">
                <a16:creationId xmlns:a16="http://schemas.microsoft.com/office/drawing/2014/main" id="{FE5BD609-5C20-41CF-B840-C819326A178F}"/>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C6ED1222-2101-4FF4-A86D-B566799CDEBF}"/>
              </a:ext>
            </a:extLst>
          </p:cNvPr>
          <p:cNvSpPr>
            <a:spLocks noGrp="1"/>
          </p:cNvSpPr>
          <p:nvPr>
            <p:ph type="sldNum" sz="quarter" idx="12"/>
          </p:nvPr>
        </p:nvSpPr>
        <p:spPr/>
        <p:txBody>
          <a:bodyPr/>
          <a:lstStyle>
            <a:lvl1pPr>
              <a:defRPr/>
            </a:lvl1pPr>
          </a:lstStyle>
          <a:p>
            <a:pPr>
              <a:defRPr/>
            </a:pPr>
            <a:fld id="{87E7A1DA-A40B-4810-9195-4580E50B1AC7}" type="slidenum">
              <a:rPr lang="en-US" altLang="zh-TW"/>
              <a:pPr>
                <a:defRPr/>
              </a:pPr>
              <a:t>‹#›</a:t>
            </a:fld>
            <a:endParaRPr lang="en-US" altLang="zh-TW"/>
          </a:p>
        </p:txBody>
      </p:sp>
    </p:spTree>
    <p:extLst>
      <p:ext uri="{BB962C8B-B14F-4D97-AF65-F5344CB8AC3E}">
        <p14:creationId xmlns:p14="http://schemas.microsoft.com/office/powerpoint/2010/main" val="181697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00891C18-890C-4EDA-928E-A4B61280F1BA}"/>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B0B5A0DD-1A38-452B-9A36-CACDA1CFE227}"/>
              </a:ext>
            </a:extLst>
          </p:cNvPr>
          <p:cNvSpPr>
            <a:spLocks noGrp="1"/>
          </p:cNvSpPr>
          <p:nvPr>
            <p:ph type="dt" sz="half" idx="10"/>
          </p:nvPr>
        </p:nvSpPr>
        <p:spPr/>
        <p:txBody>
          <a:bodyPr/>
          <a:lstStyle>
            <a:lvl1pPr>
              <a:defRPr/>
            </a:lvl1pPr>
          </a:lstStyle>
          <a:p>
            <a:pPr>
              <a:defRPr/>
            </a:pPr>
            <a:fld id="{3A4451ED-A084-4C99-B74A-D9E2031923F4}" type="datetimeFigureOut">
              <a:rPr lang="en-US" altLang="zh-TW"/>
              <a:pPr>
                <a:defRPr/>
              </a:pPr>
              <a:t>12/20/2021</a:t>
            </a:fld>
            <a:endParaRPr lang="en-US" altLang="zh-TW"/>
          </a:p>
        </p:txBody>
      </p:sp>
      <p:sp>
        <p:nvSpPr>
          <p:cNvPr id="6" name="頁尾版面配置區 4">
            <a:extLst>
              <a:ext uri="{FF2B5EF4-FFF2-40B4-BE49-F238E27FC236}">
                <a16:creationId xmlns:a16="http://schemas.microsoft.com/office/drawing/2014/main" id="{FA4A9A1A-63F2-4CDE-9F7D-4485EF9CE7AE}"/>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1595ECD6-94AF-480E-93A1-A41CA145E13C}"/>
              </a:ext>
            </a:extLst>
          </p:cNvPr>
          <p:cNvSpPr>
            <a:spLocks noGrp="1"/>
          </p:cNvSpPr>
          <p:nvPr>
            <p:ph type="sldNum" sz="quarter" idx="12"/>
          </p:nvPr>
        </p:nvSpPr>
        <p:spPr/>
        <p:txBody>
          <a:bodyPr/>
          <a:lstStyle>
            <a:lvl1pPr>
              <a:defRPr/>
            </a:lvl1pPr>
          </a:lstStyle>
          <a:p>
            <a:pPr>
              <a:defRPr/>
            </a:pPr>
            <a:fld id="{02226AD1-B194-4FA0-8CF4-E379DF59C1BB}" type="slidenum">
              <a:rPr lang="en-US" altLang="zh-TW"/>
              <a:pPr>
                <a:defRPr/>
              </a:pPr>
              <a:t>‹#›</a:t>
            </a:fld>
            <a:endParaRPr lang="en-US" altLang="zh-TW"/>
          </a:p>
        </p:txBody>
      </p:sp>
    </p:spTree>
    <p:extLst>
      <p:ext uri="{BB962C8B-B14F-4D97-AF65-F5344CB8AC3E}">
        <p14:creationId xmlns:p14="http://schemas.microsoft.com/office/powerpoint/2010/main" val="3927965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74D59CD2-81B5-44A8-B480-47AC6E9D7641}"/>
              </a:ext>
            </a:extLst>
          </p:cNvPr>
          <p:cNvCxnSpPr/>
          <p:nvPr/>
        </p:nvCxnSpPr>
        <p:spPr>
          <a:xfrm rot="5400000">
            <a:off x="3657601" y="3200400"/>
            <a:ext cx="5791200" cy="3175"/>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A0B5F2B5-37E5-4A36-82AB-B08F5E24F39C}"/>
              </a:ext>
            </a:extLst>
          </p:cNvPr>
          <p:cNvSpPr>
            <a:spLocks noGrp="1"/>
          </p:cNvSpPr>
          <p:nvPr>
            <p:ph type="dt" sz="half" idx="10"/>
          </p:nvPr>
        </p:nvSpPr>
        <p:spPr/>
        <p:txBody>
          <a:bodyPr/>
          <a:lstStyle>
            <a:lvl1pPr>
              <a:defRPr/>
            </a:lvl1pPr>
          </a:lstStyle>
          <a:p>
            <a:pPr>
              <a:defRPr/>
            </a:pPr>
            <a:fld id="{99CF8F08-6A64-44C4-918B-2EBE970FDB30}" type="datetimeFigureOut">
              <a:rPr lang="en-US" altLang="zh-TW"/>
              <a:pPr>
                <a:defRPr/>
              </a:pPr>
              <a:t>12/20/2021</a:t>
            </a:fld>
            <a:endParaRPr lang="en-US" altLang="zh-TW"/>
          </a:p>
        </p:txBody>
      </p:sp>
      <p:sp>
        <p:nvSpPr>
          <p:cNvPr id="6" name="頁尾版面配置區 4">
            <a:extLst>
              <a:ext uri="{FF2B5EF4-FFF2-40B4-BE49-F238E27FC236}">
                <a16:creationId xmlns:a16="http://schemas.microsoft.com/office/drawing/2014/main" id="{4BD339AF-0C69-4903-AAF4-4D8F0C794D02}"/>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5181133E-AF59-4599-A150-51F69A1F4B25}"/>
              </a:ext>
            </a:extLst>
          </p:cNvPr>
          <p:cNvSpPr>
            <a:spLocks noGrp="1"/>
          </p:cNvSpPr>
          <p:nvPr>
            <p:ph type="sldNum" sz="quarter" idx="12"/>
          </p:nvPr>
        </p:nvSpPr>
        <p:spPr/>
        <p:txBody>
          <a:bodyPr/>
          <a:lstStyle>
            <a:lvl1pPr>
              <a:defRPr/>
            </a:lvl1pPr>
          </a:lstStyle>
          <a:p>
            <a:pPr>
              <a:defRPr/>
            </a:pPr>
            <a:fld id="{E3FF4033-F6A0-4FDD-8559-3535FFB73A79}" type="slidenum">
              <a:rPr lang="en-US" altLang="zh-TW"/>
              <a:pPr>
                <a:defRPr/>
              </a:pPr>
              <a:t>‹#›</a:t>
            </a:fld>
            <a:endParaRPr lang="en-US" altLang="zh-TW"/>
          </a:p>
        </p:txBody>
      </p:sp>
    </p:spTree>
    <p:extLst>
      <p:ext uri="{BB962C8B-B14F-4D97-AF65-F5344CB8AC3E}">
        <p14:creationId xmlns:p14="http://schemas.microsoft.com/office/powerpoint/2010/main" val="3965932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a:extLst>
              <a:ext uri="{FF2B5EF4-FFF2-40B4-BE49-F238E27FC236}">
                <a16:creationId xmlns:a16="http://schemas.microsoft.com/office/drawing/2014/main" id="{AC8712EA-BF77-4542-AC0C-E7FEF08115BF}"/>
              </a:ext>
            </a:extLst>
          </p:cNvPr>
          <p:cNvSpPr>
            <a:spLocks noGrp="1"/>
          </p:cNvSpPr>
          <p:nvPr>
            <p:ph type="dt" sz="half" idx="10"/>
          </p:nvPr>
        </p:nvSpPr>
        <p:spPr/>
        <p:txBody>
          <a:bodyPr/>
          <a:lstStyle>
            <a:lvl1pPr>
              <a:defRPr/>
            </a:lvl1pPr>
          </a:lstStyle>
          <a:p>
            <a:pPr>
              <a:defRPr/>
            </a:pPr>
            <a:fld id="{CBBE781E-7DD0-4962-934C-AEA449BA6C99}" type="datetimeFigureOut">
              <a:rPr lang="en-US" altLang="zh-TW"/>
              <a:pPr>
                <a:defRPr/>
              </a:pPr>
              <a:t>12/20/2021</a:t>
            </a:fld>
            <a:endParaRPr lang="en-US" altLang="zh-TW"/>
          </a:p>
        </p:txBody>
      </p:sp>
      <p:sp>
        <p:nvSpPr>
          <p:cNvPr id="4" name="頁尾版面配置區 4">
            <a:extLst>
              <a:ext uri="{FF2B5EF4-FFF2-40B4-BE49-F238E27FC236}">
                <a16:creationId xmlns:a16="http://schemas.microsoft.com/office/drawing/2014/main" id="{D3050791-D61E-4791-88BA-357E4A000AB3}"/>
              </a:ext>
            </a:extLst>
          </p:cNvPr>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a:extLst>
              <a:ext uri="{FF2B5EF4-FFF2-40B4-BE49-F238E27FC236}">
                <a16:creationId xmlns:a16="http://schemas.microsoft.com/office/drawing/2014/main" id="{1154ED12-FC28-4852-946B-E0E932328430}"/>
              </a:ext>
            </a:extLst>
          </p:cNvPr>
          <p:cNvSpPr>
            <a:spLocks noGrp="1"/>
          </p:cNvSpPr>
          <p:nvPr>
            <p:ph type="sldNum" sz="quarter" idx="12"/>
          </p:nvPr>
        </p:nvSpPr>
        <p:spPr/>
        <p:txBody>
          <a:bodyPr/>
          <a:lstStyle>
            <a:lvl1pPr>
              <a:defRPr/>
            </a:lvl1pPr>
          </a:lstStyle>
          <a:p>
            <a:pPr>
              <a:defRPr/>
            </a:pPr>
            <a:fld id="{48B60DFB-BD1D-4BFA-AAB1-185F22C31A22}" type="slidenum">
              <a:rPr lang="en-US" altLang="zh-TW"/>
              <a:pPr>
                <a:defRPr/>
              </a:pPr>
              <a:t>‹#›</a:t>
            </a:fld>
            <a:endParaRPr lang="en-US" altLang="zh-TW"/>
          </a:p>
        </p:txBody>
      </p:sp>
    </p:spTree>
    <p:extLst>
      <p:ext uri="{BB962C8B-B14F-4D97-AF65-F5344CB8AC3E}">
        <p14:creationId xmlns:p14="http://schemas.microsoft.com/office/powerpoint/2010/main" val="2238015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38AD093-104D-4376-9EC7-E519896F545E}"/>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a:extLst>
              <a:ext uri="{FF2B5EF4-FFF2-40B4-BE49-F238E27FC236}">
                <a16:creationId xmlns:a16="http://schemas.microsoft.com/office/drawing/2014/main" id="{0D706C2C-017E-43D6-A725-DF0816C934EB}"/>
              </a:ext>
            </a:extLst>
          </p:cNvPr>
          <p:cNvSpPr>
            <a:spLocks noGrp="1"/>
          </p:cNvSpPr>
          <p:nvPr>
            <p:ph type="dt" sz="half" idx="10"/>
          </p:nvPr>
        </p:nvSpPr>
        <p:spPr/>
        <p:txBody>
          <a:bodyPr/>
          <a:lstStyle>
            <a:lvl1pPr>
              <a:defRPr/>
            </a:lvl1pPr>
          </a:lstStyle>
          <a:p>
            <a:pPr>
              <a:defRPr/>
            </a:pPr>
            <a:fld id="{42CF1C96-D4CC-4ECC-A84D-3A8BA52E76F7}" type="datetimeFigureOut">
              <a:rPr lang="en-US" altLang="zh-TW"/>
              <a:pPr>
                <a:defRPr/>
              </a:pPr>
              <a:t>12/20/2021</a:t>
            </a:fld>
            <a:endParaRPr lang="en-US" altLang="zh-TW"/>
          </a:p>
        </p:txBody>
      </p:sp>
      <p:sp>
        <p:nvSpPr>
          <p:cNvPr id="6" name="頁尾版面配置區 4">
            <a:extLst>
              <a:ext uri="{FF2B5EF4-FFF2-40B4-BE49-F238E27FC236}">
                <a16:creationId xmlns:a16="http://schemas.microsoft.com/office/drawing/2014/main" id="{64FDF639-7D9A-4396-B749-9D8FAA2D93D1}"/>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6EA81BD7-7818-4CCE-A6C5-DB91BC42E7E8}"/>
              </a:ext>
            </a:extLst>
          </p:cNvPr>
          <p:cNvSpPr>
            <a:spLocks noGrp="1"/>
          </p:cNvSpPr>
          <p:nvPr>
            <p:ph type="sldNum" sz="quarter" idx="12"/>
          </p:nvPr>
        </p:nvSpPr>
        <p:spPr/>
        <p:txBody>
          <a:bodyPr/>
          <a:lstStyle>
            <a:lvl1pPr>
              <a:defRPr/>
            </a:lvl1pPr>
          </a:lstStyle>
          <a:p>
            <a:pPr>
              <a:defRPr/>
            </a:pPr>
            <a:fld id="{9E34D7C0-FF92-4773-87CE-B4B792F32186}" type="slidenum">
              <a:rPr lang="en-US" altLang="zh-TW"/>
              <a:pPr>
                <a:defRPr/>
              </a:pPr>
              <a:t>‹#›</a:t>
            </a:fld>
            <a:endParaRPr lang="en-US" altLang="zh-TW"/>
          </a:p>
        </p:txBody>
      </p:sp>
    </p:spTree>
    <p:extLst>
      <p:ext uri="{BB962C8B-B14F-4D97-AF65-F5344CB8AC3E}">
        <p14:creationId xmlns:p14="http://schemas.microsoft.com/office/powerpoint/2010/main" val="946602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4283D17C-1289-4B2F-9FC9-3CC006ACDE03}"/>
              </a:ext>
            </a:extLst>
          </p:cNvPr>
          <p:cNvSpPr>
            <a:spLocks noGrp="1"/>
          </p:cNvSpPr>
          <p:nvPr>
            <p:ph type="dt" sz="half" idx="10"/>
          </p:nvPr>
        </p:nvSpPr>
        <p:spPr/>
        <p:txBody>
          <a:bodyPr/>
          <a:lstStyle>
            <a:lvl1pPr>
              <a:defRPr/>
            </a:lvl1pPr>
          </a:lstStyle>
          <a:p>
            <a:pPr>
              <a:defRPr/>
            </a:pPr>
            <a:fld id="{859728BF-463B-4F0E-B9B0-18539CED1B19}" type="datetimeFigureOut">
              <a:rPr lang="en-US" altLang="zh-TW"/>
              <a:pPr>
                <a:defRPr/>
              </a:pPr>
              <a:t>12/20/2021</a:t>
            </a:fld>
            <a:endParaRPr lang="en-US" altLang="zh-TW"/>
          </a:p>
        </p:txBody>
      </p:sp>
      <p:sp>
        <p:nvSpPr>
          <p:cNvPr id="5" name="頁尾版面配置區 4">
            <a:extLst>
              <a:ext uri="{FF2B5EF4-FFF2-40B4-BE49-F238E27FC236}">
                <a16:creationId xmlns:a16="http://schemas.microsoft.com/office/drawing/2014/main" id="{F22D007E-8F41-4EC5-A1D9-E01664A5897C}"/>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2C669B30-76E0-4DC9-A538-17A838BD9FDB}"/>
              </a:ext>
            </a:extLst>
          </p:cNvPr>
          <p:cNvSpPr>
            <a:spLocks noGrp="1"/>
          </p:cNvSpPr>
          <p:nvPr>
            <p:ph type="sldNum" sz="quarter" idx="12"/>
          </p:nvPr>
        </p:nvSpPr>
        <p:spPr/>
        <p:txBody>
          <a:bodyPr/>
          <a:lstStyle>
            <a:lvl1pPr>
              <a:defRPr/>
            </a:lvl1pPr>
          </a:lstStyle>
          <a:p>
            <a:pPr>
              <a:defRPr/>
            </a:pPr>
            <a:fld id="{4B9EC797-D327-438A-BD6E-730D623E7C0F}" type="slidenum">
              <a:rPr lang="en-US" altLang="zh-TW"/>
              <a:pPr>
                <a:defRPr/>
              </a:pPr>
              <a:t>‹#›</a:t>
            </a:fld>
            <a:endParaRPr lang="en-US" altLang="zh-TW"/>
          </a:p>
        </p:txBody>
      </p:sp>
    </p:spTree>
    <p:extLst>
      <p:ext uri="{BB962C8B-B14F-4D97-AF65-F5344CB8AC3E}">
        <p14:creationId xmlns:p14="http://schemas.microsoft.com/office/powerpoint/2010/main" val="3344476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a:extLst>
              <a:ext uri="{FF2B5EF4-FFF2-40B4-BE49-F238E27FC236}">
                <a16:creationId xmlns:a16="http://schemas.microsoft.com/office/drawing/2014/main" id="{C31F32DE-CF9A-4791-B00E-EB1B81F5B462}"/>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a:extLst>
              <a:ext uri="{FF2B5EF4-FFF2-40B4-BE49-F238E27FC236}">
                <a16:creationId xmlns:a16="http://schemas.microsoft.com/office/drawing/2014/main" id="{94CA9D0E-3DDC-40D5-B15E-64DBFC93E69E}"/>
              </a:ext>
            </a:extLst>
          </p:cNvPr>
          <p:cNvSpPr>
            <a:spLocks noGrp="1"/>
          </p:cNvSpPr>
          <p:nvPr>
            <p:ph type="dt" sz="half" idx="10"/>
          </p:nvPr>
        </p:nvSpPr>
        <p:spPr/>
        <p:txBody>
          <a:bodyPr/>
          <a:lstStyle>
            <a:lvl1pPr>
              <a:defRPr/>
            </a:lvl1pPr>
          </a:lstStyle>
          <a:p>
            <a:pPr>
              <a:defRPr/>
            </a:pPr>
            <a:fld id="{155B707E-D36E-4F99-BE28-43DF75E06D4B}" type="datetimeFigureOut">
              <a:rPr lang="en-US" altLang="zh-TW"/>
              <a:pPr>
                <a:defRPr/>
              </a:pPr>
              <a:t>12/20/2021</a:t>
            </a:fld>
            <a:endParaRPr lang="en-US" altLang="zh-TW"/>
          </a:p>
        </p:txBody>
      </p:sp>
      <p:sp>
        <p:nvSpPr>
          <p:cNvPr id="7" name="頁尾版面配置區 4">
            <a:extLst>
              <a:ext uri="{FF2B5EF4-FFF2-40B4-BE49-F238E27FC236}">
                <a16:creationId xmlns:a16="http://schemas.microsoft.com/office/drawing/2014/main" id="{4B6FE606-5013-452F-A25C-758043A44C2A}"/>
              </a:ext>
            </a:extLst>
          </p:cNvPr>
          <p:cNvSpPr>
            <a:spLocks noGrp="1"/>
          </p:cNvSpPr>
          <p:nvPr>
            <p:ph type="ftr" sz="quarter" idx="11"/>
          </p:nvPr>
        </p:nvSpPr>
        <p:spPr/>
        <p:txBody>
          <a:bodyPr/>
          <a:lstStyle>
            <a:lvl1pPr>
              <a:defRPr/>
            </a:lvl1pPr>
          </a:lstStyle>
          <a:p>
            <a:pPr>
              <a:defRPr/>
            </a:pPr>
            <a:endParaRPr lang="en-US" altLang="zh-TW"/>
          </a:p>
        </p:txBody>
      </p:sp>
      <p:sp>
        <p:nvSpPr>
          <p:cNvPr id="8" name="投影片編號版面配置區 5">
            <a:extLst>
              <a:ext uri="{FF2B5EF4-FFF2-40B4-BE49-F238E27FC236}">
                <a16:creationId xmlns:a16="http://schemas.microsoft.com/office/drawing/2014/main" id="{CAEDB800-A0B7-4B81-A5D4-C7BEDF6FC16D}"/>
              </a:ext>
            </a:extLst>
          </p:cNvPr>
          <p:cNvSpPr>
            <a:spLocks noGrp="1"/>
          </p:cNvSpPr>
          <p:nvPr>
            <p:ph type="sldNum" sz="quarter" idx="12"/>
          </p:nvPr>
        </p:nvSpPr>
        <p:spPr/>
        <p:txBody>
          <a:bodyPr/>
          <a:lstStyle>
            <a:lvl1pPr>
              <a:defRPr/>
            </a:lvl1pPr>
          </a:lstStyle>
          <a:p>
            <a:pPr>
              <a:defRPr/>
            </a:pPr>
            <a:fld id="{3387EEC9-1372-42A6-8611-FB01B0CDF025}" type="slidenum">
              <a:rPr lang="en-US" altLang="zh-TW"/>
              <a:pPr>
                <a:defRPr/>
              </a:pPr>
              <a:t>‹#›</a:t>
            </a:fld>
            <a:endParaRPr lang="en-US" altLang="zh-TW"/>
          </a:p>
        </p:txBody>
      </p:sp>
    </p:spTree>
    <p:extLst>
      <p:ext uri="{BB962C8B-B14F-4D97-AF65-F5344CB8AC3E}">
        <p14:creationId xmlns:p14="http://schemas.microsoft.com/office/powerpoint/2010/main" val="235156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a:extLst>
              <a:ext uri="{FF2B5EF4-FFF2-40B4-BE49-F238E27FC236}">
                <a16:creationId xmlns:a16="http://schemas.microsoft.com/office/drawing/2014/main" id="{C008158E-58A0-40A4-A680-B20138C05EB9}"/>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a:extLst>
              <a:ext uri="{FF2B5EF4-FFF2-40B4-BE49-F238E27FC236}">
                <a16:creationId xmlns:a16="http://schemas.microsoft.com/office/drawing/2014/main" id="{3B10193A-5F77-4E35-A923-2D3FC5081761}"/>
              </a:ext>
            </a:extLst>
          </p:cNvPr>
          <p:cNvSpPr>
            <a:spLocks noGrp="1"/>
          </p:cNvSpPr>
          <p:nvPr>
            <p:ph type="dt" sz="half" idx="10"/>
          </p:nvPr>
        </p:nvSpPr>
        <p:spPr/>
        <p:txBody>
          <a:bodyPr/>
          <a:lstStyle>
            <a:lvl1pPr>
              <a:defRPr/>
            </a:lvl1pPr>
          </a:lstStyle>
          <a:p>
            <a:pPr>
              <a:defRPr/>
            </a:pPr>
            <a:fld id="{24BD59D4-7102-4232-A84D-18D059307123}" type="datetimeFigureOut">
              <a:rPr lang="en-US" altLang="zh-TW"/>
              <a:pPr>
                <a:defRPr/>
              </a:pPr>
              <a:t>12/20/2021</a:t>
            </a:fld>
            <a:endParaRPr lang="en-US" altLang="zh-TW"/>
          </a:p>
        </p:txBody>
      </p:sp>
      <p:sp>
        <p:nvSpPr>
          <p:cNvPr id="9" name="頁尾版面配置區 4">
            <a:extLst>
              <a:ext uri="{FF2B5EF4-FFF2-40B4-BE49-F238E27FC236}">
                <a16:creationId xmlns:a16="http://schemas.microsoft.com/office/drawing/2014/main" id="{F1786A59-1C16-46ED-9ACC-994AE48251AE}"/>
              </a:ext>
            </a:extLst>
          </p:cNvPr>
          <p:cNvSpPr>
            <a:spLocks noGrp="1"/>
          </p:cNvSpPr>
          <p:nvPr>
            <p:ph type="ftr" sz="quarter" idx="11"/>
          </p:nvPr>
        </p:nvSpPr>
        <p:spPr/>
        <p:txBody>
          <a:bodyPr/>
          <a:lstStyle>
            <a:lvl1pPr>
              <a:defRPr/>
            </a:lvl1pPr>
          </a:lstStyle>
          <a:p>
            <a:pPr>
              <a:defRPr/>
            </a:pPr>
            <a:endParaRPr lang="en-US" altLang="zh-TW"/>
          </a:p>
        </p:txBody>
      </p:sp>
      <p:sp>
        <p:nvSpPr>
          <p:cNvPr id="10" name="投影片編號版面配置區 5">
            <a:extLst>
              <a:ext uri="{FF2B5EF4-FFF2-40B4-BE49-F238E27FC236}">
                <a16:creationId xmlns:a16="http://schemas.microsoft.com/office/drawing/2014/main" id="{57886647-8085-44DF-8333-5E45FB3B0332}"/>
              </a:ext>
            </a:extLst>
          </p:cNvPr>
          <p:cNvSpPr>
            <a:spLocks noGrp="1"/>
          </p:cNvSpPr>
          <p:nvPr>
            <p:ph type="sldNum" sz="quarter" idx="12"/>
          </p:nvPr>
        </p:nvSpPr>
        <p:spPr/>
        <p:txBody>
          <a:bodyPr/>
          <a:lstStyle>
            <a:lvl1pPr>
              <a:defRPr/>
            </a:lvl1pPr>
          </a:lstStyle>
          <a:p>
            <a:pPr>
              <a:defRPr/>
            </a:pPr>
            <a:fld id="{963D5F38-7FEA-40B7-998E-BA3A28711B00}" type="slidenum">
              <a:rPr lang="en-US" altLang="zh-TW"/>
              <a:pPr>
                <a:defRPr/>
              </a:pPr>
              <a:t>‹#›</a:t>
            </a:fld>
            <a:endParaRPr lang="en-US" altLang="zh-TW"/>
          </a:p>
        </p:txBody>
      </p:sp>
    </p:spTree>
    <p:extLst>
      <p:ext uri="{BB962C8B-B14F-4D97-AF65-F5344CB8AC3E}">
        <p14:creationId xmlns:p14="http://schemas.microsoft.com/office/powerpoint/2010/main" val="326716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a:extLst>
              <a:ext uri="{FF2B5EF4-FFF2-40B4-BE49-F238E27FC236}">
                <a16:creationId xmlns:a16="http://schemas.microsoft.com/office/drawing/2014/main" id="{E809898B-01D7-4E69-A944-DA0FC2F4571F}"/>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a:extLst>
              <a:ext uri="{FF2B5EF4-FFF2-40B4-BE49-F238E27FC236}">
                <a16:creationId xmlns:a16="http://schemas.microsoft.com/office/drawing/2014/main" id="{36B572B2-4A47-49AF-8F0C-7413A259DE22}"/>
              </a:ext>
            </a:extLst>
          </p:cNvPr>
          <p:cNvSpPr>
            <a:spLocks noGrp="1"/>
          </p:cNvSpPr>
          <p:nvPr>
            <p:ph type="dt" sz="half" idx="10"/>
          </p:nvPr>
        </p:nvSpPr>
        <p:spPr/>
        <p:txBody>
          <a:bodyPr/>
          <a:lstStyle>
            <a:lvl1pPr>
              <a:defRPr/>
            </a:lvl1pPr>
          </a:lstStyle>
          <a:p>
            <a:pPr>
              <a:defRPr/>
            </a:pPr>
            <a:fld id="{F52D2F76-A763-44FD-B18F-A4D522C00FC0}" type="datetimeFigureOut">
              <a:rPr lang="en-US" altLang="zh-TW"/>
              <a:pPr>
                <a:defRPr/>
              </a:pPr>
              <a:t>12/20/2021</a:t>
            </a:fld>
            <a:endParaRPr lang="en-US" altLang="zh-TW"/>
          </a:p>
        </p:txBody>
      </p:sp>
      <p:sp>
        <p:nvSpPr>
          <p:cNvPr id="5" name="頁尾版面配置區 4">
            <a:extLst>
              <a:ext uri="{FF2B5EF4-FFF2-40B4-BE49-F238E27FC236}">
                <a16:creationId xmlns:a16="http://schemas.microsoft.com/office/drawing/2014/main" id="{3EED6B3F-F7FA-43A7-BD58-CD2CE140BACF}"/>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AE9BC0AD-3E78-44C2-90D3-AF5CA91A4CE2}"/>
              </a:ext>
            </a:extLst>
          </p:cNvPr>
          <p:cNvSpPr>
            <a:spLocks noGrp="1"/>
          </p:cNvSpPr>
          <p:nvPr>
            <p:ph type="sldNum" sz="quarter" idx="12"/>
          </p:nvPr>
        </p:nvSpPr>
        <p:spPr/>
        <p:txBody>
          <a:bodyPr/>
          <a:lstStyle>
            <a:lvl1pPr>
              <a:defRPr/>
            </a:lvl1pPr>
          </a:lstStyle>
          <a:p>
            <a:pPr>
              <a:defRPr/>
            </a:pPr>
            <a:fld id="{90A98EB5-E215-40FA-A83E-14BA4FF25887}" type="slidenum">
              <a:rPr lang="en-US" altLang="zh-TW"/>
              <a:pPr>
                <a:defRPr/>
              </a:pPr>
              <a:t>‹#›</a:t>
            </a:fld>
            <a:endParaRPr lang="en-US" altLang="zh-TW"/>
          </a:p>
        </p:txBody>
      </p:sp>
    </p:spTree>
    <p:extLst>
      <p:ext uri="{BB962C8B-B14F-4D97-AF65-F5344CB8AC3E}">
        <p14:creationId xmlns:p14="http://schemas.microsoft.com/office/powerpoint/2010/main" val="56748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a:extLst>
              <a:ext uri="{FF2B5EF4-FFF2-40B4-BE49-F238E27FC236}">
                <a16:creationId xmlns:a16="http://schemas.microsoft.com/office/drawing/2014/main" id="{EE05E8A5-9F56-4C68-AB9B-B012A8E9C666}"/>
              </a:ext>
            </a:extLst>
          </p:cNvPr>
          <p:cNvSpPr>
            <a:spLocks noGrp="1"/>
          </p:cNvSpPr>
          <p:nvPr>
            <p:ph type="dt" sz="half" idx="10"/>
          </p:nvPr>
        </p:nvSpPr>
        <p:spPr/>
        <p:txBody>
          <a:bodyPr/>
          <a:lstStyle>
            <a:lvl1pPr>
              <a:defRPr/>
            </a:lvl1pPr>
          </a:lstStyle>
          <a:p>
            <a:pPr>
              <a:defRPr/>
            </a:pPr>
            <a:fld id="{A81DBD02-4181-4088-892A-893D2653DC14}" type="datetimeFigureOut">
              <a:rPr lang="en-US" altLang="zh-TW"/>
              <a:pPr>
                <a:defRPr/>
              </a:pPr>
              <a:t>12/20/2021</a:t>
            </a:fld>
            <a:endParaRPr lang="en-US" altLang="zh-TW"/>
          </a:p>
        </p:txBody>
      </p:sp>
      <p:sp>
        <p:nvSpPr>
          <p:cNvPr id="3" name="頁尾版面配置區 4">
            <a:extLst>
              <a:ext uri="{FF2B5EF4-FFF2-40B4-BE49-F238E27FC236}">
                <a16:creationId xmlns:a16="http://schemas.microsoft.com/office/drawing/2014/main" id="{09FA4B01-AF67-415F-94BC-F577920E7094}"/>
              </a:ext>
            </a:extLst>
          </p:cNvPr>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a:extLst>
              <a:ext uri="{FF2B5EF4-FFF2-40B4-BE49-F238E27FC236}">
                <a16:creationId xmlns:a16="http://schemas.microsoft.com/office/drawing/2014/main" id="{9B88F5C0-E72A-4689-9800-BC6B4728EA0D}"/>
              </a:ext>
            </a:extLst>
          </p:cNvPr>
          <p:cNvSpPr>
            <a:spLocks noGrp="1"/>
          </p:cNvSpPr>
          <p:nvPr>
            <p:ph type="sldNum" sz="quarter" idx="12"/>
          </p:nvPr>
        </p:nvSpPr>
        <p:spPr/>
        <p:txBody>
          <a:bodyPr/>
          <a:lstStyle>
            <a:lvl1pPr>
              <a:defRPr/>
            </a:lvl1pPr>
          </a:lstStyle>
          <a:p>
            <a:pPr>
              <a:defRPr/>
            </a:pPr>
            <a:fld id="{C8BA7D6B-1F20-4280-B422-039F35063398}" type="slidenum">
              <a:rPr lang="en-US" altLang="zh-TW"/>
              <a:pPr>
                <a:defRPr/>
              </a:pPr>
              <a:t>‹#›</a:t>
            </a:fld>
            <a:endParaRPr lang="en-US" altLang="zh-TW"/>
          </a:p>
        </p:txBody>
      </p:sp>
    </p:spTree>
    <p:extLst>
      <p:ext uri="{BB962C8B-B14F-4D97-AF65-F5344CB8AC3E}">
        <p14:creationId xmlns:p14="http://schemas.microsoft.com/office/powerpoint/2010/main" val="1977297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a:extLst>
              <a:ext uri="{FF2B5EF4-FFF2-40B4-BE49-F238E27FC236}">
                <a16:creationId xmlns:a16="http://schemas.microsoft.com/office/drawing/2014/main" id="{FE8A4A79-C264-45F9-90AB-12B16D8473A0}"/>
              </a:ext>
            </a:extLst>
          </p:cNvPr>
          <p:cNvSpPr>
            <a:spLocks noGrp="1"/>
          </p:cNvSpPr>
          <p:nvPr>
            <p:ph type="dt" sz="half" idx="10"/>
          </p:nvPr>
        </p:nvSpPr>
        <p:spPr/>
        <p:txBody>
          <a:bodyPr/>
          <a:lstStyle>
            <a:lvl1pPr>
              <a:defRPr/>
            </a:lvl1pPr>
          </a:lstStyle>
          <a:p>
            <a:pPr>
              <a:defRPr/>
            </a:pPr>
            <a:fld id="{0BF2E153-487A-419A-A501-44F36463A72F}" type="datetimeFigureOut">
              <a:rPr lang="en-US" altLang="zh-TW"/>
              <a:pPr>
                <a:defRPr/>
              </a:pPr>
              <a:t>12/20/2021</a:t>
            </a:fld>
            <a:endParaRPr lang="en-US" altLang="zh-TW"/>
          </a:p>
        </p:txBody>
      </p:sp>
      <p:sp>
        <p:nvSpPr>
          <p:cNvPr id="6" name="頁尾版面配置區 4">
            <a:extLst>
              <a:ext uri="{FF2B5EF4-FFF2-40B4-BE49-F238E27FC236}">
                <a16:creationId xmlns:a16="http://schemas.microsoft.com/office/drawing/2014/main" id="{FE6D7DC0-3390-45CA-8E68-F2093ED4B5CD}"/>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C12212E6-B07E-4396-BF63-A4AADA53D52C}"/>
              </a:ext>
            </a:extLst>
          </p:cNvPr>
          <p:cNvSpPr>
            <a:spLocks noGrp="1"/>
          </p:cNvSpPr>
          <p:nvPr>
            <p:ph type="sldNum" sz="quarter" idx="12"/>
          </p:nvPr>
        </p:nvSpPr>
        <p:spPr/>
        <p:txBody>
          <a:bodyPr/>
          <a:lstStyle>
            <a:lvl1pPr>
              <a:defRPr/>
            </a:lvl1pPr>
          </a:lstStyle>
          <a:p>
            <a:pPr>
              <a:defRPr/>
            </a:pPr>
            <a:fld id="{FB79D117-37E8-41A2-A6E8-793B712DB2A1}" type="slidenum">
              <a:rPr lang="en-US" altLang="zh-TW"/>
              <a:pPr>
                <a:defRPr/>
              </a:pPr>
              <a:t>‹#›</a:t>
            </a:fld>
            <a:endParaRPr lang="en-US" altLang="zh-TW"/>
          </a:p>
        </p:txBody>
      </p:sp>
    </p:spTree>
    <p:extLst>
      <p:ext uri="{BB962C8B-B14F-4D97-AF65-F5344CB8AC3E}">
        <p14:creationId xmlns:p14="http://schemas.microsoft.com/office/powerpoint/2010/main" val="2033942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圖片 12" descr="logo_ppt.png">
            <a:extLst>
              <a:ext uri="{FF2B5EF4-FFF2-40B4-BE49-F238E27FC236}">
                <a16:creationId xmlns:a16="http://schemas.microsoft.com/office/drawing/2014/main" id="{06D58944-EC6B-4DE7-B530-4FEC0351FC0F}"/>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400800" y="6019800"/>
            <a:ext cx="266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2">
            <a:extLst>
              <a:ext uri="{FF2B5EF4-FFF2-40B4-BE49-F238E27FC236}">
                <a16:creationId xmlns:a16="http://schemas.microsoft.com/office/drawing/2014/main" id="{0F64B074-DA19-4DF0-A016-FF851603330F}"/>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4288"/>
            <a:ext cx="7667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矩形 20">
            <a:extLst>
              <a:ext uri="{FF2B5EF4-FFF2-40B4-BE49-F238E27FC236}">
                <a16:creationId xmlns:a16="http://schemas.microsoft.com/office/drawing/2014/main" id="{84CA58A1-098D-4432-94F5-37F347B384F9}"/>
              </a:ext>
            </a:extLst>
          </p:cNvPr>
          <p:cNvSpPr>
            <a:spLocks noChangeArrowheads="1"/>
          </p:cNvSpPr>
          <p:nvPr/>
        </p:nvSpPr>
        <p:spPr bwMode="auto">
          <a:xfrm>
            <a:off x="620713" y="60325"/>
            <a:ext cx="3113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000">
                <a:solidFill>
                  <a:srgbClr val="969696"/>
                </a:solidFill>
                <a:latin typeface="Calibri" panose="020F0502020204030204" pitchFamily="34" charset="0"/>
              </a:rPr>
              <a:t>National Chung Cheng University</a:t>
            </a:r>
          </a:p>
          <a:p>
            <a:pPr eaLnBrk="1" hangingPunct="1"/>
            <a:r>
              <a:rPr lang="en-US" altLang="zh-TW" sz="1000">
                <a:solidFill>
                  <a:srgbClr val="969696"/>
                </a:solidFill>
                <a:latin typeface="Calibri" panose="020F0502020204030204" pitchFamily="34" charset="0"/>
              </a:rPr>
              <a:t>Dept. Computer Science &amp; Information Engineering</a:t>
            </a:r>
          </a:p>
        </p:txBody>
      </p:sp>
      <p:sp>
        <p:nvSpPr>
          <p:cNvPr id="1029" name="標題版面配置區 1">
            <a:extLst>
              <a:ext uri="{FF2B5EF4-FFF2-40B4-BE49-F238E27FC236}">
                <a16:creationId xmlns:a16="http://schemas.microsoft.com/office/drawing/2014/main" id="{777AB347-2299-4D78-AEC5-869136C78FF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a:extLst>
              <a:ext uri="{FF2B5EF4-FFF2-40B4-BE49-F238E27FC236}">
                <a16:creationId xmlns:a16="http://schemas.microsoft.com/office/drawing/2014/main" id="{5484E9A2-5F87-46A5-BA9D-05E783E7DB3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8D70270-3EC9-4983-ABA2-649E5AFD708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a:defRPr/>
            </a:pPr>
            <a:fld id="{38839FAE-AB5F-43F0-B611-5053B75E7FEA}" type="datetimeFigureOut">
              <a:rPr lang="en-US" altLang="zh-TW"/>
              <a:pPr>
                <a:defRPr/>
              </a:pPr>
              <a:t>12/20/2021</a:t>
            </a:fld>
            <a:endParaRPr lang="en-US" altLang="zh-TW"/>
          </a:p>
        </p:txBody>
      </p:sp>
      <p:sp>
        <p:nvSpPr>
          <p:cNvPr id="5" name="頁尾版面配置區 4">
            <a:extLst>
              <a:ext uri="{FF2B5EF4-FFF2-40B4-BE49-F238E27FC236}">
                <a16:creationId xmlns:a16="http://schemas.microsoft.com/office/drawing/2014/main" id="{26A4BFEA-FBE6-4D95-A321-B9C986C80F84}"/>
              </a:ext>
            </a:extLst>
          </p:cNvPr>
          <p:cNvSpPr>
            <a:spLocks noGrp="1"/>
          </p:cNvSpPr>
          <p:nvPr>
            <p:ph type="ftr" sz="quarter" idx="3"/>
          </p:nvPr>
        </p:nvSpPr>
        <p:spPr>
          <a:xfrm>
            <a:off x="59436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a:defRPr/>
            </a:pPr>
            <a:endParaRPr lang="en-US" altLang="zh-TW"/>
          </a:p>
        </p:txBody>
      </p:sp>
      <p:sp>
        <p:nvSpPr>
          <p:cNvPr id="6" name="投影片編號版面配置區 5">
            <a:extLst>
              <a:ext uri="{FF2B5EF4-FFF2-40B4-BE49-F238E27FC236}">
                <a16:creationId xmlns:a16="http://schemas.microsoft.com/office/drawing/2014/main" id="{898EFF00-5382-4843-A4C2-D1EC24FF8A2E}"/>
              </a:ext>
            </a:extLst>
          </p:cNvPr>
          <p:cNvSpPr>
            <a:spLocks noGrp="1"/>
          </p:cNvSpPr>
          <p:nvPr>
            <p:ph type="sldNum" sz="quarter" idx="4"/>
          </p:nvPr>
        </p:nvSpPr>
        <p:spPr>
          <a:xfrm>
            <a:off x="34290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1">
                <a:solidFill>
                  <a:srgbClr val="898989"/>
                </a:solidFill>
                <a:latin typeface="Calibri" panose="020F0502020204030204" pitchFamily="34" charset="0"/>
              </a:defRPr>
            </a:lvl1pPr>
          </a:lstStyle>
          <a:p>
            <a:pPr>
              <a:defRPr/>
            </a:pPr>
            <a:fld id="{A31321A9-BB75-4359-9399-829BD9847939}"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94" r:id="rId1"/>
    <p:sldLayoutId id="2147483789" r:id="rId2"/>
    <p:sldLayoutId id="2147483795" r:id="rId3"/>
    <p:sldLayoutId id="2147483790" r:id="rId4"/>
    <p:sldLayoutId id="2147483796" r:id="rId5"/>
    <p:sldLayoutId id="2147483797" r:id="rId6"/>
    <p:sldLayoutId id="2147483798" r:id="rId7"/>
    <p:sldLayoutId id="2147483791" r:id="rId8"/>
    <p:sldLayoutId id="2147483792" r:id="rId9"/>
    <p:sldLayoutId id="2147483793" r:id="rId10"/>
    <p:sldLayoutId id="2147483799" r:id="rId11"/>
    <p:sldLayoutId id="2147483800" r:id="rId12"/>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panose="020B0604020202020204" pitchFamily="34"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panose="020B0604020202020204" pitchFamily="34"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panose="020B0604020202020204" pitchFamily="34"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6.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3.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9.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1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0.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1.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2.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9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a:extLst>
              <a:ext uri="{FF2B5EF4-FFF2-40B4-BE49-F238E27FC236}">
                <a16:creationId xmlns:a16="http://schemas.microsoft.com/office/drawing/2014/main" id="{B1621391-20D8-426A-A85B-677A7135B43F}"/>
              </a:ext>
            </a:extLst>
          </p:cNvPr>
          <p:cNvSpPr>
            <a:spLocks noGrp="1"/>
          </p:cNvSpPr>
          <p:nvPr>
            <p:ph type="ctrTitle"/>
          </p:nvPr>
        </p:nvSpPr>
        <p:spPr>
          <a:xfrm>
            <a:off x="685800" y="1340768"/>
            <a:ext cx="7772400" cy="1470025"/>
          </a:xfrm>
        </p:spPr>
        <p:txBody>
          <a:bodyPr/>
          <a:lstStyle/>
          <a:p>
            <a:pPr defTabSz="912813"/>
            <a:r>
              <a:rPr lang="en-US" altLang="zh-TW" dirty="0"/>
              <a:t>NFV and SFC: A Case Study of Optimization</a:t>
            </a:r>
            <a:br>
              <a:rPr lang="en-US" altLang="zh-TW" dirty="0"/>
            </a:br>
            <a:r>
              <a:rPr lang="en-US" altLang="zh-TW" dirty="0"/>
              <a:t>for Virtual Mobility Management</a:t>
            </a:r>
            <a:endParaRPr lang="zh-TW" altLang="zh-TW" dirty="0"/>
          </a:p>
        </p:txBody>
      </p:sp>
      <p:sp>
        <p:nvSpPr>
          <p:cNvPr id="3" name="副標題 2">
            <a:extLst>
              <a:ext uri="{FF2B5EF4-FFF2-40B4-BE49-F238E27FC236}">
                <a16:creationId xmlns:a16="http://schemas.microsoft.com/office/drawing/2014/main" id="{C77BE9E4-54EE-4E7F-9912-FFC93587D64C}"/>
              </a:ext>
            </a:extLst>
          </p:cNvPr>
          <p:cNvSpPr>
            <a:spLocks noGrp="1"/>
          </p:cNvSpPr>
          <p:nvPr>
            <p:ph type="subTitle" idx="1"/>
          </p:nvPr>
        </p:nvSpPr>
        <p:spPr>
          <a:xfrm>
            <a:off x="1371600" y="3980656"/>
            <a:ext cx="6400800" cy="1752600"/>
          </a:xfrm>
        </p:spPr>
        <p:txBody>
          <a:bodyPr rtlCol="0">
            <a:normAutofit/>
          </a:bodyPr>
          <a:lstStyle/>
          <a:p>
            <a:pPr fontAlgn="auto">
              <a:spcAft>
                <a:spcPts val="0"/>
              </a:spcAft>
              <a:defRPr/>
            </a:pPr>
            <a:r>
              <a:rPr lang="en-US" dirty="0"/>
              <a:t>Hao </a:t>
            </a:r>
            <a:r>
              <a:rPr lang="en-US" dirty="0" err="1"/>
              <a:t>Jin</a:t>
            </a:r>
            <a:r>
              <a:rPr lang="en-US" dirty="0"/>
              <a:t>, Yi </a:t>
            </a:r>
            <a:r>
              <a:rPr lang="en-US" dirty="0" err="1"/>
              <a:t>Jin</a:t>
            </a:r>
            <a:r>
              <a:rPr lang="en-US" dirty="0"/>
              <a:t>, </a:t>
            </a:r>
            <a:r>
              <a:rPr lang="en-US" dirty="0" err="1"/>
              <a:t>Haiya</a:t>
            </a:r>
            <a:r>
              <a:rPr lang="en-US" dirty="0"/>
              <a:t> Lu, </a:t>
            </a:r>
            <a:r>
              <a:rPr lang="en-US" dirty="0" err="1"/>
              <a:t>Chenglin</a:t>
            </a:r>
            <a:r>
              <a:rPr lang="en-US" dirty="0"/>
              <a:t> Zhao, and </a:t>
            </a:r>
            <a:r>
              <a:rPr lang="en-US" dirty="0" err="1"/>
              <a:t>Mugen</a:t>
            </a:r>
            <a:r>
              <a:rPr lang="en-US" dirty="0"/>
              <a:t> Peng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The core functional modules of mobility management are deployed in the core network in a centralized manner including MME, S-GW, P-GW, HSS and PCRF.</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10</a:t>
            </a:fld>
            <a:endParaRPr lang="en-US" altLang="zh-TW"/>
          </a:p>
        </p:txBody>
      </p:sp>
    </p:spTree>
    <p:extLst>
      <p:ext uri="{BB962C8B-B14F-4D97-AF65-F5344CB8AC3E}">
        <p14:creationId xmlns:p14="http://schemas.microsoft.com/office/powerpoint/2010/main" val="77042922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III. PROBLEM</a:t>
            </a:r>
            <a:r>
              <a:rPr lang="zh-TW" altLang="en-US" dirty="0"/>
              <a:t>  </a:t>
            </a:r>
            <a:r>
              <a:rPr lang="en-US" altLang="zh-TW" dirty="0"/>
              <a:t>FORMULATION</a:t>
            </a:r>
            <a:endParaRPr lang="zh-TW" altLang="en-US" dirty="0"/>
          </a:p>
        </p:txBody>
      </p:sp>
      <p:pic>
        <p:nvPicPr>
          <p:cNvPr id="5" name="內容版面配置區 4">
            <a:extLst>
              <a:ext uri="{FF2B5EF4-FFF2-40B4-BE49-F238E27FC236}">
                <a16:creationId xmlns:a16="http://schemas.microsoft.com/office/drawing/2014/main" id="{590C7FC1-0CE4-40CF-9E36-88C0897EF076}"/>
              </a:ext>
            </a:extLst>
          </p:cNvPr>
          <p:cNvPicPr>
            <a:picLocks noGrp="1" noChangeAspect="1"/>
          </p:cNvPicPr>
          <p:nvPr>
            <p:ph idx="1"/>
          </p:nvPr>
        </p:nvPicPr>
        <p:blipFill>
          <a:blip r:embed="rId3"/>
          <a:stretch>
            <a:fillRect/>
          </a:stretch>
        </p:blipFill>
        <p:spPr>
          <a:xfrm>
            <a:off x="523342" y="3356992"/>
            <a:ext cx="7698807" cy="915764"/>
          </a:xfrm>
          <a:prstGeom prst="rect">
            <a:avLst/>
          </a:prstGeom>
        </p:spPr>
      </p:pic>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100</a:t>
            </a:fld>
            <a:endParaRPr lang="en-US" altLang="zh-TW"/>
          </a:p>
        </p:txBody>
      </p:sp>
    </p:spTree>
    <p:extLst>
      <p:ext uri="{BB962C8B-B14F-4D97-AF65-F5344CB8AC3E}">
        <p14:creationId xmlns:p14="http://schemas.microsoft.com/office/powerpoint/2010/main" val="392825455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III. PROBLEM</a:t>
            </a:r>
            <a:r>
              <a:rPr lang="zh-TW" altLang="en-US" dirty="0"/>
              <a:t>  </a:t>
            </a:r>
            <a:r>
              <a:rPr lang="en-US" altLang="zh-TW" dirty="0"/>
              <a:t>FORMULATION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The optimization problems in (10) are general integer linear programming problems, which is a NP hard problem [31].</a:t>
            </a:r>
            <a:endParaRPr lang="zh-TW" altLang="zh-TW" dirty="0"/>
          </a:p>
          <a:p>
            <a:pPr marL="0" indent="0">
              <a:buNone/>
            </a:pPr>
            <a:r>
              <a:rPr lang="en-US" altLang="zh-TW" dirty="0"/>
              <a:t>It is difficult to find an optimized solution in an efficient way when the network size becomes large.</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101</a:t>
            </a:fld>
            <a:endParaRPr lang="en-US" altLang="zh-TW"/>
          </a:p>
        </p:txBody>
      </p:sp>
      <p:sp>
        <p:nvSpPr>
          <p:cNvPr id="5" name="文字方塊 4">
            <a:extLst>
              <a:ext uri="{FF2B5EF4-FFF2-40B4-BE49-F238E27FC236}">
                <a16:creationId xmlns:a16="http://schemas.microsoft.com/office/drawing/2014/main" id="{9D7E1ABD-C6A0-4835-9552-FCF958FF153A}"/>
              </a:ext>
            </a:extLst>
          </p:cNvPr>
          <p:cNvSpPr txBox="1"/>
          <p:nvPr/>
        </p:nvSpPr>
        <p:spPr>
          <a:xfrm>
            <a:off x="683568" y="5301208"/>
            <a:ext cx="7632848" cy="646331"/>
          </a:xfrm>
          <a:prstGeom prst="rect">
            <a:avLst/>
          </a:prstGeom>
          <a:noFill/>
        </p:spPr>
        <p:txBody>
          <a:bodyPr wrap="square" rtlCol="0">
            <a:spAutoFit/>
          </a:bodyPr>
          <a:lstStyle/>
          <a:p>
            <a:r>
              <a:rPr lang="en-US" altLang="zh-TW" dirty="0"/>
              <a:t>[31] C. </a:t>
            </a:r>
            <a:r>
              <a:rPr lang="en-US" altLang="zh-TW" dirty="0" err="1"/>
              <a:t>Baolin</a:t>
            </a:r>
            <a:r>
              <a:rPr lang="en-US" altLang="zh-TW" dirty="0"/>
              <a:t>, </a:t>
            </a:r>
            <a:r>
              <a:rPr lang="en-US" altLang="zh-TW" i="1" dirty="0"/>
              <a:t>Theory and Algorithms for Optimization</a:t>
            </a:r>
            <a:r>
              <a:rPr lang="en-US" altLang="zh-TW" dirty="0"/>
              <a:t>, 2nd ed. Beijing,</a:t>
            </a:r>
          </a:p>
          <a:p>
            <a:r>
              <a:rPr lang="en-US" altLang="zh-TW" dirty="0"/>
              <a:t>China: Tsinghua Univ. Press, 2005.</a:t>
            </a:r>
            <a:endParaRPr lang="zh-TW" altLang="en-US" dirty="0"/>
          </a:p>
        </p:txBody>
      </p:sp>
    </p:spTree>
    <p:extLst>
      <p:ext uri="{BB962C8B-B14F-4D97-AF65-F5344CB8AC3E}">
        <p14:creationId xmlns:p14="http://schemas.microsoft.com/office/powerpoint/2010/main" val="384244801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III. PROBLEM</a:t>
            </a:r>
            <a:r>
              <a:rPr lang="zh-TW" altLang="en-US" dirty="0"/>
              <a:t>  </a:t>
            </a:r>
            <a:r>
              <a:rPr lang="en-US" altLang="zh-TW" dirty="0"/>
              <a:t>FORMULATION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a:xfrm>
            <a:off x="0" y="1600200"/>
            <a:ext cx="9324528" cy="4637112"/>
          </a:xfrm>
        </p:spPr>
        <p:txBody>
          <a:bodyPr/>
          <a:lstStyle/>
          <a:p>
            <a:r>
              <a:rPr lang="en-US" altLang="zh-TW" dirty="0">
                <a:latin typeface="Times New Roman" panose="02020603050405020304" pitchFamily="18" charset="0"/>
                <a:cs typeface="Times New Roman" panose="02020603050405020304" pitchFamily="18" charset="0"/>
              </a:rPr>
              <a:t>In order to get the optimized solutions of (10), a heuristic approach is proposed including </a:t>
            </a:r>
            <a:r>
              <a:rPr lang="en-US" altLang="zh-TW" dirty="0">
                <a:solidFill>
                  <a:srgbClr val="FF0000"/>
                </a:solidFill>
                <a:latin typeface="Times New Roman" panose="02020603050405020304" pitchFamily="18" charset="0"/>
                <a:cs typeface="Times New Roman" panose="02020603050405020304" pitchFamily="18" charset="0"/>
                <a:hlinkClick r:id="" action="ppaction://customshow?id=9&amp;return=true"/>
              </a:rPr>
              <a:t>Min-TSCOC</a:t>
            </a:r>
            <a:r>
              <a:rPr lang="en-US" altLang="zh-TW" dirty="0">
                <a:latin typeface="Times New Roman" panose="02020603050405020304" pitchFamily="18" charset="0"/>
                <a:cs typeface="Times New Roman" panose="02020603050405020304" pitchFamily="18" charset="0"/>
              </a:rPr>
              <a:t>(Minimization on Total Signaling Communication Overhead Cost), </a:t>
            </a:r>
            <a:r>
              <a:rPr lang="en-US" altLang="zh-TW" dirty="0">
                <a:solidFill>
                  <a:srgbClr val="FF0000"/>
                </a:solidFill>
                <a:latin typeface="Times New Roman" panose="02020603050405020304" pitchFamily="18" charset="0"/>
                <a:cs typeface="Times New Roman" panose="02020603050405020304" pitchFamily="18" charset="0"/>
                <a:hlinkClick r:id="" action="ppaction://customshow?id=10&amp;return=true"/>
              </a:rPr>
              <a:t>Min</a:t>
            </a:r>
            <a:r>
              <a:rPr lang="zh-TW" altLang="en-US" dirty="0">
                <a:solidFill>
                  <a:srgbClr val="FF0000"/>
                </a:solidFill>
                <a:latin typeface="Times New Roman" panose="02020603050405020304" pitchFamily="18" charset="0"/>
                <a:cs typeface="Times New Roman" panose="02020603050405020304" pitchFamily="18" charset="0"/>
                <a:hlinkClick r:id="" action="ppaction://customshow?id=10&amp;return=true"/>
              </a:rPr>
              <a:t> </a:t>
            </a:r>
            <a:r>
              <a:rPr lang="en-US" altLang="zh-TW" dirty="0">
                <a:solidFill>
                  <a:srgbClr val="FF0000"/>
                </a:solidFill>
                <a:latin typeface="Times New Roman" panose="02020603050405020304" pitchFamily="18" charset="0"/>
                <a:cs typeface="Times New Roman" panose="02020603050405020304" pitchFamily="18" charset="0"/>
                <a:hlinkClick r:id="" action="ppaction://customshow?id=10&amp;return=true"/>
              </a:rPr>
              <a:t>-TSCOCB</a:t>
            </a:r>
            <a:r>
              <a:rPr lang="en-US" altLang="zh-TW" dirty="0">
                <a:latin typeface="Times New Roman" panose="02020603050405020304" pitchFamily="18" charset="0"/>
                <a:cs typeface="Times New Roman" panose="02020603050405020304" pitchFamily="18" charset="0"/>
              </a:rPr>
              <a:t>(Minimization on Total Signaling Communication Overhead Cost on Backhauls) and </a:t>
            </a:r>
            <a:r>
              <a:rPr lang="en-US" altLang="zh-TW" dirty="0">
                <a:solidFill>
                  <a:srgbClr val="FF0000"/>
                </a:solidFill>
                <a:latin typeface="Times New Roman" panose="02020603050405020304" pitchFamily="18" charset="0"/>
                <a:cs typeface="Times New Roman" panose="02020603050405020304" pitchFamily="18" charset="0"/>
                <a:hlinkClick r:id="" action="ppaction://customshow?id=11&amp;return=true"/>
              </a:rPr>
              <a:t>Min-MOCSD</a:t>
            </a:r>
            <a:r>
              <a:rPr lang="en-US" altLang="zh-TW" dirty="0">
                <a:latin typeface="Times New Roman" panose="02020603050405020304" pitchFamily="18" charset="0"/>
                <a:cs typeface="Times New Roman" panose="02020603050405020304" pitchFamily="18" charset="0"/>
              </a:rPr>
              <a:t>(Minimization on Migration Overhead Cost of State Data),</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respectively.</a:t>
            </a:r>
            <a:endParaRPr lang="zh-TW" altLang="zh-TW" dirty="0">
              <a:latin typeface="Times New Roman" panose="02020603050405020304" pitchFamily="18" charset="0"/>
              <a:cs typeface="Times New Roman" panose="02020603050405020304" pitchFamily="18" charset="0"/>
            </a:endParaRPr>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102</a:t>
            </a:fld>
            <a:endParaRPr lang="en-US" altLang="zh-TW"/>
          </a:p>
        </p:txBody>
      </p:sp>
    </p:spTree>
    <p:extLst>
      <p:ext uri="{BB962C8B-B14F-4D97-AF65-F5344CB8AC3E}">
        <p14:creationId xmlns:p14="http://schemas.microsoft.com/office/powerpoint/2010/main" val="14838917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dirty="0"/>
              <a:t>IV. PERFORMANCE</a:t>
            </a:r>
            <a:r>
              <a:rPr lang="zh-TW" altLang="en-US" dirty="0"/>
              <a:t> </a:t>
            </a:r>
            <a:r>
              <a:rPr lang="en-US" altLang="zh-TW" dirty="0"/>
              <a:t>EVALUATION</a:t>
            </a:r>
            <a:br>
              <a:rPr lang="zh-TW" altLang="zh-TW" dirty="0"/>
            </a:b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In this section, the performance of </a:t>
            </a:r>
            <a:r>
              <a:rPr lang="en-US" altLang="zh-TW" dirty="0" err="1"/>
              <a:t>vMME</a:t>
            </a:r>
            <a:r>
              <a:rPr lang="en-US" altLang="zh-TW" dirty="0"/>
              <a:t> is evaluated under the virtual function component partition including MSF, MMP and DQU.</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103</a:t>
            </a:fld>
            <a:endParaRPr lang="en-US" altLang="zh-TW"/>
          </a:p>
        </p:txBody>
      </p:sp>
    </p:spTree>
    <p:extLst>
      <p:ext uri="{BB962C8B-B14F-4D97-AF65-F5344CB8AC3E}">
        <p14:creationId xmlns:p14="http://schemas.microsoft.com/office/powerpoint/2010/main" val="8460171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dirty="0"/>
              <a:t>IV. PERFORMANCE</a:t>
            </a:r>
            <a:r>
              <a:rPr lang="zh-TW" altLang="en-US" dirty="0"/>
              <a:t> </a:t>
            </a:r>
            <a:r>
              <a:rPr lang="en-US" altLang="zh-TW" dirty="0"/>
              <a:t>EVALUATION</a:t>
            </a:r>
            <a:br>
              <a:rPr lang="zh-TW" altLang="zh-TW" dirty="0"/>
            </a:b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six feasible cases of </a:t>
            </a:r>
            <a:r>
              <a:rPr lang="en-US" altLang="zh-TW" dirty="0" err="1"/>
              <a:t>vMME</a:t>
            </a:r>
            <a:r>
              <a:rPr lang="en-US" altLang="zh-TW" dirty="0"/>
              <a:t> function composition placement are presented</a:t>
            </a:r>
          </a:p>
          <a:p>
            <a:pPr marL="0" indent="0">
              <a:buNone/>
            </a:pPr>
            <a:r>
              <a:rPr lang="en-US" altLang="zh-TW" dirty="0"/>
              <a:t>(1)MSFMMPDQU: MSF, MMP and DQU are placed separately, where MSF and MMP are placed in RAN and DQU is placed in the core network.</a:t>
            </a:r>
          </a:p>
          <a:p>
            <a:pPr marL="0" indent="0">
              <a:buNone/>
            </a:pPr>
            <a:r>
              <a:rPr lang="en-US" altLang="zh-TW" dirty="0"/>
              <a:t>(2)MMP&amp;DQUCN: MSF is placed in RAN, and MMP and DQU are merged and placed in the core network.</a:t>
            </a:r>
            <a:endParaRPr lang="zh-TW" altLang="zh-TW" dirty="0"/>
          </a:p>
          <a:p>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104</a:t>
            </a:fld>
            <a:endParaRPr lang="en-US" altLang="zh-TW"/>
          </a:p>
        </p:txBody>
      </p:sp>
    </p:spTree>
    <p:extLst>
      <p:ext uri="{BB962C8B-B14F-4D97-AF65-F5344CB8AC3E}">
        <p14:creationId xmlns:p14="http://schemas.microsoft.com/office/powerpoint/2010/main" val="37630548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dirty="0"/>
              <a:t>IV. PERFORMANCE</a:t>
            </a:r>
            <a:r>
              <a:rPr lang="zh-TW" altLang="en-US" dirty="0"/>
              <a:t> </a:t>
            </a:r>
            <a:r>
              <a:rPr lang="en-US" altLang="zh-TW" dirty="0"/>
              <a:t>EVALUATION</a:t>
            </a:r>
            <a:br>
              <a:rPr lang="zh-TW" altLang="zh-TW" dirty="0"/>
            </a:b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pPr marL="0" indent="0">
              <a:buNone/>
            </a:pPr>
            <a:r>
              <a:rPr lang="en-US" altLang="zh-TW" dirty="0"/>
              <a:t>(3)MMP&amp;DQUAN: MSF is placed in RAN, MMP and DQU are merged and placed in RAN, but MSF is placed separately from MMP&amp;DQU.</a:t>
            </a:r>
          </a:p>
          <a:p>
            <a:pPr marL="0" indent="0">
              <a:buNone/>
            </a:pPr>
            <a:r>
              <a:rPr lang="en-US" altLang="zh-TW" dirty="0"/>
              <a:t>(4)MSF&amp;MMPAN: MSF and MMP are merged and placed in RAN, and DQU is placed independently in the core network.</a:t>
            </a:r>
            <a:endParaRPr lang="zh-TW" altLang="zh-TW" dirty="0"/>
          </a:p>
          <a:p>
            <a:pPr marL="0" indent="0">
              <a:buNone/>
            </a:pP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105</a:t>
            </a:fld>
            <a:endParaRPr lang="en-US" altLang="zh-TW"/>
          </a:p>
        </p:txBody>
      </p:sp>
    </p:spTree>
    <p:extLst>
      <p:ext uri="{BB962C8B-B14F-4D97-AF65-F5344CB8AC3E}">
        <p14:creationId xmlns:p14="http://schemas.microsoft.com/office/powerpoint/2010/main" val="205825454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dirty="0"/>
              <a:t>IV. PERFORMANCE</a:t>
            </a:r>
            <a:r>
              <a:rPr lang="zh-TW" altLang="en-US" dirty="0"/>
              <a:t> </a:t>
            </a:r>
            <a:r>
              <a:rPr lang="en-US" altLang="zh-TW" dirty="0"/>
              <a:t>EVALUATION</a:t>
            </a:r>
            <a:br>
              <a:rPr lang="zh-TW" altLang="zh-TW" dirty="0"/>
            </a:b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pPr marL="0" indent="0">
              <a:buNone/>
            </a:pPr>
            <a:r>
              <a:rPr lang="en-US" altLang="zh-TW" dirty="0"/>
              <a:t>(5)MSF&amp;MMP&amp;DQUCN: MSF, MMP and DQU are merged and placed in the core network.</a:t>
            </a:r>
          </a:p>
          <a:p>
            <a:pPr marL="0" indent="0">
              <a:buNone/>
            </a:pPr>
            <a:r>
              <a:rPr lang="en-US" altLang="zh-TW" dirty="0"/>
              <a:t>(6) MSF&amp;MMP&amp;DQUAN: MSF, MMP and DQU are merged and placed in RAN.</a:t>
            </a:r>
            <a:endParaRPr lang="zh-TW" altLang="zh-TW" dirty="0"/>
          </a:p>
          <a:p>
            <a:pPr marL="0" indent="0">
              <a:buNone/>
            </a:pPr>
            <a:endParaRPr lang="en-US" altLang="zh-TW" dirty="0"/>
          </a:p>
          <a:p>
            <a:pPr marL="0" indent="0">
              <a:buNone/>
            </a:pP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106</a:t>
            </a:fld>
            <a:endParaRPr lang="en-US" altLang="zh-TW"/>
          </a:p>
        </p:txBody>
      </p:sp>
    </p:spTree>
    <p:extLst>
      <p:ext uri="{BB962C8B-B14F-4D97-AF65-F5344CB8AC3E}">
        <p14:creationId xmlns:p14="http://schemas.microsoft.com/office/powerpoint/2010/main" val="19150404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dirty="0"/>
              <a:t>IV. PERFORMANCE</a:t>
            </a:r>
            <a:r>
              <a:rPr lang="zh-TW" altLang="en-US" dirty="0"/>
              <a:t> </a:t>
            </a:r>
            <a:r>
              <a:rPr lang="en-US" altLang="zh-TW" dirty="0"/>
              <a:t>EVALUATION</a:t>
            </a:r>
            <a:br>
              <a:rPr lang="zh-TW" altLang="zh-TW" dirty="0"/>
            </a:b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Since the optimal solution of </a:t>
            </a:r>
            <a:r>
              <a:rPr lang="en-US" altLang="zh-TW" dirty="0" err="1"/>
              <a:t>vMME</a:t>
            </a:r>
            <a:r>
              <a:rPr lang="en-US" altLang="zh-TW" dirty="0"/>
              <a:t> depends on the service scenarios, and the mobility feature of UEs is different under different service scenarios, one of the feasible ways to describe the mobility of UEs is the difference of four mobility management events measured from realistic networks.</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107</a:t>
            </a:fld>
            <a:endParaRPr lang="en-US" altLang="zh-TW"/>
          </a:p>
        </p:txBody>
      </p:sp>
    </p:spTree>
    <p:extLst>
      <p:ext uri="{BB962C8B-B14F-4D97-AF65-F5344CB8AC3E}">
        <p14:creationId xmlns:p14="http://schemas.microsoft.com/office/powerpoint/2010/main" val="350280503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dirty="0"/>
              <a:t>IV. PERFORMANCE</a:t>
            </a:r>
            <a:r>
              <a:rPr lang="zh-TW" altLang="en-US" dirty="0"/>
              <a:t> </a:t>
            </a:r>
            <a:r>
              <a:rPr lang="en-US" altLang="zh-TW" dirty="0"/>
              <a:t>EVALUATION</a:t>
            </a:r>
            <a:br>
              <a:rPr lang="zh-TW" altLang="zh-TW" dirty="0"/>
            </a:b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We select four typical application scenarios including vehicular network, shared bicycle, IoT(smart home) and IoT(smart meter) as the application cases, and give different parameter settings according to their typical mobility features extracted and calculated from [22].</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108</a:t>
            </a:fld>
            <a:endParaRPr lang="en-US" altLang="zh-TW"/>
          </a:p>
        </p:txBody>
      </p:sp>
      <p:sp>
        <p:nvSpPr>
          <p:cNvPr id="5" name="文字方塊 4">
            <a:extLst>
              <a:ext uri="{FF2B5EF4-FFF2-40B4-BE49-F238E27FC236}">
                <a16:creationId xmlns:a16="http://schemas.microsoft.com/office/drawing/2014/main" id="{23598652-212C-4FBB-92DD-9032CAAC7A9F}"/>
              </a:ext>
            </a:extLst>
          </p:cNvPr>
          <p:cNvSpPr txBox="1"/>
          <p:nvPr/>
        </p:nvSpPr>
        <p:spPr>
          <a:xfrm>
            <a:off x="827584" y="5445224"/>
            <a:ext cx="7704856" cy="1200329"/>
          </a:xfrm>
          <a:prstGeom prst="rect">
            <a:avLst/>
          </a:prstGeom>
          <a:noFill/>
        </p:spPr>
        <p:txBody>
          <a:bodyPr wrap="square" rtlCol="0">
            <a:spAutoFit/>
          </a:bodyPr>
          <a:lstStyle/>
          <a:p>
            <a:r>
              <a:rPr lang="en-US" altLang="zh-TW"/>
              <a:t>[22] J. Prados-Garzon, P. Ameigeiras, J. J. Ramos-Munoz,</a:t>
            </a:r>
          </a:p>
          <a:p>
            <a:r>
              <a:rPr lang="en-US" altLang="zh-TW"/>
              <a:t>P. Andres-Maldonado, and J. M. Lopez-Soler, “Analytical modeling</a:t>
            </a:r>
          </a:p>
          <a:p>
            <a:r>
              <a:rPr lang="en-US" altLang="zh-TW"/>
              <a:t>for virtualized network functions,” in Proc. IEEE Int. Conf. Commun.</a:t>
            </a:r>
          </a:p>
          <a:p>
            <a:r>
              <a:rPr lang="en-US" altLang="zh-TW"/>
              <a:t>Workshops (ICC Workshops), Paris, France, May 2017, pp. 979–985.</a:t>
            </a:r>
            <a:endParaRPr lang="zh-TW" altLang="en-US" dirty="0"/>
          </a:p>
        </p:txBody>
      </p:sp>
    </p:spTree>
    <p:extLst>
      <p:ext uri="{BB962C8B-B14F-4D97-AF65-F5344CB8AC3E}">
        <p14:creationId xmlns:p14="http://schemas.microsoft.com/office/powerpoint/2010/main" val="281954639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dirty="0"/>
              <a:t>IV. PERFORMANCE</a:t>
            </a:r>
            <a:r>
              <a:rPr lang="zh-TW" altLang="en-US" dirty="0"/>
              <a:t> </a:t>
            </a:r>
            <a:r>
              <a:rPr lang="en-US" altLang="zh-TW" dirty="0"/>
              <a:t>EVALUATION</a:t>
            </a:r>
            <a:br>
              <a:rPr lang="zh-TW" altLang="zh-TW" dirty="0"/>
            </a:b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The performance metrics in the simulation are defined as follows:</a:t>
            </a:r>
          </a:p>
          <a:p>
            <a:pPr marL="0" indent="0">
              <a:buNone/>
            </a:pPr>
            <a:r>
              <a:rPr lang="en-US" altLang="zh-TW" dirty="0"/>
              <a:t>(1)Total signaling communication overhead cost per UE is the average of the sum of signaling communication overhead cost between </a:t>
            </a:r>
            <a:r>
              <a:rPr lang="en-US" altLang="zh-TW" dirty="0" err="1"/>
              <a:t>vMME</a:t>
            </a:r>
            <a:r>
              <a:rPr lang="en-US" altLang="zh-TW" dirty="0"/>
              <a:t> and external entities and signaling communication overhead cost within </a:t>
            </a:r>
            <a:r>
              <a:rPr lang="en-US" altLang="zh-TW" dirty="0" err="1"/>
              <a:t>vMME</a:t>
            </a:r>
            <a:r>
              <a:rPr lang="en-US" altLang="zh-TW" dirty="0"/>
              <a:t> internal entities for every UE;</a:t>
            </a:r>
            <a:endParaRPr lang="zh-TW" altLang="zh-TW" dirty="0"/>
          </a:p>
          <a:p>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109</a:t>
            </a:fld>
            <a:endParaRPr lang="en-US" altLang="zh-TW"/>
          </a:p>
        </p:txBody>
      </p:sp>
    </p:spTree>
    <p:extLst>
      <p:ext uri="{BB962C8B-B14F-4D97-AF65-F5344CB8AC3E}">
        <p14:creationId xmlns:p14="http://schemas.microsoft.com/office/powerpoint/2010/main" val="4262620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Therefore, the existing solution for mobility management brings about not only limitation of single point of failure, but also scalability and elasticity to meet various service requirements and radio access network architecture [4], [5].</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11</a:t>
            </a:fld>
            <a:endParaRPr lang="en-US" altLang="zh-TW"/>
          </a:p>
        </p:txBody>
      </p:sp>
      <p:sp>
        <p:nvSpPr>
          <p:cNvPr id="5" name="文字方塊 4">
            <a:extLst>
              <a:ext uri="{FF2B5EF4-FFF2-40B4-BE49-F238E27FC236}">
                <a16:creationId xmlns:a16="http://schemas.microsoft.com/office/drawing/2014/main" id="{4B73F210-8F5B-4FBC-88BD-E06B3092AE61}"/>
              </a:ext>
            </a:extLst>
          </p:cNvPr>
          <p:cNvSpPr txBox="1"/>
          <p:nvPr/>
        </p:nvSpPr>
        <p:spPr>
          <a:xfrm>
            <a:off x="827584" y="4653135"/>
            <a:ext cx="7992888" cy="1473027"/>
          </a:xfrm>
          <a:prstGeom prst="rect">
            <a:avLst/>
          </a:prstGeom>
          <a:noFill/>
        </p:spPr>
        <p:txBody>
          <a:bodyPr wrap="square" rtlCol="0">
            <a:spAutoFit/>
          </a:bodyPr>
          <a:lstStyle/>
          <a:p>
            <a:r>
              <a:rPr lang="en-US" altLang="zh-TW" dirty="0"/>
              <a:t>[4] Distributed Mobility Management Deployment Scenario and Architecture,</a:t>
            </a:r>
          </a:p>
          <a:p>
            <a:r>
              <a:rPr lang="en-US" altLang="zh-TW" dirty="0"/>
              <a:t>document draft-liu-dmm-deployment-scenario-02, IETF, 2015.</a:t>
            </a:r>
          </a:p>
          <a:p>
            <a:r>
              <a:rPr lang="en-US" altLang="zh-TW" dirty="0"/>
              <a:t>[5] X. An, F. </a:t>
            </a:r>
            <a:r>
              <a:rPr lang="en-US" altLang="zh-TW" dirty="0" err="1"/>
              <a:t>Pianese</a:t>
            </a:r>
            <a:r>
              <a:rPr lang="en-US" altLang="zh-TW" dirty="0"/>
              <a:t>, I. </a:t>
            </a:r>
            <a:r>
              <a:rPr lang="en-US" altLang="zh-TW" dirty="0" err="1"/>
              <a:t>Widjaja</a:t>
            </a:r>
            <a:r>
              <a:rPr lang="en-US" altLang="zh-TW" dirty="0"/>
              <a:t>, and U. G. Acer, “DMME: Virtualizing</a:t>
            </a:r>
          </a:p>
          <a:p>
            <a:r>
              <a:rPr lang="en-US" altLang="zh-TW" dirty="0"/>
              <a:t>LTE mobility management,” in Proc. IEEE 36th Conf. Local </a:t>
            </a:r>
            <a:r>
              <a:rPr lang="en-US" altLang="zh-TW" dirty="0" err="1"/>
              <a:t>Comput</a:t>
            </a:r>
            <a:r>
              <a:rPr lang="en-US" altLang="zh-TW" dirty="0"/>
              <a:t>.</a:t>
            </a:r>
          </a:p>
          <a:p>
            <a:r>
              <a:rPr lang="en-US" altLang="zh-TW" dirty="0" err="1"/>
              <a:t>Netw</a:t>
            </a:r>
            <a:r>
              <a:rPr lang="en-US" altLang="zh-TW" dirty="0"/>
              <a:t>., Bonn, Germany, Oct. 2011, pp. 528–536.</a:t>
            </a:r>
            <a:endParaRPr lang="zh-TW" altLang="en-US" dirty="0"/>
          </a:p>
        </p:txBody>
      </p:sp>
    </p:spTree>
    <p:extLst>
      <p:ext uri="{BB962C8B-B14F-4D97-AF65-F5344CB8AC3E}">
        <p14:creationId xmlns:p14="http://schemas.microsoft.com/office/powerpoint/2010/main" val="310815034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dirty="0"/>
              <a:t>IV. PERFORMANCE</a:t>
            </a:r>
            <a:r>
              <a:rPr lang="zh-TW" altLang="en-US" dirty="0"/>
              <a:t> </a:t>
            </a:r>
            <a:r>
              <a:rPr lang="en-US" altLang="zh-TW" dirty="0"/>
              <a:t>EVALUATION</a:t>
            </a:r>
            <a:br>
              <a:rPr lang="zh-TW" altLang="zh-TW" dirty="0"/>
            </a:b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pPr marL="0" indent="0">
              <a:buNone/>
            </a:pPr>
            <a:r>
              <a:rPr lang="en-US" altLang="zh-TW" dirty="0"/>
              <a:t>(2)Total signaling communication overhead cost on backhauls per UE is the average of the signaling communication overhead cost on backhauls for every UE;</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110</a:t>
            </a:fld>
            <a:endParaRPr lang="en-US" altLang="zh-TW"/>
          </a:p>
        </p:txBody>
      </p:sp>
    </p:spTree>
    <p:extLst>
      <p:ext uri="{BB962C8B-B14F-4D97-AF65-F5344CB8AC3E}">
        <p14:creationId xmlns:p14="http://schemas.microsoft.com/office/powerpoint/2010/main" val="385256551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dirty="0"/>
              <a:t>IV. PERFORMANCE</a:t>
            </a:r>
            <a:r>
              <a:rPr lang="zh-TW" altLang="en-US" dirty="0"/>
              <a:t> </a:t>
            </a:r>
            <a:r>
              <a:rPr lang="en-US" altLang="zh-TW" dirty="0"/>
              <a:t>EVALUATION</a:t>
            </a:r>
            <a:br>
              <a:rPr lang="zh-TW" altLang="zh-TW" dirty="0"/>
            </a:b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pPr marL="0" indent="0">
              <a:buNone/>
            </a:pPr>
            <a:r>
              <a:rPr lang="en-US" altLang="zh-TW" dirty="0"/>
              <a:t>(3)Migration overhead cost of state data per UE is the average of the sum of migration overhead cost of state data between MSFs and migration overhead cost of state data between MMPs for every UE.</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111</a:t>
            </a:fld>
            <a:endParaRPr lang="en-US" altLang="zh-TW"/>
          </a:p>
        </p:txBody>
      </p:sp>
    </p:spTree>
    <p:extLst>
      <p:ext uri="{BB962C8B-B14F-4D97-AF65-F5344CB8AC3E}">
        <p14:creationId xmlns:p14="http://schemas.microsoft.com/office/powerpoint/2010/main" val="119944062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dirty="0"/>
              <a:t>IV. PERFORMANCE</a:t>
            </a:r>
            <a:r>
              <a:rPr lang="zh-TW" altLang="en-US" dirty="0"/>
              <a:t> </a:t>
            </a:r>
            <a:r>
              <a:rPr lang="en-US" altLang="zh-TW" dirty="0"/>
              <a:t>EVALUATION</a:t>
            </a:r>
            <a:br>
              <a:rPr lang="zh-TW" altLang="zh-TW" dirty="0"/>
            </a:b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The optimization approach of </a:t>
            </a:r>
            <a:r>
              <a:rPr lang="en-US" altLang="zh-TW" dirty="0" err="1"/>
              <a:t>vMME</a:t>
            </a:r>
            <a:r>
              <a:rPr lang="en-US" altLang="zh-TW" dirty="0"/>
              <a:t> is evaluated including algorithms of </a:t>
            </a:r>
            <a:r>
              <a:rPr lang="en-US" altLang="zh-TW" dirty="0">
                <a:hlinkClick r:id="" action="ppaction://customshow?id=9&amp;return=true"/>
              </a:rPr>
              <a:t>Min-TSCOC</a:t>
            </a:r>
            <a:r>
              <a:rPr lang="en-US" altLang="zh-TW" dirty="0"/>
              <a:t>, </a:t>
            </a:r>
            <a:r>
              <a:rPr lang="en-US" altLang="zh-TW" dirty="0">
                <a:hlinkClick r:id="" action="ppaction://customshow?id=10&amp;return=true"/>
              </a:rPr>
              <a:t>Min-TSCOCB</a:t>
            </a:r>
            <a:r>
              <a:rPr lang="en-US" altLang="zh-TW" dirty="0"/>
              <a:t> and </a:t>
            </a:r>
            <a:r>
              <a:rPr lang="en-US" altLang="zh-TW" dirty="0">
                <a:hlinkClick r:id="" action="ppaction://customshow?id=11&amp;return=true"/>
              </a:rPr>
              <a:t>Min-MOCSD</a:t>
            </a:r>
            <a:r>
              <a:rPr lang="en-US" altLang="zh-TW" dirty="0"/>
              <a:t>.</a:t>
            </a:r>
          </a:p>
          <a:p>
            <a:r>
              <a:rPr lang="en-US" altLang="zh-TW" dirty="0"/>
              <a:t>The optimization of </a:t>
            </a:r>
            <a:r>
              <a:rPr lang="en-US" altLang="zh-TW" dirty="0" err="1"/>
              <a:t>vMME</a:t>
            </a:r>
            <a:r>
              <a:rPr lang="en-US" altLang="zh-TW" dirty="0"/>
              <a:t> is evaluated by MATLAB with Monte Carlo method.</a:t>
            </a:r>
            <a:endParaRPr lang="zh-TW" altLang="zh-TW" dirty="0"/>
          </a:p>
          <a:p>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112</a:t>
            </a:fld>
            <a:endParaRPr lang="en-US" altLang="zh-TW"/>
          </a:p>
        </p:txBody>
      </p:sp>
    </p:spTree>
    <p:extLst>
      <p:ext uri="{BB962C8B-B14F-4D97-AF65-F5344CB8AC3E}">
        <p14:creationId xmlns:p14="http://schemas.microsoft.com/office/powerpoint/2010/main" val="6103811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dirty="0"/>
              <a:t>IV. PERFORMANCE</a:t>
            </a:r>
            <a:r>
              <a:rPr lang="zh-TW" altLang="en-US" dirty="0"/>
              <a:t> </a:t>
            </a:r>
            <a:r>
              <a:rPr lang="en-US" altLang="zh-TW" dirty="0"/>
              <a:t>EVALUATION</a:t>
            </a:r>
            <a:br>
              <a:rPr lang="zh-TW" altLang="zh-TW" dirty="0"/>
            </a:b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Based on the network generated, the placement of MSF located at MBS and SBS are got according to the distribution of UEs and the constrained hops from UE to the MSF (The constrained hops is 2 in the simulation).</a:t>
            </a:r>
          </a:p>
          <a:p>
            <a:r>
              <a:rPr lang="en-US" altLang="zh-TW" dirty="0"/>
              <a:t>The placement of MMP is determined by choosing the nodes within one hop with the MSFs.</a:t>
            </a:r>
            <a:endParaRPr lang="zh-TW" altLang="zh-TW" dirty="0"/>
          </a:p>
          <a:p>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113</a:t>
            </a:fld>
            <a:endParaRPr lang="en-US" altLang="zh-TW"/>
          </a:p>
        </p:txBody>
      </p:sp>
    </p:spTree>
    <p:extLst>
      <p:ext uri="{BB962C8B-B14F-4D97-AF65-F5344CB8AC3E}">
        <p14:creationId xmlns:p14="http://schemas.microsoft.com/office/powerpoint/2010/main" val="46986015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dirty="0"/>
              <a:t>IV. PERFORMANCE</a:t>
            </a:r>
            <a:r>
              <a:rPr lang="zh-TW" altLang="en-US" dirty="0"/>
              <a:t> </a:t>
            </a:r>
            <a:r>
              <a:rPr lang="en-US" altLang="zh-TW" dirty="0"/>
              <a:t>EVALUATION</a:t>
            </a:r>
            <a:br>
              <a:rPr lang="zh-TW" altLang="zh-TW" dirty="0"/>
            </a:b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With the initialized number of the instances of MSF, MMP and DQU, the optimal placement and number of MSF, MMP and DQU are optimized with different object functions</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114</a:t>
            </a:fld>
            <a:endParaRPr lang="en-US" altLang="zh-TW"/>
          </a:p>
        </p:txBody>
      </p:sp>
    </p:spTree>
    <p:extLst>
      <p:ext uri="{BB962C8B-B14F-4D97-AF65-F5344CB8AC3E}">
        <p14:creationId xmlns:p14="http://schemas.microsoft.com/office/powerpoint/2010/main" val="368942444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dirty="0"/>
              <a:t>IV. PERFORMANCE</a:t>
            </a:r>
            <a:r>
              <a:rPr lang="zh-TW" altLang="en-US" dirty="0"/>
              <a:t> </a:t>
            </a:r>
            <a:r>
              <a:rPr lang="en-US" altLang="zh-TW" dirty="0"/>
              <a:t>EVALUATION</a:t>
            </a:r>
            <a:br>
              <a:rPr lang="zh-TW" altLang="zh-TW" dirty="0"/>
            </a:b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including minimizing the total signaling communication overhead cost, the total signaling communication overhead cost on backhauls as well as the migration overhead cost of state data among MSF, MMP and DQU under different cases of </a:t>
            </a:r>
            <a:r>
              <a:rPr lang="en-US" altLang="zh-TW" dirty="0" err="1"/>
              <a:t>vMME</a:t>
            </a:r>
            <a:r>
              <a:rPr lang="en-US" altLang="zh-TW" dirty="0"/>
              <a:t> function composition placement and application scenarios, respectively.</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115</a:t>
            </a:fld>
            <a:endParaRPr lang="en-US" altLang="zh-TW"/>
          </a:p>
        </p:txBody>
      </p:sp>
    </p:spTree>
    <p:extLst>
      <p:ext uri="{BB962C8B-B14F-4D97-AF65-F5344CB8AC3E}">
        <p14:creationId xmlns:p14="http://schemas.microsoft.com/office/powerpoint/2010/main" val="10338373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A.</a:t>
            </a:r>
            <a:r>
              <a:rPr lang="zh-TW" altLang="en-US" sz="4000" dirty="0"/>
              <a:t> </a:t>
            </a:r>
            <a:r>
              <a:rPr lang="en-US" altLang="zh-TW" sz="4000" dirty="0"/>
              <a:t>Simulation Parameters</a:t>
            </a:r>
            <a:br>
              <a:rPr lang="zh-TW" altLang="zh-TW" sz="4000" dirty="0"/>
            </a:br>
            <a:endParaRPr lang="zh-TW" altLang="en-US" sz="4000"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In order to evaluate the performance of </a:t>
            </a:r>
            <a:r>
              <a:rPr lang="en-US" altLang="zh-TW" dirty="0" err="1"/>
              <a:t>vMME</a:t>
            </a:r>
            <a:r>
              <a:rPr lang="en-US" altLang="zh-TW" dirty="0"/>
              <a:t> in a scalable network, and at the same time considering the computational complexity of the algorithms, the number of nodes (including SBS and MBS) is 50 in the simulation.</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116</a:t>
            </a:fld>
            <a:endParaRPr lang="en-US" altLang="zh-TW"/>
          </a:p>
        </p:txBody>
      </p:sp>
    </p:spTree>
    <p:extLst>
      <p:ext uri="{BB962C8B-B14F-4D97-AF65-F5344CB8AC3E}">
        <p14:creationId xmlns:p14="http://schemas.microsoft.com/office/powerpoint/2010/main" val="390077726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A.</a:t>
            </a:r>
            <a:r>
              <a:rPr lang="zh-TW" altLang="en-US" sz="4000" dirty="0"/>
              <a:t> </a:t>
            </a:r>
            <a:r>
              <a:rPr lang="en-US" altLang="zh-TW" sz="4000" dirty="0"/>
              <a:t>Simulation Parameters</a:t>
            </a:r>
            <a:br>
              <a:rPr lang="zh-TW" altLang="zh-TW" sz="4000" dirty="0"/>
            </a:br>
            <a:endParaRPr lang="zh-TW" altLang="en-US" sz="4000"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The number of UEs in each base station follows a uniform distribution of 5 to 20 [33].</a:t>
            </a:r>
            <a:endParaRPr lang="zh-TW" altLang="zh-TW" dirty="0"/>
          </a:p>
          <a:p>
            <a:r>
              <a:rPr lang="en-US" altLang="zh-TW" dirty="0"/>
              <a:t>In order to differentiate the weight of link type (link type of RAN and that of core network), the parameter of each hop to the core network is 5, and each hop in RAN is 1.</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117</a:t>
            </a:fld>
            <a:endParaRPr lang="en-US" altLang="zh-TW"/>
          </a:p>
        </p:txBody>
      </p:sp>
      <p:sp>
        <p:nvSpPr>
          <p:cNvPr id="5" name="文字方塊 4">
            <a:extLst>
              <a:ext uri="{FF2B5EF4-FFF2-40B4-BE49-F238E27FC236}">
                <a16:creationId xmlns:a16="http://schemas.microsoft.com/office/drawing/2014/main" id="{CFCA19AD-B58F-4A08-8157-88F2952696AF}"/>
              </a:ext>
            </a:extLst>
          </p:cNvPr>
          <p:cNvSpPr txBox="1"/>
          <p:nvPr/>
        </p:nvSpPr>
        <p:spPr>
          <a:xfrm>
            <a:off x="899592" y="5733256"/>
            <a:ext cx="7416824" cy="1200329"/>
          </a:xfrm>
          <a:prstGeom prst="rect">
            <a:avLst/>
          </a:prstGeom>
          <a:noFill/>
        </p:spPr>
        <p:txBody>
          <a:bodyPr wrap="square" rtlCol="0">
            <a:spAutoFit/>
          </a:bodyPr>
          <a:lstStyle/>
          <a:p>
            <a:r>
              <a:rPr lang="en-US" altLang="zh-TW"/>
              <a:t>[33] N. Golrezaei, K. Shanmugam, A. G. Dimakis, A. F. Molisch, and</a:t>
            </a:r>
          </a:p>
          <a:p>
            <a:r>
              <a:rPr lang="en-US" altLang="zh-TW"/>
              <a:t>G. Caire, “FemtoCaching: Wireless video content delivery through</a:t>
            </a:r>
          </a:p>
          <a:p>
            <a:r>
              <a:rPr lang="en-US" altLang="zh-TW"/>
              <a:t>distributed caching helpers,” in Proc. IEEE INFOCOM, Orlando, FL,</a:t>
            </a:r>
          </a:p>
          <a:p>
            <a:r>
              <a:rPr lang="en-US" altLang="zh-TW"/>
              <a:t>USA, Mar. 2012, pp. 1107–1115.</a:t>
            </a:r>
            <a:endParaRPr lang="zh-TW" altLang="en-US" dirty="0"/>
          </a:p>
        </p:txBody>
      </p:sp>
    </p:spTree>
    <p:extLst>
      <p:ext uri="{BB962C8B-B14F-4D97-AF65-F5344CB8AC3E}">
        <p14:creationId xmlns:p14="http://schemas.microsoft.com/office/powerpoint/2010/main" val="590393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A.</a:t>
            </a:r>
            <a:r>
              <a:rPr lang="zh-TW" altLang="en-US" sz="4000" dirty="0"/>
              <a:t> </a:t>
            </a:r>
            <a:r>
              <a:rPr lang="en-US" altLang="zh-TW" sz="4000" dirty="0"/>
              <a:t>Simulation Parameters</a:t>
            </a:r>
            <a:br>
              <a:rPr lang="zh-TW" altLang="zh-TW" sz="4000" dirty="0"/>
            </a:br>
            <a:endParaRPr lang="zh-TW" altLang="en-US" sz="4000" dirty="0"/>
          </a:p>
        </p:txBody>
      </p:sp>
      <p:pic>
        <p:nvPicPr>
          <p:cNvPr id="6" name="內容版面配置區 5">
            <a:extLst>
              <a:ext uri="{FF2B5EF4-FFF2-40B4-BE49-F238E27FC236}">
                <a16:creationId xmlns:a16="http://schemas.microsoft.com/office/drawing/2014/main" id="{946F1ADE-6A9B-47BB-9B58-DACBB050E9FF}"/>
              </a:ext>
            </a:extLst>
          </p:cNvPr>
          <p:cNvPicPr>
            <a:picLocks noGrp="1" noChangeAspect="1"/>
          </p:cNvPicPr>
          <p:nvPr>
            <p:ph idx="1"/>
          </p:nvPr>
        </p:nvPicPr>
        <p:blipFill>
          <a:blip r:embed="rId3"/>
          <a:stretch>
            <a:fillRect/>
          </a:stretch>
        </p:blipFill>
        <p:spPr>
          <a:xfrm>
            <a:off x="2339752" y="1526058"/>
            <a:ext cx="3775150" cy="3775150"/>
          </a:xfrm>
          <a:prstGeom prst="rect">
            <a:avLst/>
          </a:prstGeom>
        </p:spPr>
      </p:pic>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118</a:t>
            </a:fld>
            <a:endParaRPr lang="en-US" altLang="zh-TW"/>
          </a:p>
        </p:txBody>
      </p:sp>
      <p:sp>
        <p:nvSpPr>
          <p:cNvPr id="5" name="文字方塊 4">
            <a:extLst>
              <a:ext uri="{FF2B5EF4-FFF2-40B4-BE49-F238E27FC236}">
                <a16:creationId xmlns:a16="http://schemas.microsoft.com/office/drawing/2014/main" id="{595A0A98-F8BD-4311-89AA-A06FCDA4F9D3}"/>
              </a:ext>
            </a:extLst>
          </p:cNvPr>
          <p:cNvSpPr txBox="1"/>
          <p:nvPr/>
        </p:nvSpPr>
        <p:spPr>
          <a:xfrm>
            <a:off x="457200" y="5301208"/>
            <a:ext cx="8229600" cy="1384995"/>
          </a:xfrm>
          <a:prstGeom prst="rect">
            <a:avLst/>
          </a:prstGeom>
          <a:noFill/>
        </p:spPr>
        <p:txBody>
          <a:bodyPr wrap="square" rtlCol="0">
            <a:spAutoFit/>
          </a:bodyPr>
          <a:lstStyle/>
          <a:p>
            <a:r>
              <a:rPr lang="en-US" altLang="zh-TW" sz="1400" dirty="0"/>
              <a:t>[28] Technical Specification Group Radio Access Network; Evolved Universal</a:t>
            </a:r>
            <a:r>
              <a:rPr lang="zh-TW" altLang="en-US" sz="1400" dirty="0"/>
              <a:t> </a:t>
            </a:r>
            <a:r>
              <a:rPr lang="en-US" altLang="zh-TW" sz="1400" dirty="0"/>
              <a:t>Terrestrial Radio Access (E-UTRA) and Evolved Universal Terrestrial</a:t>
            </a:r>
            <a:r>
              <a:rPr lang="zh-TW" altLang="en-US" sz="1400" dirty="0"/>
              <a:t> </a:t>
            </a:r>
            <a:r>
              <a:rPr lang="en-US" altLang="zh-TW" sz="1400" dirty="0"/>
              <a:t>Radio Access Network (E-UTRAN); Overall Description; Stage 2</a:t>
            </a:r>
            <a:r>
              <a:rPr lang="zh-TW" altLang="en-US" sz="1400" dirty="0"/>
              <a:t> </a:t>
            </a:r>
            <a:r>
              <a:rPr lang="en-US" altLang="zh-TW" sz="1400" dirty="0"/>
              <a:t>(Release 15), 3GPP TS Standard 36.300, 2018.</a:t>
            </a:r>
          </a:p>
          <a:p>
            <a:r>
              <a:rPr lang="en-US" altLang="zh-TW" sz="1400" dirty="0"/>
              <a:t>[29] Technical Specification Group Services and System Aspects; General</a:t>
            </a:r>
            <a:r>
              <a:rPr lang="zh-TW" altLang="en-US" sz="1400" dirty="0"/>
              <a:t> </a:t>
            </a:r>
            <a:r>
              <a:rPr lang="en-US" altLang="zh-TW" sz="1400" dirty="0"/>
              <a:t>Packet Radio Service (GPRS) Enhancements for Evolved Universal</a:t>
            </a:r>
            <a:r>
              <a:rPr lang="zh-TW" altLang="en-US" sz="1400" dirty="0"/>
              <a:t> </a:t>
            </a:r>
            <a:r>
              <a:rPr lang="en-US" altLang="zh-TW" sz="1400" dirty="0"/>
              <a:t>Terrestrial Radio Access Network (E-UTRAN) Access (Release 15),</a:t>
            </a:r>
            <a:r>
              <a:rPr lang="zh-TW" altLang="en-US" sz="1400" dirty="0"/>
              <a:t> </a:t>
            </a:r>
            <a:r>
              <a:rPr lang="en-US" altLang="zh-TW" sz="1400" dirty="0"/>
              <a:t>3GPP TS Standard 23.401, 2018.</a:t>
            </a:r>
            <a:endParaRPr lang="zh-TW" altLang="en-US" sz="1400" dirty="0"/>
          </a:p>
        </p:txBody>
      </p:sp>
    </p:spTree>
    <p:extLst>
      <p:ext uri="{BB962C8B-B14F-4D97-AF65-F5344CB8AC3E}">
        <p14:creationId xmlns:p14="http://schemas.microsoft.com/office/powerpoint/2010/main" val="742940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A.</a:t>
            </a:r>
            <a:r>
              <a:rPr lang="zh-TW" altLang="en-US" sz="4000" dirty="0"/>
              <a:t> </a:t>
            </a:r>
            <a:r>
              <a:rPr lang="en-US" altLang="zh-TW" sz="4000" dirty="0"/>
              <a:t>Simulation Parameters</a:t>
            </a:r>
            <a:br>
              <a:rPr lang="zh-TW" altLang="zh-TW" sz="4000" dirty="0"/>
            </a:br>
            <a:endParaRPr lang="zh-TW" altLang="en-US" sz="4000" dirty="0"/>
          </a:p>
        </p:txBody>
      </p:sp>
      <p:pic>
        <p:nvPicPr>
          <p:cNvPr id="5" name="內容版面配置區 4">
            <a:extLst>
              <a:ext uri="{FF2B5EF4-FFF2-40B4-BE49-F238E27FC236}">
                <a16:creationId xmlns:a16="http://schemas.microsoft.com/office/drawing/2014/main" id="{D5449893-4806-4446-A24C-228D93F06AF8}"/>
              </a:ext>
            </a:extLst>
          </p:cNvPr>
          <p:cNvPicPr>
            <a:picLocks noGrp="1" noChangeAspect="1"/>
          </p:cNvPicPr>
          <p:nvPr>
            <p:ph idx="1"/>
          </p:nvPr>
        </p:nvPicPr>
        <p:blipFill>
          <a:blip r:embed="rId3"/>
          <a:stretch>
            <a:fillRect/>
          </a:stretch>
        </p:blipFill>
        <p:spPr>
          <a:xfrm>
            <a:off x="590332" y="1844824"/>
            <a:ext cx="7954920" cy="4032448"/>
          </a:xfrm>
          <a:prstGeom prst="rect">
            <a:avLst/>
          </a:prstGeom>
        </p:spPr>
      </p:pic>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119</a:t>
            </a:fld>
            <a:endParaRPr lang="en-US" altLang="zh-TW"/>
          </a:p>
        </p:txBody>
      </p:sp>
    </p:spTree>
    <p:extLst>
      <p:ext uri="{BB962C8B-B14F-4D97-AF65-F5344CB8AC3E}">
        <p14:creationId xmlns:p14="http://schemas.microsoft.com/office/powerpoint/2010/main" val="3033050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The heterogeneity, dense deployment, and flattening characteristics of 5G mobile radio access networks directly affects the performance of control plane for mobility management.</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12</a:t>
            </a:fld>
            <a:endParaRPr lang="en-US" altLang="zh-TW"/>
          </a:p>
        </p:txBody>
      </p:sp>
    </p:spTree>
    <p:extLst>
      <p:ext uri="{BB962C8B-B14F-4D97-AF65-F5344CB8AC3E}">
        <p14:creationId xmlns:p14="http://schemas.microsoft.com/office/powerpoint/2010/main" val="78968386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A.</a:t>
            </a:r>
            <a:r>
              <a:rPr lang="zh-TW" altLang="en-US" sz="4000" dirty="0"/>
              <a:t> </a:t>
            </a:r>
            <a:r>
              <a:rPr lang="en-US" altLang="zh-TW" sz="4000" dirty="0"/>
              <a:t>Simulation Parameters</a:t>
            </a:r>
            <a:br>
              <a:rPr lang="zh-TW" altLang="zh-TW" sz="4000" dirty="0"/>
            </a:br>
            <a:endParaRPr lang="zh-TW" altLang="en-US" sz="4000"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The arrival rate of four kinds of mobility management event follows Poisson distribution denoted as</a:t>
                </a:r>
                <a:r>
                  <a:rPr lang="zh-TW" altLang="en-US" dirty="0"/>
                  <a:t> </a:t>
                </a:r>
                <a:r>
                  <a:rPr lang="en-US" altLang="zh-TW" dirty="0"/>
                  <a:t>P(</a:t>
                </a:r>
                <a14:m>
                  <m:oMath xmlns:m="http://schemas.openxmlformats.org/officeDocument/2006/math">
                    <m:r>
                      <a:rPr lang="zh-TW" altLang="en-US" i="1" smtClean="0">
                        <a:latin typeface="Cambria Math" panose="02040503050406030204" pitchFamily="18" charset="0"/>
                      </a:rPr>
                      <m:t>𝜆</m:t>
                    </m:r>
                  </m:oMath>
                </a14:m>
                <a:r>
                  <a:rPr lang="en-US" altLang="zh-TW" dirty="0"/>
                  <a:t>)(procedures/s) , which are extracted from [22]</a:t>
                </a:r>
                <a:endParaRPr lang="zh-TW" altLang="en-US" dirty="0"/>
              </a:p>
            </p:txBody>
          </p:sp>
        </mc:Choice>
        <mc:Fallback xmlns="">
          <p:sp>
            <p:nvSpPr>
              <p:cNvPr id="3" name="內容版面配置區 2">
                <a:extLst>
                  <a:ext uri="{FF2B5EF4-FFF2-40B4-BE49-F238E27FC236}">
                    <a16:creationId xmlns:a16="http://schemas.microsoft.com/office/drawing/2014/main" id="{E832B593-E882-4581-B0C9-B946F5021847}"/>
                  </a:ext>
                </a:extLst>
              </p:cNvPr>
              <p:cNvSpPr>
                <a:spLocks noGrp="1" noRot="1" noChangeAspect="1" noMove="1" noResize="1" noEditPoints="1" noAdjustHandles="1" noChangeArrowheads="1" noChangeShapeType="1" noTextEdit="1"/>
              </p:cNvSpPr>
              <p:nvPr>
                <p:ph idx="1"/>
              </p:nvPr>
            </p:nvSpPr>
            <p:spPr>
              <a:blipFill>
                <a:blip r:embed="rId3"/>
                <a:stretch>
                  <a:fillRect l="-1630" t="-1752" r="-444"/>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120</a:t>
            </a:fld>
            <a:endParaRPr lang="en-US" altLang="zh-TW"/>
          </a:p>
        </p:txBody>
      </p:sp>
      <p:sp>
        <p:nvSpPr>
          <p:cNvPr id="6" name="文字方塊 5">
            <a:extLst>
              <a:ext uri="{FF2B5EF4-FFF2-40B4-BE49-F238E27FC236}">
                <a16:creationId xmlns:a16="http://schemas.microsoft.com/office/drawing/2014/main" id="{D9E84144-2558-4C4B-B09E-EE9F6AA69305}"/>
              </a:ext>
            </a:extLst>
          </p:cNvPr>
          <p:cNvSpPr txBox="1"/>
          <p:nvPr/>
        </p:nvSpPr>
        <p:spPr>
          <a:xfrm>
            <a:off x="899592" y="4725144"/>
            <a:ext cx="7787208" cy="1200329"/>
          </a:xfrm>
          <a:prstGeom prst="rect">
            <a:avLst/>
          </a:prstGeom>
          <a:noFill/>
        </p:spPr>
        <p:txBody>
          <a:bodyPr wrap="square" rtlCol="0">
            <a:spAutoFit/>
          </a:bodyPr>
          <a:lstStyle/>
          <a:p>
            <a:r>
              <a:rPr lang="en-US" altLang="zh-TW"/>
              <a:t>[22] J. Prados-Garzon, P. Ameigeiras, J. J. Ramos-Munoz,</a:t>
            </a:r>
          </a:p>
          <a:p>
            <a:r>
              <a:rPr lang="en-US" altLang="zh-TW"/>
              <a:t>P. Andres-Maldonado, and J. M. Lopez-Soler, “Analytical modeling</a:t>
            </a:r>
          </a:p>
          <a:p>
            <a:r>
              <a:rPr lang="en-US" altLang="zh-TW"/>
              <a:t>for virtualized network functions,” in Proc. IEEE Int. Conf. Commun.</a:t>
            </a:r>
          </a:p>
          <a:p>
            <a:r>
              <a:rPr lang="en-US" altLang="zh-TW"/>
              <a:t>Workshops (ICC Workshops), Paris, France, May 2017, pp. 979–985.</a:t>
            </a:r>
            <a:endParaRPr lang="zh-TW" altLang="en-US" dirty="0"/>
          </a:p>
        </p:txBody>
      </p:sp>
    </p:spTree>
    <p:extLst>
      <p:ext uri="{BB962C8B-B14F-4D97-AF65-F5344CB8AC3E}">
        <p14:creationId xmlns:p14="http://schemas.microsoft.com/office/powerpoint/2010/main" val="212683459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A.</a:t>
            </a:r>
            <a:r>
              <a:rPr lang="zh-TW" altLang="en-US" sz="4000" dirty="0"/>
              <a:t> </a:t>
            </a:r>
            <a:r>
              <a:rPr lang="en-US" altLang="zh-TW" sz="4000" dirty="0"/>
              <a:t>Simulation Parameters</a:t>
            </a:r>
            <a:br>
              <a:rPr lang="zh-TW" altLang="zh-TW" sz="4000" dirty="0"/>
            </a:br>
            <a:endParaRPr lang="zh-TW" altLang="en-US" sz="4000"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a:xfrm>
                <a:off x="457200" y="1600200"/>
                <a:ext cx="8229600" cy="4525963"/>
              </a:xfrm>
            </p:spPr>
            <p:txBody>
              <a:bodyPr/>
              <a:lstStyle/>
              <a:p>
                <a:r>
                  <a:rPr lang="en-US" altLang="zh-TW" dirty="0"/>
                  <a:t>the arrival rate of Idle is</a:t>
                </a:r>
                <a:r>
                  <a:rPr lang="zh-TW" altLang="en-US" dirty="0"/>
                  <a:t> </a:t>
                </a:r>
                <a:r>
                  <a:rPr lang="en-US" altLang="zh-TW" dirty="0"/>
                  <a:t>P(</a:t>
                </a:r>
                <a14:m>
                  <m:oMath xmlns:m="http://schemas.openxmlformats.org/officeDocument/2006/math">
                    <m:r>
                      <a:rPr lang="en-US" altLang="zh-TW" i="1" dirty="0">
                        <a:latin typeface="Cambria Math" panose="02040503050406030204" pitchFamily="18" charset="0"/>
                      </a:rPr>
                      <m:t>4</m:t>
                    </m:r>
                    <m:r>
                      <a:rPr lang="en-US" altLang="zh-TW" i="1" dirty="0" smtClean="0">
                        <a:latin typeface="Cambria Math" panose="02040503050406030204" pitchFamily="18" charset="0"/>
                      </a:rPr>
                      <m:t>.</m:t>
                    </m:r>
                    <m:r>
                      <a:rPr lang="en-US" altLang="zh-TW" i="1" dirty="0">
                        <a:latin typeface="Cambria Math" panose="02040503050406030204" pitchFamily="18" charset="0"/>
                      </a:rPr>
                      <m:t>5</m:t>
                    </m:r>
                    <m:r>
                      <m:rPr>
                        <m:sty m:val="p"/>
                      </m:rPr>
                      <a:rPr lang="en-US" altLang="zh-TW" i="1" dirty="0" smtClean="0">
                        <a:latin typeface="Cambria Math" panose="02040503050406030204" pitchFamily="18" charset="0"/>
                      </a:rPr>
                      <m:t>X</m:t>
                    </m:r>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1</m:t>
                        </m:r>
                        <m:r>
                          <a:rPr lang="en-US" altLang="zh-TW" i="1" dirty="0" smtClean="0">
                            <a:latin typeface="Cambria Math" panose="02040503050406030204" pitchFamily="18" charset="0"/>
                          </a:rPr>
                          <m:t>0</m:t>
                        </m:r>
                      </m:e>
                      <m:sup>
                        <m:r>
                          <a:rPr lang="en-US" altLang="zh-TW" i="1" dirty="0">
                            <a:latin typeface="Cambria Math" panose="02040503050406030204" pitchFamily="18" charset="0"/>
                          </a:rPr>
                          <m:t>−</m:t>
                        </m:r>
                        <m:r>
                          <a:rPr lang="en-US" altLang="zh-TW" i="1" dirty="0" smtClean="0">
                            <a:latin typeface="Cambria Math" panose="02040503050406030204" pitchFamily="18" charset="0"/>
                          </a:rPr>
                          <m:t>3</m:t>
                        </m:r>
                      </m:sup>
                    </m:sSup>
                  </m:oMath>
                </a14:m>
                <a:r>
                  <a:rPr lang="en-US" altLang="zh-TW" dirty="0"/>
                  <a:t>)</a:t>
                </a:r>
              </a:p>
              <a:p>
                <a:r>
                  <a:rPr lang="en-US" altLang="zh-TW" dirty="0"/>
                  <a:t>the arrival rate of Wakeup is</a:t>
                </a:r>
                <a:r>
                  <a:rPr lang="zh-TW" altLang="en-US" dirty="0"/>
                  <a:t> </a:t>
                </a:r>
                <a:r>
                  <a:rPr lang="en-US" altLang="zh-TW" dirty="0"/>
                  <a:t>P(</a:t>
                </a:r>
                <a14:m>
                  <m:oMath xmlns:m="http://schemas.openxmlformats.org/officeDocument/2006/math">
                    <m:r>
                      <a:rPr lang="en-US" altLang="zh-TW" i="1" dirty="0">
                        <a:latin typeface="Cambria Math" panose="02040503050406030204" pitchFamily="18" charset="0"/>
                      </a:rPr>
                      <m:t>4.5</m:t>
                    </m:r>
                    <m:r>
                      <m:rPr>
                        <m:sty m:val="p"/>
                      </m:rPr>
                      <a:rPr lang="en-US" altLang="zh-TW" i="1" dirty="0">
                        <a:latin typeface="Cambria Math" panose="02040503050406030204" pitchFamily="18" charset="0"/>
                      </a:rPr>
                      <m:t>X</m:t>
                    </m:r>
                    <m:sSup>
                      <m:sSupPr>
                        <m:ctrlPr>
                          <a:rPr lang="en-US" altLang="zh-TW" i="1" dirty="0">
                            <a:latin typeface="Cambria Math" panose="02040503050406030204" pitchFamily="18" charset="0"/>
                          </a:rPr>
                        </m:ctrlPr>
                      </m:sSupPr>
                      <m:e>
                        <m:r>
                          <a:rPr lang="en-US" altLang="zh-TW" i="1" dirty="0">
                            <a:latin typeface="Cambria Math" panose="02040503050406030204" pitchFamily="18" charset="0"/>
                          </a:rPr>
                          <m:t>10</m:t>
                        </m:r>
                      </m:e>
                      <m:sup>
                        <m:r>
                          <a:rPr lang="en-US" altLang="zh-TW" i="1" dirty="0">
                            <a:latin typeface="Cambria Math" panose="02040503050406030204" pitchFamily="18" charset="0"/>
                          </a:rPr>
                          <m:t>−3</m:t>
                        </m:r>
                      </m:sup>
                    </m:sSup>
                  </m:oMath>
                </a14:m>
                <a:r>
                  <a:rPr lang="en-US" altLang="zh-TW" dirty="0"/>
                  <a:t>)</a:t>
                </a:r>
              </a:p>
              <a:p>
                <a:r>
                  <a:rPr lang="en-US" altLang="zh-TW" dirty="0"/>
                  <a:t>the arrival rate of Handover is</a:t>
                </a:r>
                <a:r>
                  <a:rPr lang="zh-TW" altLang="en-US" dirty="0"/>
                  <a:t> </a:t>
                </a:r>
                <a:r>
                  <a:rPr lang="en-US" altLang="zh-TW" dirty="0"/>
                  <a:t>P(</a:t>
                </a:r>
                <a14:m>
                  <m:oMath xmlns:m="http://schemas.openxmlformats.org/officeDocument/2006/math">
                    <m:r>
                      <a:rPr lang="en-US" altLang="zh-TW" i="1" dirty="0">
                        <a:latin typeface="Cambria Math" panose="02040503050406030204" pitchFamily="18" charset="0"/>
                      </a:rPr>
                      <m:t>1.2</m:t>
                    </m:r>
                    <m:r>
                      <m:rPr>
                        <m:sty m:val="p"/>
                      </m:rPr>
                      <a:rPr lang="en-US" altLang="zh-TW" i="1" dirty="0">
                        <a:latin typeface="Cambria Math" panose="02040503050406030204" pitchFamily="18" charset="0"/>
                      </a:rPr>
                      <m:t>X</m:t>
                    </m:r>
                    <m:sSup>
                      <m:sSupPr>
                        <m:ctrlPr>
                          <a:rPr lang="en-US" altLang="zh-TW" i="1" dirty="0">
                            <a:latin typeface="Cambria Math" panose="02040503050406030204" pitchFamily="18" charset="0"/>
                          </a:rPr>
                        </m:ctrlPr>
                      </m:sSupPr>
                      <m:e>
                        <m:r>
                          <a:rPr lang="en-US" altLang="zh-TW" i="1" dirty="0">
                            <a:latin typeface="Cambria Math" panose="02040503050406030204" pitchFamily="18" charset="0"/>
                          </a:rPr>
                          <m:t>10</m:t>
                        </m:r>
                      </m:e>
                      <m:sup>
                        <m:r>
                          <a:rPr lang="en-US" altLang="zh-TW" i="1" dirty="0">
                            <a:latin typeface="Cambria Math" panose="02040503050406030204" pitchFamily="18" charset="0"/>
                          </a:rPr>
                          <m:t>−3</m:t>
                        </m:r>
                      </m:sup>
                    </m:sSup>
                  </m:oMath>
                </a14:m>
                <a:r>
                  <a:rPr lang="en-US" altLang="zh-TW" dirty="0"/>
                  <a:t>)</a:t>
                </a:r>
              </a:p>
              <a:p>
                <a:r>
                  <a:rPr lang="en-US" altLang="zh-TW" dirty="0"/>
                  <a:t>the arrival rate of Attach is</a:t>
                </a:r>
                <a:r>
                  <a:rPr lang="zh-TW" altLang="en-US" dirty="0"/>
                  <a:t> </a:t>
                </a:r>
                <a:r>
                  <a:rPr lang="en-US" altLang="zh-TW" dirty="0"/>
                  <a:t>P(</a:t>
                </a:r>
                <a14:m>
                  <m:oMath xmlns:m="http://schemas.openxmlformats.org/officeDocument/2006/math">
                    <m:r>
                      <a:rPr lang="en-US" altLang="zh-TW" i="1" dirty="0">
                        <a:latin typeface="Cambria Math" panose="02040503050406030204" pitchFamily="18" charset="0"/>
                      </a:rPr>
                      <m:t>1.2</m:t>
                    </m:r>
                    <m:r>
                      <m:rPr>
                        <m:sty m:val="p"/>
                      </m:rPr>
                      <a:rPr lang="en-US" altLang="zh-TW" i="1" dirty="0">
                        <a:latin typeface="Cambria Math" panose="02040503050406030204" pitchFamily="18" charset="0"/>
                      </a:rPr>
                      <m:t>X</m:t>
                    </m:r>
                    <m:sSup>
                      <m:sSupPr>
                        <m:ctrlPr>
                          <a:rPr lang="en-US" altLang="zh-TW" i="1" dirty="0">
                            <a:latin typeface="Cambria Math" panose="02040503050406030204" pitchFamily="18" charset="0"/>
                          </a:rPr>
                        </m:ctrlPr>
                      </m:sSupPr>
                      <m:e>
                        <m:r>
                          <a:rPr lang="en-US" altLang="zh-TW" i="1" dirty="0">
                            <a:latin typeface="Cambria Math" panose="02040503050406030204" pitchFamily="18" charset="0"/>
                          </a:rPr>
                          <m:t>10</m:t>
                        </m:r>
                      </m:e>
                      <m:sup>
                        <m:r>
                          <a:rPr lang="en-US" altLang="zh-TW" i="1" dirty="0">
                            <a:latin typeface="Cambria Math" panose="02040503050406030204" pitchFamily="18" charset="0"/>
                          </a:rPr>
                          <m:t>−5</m:t>
                        </m:r>
                      </m:sup>
                    </m:sSup>
                  </m:oMath>
                </a14:m>
                <a:r>
                  <a:rPr lang="en-US" altLang="zh-TW" dirty="0"/>
                  <a:t>)</a:t>
                </a:r>
              </a:p>
              <a:p>
                <a:endParaRPr lang="en-US" altLang="zh-TW" dirty="0"/>
              </a:p>
              <a:p>
                <a:endParaRPr lang="en-US" altLang="zh-TW" dirty="0"/>
              </a:p>
              <a:p>
                <a:endParaRPr lang="zh-TW" altLang="en-US" dirty="0"/>
              </a:p>
              <a:p>
                <a:endParaRPr lang="zh-TW" altLang="en-US" dirty="0"/>
              </a:p>
            </p:txBody>
          </p:sp>
        </mc:Choice>
        <mc:Fallback xmlns="">
          <p:sp>
            <p:nvSpPr>
              <p:cNvPr id="3" name="內容版面配置區 2">
                <a:extLst>
                  <a:ext uri="{FF2B5EF4-FFF2-40B4-BE49-F238E27FC236}">
                    <a16:creationId xmlns:a16="http://schemas.microsoft.com/office/drawing/2014/main" id="{E832B593-E882-4581-B0C9-B946F5021847}"/>
                  </a:ext>
                </a:extLst>
              </p:cNvPr>
              <p:cNvSpPr>
                <a:spLocks noGrp="1" noRot="1" noChangeAspect="1" noMove="1" noResize="1" noEditPoints="1" noAdjustHandles="1" noChangeArrowheads="1" noChangeShapeType="1" noTextEdit="1"/>
              </p:cNvSpPr>
              <p:nvPr>
                <p:ph idx="1"/>
              </p:nvPr>
            </p:nvSpPr>
            <p:spPr>
              <a:xfrm>
                <a:off x="457200" y="1600200"/>
                <a:ext cx="8229600" cy="4525963"/>
              </a:xfrm>
              <a:blipFill>
                <a:blip r:embed="rId3"/>
                <a:stretch>
                  <a:fillRect l="-1630" t="-1752" r="-3407"/>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121</a:t>
            </a:fld>
            <a:endParaRPr lang="en-US" altLang="zh-TW"/>
          </a:p>
        </p:txBody>
      </p:sp>
    </p:spTree>
    <p:extLst>
      <p:ext uri="{BB962C8B-B14F-4D97-AF65-F5344CB8AC3E}">
        <p14:creationId xmlns:p14="http://schemas.microsoft.com/office/powerpoint/2010/main" val="214148906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A.</a:t>
            </a:r>
            <a:r>
              <a:rPr lang="zh-TW" altLang="en-US" sz="4000" dirty="0"/>
              <a:t> </a:t>
            </a:r>
            <a:r>
              <a:rPr lang="en-US" altLang="zh-TW" sz="4000" dirty="0"/>
              <a:t>Simulation Parameters</a:t>
            </a:r>
            <a:br>
              <a:rPr lang="zh-TW" altLang="zh-TW" sz="4000" dirty="0"/>
            </a:br>
            <a:endParaRPr lang="zh-TW" altLang="en-US" sz="4000"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The parameters are calculated assuming that the average intervals of the four events of Vehicular network are 30 min for Attach, 1 min for Idle, 1 min for Wakeup and 0.6 min for Handover</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122</a:t>
            </a:fld>
            <a:endParaRPr lang="en-US" altLang="zh-TW"/>
          </a:p>
        </p:txBody>
      </p:sp>
    </p:spTree>
    <p:extLst>
      <p:ext uri="{BB962C8B-B14F-4D97-AF65-F5344CB8AC3E}">
        <p14:creationId xmlns:p14="http://schemas.microsoft.com/office/powerpoint/2010/main" val="411783171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A.</a:t>
            </a:r>
            <a:r>
              <a:rPr lang="zh-TW" altLang="en-US" sz="4000" dirty="0"/>
              <a:t> </a:t>
            </a:r>
            <a:r>
              <a:rPr lang="en-US" altLang="zh-TW" sz="4000" dirty="0"/>
              <a:t>Simulation Parameters</a:t>
            </a:r>
            <a:br>
              <a:rPr lang="zh-TW" altLang="zh-TW" sz="4000" dirty="0"/>
            </a:br>
            <a:endParaRPr lang="zh-TW" altLang="en-US" sz="4000"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the intervals of the four events of Shared bicycle are 10 min for Attach, 10 min for Idle, 10 min for Wakeup and 3.6 min for Handover;</a:t>
            </a:r>
          </a:p>
          <a:p>
            <a:r>
              <a:rPr lang="en-US" altLang="zh-TW" dirty="0"/>
              <a:t>the intervals of the four events of IoT (Smart home) are 5 min for Attach, 1 min for Idle, 1 min for Wakeup and no Handover events</a:t>
            </a:r>
            <a:endParaRPr lang="zh-TW" altLang="zh-TW" dirty="0"/>
          </a:p>
          <a:p>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123</a:t>
            </a:fld>
            <a:endParaRPr lang="en-US" altLang="zh-TW"/>
          </a:p>
        </p:txBody>
      </p:sp>
    </p:spTree>
    <p:extLst>
      <p:ext uri="{BB962C8B-B14F-4D97-AF65-F5344CB8AC3E}">
        <p14:creationId xmlns:p14="http://schemas.microsoft.com/office/powerpoint/2010/main" val="64428886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A.</a:t>
            </a:r>
            <a:r>
              <a:rPr lang="zh-TW" altLang="en-US" sz="4000" dirty="0"/>
              <a:t> </a:t>
            </a:r>
            <a:r>
              <a:rPr lang="en-US" altLang="zh-TW" sz="4000" dirty="0"/>
              <a:t>Simulation Parameters</a:t>
            </a:r>
            <a:br>
              <a:rPr lang="zh-TW" altLang="zh-TW" sz="4000" dirty="0"/>
            </a:br>
            <a:endParaRPr lang="zh-TW" altLang="en-US" sz="4000"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and the intervals of the four events of IoT (Smart meter) are 14 days for Attach, 14 days for Idle, 14 days for Wakeup and no Handover events.</a:t>
            </a:r>
            <a:endParaRPr lang="zh-TW" altLang="zh-TW" dirty="0"/>
          </a:p>
          <a:p>
            <a:r>
              <a:rPr lang="en-US" altLang="zh-TW" dirty="0"/>
              <a:t>The diameter of the small cell is 600 m, the speed of the Shared bicycle is 10 km/h and the speed of the Vehicular network is 60 km/h.</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124</a:t>
            </a:fld>
            <a:endParaRPr lang="en-US" altLang="zh-TW"/>
          </a:p>
        </p:txBody>
      </p:sp>
    </p:spTree>
    <p:extLst>
      <p:ext uri="{BB962C8B-B14F-4D97-AF65-F5344CB8AC3E}">
        <p14:creationId xmlns:p14="http://schemas.microsoft.com/office/powerpoint/2010/main" val="416131510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A.</a:t>
            </a:r>
            <a:r>
              <a:rPr lang="zh-TW" altLang="en-US" sz="4000" dirty="0"/>
              <a:t> </a:t>
            </a:r>
            <a:r>
              <a:rPr lang="en-US" altLang="zh-TW" sz="4000" dirty="0"/>
              <a:t>Simulation Parameters</a:t>
            </a:r>
            <a:br>
              <a:rPr lang="zh-TW" altLang="zh-TW" sz="4000" dirty="0"/>
            </a:br>
            <a:endParaRPr lang="zh-TW" altLang="en-US" sz="4000" dirty="0"/>
          </a:p>
        </p:txBody>
      </p:sp>
      <p:pic>
        <p:nvPicPr>
          <p:cNvPr id="5" name="內容版面配置區 4">
            <a:extLst>
              <a:ext uri="{FF2B5EF4-FFF2-40B4-BE49-F238E27FC236}">
                <a16:creationId xmlns:a16="http://schemas.microsoft.com/office/drawing/2014/main" id="{EA32F9C7-F5D8-4B85-8864-A9C2F3762CAD}"/>
              </a:ext>
            </a:extLst>
          </p:cNvPr>
          <p:cNvPicPr>
            <a:picLocks noGrp="1" noChangeAspect="1"/>
          </p:cNvPicPr>
          <p:nvPr>
            <p:ph idx="1"/>
          </p:nvPr>
        </p:nvPicPr>
        <p:blipFill>
          <a:blip r:embed="rId3"/>
          <a:stretch>
            <a:fillRect/>
          </a:stretch>
        </p:blipFill>
        <p:spPr>
          <a:xfrm>
            <a:off x="457200" y="2777629"/>
            <a:ext cx="8229600" cy="2171104"/>
          </a:xfrm>
          <a:prstGeom prst="rect">
            <a:avLst/>
          </a:prstGeom>
        </p:spPr>
      </p:pic>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125</a:t>
            </a:fld>
            <a:endParaRPr lang="en-US" altLang="zh-TW"/>
          </a:p>
        </p:txBody>
      </p:sp>
    </p:spTree>
    <p:extLst>
      <p:ext uri="{BB962C8B-B14F-4D97-AF65-F5344CB8AC3E}">
        <p14:creationId xmlns:p14="http://schemas.microsoft.com/office/powerpoint/2010/main" val="329456522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A.</a:t>
            </a:r>
            <a:r>
              <a:rPr lang="zh-TW" altLang="en-US" sz="4000" dirty="0"/>
              <a:t> </a:t>
            </a:r>
            <a:r>
              <a:rPr lang="en-US" altLang="zh-TW" sz="4000" dirty="0"/>
              <a:t>Simulation Parameters</a:t>
            </a:r>
            <a:br>
              <a:rPr lang="zh-TW" altLang="zh-TW" sz="4000" dirty="0"/>
            </a:br>
            <a:endParaRPr lang="zh-TW" altLang="en-US" sz="4000"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126</a:t>
            </a:fld>
            <a:endParaRPr lang="en-US" altLang="zh-TW"/>
          </a:p>
        </p:txBody>
      </p:sp>
      <p:sp>
        <p:nvSpPr>
          <p:cNvPr id="7" name="內容版面配置區 6">
            <a:extLst>
              <a:ext uri="{FF2B5EF4-FFF2-40B4-BE49-F238E27FC236}">
                <a16:creationId xmlns:a16="http://schemas.microsoft.com/office/drawing/2014/main" id="{2999AFAE-94FF-4DE1-AA23-C5AFFBBC9D48}"/>
              </a:ext>
            </a:extLst>
          </p:cNvPr>
          <p:cNvSpPr>
            <a:spLocks noGrp="1"/>
          </p:cNvSpPr>
          <p:nvPr>
            <p:ph idx="1"/>
          </p:nvPr>
        </p:nvSpPr>
        <p:spPr/>
        <p:txBody>
          <a:bodyPr/>
          <a:lstStyle/>
          <a:p>
            <a:r>
              <a:rPr lang="en-US" altLang="zh-TW" dirty="0"/>
              <a:t>According to [5], the state data migration of the UE is usually only a few KB.</a:t>
            </a:r>
          </a:p>
          <a:p>
            <a:endParaRPr lang="zh-TW" altLang="zh-TW" dirty="0"/>
          </a:p>
          <a:p>
            <a:endParaRPr lang="zh-TW" altLang="en-US" dirty="0"/>
          </a:p>
        </p:txBody>
      </p:sp>
      <p:sp>
        <p:nvSpPr>
          <p:cNvPr id="8" name="文字方塊 7">
            <a:extLst>
              <a:ext uri="{FF2B5EF4-FFF2-40B4-BE49-F238E27FC236}">
                <a16:creationId xmlns:a16="http://schemas.microsoft.com/office/drawing/2014/main" id="{5EADE2D0-C7D8-41E7-B15A-E4B341CE720A}"/>
              </a:ext>
            </a:extLst>
          </p:cNvPr>
          <p:cNvSpPr txBox="1"/>
          <p:nvPr/>
        </p:nvSpPr>
        <p:spPr>
          <a:xfrm>
            <a:off x="539552" y="3645024"/>
            <a:ext cx="8424936" cy="923330"/>
          </a:xfrm>
          <a:prstGeom prst="rect">
            <a:avLst/>
          </a:prstGeom>
          <a:noFill/>
        </p:spPr>
        <p:txBody>
          <a:bodyPr wrap="square" rtlCol="0">
            <a:spAutoFit/>
          </a:bodyPr>
          <a:lstStyle/>
          <a:p>
            <a:r>
              <a:rPr lang="en-US" altLang="zh-TW" dirty="0"/>
              <a:t>[5] X. An, F. </a:t>
            </a:r>
            <a:r>
              <a:rPr lang="en-US" altLang="zh-TW" dirty="0" err="1"/>
              <a:t>Pianese</a:t>
            </a:r>
            <a:r>
              <a:rPr lang="en-US" altLang="zh-TW" dirty="0"/>
              <a:t>, I. </a:t>
            </a:r>
            <a:r>
              <a:rPr lang="en-US" altLang="zh-TW" dirty="0" err="1"/>
              <a:t>Widjaja</a:t>
            </a:r>
            <a:r>
              <a:rPr lang="en-US" altLang="zh-TW" dirty="0"/>
              <a:t>, and U. G. Acer, “DMME: Virtualizing</a:t>
            </a:r>
          </a:p>
          <a:p>
            <a:r>
              <a:rPr lang="en-US" altLang="zh-TW" dirty="0"/>
              <a:t>LTE mobility management,” in Proc. IEEE 36th Conf. Local </a:t>
            </a:r>
            <a:r>
              <a:rPr lang="en-US" altLang="zh-TW" dirty="0" err="1"/>
              <a:t>Comput</a:t>
            </a:r>
            <a:r>
              <a:rPr lang="en-US" altLang="zh-TW" dirty="0"/>
              <a:t>.</a:t>
            </a:r>
          </a:p>
          <a:p>
            <a:r>
              <a:rPr lang="en-US" altLang="zh-TW" dirty="0" err="1"/>
              <a:t>Netw</a:t>
            </a:r>
            <a:r>
              <a:rPr lang="en-US" altLang="zh-TW" dirty="0"/>
              <a:t>., Bonn, Germany, Oct. 2011, pp. 528–536.</a:t>
            </a:r>
            <a:endParaRPr lang="zh-TW" altLang="en-US" dirty="0"/>
          </a:p>
        </p:txBody>
      </p:sp>
    </p:spTree>
    <p:extLst>
      <p:ext uri="{BB962C8B-B14F-4D97-AF65-F5344CB8AC3E}">
        <p14:creationId xmlns:p14="http://schemas.microsoft.com/office/powerpoint/2010/main" val="113491908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A.</a:t>
            </a:r>
            <a:r>
              <a:rPr lang="zh-TW" altLang="en-US" sz="4000" dirty="0"/>
              <a:t> </a:t>
            </a:r>
            <a:r>
              <a:rPr lang="en-US" altLang="zh-TW" sz="4000" dirty="0"/>
              <a:t>Simulation Parameters</a:t>
            </a:r>
            <a:br>
              <a:rPr lang="zh-TW" altLang="zh-TW" sz="4000" dirty="0"/>
            </a:br>
            <a:endParaRPr lang="zh-TW" altLang="en-US" sz="4000"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Considering the diversity of future services as well as the overhead cost due to virtualization of functional components [34], the state data migration of the UE would be more than a few KB, </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127</a:t>
            </a:fld>
            <a:endParaRPr lang="en-US" altLang="zh-TW"/>
          </a:p>
        </p:txBody>
      </p:sp>
      <p:sp>
        <p:nvSpPr>
          <p:cNvPr id="5" name="文字方塊 4">
            <a:extLst>
              <a:ext uri="{FF2B5EF4-FFF2-40B4-BE49-F238E27FC236}">
                <a16:creationId xmlns:a16="http://schemas.microsoft.com/office/drawing/2014/main" id="{FC0E5B9F-E73B-4A94-9C1D-B2B685A227E8}"/>
              </a:ext>
            </a:extLst>
          </p:cNvPr>
          <p:cNvSpPr txBox="1"/>
          <p:nvPr/>
        </p:nvSpPr>
        <p:spPr>
          <a:xfrm>
            <a:off x="827584" y="5661248"/>
            <a:ext cx="7416824" cy="923330"/>
          </a:xfrm>
          <a:prstGeom prst="rect">
            <a:avLst/>
          </a:prstGeom>
          <a:noFill/>
        </p:spPr>
        <p:txBody>
          <a:bodyPr wrap="square" rtlCol="0">
            <a:spAutoFit/>
          </a:bodyPr>
          <a:lstStyle/>
          <a:p>
            <a:r>
              <a:rPr lang="en-US" altLang="zh-TW"/>
              <a:t>[34] P. Yu, X. Ma, J. Cao, and J. Lu, “Application mobility in pervasive</a:t>
            </a:r>
          </a:p>
          <a:p>
            <a:r>
              <a:rPr lang="en-US" altLang="zh-TW"/>
              <a:t>computing: A survey,” Pervasive Mobile Comput., vol. 9, no. 1,</a:t>
            </a:r>
          </a:p>
          <a:p>
            <a:r>
              <a:rPr lang="en-US" altLang="zh-TW"/>
              <a:t>pp. 2–17, Jul. 2013.</a:t>
            </a:r>
            <a:endParaRPr lang="zh-TW" altLang="en-US" dirty="0"/>
          </a:p>
        </p:txBody>
      </p:sp>
    </p:spTree>
    <p:extLst>
      <p:ext uri="{BB962C8B-B14F-4D97-AF65-F5344CB8AC3E}">
        <p14:creationId xmlns:p14="http://schemas.microsoft.com/office/powerpoint/2010/main" val="22435521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A.</a:t>
            </a:r>
            <a:r>
              <a:rPr lang="zh-TW" altLang="en-US" sz="4000" dirty="0"/>
              <a:t> </a:t>
            </a:r>
            <a:r>
              <a:rPr lang="en-US" altLang="zh-TW" sz="4000" dirty="0"/>
              <a:t>Simulation Parameters</a:t>
            </a:r>
            <a:br>
              <a:rPr lang="zh-TW" altLang="zh-TW" sz="4000" dirty="0"/>
            </a:br>
            <a:endParaRPr lang="zh-TW" altLang="en-US" sz="4000"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pPr marL="0" indent="0">
                  <a:buNone/>
                </a:pPr>
                <a:r>
                  <a:rPr lang="en-US" altLang="zh-TW" dirty="0"/>
                  <a:t>therefore, the size of state data migration between different VNFCs are set as follows:</a:t>
                </a:r>
                <a:endParaRPr lang="zh-TW" altLang="zh-TW" dirty="0"/>
              </a:p>
              <a:p>
                <a:pPr marL="0" indent="0">
                  <a:buNone/>
                </a:pPr>
                <a14:m>
                  <m:oMath xmlns:m="http://schemas.openxmlformats.org/officeDocument/2006/math">
                    <m:sSub>
                      <m:sSubPr>
                        <m:ctrlPr>
                          <a:rPr lang="en-US" altLang="zh-TW" i="1" smtClean="0">
                            <a:latin typeface="Cambria Math" panose="02040503050406030204" pitchFamily="18" charset="0"/>
                          </a:rPr>
                        </m:ctrlPr>
                      </m:sSubPr>
                      <m:e>
                        <m:r>
                          <m:rPr>
                            <m:sty m:val="p"/>
                          </m:rPr>
                          <a:rPr lang="en-US" altLang="zh-TW" i="1">
                            <a:latin typeface="Cambria Math" panose="02040503050406030204" pitchFamily="18" charset="0"/>
                          </a:rPr>
                          <m:t>N</m:t>
                        </m:r>
                      </m:e>
                      <m:sub>
                        <m:r>
                          <m:rPr>
                            <m:sty m:val="p"/>
                          </m:rPr>
                          <a:rPr lang="en-US" altLang="zh-TW" i="1">
                            <a:latin typeface="Cambria Math" panose="02040503050406030204" pitchFamily="18" charset="0"/>
                          </a:rPr>
                          <m:t>M</m:t>
                        </m:r>
                        <m:r>
                          <m:rPr>
                            <m:sty m:val="p"/>
                          </m:rPr>
                          <a:rPr lang="en-US" altLang="zh-TW" i="1" smtClean="0">
                            <a:latin typeface="Cambria Math" panose="02040503050406030204" pitchFamily="18" charset="0"/>
                          </a:rPr>
                          <m:t>S</m:t>
                        </m:r>
                        <m:r>
                          <m:rPr>
                            <m:sty m:val="p"/>
                          </m:rPr>
                          <a:rPr lang="en-US" altLang="zh-TW" i="1">
                            <a:latin typeface="Cambria Math" panose="02040503050406030204" pitchFamily="18" charset="0"/>
                          </a:rPr>
                          <m:t>F</m:t>
                        </m:r>
                      </m:sub>
                    </m:sSub>
                    <m:r>
                      <a:rPr lang="en-US" altLang="zh-TW" i="1">
                        <a:latin typeface="Cambria Math" panose="02040503050406030204" pitchFamily="18" charset="0"/>
                      </a:rPr>
                      <m:t>=</m:t>
                    </m:r>
                  </m:oMath>
                </a14:m>
                <a:r>
                  <a:rPr lang="en-US" altLang="zh-TW" dirty="0"/>
                  <a:t>20</a:t>
                </a:r>
                <a:r>
                  <a:rPr lang="zh-TW" altLang="en-US" dirty="0"/>
                  <a:t> </a:t>
                </a:r>
                <a:r>
                  <a:rPr lang="en-US" altLang="zh-TW" dirty="0"/>
                  <a:t>KB</a:t>
                </a:r>
              </a:p>
              <a:p>
                <a:pPr marL="0" indent="0">
                  <a:buNone/>
                </a:pPr>
                <a14:m>
                  <m:oMath xmlns:m="http://schemas.openxmlformats.org/officeDocument/2006/math">
                    <m:sSub>
                      <m:sSubPr>
                        <m:ctrlPr>
                          <a:rPr lang="en-US" altLang="zh-TW" i="1">
                            <a:latin typeface="Cambria Math" panose="02040503050406030204" pitchFamily="18" charset="0"/>
                          </a:rPr>
                        </m:ctrlPr>
                      </m:sSubPr>
                      <m:e>
                        <m:r>
                          <m:rPr>
                            <m:sty m:val="p"/>
                          </m:rPr>
                          <a:rPr lang="en-US" altLang="zh-TW" i="1">
                            <a:latin typeface="Cambria Math" panose="02040503050406030204" pitchFamily="18" charset="0"/>
                          </a:rPr>
                          <m:t>N</m:t>
                        </m:r>
                      </m:e>
                      <m:sub>
                        <m:r>
                          <m:rPr>
                            <m:sty m:val="p"/>
                          </m:rPr>
                          <a:rPr lang="en-US" altLang="zh-TW" i="1">
                            <a:latin typeface="Cambria Math" panose="02040503050406030204" pitchFamily="18" charset="0"/>
                          </a:rPr>
                          <m:t>MMP</m:t>
                        </m:r>
                      </m:sub>
                    </m:sSub>
                    <m:r>
                      <a:rPr lang="en-US" altLang="zh-TW" i="1">
                        <a:latin typeface="Cambria Math" panose="02040503050406030204" pitchFamily="18" charset="0"/>
                      </a:rPr>
                      <m:t>=</m:t>
                    </m:r>
                  </m:oMath>
                </a14:m>
                <a:r>
                  <a:rPr lang="en-US" altLang="zh-TW" dirty="0"/>
                  <a:t>40</a:t>
                </a:r>
                <a:r>
                  <a:rPr lang="zh-TW" altLang="en-US" dirty="0"/>
                  <a:t> </a:t>
                </a:r>
                <a:r>
                  <a:rPr lang="en-US" altLang="zh-TW" dirty="0"/>
                  <a:t>KB</a:t>
                </a:r>
              </a:p>
              <a:p>
                <a:pPr marL="0" indent="0">
                  <a:buNone/>
                </a:pPr>
                <a14:m>
                  <m:oMath xmlns:m="http://schemas.openxmlformats.org/officeDocument/2006/math">
                    <m:sSub>
                      <m:sSubPr>
                        <m:ctrlPr>
                          <a:rPr lang="en-US" altLang="zh-TW" i="1">
                            <a:latin typeface="Cambria Math" panose="02040503050406030204" pitchFamily="18" charset="0"/>
                          </a:rPr>
                        </m:ctrlPr>
                      </m:sSubPr>
                      <m:e>
                        <m:r>
                          <m:rPr>
                            <m:sty m:val="p"/>
                          </m:rPr>
                          <a:rPr lang="en-US" altLang="zh-TW" i="1">
                            <a:latin typeface="Cambria Math" panose="02040503050406030204" pitchFamily="18" charset="0"/>
                          </a:rPr>
                          <m:t>N</m:t>
                        </m:r>
                      </m:e>
                      <m:sub>
                        <m:r>
                          <m:rPr>
                            <m:sty m:val="p"/>
                          </m:rPr>
                          <a:rPr lang="en-US" altLang="zh-TW" i="1">
                            <a:latin typeface="Cambria Math" panose="02040503050406030204" pitchFamily="18" charset="0"/>
                          </a:rPr>
                          <m:t>MSF</m:t>
                        </m:r>
                        <m:r>
                          <a:rPr lang="en-US" altLang="zh-TW" i="1">
                            <a:latin typeface="Cambria Math" panose="02040503050406030204" pitchFamily="18" charset="0"/>
                          </a:rPr>
                          <m:t>&amp;</m:t>
                        </m:r>
                        <m:r>
                          <m:rPr>
                            <m:sty m:val="p"/>
                          </m:rPr>
                          <a:rPr lang="en-US" altLang="zh-TW" i="1">
                            <a:latin typeface="Cambria Math" panose="02040503050406030204" pitchFamily="18" charset="0"/>
                          </a:rPr>
                          <m:t>MMP</m:t>
                        </m:r>
                      </m:sub>
                    </m:sSub>
                    <m:r>
                      <a:rPr lang="en-US" altLang="zh-TW" i="1">
                        <a:latin typeface="Cambria Math" panose="02040503050406030204" pitchFamily="18" charset="0"/>
                      </a:rPr>
                      <m:t>=</m:t>
                    </m:r>
                  </m:oMath>
                </a14:m>
                <a:r>
                  <a:rPr lang="en-US" altLang="zh-TW" dirty="0"/>
                  <a:t>60</a:t>
                </a:r>
                <a:r>
                  <a:rPr lang="zh-TW" altLang="en-US" dirty="0"/>
                  <a:t> </a:t>
                </a:r>
                <a:r>
                  <a:rPr lang="en-US" altLang="zh-TW" dirty="0"/>
                  <a:t>KB</a:t>
                </a:r>
              </a:p>
              <a:p>
                <a:pPr marL="0" indent="0">
                  <a:buNone/>
                </a:pPr>
                <a14:m>
                  <m:oMath xmlns:m="http://schemas.openxmlformats.org/officeDocument/2006/math">
                    <m:sSub>
                      <m:sSubPr>
                        <m:ctrlPr>
                          <a:rPr lang="en-US" altLang="zh-TW" i="1">
                            <a:latin typeface="Cambria Math" panose="02040503050406030204" pitchFamily="18" charset="0"/>
                          </a:rPr>
                        </m:ctrlPr>
                      </m:sSubPr>
                      <m:e>
                        <m:r>
                          <m:rPr>
                            <m:sty m:val="p"/>
                          </m:rPr>
                          <a:rPr lang="en-US" altLang="zh-TW" i="1">
                            <a:latin typeface="Cambria Math" panose="02040503050406030204" pitchFamily="18" charset="0"/>
                          </a:rPr>
                          <m:t>N</m:t>
                        </m:r>
                      </m:e>
                      <m:sub>
                        <m:r>
                          <m:rPr>
                            <m:sty m:val="p"/>
                          </m:rPr>
                          <a:rPr lang="en-US" altLang="zh-TW" i="1">
                            <a:latin typeface="Cambria Math" panose="02040503050406030204" pitchFamily="18" charset="0"/>
                          </a:rPr>
                          <m:t>MMP</m:t>
                        </m:r>
                        <m:r>
                          <a:rPr lang="en-US" altLang="zh-TW" i="1">
                            <a:latin typeface="Cambria Math" panose="02040503050406030204" pitchFamily="18" charset="0"/>
                          </a:rPr>
                          <m:t>&amp;</m:t>
                        </m:r>
                        <m:r>
                          <m:rPr>
                            <m:sty m:val="p"/>
                          </m:rPr>
                          <a:rPr lang="en-US" altLang="zh-TW" i="1">
                            <a:latin typeface="Cambria Math" panose="02040503050406030204" pitchFamily="18" charset="0"/>
                          </a:rPr>
                          <m:t>DQU</m:t>
                        </m:r>
                      </m:sub>
                    </m:sSub>
                    <m:r>
                      <a:rPr lang="en-US" altLang="zh-TW" i="1">
                        <a:latin typeface="Cambria Math" panose="02040503050406030204" pitchFamily="18" charset="0"/>
                      </a:rPr>
                      <m:t>=</m:t>
                    </m:r>
                  </m:oMath>
                </a14:m>
                <a:r>
                  <a:rPr lang="en-US" altLang="zh-TW" dirty="0"/>
                  <a:t>60</a:t>
                </a:r>
                <a:r>
                  <a:rPr lang="zh-TW" altLang="en-US" dirty="0"/>
                  <a:t> </a:t>
                </a:r>
                <a:r>
                  <a:rPr lang="en-US" altLang="zh-TW" dirty="0"/>
                  <a:t>KB</a:t>
                </a:r>
              </a:p>
              <a:p>
                <a:pPr marL="0" indent="0">
                  <a:buNone/>
                </a:pPr>
                <a14:m>
                  <m:oMath xmlns:m="http://schemas.openxmlformats.org/officeDocument/2006/math">
                    <m:sSub>
                      <m:sSubPr>
                        <m:ctrlPr>
                          <a:rPr lang="en-US" altLang="zh-TW" i="1">
                            <a:latin typeface="Cambria Math" panose="02040503050406030204" pitchFamily="18" charset="0"/>
                          </a:rPr>
                        </m:ctrlPr>
                      </m:sSubPr>
                      <m:e>
                        <m:r>
                          <m:rPr>
                            <m:sty m:val="p"/>
                          </m:rPr>
                          <a:rPr lang="en-US" altLang="zh-TW" i="1">
                            <a:latin typeface="Cambria Math" panose="02040503050406030204" pitchFamily="18" charset="0"/>
                          </a:rPr>
                          <m:t>N</m:t>
                        </m:r>
                      </m:e>
                      <m:sub>
                        <m:r>
                          <m:rPr>
                            <m:sty m:val="p"/>
                          </m:rPr>
                          <a:rPr lang="en-US" altLang="zh-TW" i="1">
                            <a:latin typeface="Cambria Math" panose="02040503050406030204" pitchFamily="18" charset="0"/>
                          </a:rPr>
                          <m:t>MSF</m:t>
                        </m:r>
                        <m:r>
                          <a:rPr lang="en-US" altLang="zh-TW" i="1">
                            <a:latin typeface="Cambria Math" panose="02040503050406030204" pitchFamily="18" charset="0"/>
                          </a:rPr>
                          <m:t>&amp;</m:t>
                        </m:r>
                        <m:r>
                          <m:rPr>
                            <m:sty m:val="p"/>
                          </m:rPr>
                          <a:rPr lang="en-US" altLang="zh-TW" i="1">
                            <a:latin typeface="Cambria Math" panose="02040503050406030204" pitchFamily="18" charset="0"/>
                          </a:rPr>
                          <m:t>MMP</m:t>
                        </m:r>
                        <m:r>
                          <a:rPr lang="en-US" altLang="zh-TW" i="1">
                            <a:latin typeface="Cambria Math" panose="02040503050406030204" pitchFamily="18" charset="0"/>
                          </a:rPr>
                          <m:t>&amp;</m:t>
                        </m:r>
                        <m:r>
                          <m:rPr>
                            <m:sty m:val="p"/>
                          </m:rPr>
                          <a:rPr lang="en-US" altLang="zh-TW" i="1">
                            <a:latin typeface="Cambria Math" panose="02040503050406030204" pitchFamily="18" charset="0"/>
                          </a:rPr>
                          <m:t>DQU</m:t>
                        </m:r>
                      </m:sub>
                    </m:sSub>
                    <m:r>
                      <a:rPr lang="en-US" altLang="zh-TW" i="1">
                        <a:latin typeface="Cambria Math" panose="02040503050406030204" pitchFamily="18" charset="0"/>
                      </a:rPr>
                      <m:t>=</m:t>
                    </m:r>
                  </m:oMath>
                </a14:m>
                <a:r>
                  <a:rPr lang="en-US" altLang="zh-TW" dirty="0"/>
                  <a:t>80</a:t>
                </a:r>
                <a:r>
                  <a:rPr lang="zh-TW" altLang="en-US" dirty="0"/>
                  <a:t> </a:t>
                </a:r>
                <a:r>
                  <a:rPr lang="en-US" altLang="zh-TW" dirty="0"/>
                  <a:t>KB</a:t>
                </a:r>
              </a:p>
              <a:p>
                <a:pPr marL="0" indent="0">
                  <a:buNone/>
                </a:pPr>
                <a:endParaRPr lang="zh-TW" altLang="en-US" dirty="0"/>
              </a:p>
            </p:txBody>
          </p:sp>
        </mc:Choice>
        <mc:Fallback xmlns="">
          <p:sp>
            <p:nvSpPr>
              <p:cNvPr id="3" name="內容版面配置區 2">
                <a:extLst>
                  <a:ext uri="{FF2B5EF4-FFF2-40B4-BE49-F238E27FC236}">
                    <a16:creationId xmlns:a16="http://schemas.microsoft.com/office/drawing/2014/main" id="{E832B593-E882-4581-B0C9-B946F5021847}"/>
                  </a:ext>
                </a:extLst>
              </p:cNvPr>
              <p:cNvSpPr>
                <a:spLocks noGrp="1" noRot="1" noChangeAspect="1" noMove="1" noResize="1" noEditPoints="1" noAdjustHandles="1" noChangeArrowheads="1" noChangeShapeType="1" noTextEdit="1"/>
              </p:cNvSpPr>
              <p:nvPr>
                <p:ph idx="1"/>
              </p:nvPr>
            </p:nvSpPr>
            <p:spPr>
              <a:blipFill>
                <a:blip r:embed="rId3"/>
                <a:stretch>
                  <a:fillRect l="-1852" t="-1752" r="-593" b="-4313"/>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128</a:t>
            </a:fld>
            <a:endParaRPr lang="en-US" altLang="zh-TW"/>
          </a:p>
        </p:txBody>
      </p:sp>
    </p:spTree>
    <p:extLst>
      <p:ext uri="{BB962C8B-B14F-4D97-AF65-F5344CB8AC3E}">
        <p14:creationId xmlns:p14="http://schemas.microsoft.com/office/powerpoint/2010/main" val="42592462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A.</a:t>
            </a:r>
            <a:r>
              <a:rPr lang="zh-TW" altLang="en-US" sz="4000" dirty="0"/>
              <a:t> </a:t>
            </a:r>
            <a:r>
              <a:rPr lang="en-US" altLang="zh-TW" sz="4000" dirty="0"/>
              <a:t>Simulation Parameters</a:t>
            </a:r>
            <a:br>
              <a:rPr lang="zh-TW" altLang="zh-TW" sz="4000" dirty="0"/>
            </a:br>
            <a:endParaRPr lang="zh-TW" altLang="en-US" sz="4000"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pPr marL="0" indent="0">
                  <a:buNone/>
                </a:pPr>
                <a:r>
                  <a:rPr lang="en-US" altLang="zh-TW" dirty="0"/>
                  <a:t>The probability of state data migration between different VNFCs is given, namely,</a:t>
                </a:r>
              </a:p>
              <a:p>
                <a:pPr marL="0" indent="0">
                  <a:buNone/>
                </a:pPr>
                <a14:m>
                  <m:oMath xmlns:m="http://schemas.openxmlformats.org/officeDocument/2006/math">
                    <m:sSub>
                      <m:sSubPr>
                        <m:ctrlPr>
                          <a:rPr lang="en-US" altLang="zh-TW" i="1">
                            <a:latin typeface="Cambria Math" panose="02040503050406030204" pitchFamily="18" charset="0"/>
                          </a:rPr>
                        </m:ctrlPr>
                      </m:sSubPr>
                      <m:e>
                        <m:r>
                          <m:rPr>
                            <m:sty m:val="p"/>
                          </m:rPr>
                          <a:rPr lang="en-US" altLang="zh-TW" i="1" smtClean="0">
                            <a:latin typeface="Cambria Math" panose="02040503050406030204" pitchFamily="18" charset="0"/>
                          </a:rPr>
                          <m:t>P</m:t>
                        </m:r>
                      </m:e>
                      <m:sub>
                        <m:r>
                          <m:rPr>
                            <m:sty m:val="p"/>
                          </m:rPr>
                          <a:rPr lang="en-US" altLang="zh-TW" i="1">
                            <a:latin typeface="Cambria Math" panose="02040503050406030204" pitchFamily="18" charset="0"/>
                          </a:rPr>
                          <m:t>MSF</m:t>
                        </m:r>
                      </m:sub>
                    </m:sSub>
                    <m:r>
                      <a:rPr lang="en-US" altLang="zh-TW" i="1">
                        <a:latin typeface="Cambria Math" panose="02040503050406030204" pitchFamily="18" charset="0"/>
                      </a:rPr>
                      <m:t>=</m:t>
                    </m:r>
                  </m:oMath>
                </a14:m>
                <a:r>
                  <a:rPr lang="en-US" altLang="zh-TW" dirty="0"/>
                  <a:t>0.2</a:t>
                </a:r>
              </a:p>
              <a:p>
                <a:pPr marL="0" indent="0">
                  <a:buNone/>
                </a:pPr>
                <a14:m>
                  <m:oMath xmlns:m="http://schemas.openxmlformats.org/officeDocument/2006/math">
                    <m:sSub>
                      <m:sSubPr>
                        <m:ctrlPr>
                          <a:rPr lang="en-US" altLang="zh-TW" i="1">
                            <a:latin typeface="Cambria Math" panose="02040503050406030204" pitchFamily="18" charset="0"/>
                          </a:rPr>
                        </m:ctrlPr>
                      </m:sSubPr>
                      <m:e>
                        <m:r>
                          <m:rPr>
                            <m:sty m:val="p"/>
                          </m:rPr>
                          <a:rPr lang="en-US" altLang="zh-TW" i="1">
                            <a:latin typeface="Cambria Math" panose="02040503050406030204" pitchFamily="18" charset="0"/>
                          </a:rPr>
                          <m:t>P</m:t>
                        </m:r>
                      </m:e>
                      <m:sub>
                        <m:r>
                          <m:rPr>
                            <m:sty m:val="p"/>
                          </m:rPr>
                          <a:rPr lang="en-US" altLang="zh-TW" i="1" smtClean="0">
                            <a:latin typeface="Cambria Math" panose="02040503050406030204" pitchFamily="18" charset="0"/>
                          </a:rPr>
                          <m:t>M</m:t>
                        </m:r>
                        <m:r>
                          <m:rPr>
                            <m:sty m:val="p"/>
                          </m:rPr>
                          <a:rPr lang="en-US" altLang="zh-TW" i="1">
                            <a:latin typeface="Cambria Math" panose="02040503050406030204" pitchFamily="18" charset="0"/>
                          </a:rPr>
                          <m:t>M</m:t>
                        </m:r>
                        <m:r>
                          <m:rPr>
                            <m:sty m:val="p"/>
                          </m:rPr>
                          <a:rPr lang="en-US" altLang="zh-TW" i="1" smtClean="0">
                            <a:latin typeface="Cambria Math" panose="02040503050406030204" pitchFamily="18" charset="0"/>
                          </a:rPr>
                          <m:t>P</m:t>
                        </m:r>
                      </m:sub>
                    </m:sSub>
                    <m:r>
                      <a:rPr lang="en-US" altLang="zh-TW" i="1">
                        <a:latin typeface="Cambria Math" panose="02040503050406030204" pitchFamily="18" charset="0"/>
                      </a:rPr>
                      <m:t>=</m:t>
                    </m:r>
                  </m:oMath>
                </a14:m>
                <a:r>
                  <a:rPr lang="en-US" altLang="zh-TW" dirty="0"/>
                  <a:t>0.1</a:t>
                </a:r>
              </a:p>
              <a:p>
                <a:pPr marL="0" indent="0">
                  <a:buNone/>
                </a:pPr>
                <a14:m>
                  <m:oMath xmlns:m="http://schemas.openxmlformats.org/officeDocument/2006/math">
                    <m:sSub>
                      <m:sSubPr>
                        <m:ctrlPr>
                          <a:rPr lang="en-US" altLang="zh-TW" i="1">
                            <a:latin typeface="Cambria Math" panose="02040503050406030204" pitchFamily="18" charset="0"/>
                          </a:rPr>
                        </m:ctrlPr>
                      </m:sSubPr>
                      <m:e>
                        <m:r>
                          <m:rPr>
                            <m:sty m:val="p"/>
                          </m:rPr>
                          <a:rPr lang="en-US" altLang="zh-TW" i="1">
                            <a:latin typeface="Cambria Math" panose="02040503050406030204" pitchFamily="18" charset="0"/>
                          </a:rPr>
                          <m:t>P</m:t>
                        </m:r>
                      </m:e>
                      <m:sub>
                        <m:r>
                          <m:rPr>
                            <m:sty m:val="p"/>
                          </m:rPr>
                          <a:rPr lang="en-US" altLang="zh-TW" i="1">
                            <a:latin typeface="Cambria Math" panose="02040503050406030204" pitchFamily="18" charset="0"/>
                          </a:rPr>
                          <m:t>MSF</m:t>
                        </m:r>
                        <m:r>
                          <a:rPr lang="en-US" altLang="zh-TW" i="1">
                            <a:latin typeface="Cambria Math" panose="02040503050406030204" pitchFamily="18" charset="0"/>
                          </a:rPr>
                          <m:t>&amp;</m:t>
                        </m:r>
                        <m:r>
                          <m:rPr>
                            <m:sty m:val="p"/>
                          </m:rPr>
                          <a:rPr lang="en-US" altLang="zh-TW" i="1">
                            <a:latin typeface="Cambria Math" panose="02040503050406030204" pitchFamily="18" charset="0"/>
                          </a:rPr>
                          <m:t>MMP</m:t>
                        </m:r>
                      </m:sub>
                    </m:sSub>
                    <m:r>
                      <a:rPr lang="en-US" altLang="zh-TW" i="1">
                        <a:latin typeface="Cambria Math" panose="02040503050406030204" pitchFamily="18" charset="0"/>
                      </a:rPr>
                      <m:t>=</m:t>
                    </m:r>
                  </m:oMath>
                </a14:m>
                <a:r>
                  <a:rPr lang="en-US" altLang="zh-TW" dirty="0"/>
                  <a:t>0.2</a:t>
                </a:r>
              </a:p>
              <a:p>
                <a:pPr marL="0" indent="0">
                  <a:buNone/>
                </a:pPr>
                <a14:m>
                  <m:oMath xmlns:m="http://schemas.openxmlformats.org/officeDocument/2006/math">
                    <m:sSub>
                      <m:sSubPr>
                        <m:ctrlPr>
                          <a:rPr lang="en-US" altLang="zh-TW" i="1">
                            <a:latin typeface="Cambria Math" panose="02040503050406030204" pitchFamily="18" charset="0"/>
                          </a:rPr>
                        </m:ctrlPr>
                      </m:sSubPr>
                      <m:e>
                        <m:r>
                          <m:rPr>
                            <m:sty m:val="p"/>
                          </m:rPr>
                          <a:rPr lang="en-US" altLang="zh-TW" i="1">
                            <a:latin typeface="Cambria Math" panose="02040503050406030204" pitchFamily="18" charset="0"/>
                          </a:rPr>
                          <m:t>P</m:t>
                        </m:r>
                      </m:e>
                      <m:sub>
                        <m:r>
                          <m:rPr>
                            <m:sty m:val="p"/>
                          </m:rPr>
                          <a:rPr lang="en-US" altLang="zh-TW" i="1">
                            <a:latin typeface="Cambria Math" panose="02040503050406030204" pitchFamily="18" charset="0"/>
                          </a:rPr>
                          <m:t>MMP</m:t>
                        </m:r>
                        <m:r>
                          <a:rPr lang="en-US" altLang="zh-TW" i="1">
                            <a:latin typeface="Cambria Math" panose="02040503050406030204" pitchFamily="18" charset="0"/>
                          </a:rPr>
                          <m:t>&amp;</m:t>
                        </m:r>
                        <m:r>
                          <m:rPr>
                            <m:sty m:val="p"/>
                          </m:rPr>
                          <a:rPr lang="en-US" altLang="zh-TW" i="1">
                            <a:latin typeface="Cambria Math" panose="02040503050406030204" pitchFamily="18" charset="0"/>
                          </a:rPr>
                          <m:t>DQU</m:t>
                        </m:r>
                      </m:sub>
                    </m:sSub>
                    <m:r>
                      <a:rPr lang="en-US" altLang="zh-TW" i="1">
                        <a:latin typeface="Cambria Math" panose="02040503050406030204" pitchFamily="18" charset="0"/>
                      </a:rPr>
                      <m:t>=</m:t>
                    </m:r>
                  </m:oMath>
                </a14:m>
                <a:r>
                  <a:rPr lang="en-US" altLang="zh-TW" dirty="0"/>
                  <a:t>0.1</a:t>
                </a:r>
              </a:p>
              <a:p>
                <a:pPr marL="0" indent="0">
                  <a:buNone/>
                </a:pPr>
                <a14:m>
                  <m:oMath xmlns:m="http://schemas.openxmlformats.org/officeDocument/2006/math">
                    <m:sSub>
                      <m:sSubPr>
                        <m:ctrlPr>
                          <a:rPr lang="en-US" altLang="zh-TW" i="1">
                            <a:latin typeface="Cambria Math" panose="02040503050406030204" pitchFamily="18" charset="0"/>
                          </a:rPr>
                        </m:ctrlPr>
                      </m:sSubPr>
                      <m:e>
                        <m:r>
                          <m:rPr>
                            <m:sty m:val="p"/>
                          </m:rPr>
                          <a:rPr lang="en-US" altLang="zh-TW" i="1">
                            <a:latin typeface="Cambria Math" panose="02040503050406030204" pitchFamily="18" charset="0"/>
                          </a:rPr>
                          <m:t>P</m:t>
                        </m:r>
                      </m:e>
                      <m:sub>
                        <m:r>
                          <m:rPr>
                            <m:sty m:val="p"/>
                          </m:rPr>
                          <a:rPr lang="en-US" altLang="zh-TW" i="1">
                            <a:latin typeface="Cambria Math" panose="02040503050406030204" pitchFamily="18" charset="0"/>
                          </a:rPr>
                          <m:t>MSF</m:t>
                        </m:r>
                        <m:r>
                          <a:rPr lang="en-US" altLang="zh-TW" i="1">
                            <a:latin typeface="Cambria Math" panose="02040503050406030204" pitchFamily="18" charset="0"/>
                          </a:rPr>
                          <m:t>&amp;</m:t>
                        </m:r>
                        <m:r>
                          <m:rPr>
                            <m:sty m:val="p"/>
                          </m:rPr>
                          <a:rPr lang="en-US" altLang="zh-TW" i="1">
                            <a:latin typeface="Cambria Math" panose="02040503050406030204" pitchFamily="18" charset="0"/>
                          </a:rPr>
                          <m:t>MMP</m:t>
                        </m:r>
                        <m:r>
                          <a:rPr lang="en-US" altLang="zh-TW" i="1">
                            <a:latin typeface="Cambria Math" panose="02040503050406030204" pitchFamily="18" charset="0"/>
                          </a:rPr>
                          <m:t>&amp;</m:t>
                        </m:r>
                        <m:r>
                          <m:rPr>
                            <m:sty m:val="p"/>
                          </m:rPr>
                          <a:rPr lang="en-US" altLang="zh-TW" i="1">
                            <a:latin typeface="Cambria Math" panose="02040503050406030204" pitchFamily="18" charset="0"/>
                          </a:rPr>
                          <m:t>DQU</m:t>
                        </m:r>
                      </m:sub>
                    </m:sSub>
                    <m:r>
                      <a:rPr lang="en-US" altLang="zh-TW" i="1">
                        <a:latin typeface="Cambria Math" panose="02040503050406030204" pitchFamily="18" charset="0"/>
                      </a:rPr>
                      <m:t>=</m:t>
                    </m:r>
                  </m:oMath>
                </a14:m>
                <a:r>
                  <a:rPr lang="en-US" altLang="zh-TW" dirty="0"/>
                  <a:t>0.2</a:t>
                </a:r>
              </a:p>
              <a:p>
                <a:pPr marL="0" indent="0">
                  <a:buNone/>
                </a:pPr>
                <a:endParaRPr lang="en-US" altLang="zh-TW" dirty="0"/>
              </a:p>
              <a:p>
                <a:pPr marL="0" indent="0">
                  <a:buNone/>
                </a:pPr>
                <a:endParaRPr lang="en-US" altLang="zh-TW" dirty="0"/>
              </a:p>
              <a:p>
                <a:pPr marL="0" indent="0">
                  <a:buNone/>
                </a:pPr>
                <a:endParaRPr lang="zh-TW" altLang="zh-TW" dirty="0"/>
              </a:p>
              <a:p>
                <a:pPr marL="0" indent="0">
                  <a:buNone/>
                </a:pPr>
                <a:endParaRPr lang="zh-TW" altLang="en-US" dirty="0"/>
              </a:p>
            </p:txBody>
          </p:sp>
        </mc:Choice>
        <mc:Fallback xmlns="">
          <p:sp>
            <p:nvSpPr>
              <p:cNvPr id="3" name="內容版面配置區 2">
                <a:extLst>
                  <a:ext uri="{FF2B5EF4-FFF2-40B4-BE49-F238E27FC236}">
                    <a16:creationId xmlns:a16="http://schemas.microsoft.com/office/drawing/2014/main" id="{E832B593-E882-4581-B0C9-B946F5021847}"/>
                  </a:ext>
                </a:extLst>
              </p:cNvPr>
              <p:cNvSpPr>
                <a:spLocks noGrp="1" noRot="1" noChangeAspect="1" noMove="1" noResize="1" noEditPoints="1" noAdjustHandles="1" noChangeArrowheads="1" noChangeShapeType="1" noTextEdit="1"/>
              </p:cNvSpPr>
              <p:nvPr>
                <p:ph idx="1"/>
              </p:nvPr>
            </p:nvSpPr>
            <p:spPr>
              <a:blipFill>
                <a:blip r:embed="rId3"/>
                <a:stretch>
                  <a:fillRect l="-1852" t="-1752" r="-741"/>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129</a:t>
            </a:fld>
            <a:endParaRPr lang="en-US" altLang="zh-TW"/>
          </a:p>
        </p:txBody>
      </p:sp>
    </p:spTree>
    <p:extLst>
      <p:ext uri="{BB962C8B-B14F-4D97-AF65-F5344CB8AC3E}">
        <p14:creationId xmlns:p14="http://schemas.microsoft.com/office/powerpoint/2010/main" val="1760038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To address the limitations of existing mobility management, two methodologies are provided</a:t>
            </a:r>
            <a:r>
              <a:rPr lang="zh-TW" altLang="en-US" dirty="0"/>
              <a:t>：</a:t>
            </a:r>
            <a:endParaRPr lang="en-US" altLang="zh-TW" dirty="0"/>
          </a:p>
          <a:p>
            <a:pPr marL="514350" indent="-514350">
              <a:buFont typeface="+mj-lt"/>
              <a:buAutoNum type="arabicPeriod"/>
            </a:pPr>
            <a:r>
              <a:rPr lang="en-US" altLang="zh-TW" dirty="0"/>
              <a:t>distributed mobility management [4], [5] </a:t>
            </a:r>
          </a:p>
          <a:p>
            <a:pPr marL="514350" indent="-514350">
              <a:buFont typeface="+mj-lt"/>
              <a:buAutoNum type="arabicPeriod"/>
            </a:pPr>
            <a:r>
              <a:rPr lang="en-US" altLang="zh-TW" dirty="0"/>
              <a:t>virtualized mobility management [6].</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13</a:t>
            </a:fld>
            <a:endParaRPr lang="en-US" altLang="zh-TW"/>
          </a:p>
        </p:txBody>
      </p:sp>
      <p:sp>
        <p:nvSpPr>
          <p:cNvPr id="5" name="文字方塊 4">
            <a:extLst>
              <a:ext uri="{FF2B5EF4-FFF2-40B4-BE49-F238E27FC236}">
                <a16:creationId xmlns:a16="http://schemas.microsoft.com/office/drawing/2014/main" id="{D61EC3D8-E911-4538-A9AA-8007E6B26EE4}"/>
              </a:ext>
            </a:extLst>
          </p:cNvPr>
          <p:cNvSpPr txBox="1"/>
          <p:nvPr/>
        </p:nvSpPr>
        <p:spPr>
          <a:xfrm>
            <a:off x="683568" y="5085184"/>
            <a:ext cx="8003232" cy="936104"/>
          </a:xfrm>
          <a:prstGeom prst="rect">
            <a:avLst/>
          </a:prstGeom>
          <a:noFill/>
        </p:spPr>
        <p:txBody>
          <a:bodyPr wrap="square" rtlCol="0">
            <a:spAutoFit/>
          </a:bodyPr>
          <a:lstStyle/>
          <a:p>
            <a:r>
              <a:rPr lang="en-US" altLang="zh-TW"/>
              <a:t>[6] T. Taleb et al., “EASE: EPC as a service to ease mobile core network</a:t>
            </a:r>
          </a:p>
          <a:p>
            <a:r>
              <a:rPr lang="en-US" altLang="zh-TW"/>
              <a:t>deployment over cloud,” IEEE Netw. Mag., vol. 29, no. 2, pp. 78–88,</a:t>
            </a:r>
          </a:p>
          <a:p>
            <a:r>
              <a:rPr lang="en-US" altLang="zh-TW"/>
              <a:t>Mar. 2015.</a:t>
            </a:r>
            <a:endParaRPr lang="zh-TW" altLang="en-US" dirty="0"/>
          </a:p>
        </p:txBody>
      </p:sp>
    </p:spTree>
    <p:extLst>
      <p:ext uri="{BB962C8B-B14F-4D97-AF65-F5344CB8AC3E}">
        <p14:creationId xmlns:p14="http://schemas.microsoft.com/office/powerpoint/2010/main" val="362326470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B.</a:t>
            </a:r>
            <a:r>
              <a:rPr lang="zh-TW" altLang="en-US" sz="4000" dirty="0"/>
              <a:t> </a:t>
            </a:r>
            <a:r>
              <a:rPr lang="en-US" altLang="zh-TW" dirty="0"/>
              <a:t>Performance Evaluation</a:t>
            </a:r>
            <a:br>
              <a:rPr lang="zh-TW" altLang="zh-TW" sz="4000" dirty="0"/>
            </a:br>
            <a:endParaRPr lang="zh-TW" altLang="en-US" sz="4000"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pPr marL="0" indent="0">
              <a:buNone/>
            </a:pPr>
            <a:r>
              <a:rPr lang="en-US" altLang="zh-TW" dirty="0"/>
              <a:t>1)Network Generated Based on Complex Network and Placement of Instances:</a:t>
            </a:r>
          </a:p>
          <a:p>
            <a:pPr marL="0" indent="0">
              <a:buNone/>
            </a:pPr>
            <a:r>
              <a:rPr lang="en-US" altLang="zh-TW" dirty="0"/>
              <a:t>The network topology of radio access network is generated based on complex network so as to evaluate the performances of </a:t>
            </a:r>
            <a:r>
              <a:rPr lang="en-US" altLang="zh-TW" dirty="0" err="1"/>
              <a:t>vMME</a:t>
            </a:r>
            <a:r>
              <a:rPr lang="en-US" altLang="zh-TW" dirty="0"/>
              <a:t>, in which the connection relation of BSs follows BA model.</a:t>
            </a:r>
            <a:endParaRPr lang="zh-TW" altLang="zh-TW" dirty="0"/>
          </a:p>
          <a:p>
            <a:pPr marL="0" indent="0">
              <a:buNone/>
            </a:pP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130</a:t>
            </a:fld>
            <a:endParaRPr lang="en-US" altLang="zh-TW"/>
          </a:p>
        </p:txBody>
      </p:sp>
    </p:spTree>
    <p:extLst>
      <p:ext uri="{BB962C8B-B14F-4D97-AF65-F5344CB8AC3E}">
        <p14:creationId xmlns:p14="http://schemas.microsoft.com/office/powerpoint/2010/main" val="123670367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B.</a:t>
            </a:r>
            <a:r>
              <a:rPr lang="zh-TW" altLang="en-US" sz="4000" dirty="0"/>
              <a:t> </a:t>
            </a:r>
            <a:r>
              <a:rPr lang="en-US" altLang="zh-TW" dirty="0"/>
              <a:t>Performance Evaluation</a:t>
            </a:r>
            <a:br>
              <a:rPr lang="zh-TW" altLang="zh-TW" sz="4000" dirty="0"/>
            </a:br>
            <a:endParaRPr lang="zh-TW" altLang="en-US" sz="4000"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In the simulation , the number of nodes in the network is 50, and the average degree value is 2.</a:t>
            </a:r>
          </a:p>
          <a:p>
            <a:r>
              <a:rPr lang="en-US" altLang="zh-TW" dirty="0"/>
              <a:t>With the generated radio access network, the number of VNFCs of </a:t>
            </a:r>
            <a:r>
              <a:rPr lang="en-US" altLang="zh-TW" dirty="0" err="1"/>
              <a:t>vMME</a:t>
            </a:r>
            <a:r>
              <a:rPr lang="en-US" altLang="zh-TW" dirty="0"/>
              <a:t> including MSF and MMP are initiated as 16 and 6, respectively.</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131</a:t>
            </a:fld>
            <a:endParaRPr lang="en-US" altLang="zh-TW"/>
          </a:p>
        </p:txBody>
      </p:sp>
    </p:spTree>
    <p:extLst>
      <p:ext uri="{BB962C8B-B14F-4D97-AF65-F5344CB8AC3E}">
        <p14:creationId xmlns:p14="http://schemas.microsoft.com/office/powerpoint/2010/main" val="225658908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B.</a:t>
            </a:r>
            <a:r>
              <a:rPr lang="zh-TW" altLang="en-US" sz="4000" dirty="0"/>
              <a:t> </a:t>
            </a:r>
            <a:r>
              <a:rPr lang="en-US" altLang="zh-TW" dirty="0"/>
              <a:t>Performance Evaluation</a:t>
            </a:r>
            <a:br>
              <a:rPr lang="zh-TW" altLang="zh-TW" sz="4000" dirty="0"/>
            </a:br>
            <a:endParaRPr lang="zh-TW" altLang="en-US" sz="4000"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With the initiated number of the instances of VMME components, the optimization process is executed, and the number of instances of MSF and MMP are 12 and 5 after optimization algorithm of </a:t>
            </a:r>
            <a:r>
              <a:rPr lang="en-US" altLang="zh-TW" dirty="0">
                <a:hlinkClick r:id="" action="ppaction://customshow?id=9&amp;return=true"/>
              </a:rPr>
              <a:t>Min-TSCOC</a:t>
            </a:r>
            <a:r>
              <a:rPr lang="en-US" altLang="zh-TW" dirty="0"/>
              <a:t>.</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132</a:t>
            </a:fld>
            <a:endParaRPr lang="en-US" altLang="zh-TW"/>
          </a:p>
        </p:txBody>
      </p:sp>
    </p:spTree>
    <p:extLst>
      <p:ext uri="{BB962C8B-B14F-4D97-AF65-F5344CB8AC3E}">
        <p14:creationId xmlns:p14="http://schemas.microsoft.com/office/powerpoint/2010/main" val="95149299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B.</a:t>
            </a:r>
            <a:r>
              <a:rPr lang="zh-TW" altLang="en-US" sz="4000" dirty="0"/>
              <a:t> </a:t>
            </a:r>
            <a:r>
              <a:rPr lang="en-US" altLang="zh-TW" dirty="0"/>
              <a:t>Performance Evaluation</a:t>
            </a:r>
            <a:br>
              <a:rPr lang="zh-TW" altLang="zh-TW" sz="4000" dirty="0"/>
            </a:br>
            <a:endParaRPr lang="zh-TW" altLang="en-US" sz="4000" dirty="0"/>
          </a:p>
        </p:txBody>
      </p:sp>
      <p:pic>
        <p:nvPicPr>
          <p:cNvPr id="5" name="內容版面配置區 4">
            <a:extLst>
              <a:ext uri="{FF2B5EF4-FFF2-40B4-BE49-F238E27FC236}">
                <a16:creationId xmlns:a16="http://schemas.microsoft.com/office/drawing/2014/main" id="{C08E7FC8-567B-44B0-B175-6AE9BA745785}"/>
              </a:ext>
            </a:extLst>
          </p:cNvPr>
          <p:cNvPicPr>
            <a:picLocks noGrp="1" noChangeAspect="1"/>
          </p:cNvPicPr>
          <p:nvPr>
            <p:ph idx="1"/>
          </p:nvPr>
        </p:nvPicPr>
        <p:blipFill>
          <a:blip r:embed="rId3"/>
          <a:stretch>
            <a:fillRect/>
          </a:stretch>
        </p:blipFill>
        <p:spPr>
          <a:xfrm>
            <a:off x="1833562" y="2143919"/>
            <a:ext cx="5476875" cy="3438525"/>
          </a:xfrm>
          <a:prstGeom prst="rect">
            <a:avLst/>
          </a:prstGeom>
        </p:spPr>
      </p:pic>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133</a:t>
            </a:fld>
            <a:endParaRPr lang="en-US" altLang="zh-TW"/>
          </a:p>
        </p:txBody>
      </p:sp>
    </p:spTree>
    <p:extLst>
      <p:ext uri="{BB962C8B-B14F-4D97-AF65-F5344CB8AC3E}">
        <p14:creationId xmlns:p14="http://schemas.microsoft.com/office/powerpoint/2010/main" val="363699163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B.</a:t>
            </a:r>
            <a:r>
              <a:rPr lang="zh-TW" altLang="en-US" sz="4000" dirty="0"/>
              <a:t> </a:t>
            </a:r>
            <a:r>
              <a:rPr lang="en-US" altLang="zh-TW" dirty="0"/>
              <a:t>Performance Evaluation</a:t>
            </a:r>
            <a:br>
              <a:rPr lang="zh-TW" altLang="zh-TW" sz="4000" dirty="0"/>
            </a:br>
            <a:endParaRPr lang="zh-TW" altLang="en-US" sz="4000" dirty="0"/>
          </a:p>
        </p:txBody>
      </p:sp>
      <p:pic>
        <p:nvPicPr>
          <p:cNvPr id="5" name="內容版面配置區 4">
            <a:extLst>
              <a:ext uri="{FF2B5EF4-FFF2-40B4-BE49-F238E27FC236}">
                <a16:creationId xmlns:a16="http://schemas.microsoft.com/office/drawing/2014/main" id="{70FDE415-2FFA-4B0C-8CBD-4C324A9CC185}"/>
              </a:ext>
            </a:extLst>
          </p:cNvPr>
          <p:cNvPicPr>
            <a:picLocks noGrp="1" noChangeAspect="1"/>
          </p:cNvPicPr>
          <p:nvPr>
            <p:ph idx="1"/>
          </p:nvPr>
        </p:nvPicPr>
        <p:blipFill>
          <a:blip r:embed="rId3"/>
          <a:stretch>
            <a:fillRect/>
          </a:stretch>
        </p:blipFill>
        <p:spPr>
          <a:xfrm>
            <a:off x="1585912" y="2024856"/>
            <a:ext cx="5972175" cy="3676650"/>
          </a:xfrm>
          <a:prstGeom prst="rect">
            <a:avLst/>
          </a:prstGeom>
        </p:spPr>
      </p:pic>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134</a:t>
            </a:fld>
            <a:endParaRPr lang="en-US" altLang="zh-TW"/>
          </a:p>
        </p:txBody>
      </p:sp>
    </p:spTree>
    <p:extLst>
      <p:ext uri="{BB962C8B-B14F-4D97-AF65-F5344CB8AC3E}">
        <p14:creationId xmlns:p14="http://schemas.microsoft.com/office/powerpoint/2010/main" val="101851614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B.</a:t>
            </a:r>
            <a:r>
              <a:rPr lang="zh-TW" altLang="en-US" sz="4000" dirty="0"/>
              <a:t> </a:t>
            </a:r>
            <a:r>
              <a:rPr lang="en-US" altLang="zh-TW" dirty="0"/>
              <a:t>Performance Evaluation</a:t>
            </a:r>
            <a:br>
              <a:rPr lang="zh-TW" altLang="zh-TW" sz="4000" dirty="0"/>
            </a:br>
            <a:endParaRPr lang="zh-TW" altLang="en-US" sz="4000" dirty="0"/>
          </a:p>
        </p:txBody>
      </p:sp>
      <p:pic>
        <p:nvPicPr>
          <p:cNvPr id="5" name="內容版面配置區 4">
            <a:extLst>
              <a:ext uri="{FF2B5EF4-FFF2-40B4-BE49-F238E27FC236}">
                <a16:creationId xmlns:a16="http://schemas.microsoft.com/office/drawing/2014/main" id="{F29A19BC-C48A-484C-A76B-32ABF5976012}"/>
              </a:ext>
            </a:extLst>
          </p:cNvPr>
          <p:cNvPicPr>
            <a:picLocks noGrp="1" noChangeAspect="1"/>
          </p:cNvPicPr>
          <p:nvPr>
            <p:ph idx="1"/>
          </p:nvPr>
        </p:nvPicPr>
        <p:blipFill>
          <a:blip r:embed="rId3"/>
          <a:stretch>
            <a:fillRect/>
          </a:stretch>
        </p:blipFill>
        <p:spPr>
          <a:xfrm>
            <a:off x="899592" y="1915318"/>
            <a:ext cx="7076381" cy="4249985"/>
          </a:xfrm>
          <a:prstGeom prst="rect">
            <a:avLst/>
          </a:prstGeom>
        </p:spPr>
      </p:pic>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135</a:t>
            </a:fld>
            <a:endParaRPr lang="en-US" altLang="zh-TW"/>
          </a:p>
        </p:txBody>
      </p:sp>
    </p:spTree>
    <p:extLst>
      <p:ext uri="{BB962C8B-B14F-4D97-AF65-F5344CB8AC3E}">
        <p14:creationId xmlns:p14="http://schemas.microsoft.com/office/powerpoint/2010/main" val="417489465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B.</a:t>
            </a:r>
            <a:r>
              <a:rPr lang="zh-TW" altLang="en-US" sz="4000" dirty="0"/>
              <a:t> </a:t>
            </a:r>
            <a:r>
              <a:rPr lang="en-US" altLang="zh-TW" dirty="0"/>
              <a:t>Performance Evaluation</a:t>
            </a:r>
            <a:br>
              <a:rPr lang="zh-TW" altLang="zh-TW" sz="4000" dirty="0"/>
            </a:br>
            <a:endParaRPr lang="zh-TW" altLang="en-US" sz="4000"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2)	Impact of the Arrival Rate of Four Events to Total-Cost: Fig.11, Fig.12, Fig.13 and Fig.14 show the impact of the arrival rate of four mobility management events on the total signaling communication overhead cost when the arrival rate of one event changes while the arrival rate of other events takes the default value.</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136</a:t>
            </a:fld>
            <a:endParaRPr lang="en-US" altLang="zh-TW"/>
          </a:p>
        </p:txBody>
      </p:sp>
    </p:spTree>
    <p:extLst>
      <p:ext uri="{BB962C8B-B14F-4D97-AF65-F5344CB8AC3E}">
        <p14:creationId xmlns:p14="http://schemas.microsoft.com/office/powerpoint/2010/main" val="2040678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B.</a:t>
            </a:r>
            <a:r>
              <a:rPr lang="zh-TW" altLang="en-US" sz="4000" dirty="0"/>
              <a:t> </a:t>
            </a:r>
            <a:r>
              <a:rPr lang="en-US" altLang="zh-TW" dirty="0"/>
              <a:t>Performance Evaluation</a:t>
            </a:r>
            <a:br>
              <a:rPr lang="zh-TW" altLang="zh-TW" sz="4000" dirty="0"/>
            </a:br>
            <a:endParaRPr lang="zh-TW" altLang="en-US" sz="4000" dirty="0"/>
          </a:p>
        </p:txBody>
      </p:sp>
      <p:pic>
        <p:nvPicPr>
          <p:cNvPr id="5" name="內容版面配置區 4">
            <a:extLst>
              <a:ext uri="{FF2B5EF4-FFF2-40B4-BE49-F238E27FC236}">
                <a16:creationId xmlns:a16="http://schemas.microsoft.com/office/drawing/2014/main" id="{F9E764B1-8800-4EC4-A927-B9FEEB8D45CF}"/>
              </a:ext>
            </a:extLst>
          </p:cNvPr>
          <p:cNvPicPr>
            <a:picLocks noGrp="1" noChangeAspect="1"/>
          </p:cNvPicPr>
          <p:nvPr>
            <p:ph idx="1"/>
          </p:nvPr>
        </p:nvPicPr>
        <p:blipFill>
          <a:blip r:embed="rId3"/>
          <a:stretch>
            <a:fillRect/>
          </a:stretch>
        </p:blipFill>
        <p:spPr>
          <a:xfrm>
            <a:off x="323529" y="1556792"/>
            <a:ext cx="3105472" cy="2316693"/>
          </a:xfrm>
          <a:prstGeom prst="rect">
            <a:avLst/>
          </a:prstGeom>
        </p:spPr>
      </p:pic>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137</a:t>
            </a:fld>
            <a:endParaRPr lang="en-US" altLang="zh-TW"/>
          </a:p>
        </p:txBody>
      </p:sp>
      <p:pic>
        <p:nvPicPr>
          <p:cNvPr id="6" name="圖片 5">
            <a:extLst>
              <a:ext uri="{FF2B5EF4-FFF2-40B4-BE49-F238E27FC236}">
                <a16:creationId xmlns:a16="http://schemas.microsoft.com/office/drawing/2014/main" id="{BA5B44AC-BD26-411E-A4D5-87A1223130A1}"/>
              </a:ext>
            </a:extLst>
          </p:cNvPr>
          <p:cNvPicPr>
            <a:picLocks noChangeAspect="1"/>
          </p:cNvPicPr>
          <p:nvPr/>
        </p:nvPicPr>
        <p:blipFill>
          <a:blip r:embed="rId4"/>
          <a:stretch>
            <a:fillRect/>
          </a:stretch>
        </p:blipFill>
        <p:spPr>
          <a:xfrm>
            <a:off x="4716016" y="1555697"/>
            <a:ext cx="3581447" cy="2395199"/>
          </a:xfrm>
          <a:prstGeom prst="rect">
            <a:avLst/>
          </a:prstGeom>
        </p:spPr>
      </p:pic>
      <p:pic>
        <p:nvPicPr>
          <p:cNvPr id="7" name="圖片 6">
            <a:extLst>
              <a:ext uri="{FF2B5EF4-FFF2-40B4-BE49-F238E27FC236}">
                <a16:creationId xmlns:a16="http://schemas.microsoft.com/office/drawing/2014/main" id="{6C683D62-8E22-49BA-80C5-F5E219C3C099}"/>
              </a:ext>
            </a:extLst>
          </p:cNvPr>
          <p:cNvPicPr>
            <a:picLocks noChangeAspect="1"/>
          </p:cNvPicPr>
          <p:nvPr/>
        </p:nvPicPr>
        <p:blipFill>
          <a:blip r:embed="rId5"/>
          <a:stretch>
            <a:fillRect/>
          </a:stretch>
        </p:blipFill>
        <p:spPr>
          <a:xfrm>
            <a:off x="203188" y="4253702"/>
            <a:ext cx="3225812" cy="2095011"/>
          </a:xfrm>
          <a:prstGeom prst="rect">
            <a:avLst/>
          </a:prstGeom>
        </p:spPr>
      </p:pic>
      <p:pic>
        <p:nvPicPr>
          <p:cNvPr id="8" name="圖片 7">
            <a:extLst>
              <a:ext uri="{FF2B5EF4-FFF2-40B4-BE49-F238E27FC236}">
                <a16:creationId xmlns:a16="http://schemas.microsoft.com/office/drawing/2014/main" id="{819F6475-3F4E-4451-AFB2-03E55953245F}"/>
              </a:ext>
            </a:extLst>
          </p:cNvPr>
          <p:cNvPicPr>
            <a:picLocks noChangeAspect="1"/>
          </p:cNvPicPr>
          <p:nvPr/>
        </p:nvPicPr>
        <p:blipFill>
          <a:blip r:embed="rId6"/>
          <a:stretch>
            <a:fillRect/>
          </a:stretch>
        </p:blipFill>
        <p:spPr>
          <a:xfrm>
            <a:off x="4670974" y="4097134"/>
            <a:ext cx="3509294" cy="2315353"/>
          </a:xfrm>
          <a:prstGeom prst="rect">
            <a:avLst/>
          </a:prstGeom>
        </p:spPr>
      </p:pic>
    </p:spTree>
    <p:extLst>
      <p:ext uri="{BB962C8B-B14F-4D97-AF65-F5344CB8AC3E}">
        <p14:creationId xmlns:p14="http://schemas.microsoft.com/office/powerpoint/2010/main" val="365718416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B.</a:t>
            </a:r>
            <a:r>
              <a:rPr lang="zh-TW" altLang="en-US" sz="4000" dirty="0"/>
              <a:t> </a:t>
            </a:r>
            <a:r>
              <a:rPr lang="en-US" altLang="zh-TW" dirty="0"/>
              <a:t>Performance Evaluation</a:t>
            </a:r>
            <a:br>
              <a:rPr lang="zh-TW" altLang="zh-TW" sz="4000" dirty="0"/>
            </a:br>
            <a:endParaRPr lang="zh-TW" altLang="en-US" sz="4000"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pPr marL="0" indent="0">
              <a:buNone/>
            </a:pPr>
            <a:r>
              <a:rPr lang="en-US" altLang="zh-TW" dirty="0"/>
              <a:t>The total signaling communication overhead cost is the sum of the signaling communication overhead cost of the radio access network and the signaling communication overhead cost of the core network.</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138</a:t>
            </a:fld>
            <a:endParaRPr lang="en-US" altLang="zh-TW"/>
          </a:p>
        </p:txBody>
      </p:sp>
    </p:spTree>
    <p:extLst>
      <p:ext uri="{BB962C8B-B14F-4D97-AF65-F5344CB8AC3E}">
        <p14:creationId xmlns:p14="http://schemas.microsoft.com/office/powerpoint/2010/main" val="346652379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B.</a:t>
            </a:r>
            <a:r>
              <a:rPr lang="zh-TW" altLang="en-US" sz="4000" dirty="0"/>
              <a:t> </a:t>
            </a:r>
            <a:r>
              <a:rPr lang="en-US" altLang="zh-TW" dirty="0"/>
              <a:t>Performance Evaluation</a:t>
            </a:r>
            <a:br>
              <a:rPr lang="zh-TW" altLang="zh-TW" sz="4000" dirty="0"/>
            </a:br>
            <a:endParaRPr lang="zh-TW" altLang="en-US" sz="4000"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The total-cost of MMP&amp;DQUCN is much larger than that of other cases since there is both more frequent signaling interaction between MSF and MMP and more hops between RAN and the core network.</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139</a:t>
            </a:fld>
            <a:endParaRPr lang="en-US" altLang="zh-TW"/>
          </a:p>
        </p:txBody>
      </p:sp>
    </p:spTree>
    <p:extLst>
      <p:ext uri="{BB962C8B-B14F-4D97-AF65-F5344CB8AC3E}">
        <p14:creationId xmlns:p14="http://schemas.microsoft.com/office/powerpoint/2010/main" val="1378307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Distributed mobility management pushes the management of cellular mobility management toward the edge of the network to meet the various demands of services as well as the performance requirements of mobility management.</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14</a:t>
            </a:fld>
            <a:endParaRPr lang="en-US" altLang="zh-TW"/>
          </a:p>
        </p:txBody>
      </p:sp>
    </p:spTree>
    <p:extLst>
      <p:ext uri="{BB962C8B-B14F-4D97-AF65-F5344CB8AC3E}">
        <p14:creationId xmlns:p14="http://schemas.microsoft.com/office/powerpoint/2010/main" val="368044456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B.</a:t>
            </a:r>
            <a:r>
              <a:rPr lang="zh-TW" altLang="en-US" sz="4000" dirty="0"/>
              <a:t> </a:t>
            </a:r>
            <a:r>
              <a:rPr lang="en-US" altLang="zh-TW" dirty="0"/>
              <a:t>Performance Evaluation</a:t>
            </a:r>
            <a:br>
              <a:rPr lang="zh-TW" altLang="zh-TW" sz="4000" dirty="0"/>
            </a:br>
            <a:endParaRPr lang="zh-TW" altLang="en-US" sz="4000"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The total-cost of MSF&amp;MMP&amp;DQUAN is the minimal among all the cases since MSF, MMP and DQU are merged and placed in RAN and there is no signaling communication overhead cost among the three </a:t>
            </a:r>
            <a:r>
              <a:rPr lang="en-US" altLang="zh-TW" dirty="0" err="1"/>
              <a:t>vMME</a:t>
            </a:r>
            <a:r>
              <a:rPr lang="en-US" altLang="zh-TW" dirty="0"/>
              <a:t> function component entities.</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140</a:t>
            </a:fld>
            <a:endParaRPr lang="en-US" altLang="zh-TW"/>
          </a:p>
        </p:txBody>
      </p:sp>
    </p:spTree>
    <p:extLst>
      <p:ext uri="{BB962C8B-B14F-4D97-AF65-F5344CB8AC3E}">
        <p14:creationId xmlns:p14="http://schemas.microsoft.com/office/powerpoint/2010/main" val="286818792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B.</a:t>
            </a:r>
            <a:r>
              <a:rPr lang="zh-TW" altLang="en-US" sz="4000" dirty="0"/>
              <a:t> </a:t>
            </a:r>
            <a:r>
              <a:rPr lang="en-US" altLang="zh-TW" dirty="0"/>
              <a:t>Performance Evaluation</a:t>
            </a:r>
            <a:br>
              <a:rPr lang="zh-TW" altLang="zh-TW" sz="4000" dirty="0"/>
            </a:br>
            <a:endParaRPr lang="zh-TW" altLang="en-US" sz="4000"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The difference of the total-cost of the remaining four cases is not obvious, but the total-cost of MSF&amp;MMP&amp;DQUCN (the existing mobility management solution) is larger, indicating that the 1:3 mapping method can reduce the total-cost.</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141</a:t>
            </a:fld>
            <a:endParaRPr lang="en-US" altLang="zh-TW"/>
          </a:p>
        </p:txBody>
      </p:sp>
    </p:spTree>
    <p:extLst>
      <p:ext uri="{BB962C8B-B14F-4D97-AF65-F5344CB8AC3E}">
        <p14:creationId xmlns:p14="http://schemas.microsoft.com/office/powerpoint/2010/main" val="303338558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B.</a:t>
            </a:r>
            <a:r>
              <a:rPr lang="zh-TW" altLang="en-US" sz="4000" dirty="0"/>
              <a:t> </a:t>
            </a:r>
            <a:r>
              <a:rPr lang="en-US" altLang="zh-TW" dirty="0"/>
              <a:t>Performance Evaluation</a:t>
            </a:r>
            <a:br>
              <a:rPr lang="zh-TW" altLang="zh-TW" sz="4000" dirty="0"/>
            </a:br>
            <a:endParaRPr lang="zh-TW" altLang="en-US" sz="4000"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MSF&amp;MMP&amp;DQUAN seems to have the least total-cost, however, more state data migration between VNFC instances is needed, which is a tradeoff between the total-cost and the cost for state data migration among VNFCs.</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142</a:t>
            </a:fld>
            <a:endParaRPr lang="en-US" altLang="zh-TW"/>
          </a:p>
        </p:txBody>
      </p:sp>
    </p:spTree>
    <p:extLst>
      <p:ext uri="{BB962C8B-B14F-4D97-AF65-F5344CB8AC3E}">
        <p14:creationId xmlns:p14="http://schemas.microsoft.com/office/powerpoint/2010/main" val="71808034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B.</a:t>
            </a:r>
            <a:r>
              <a:rPr lang="zh-TW" altLang="en-US" sz="4000" dirty="0"/>
              <a:t> </a:t>
            </a:r>
            <a:r>
              <a:rPr lang="en-US" altLang="zh-TW" dirty="0"/>
              <a:t>Performance Evaluation</a:t>
            </a:r>
            <a:br>
              <a:rPr lang="zh-TW" altLang="zh-TW" sz="4000" dirty="0"/>
            </a:br>
            <a:endParaRPr lang="zh-TW" altLang="en-US" sz="4000"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Impact of the Arrival Rate of Four Events to Backhaul-Cost:</a:t>
            </a:r>
            <a:endParaRPr lang="zh-TW" altLang="zh-TW" dirty="0"/>
          </a:p>
          <a:p>
            <a:r>
              <a:rPr lang="en-US" altLang="zh-TW" dirty="0"/>
              <a:t>The impact of the arrival rate of four mobility management events to the total signaling communication overhead cost on backhauls are given in Fig.15, Fig.16, Fig.17 and Fig.18.</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143</a:t>
            </a:fld>
            <a:endParaRPr lang="en-US" altLang="zh-TW"/>
          </a:p>
        </p:txBody>
      </p:sp>
    </p:spTree>
    <p:extLst>
      <p:ext uri="{BB962C8B-B14F-4D97-AF65-F5344CB8AC3E}">
        <p14:creationId xmlns:p14="http://schemas.microsoft.com/office/powerpoint/2010/main" val="13028112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B.</a:t>
            </a:r>
            <a:r>
              <a:rPr lang="zh-TW" altLang="en-US" sz="4000" dirty="0"/>
              <a:t> </a:t>
            </a:r>
            <a:r>
              <a:rPr lang="en-US" altLang="zh-TW" dirty="0"/>
              <a:t>Performance Evaluation</a:t>
            </a:r>
            <a:br>
              <a:rPr lang="zh-TW" altLang="zh-TW" sz="4000" dirty="0"/>
            </a:br>
            <a:endParaRPr lang="zh-TW" altLang="en-US" sz="4000" dirty="0"/>
          </a:p>
        </p:txBody>
      </p:sp>
      <p:pic>
        <p:nvPicPr>
          <p:cNvPr id="5" name="內容版面配置區 4">
            <a:extLst>
              <a:ext uri="{FF2B5EF4-FFF2-40B4-BE49-F238E27FC236}">
                <a16:creationId xmlns:a16="http://schemas.microsoft.com/office/drawing/2014/main" id="{B009882F-37CB-44D1-AD07-B724450462E5}"/>
              </a:ext>
            </a:extLst>
          </p:cNvPr>
          <p:cNvPicPr>
            <a:picLocks noGrp="1" noChangeAspect="1"/>
          </p:cNvPicPr>
          <p:nvPr>
            <p:ph idx="1"/>
          </p:nvPr>
        </p:nvPicPr>
        <p:blipFill>
          <a:blip r:embed="rId3"/>
          <a:stretch>
            <a:fillRect/>
          </a:stretch>
        </p:blipFill>
        <p:spPr>
          <a:xfrm>
            <a:off x="107505" y="1889048"/>
            <a:ext cx="3758590" cy="2427909"/>
          </a:xfrm>
          <a:prstGeom prst="rect">
            <a:avLst/>
          </a:prstGeom>
        </p:spPr>
      </p:pic>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144</a:t>
            </a:fld>
            <a:endParaRPr lang="en-US" altLang="zh-TW"/>
          </a:p>
        </p:txBody>
      </p:sp>
      <p:pic>
        <p:nvPicPr>
          <p:cNvPr id="6" name="圖片 5">
            <a:extLst>
              <a:ext uri="{FF2B5EF4-FFF2-40B4-BE49-F238E27FC236}">
                <a16:creationId xmlns:a16="http://schemas.microsoft.com/office/drawing/2014/main" id="{1F9DA7FC-2247-4F59-8FD3-43DC47DC734B}"/>
              </a:ext>
            </a:extLst>
          </p:cNvPr>
          <p:cNvPicPr>
            <a:picLocks noChangeAspect="1"/>
          </p:cNvPicPr>
          <p:nvPr/>
        </p:nvPicPr>
        <p:blipFill>
          <a:blip r:embed="rId4"/>
          <a:stretch>
            <a:fillRect/>
          </a:stretch>
        </p:blipFill>
        <p:spPr>
          <a:xfrm>
            <a:off x="4174517" y="1739701"/>
            <a:ext cx="4213907" cy="2577256"/>
          </a:xfrm>
          <a:prstGeom prst="rect">
            <a:avLst/>
          </a:prstGeom>
        </p:spPr>
      </p:pic>
      <p:pic>
        <p:nvPicPr>
          <p:cNvPr id="7" name="圖片 6">
            <a:extLst>
              <a:ext uri="{FF2B5EF4-FFF2-40B4-BE49-F238E27FC236}">
                <a16:creationId xmlns:a16="http://schemas.microsoft.com/office/drawing/2014/main" id="{695AFD0C-1B8D-4C14-97F7-26D5E2FC87B4}"/>
              </a:ext>
            </a:extLst>
          </p:cNvPr>
          <p:cNvPicPr>
            <a:picLocks noChangeAspect="1"/>
          </p:cNvPicPr>
          <p:nvPr/>
        </p:nvPicPr>
        <p:blipFill>
          <a:blip r:embed="rId5"/>
          <a:stretch>
            <a:fillRect/>
          </a:stretch>
        </p:blipFill>
        <p:spPr>
          <a:xfrm>
            <a:off x="107505" y="4380831"/>
            <a:ext cx="3943115" cy="2427909"/>
          </a:xfrm>
          <a:prstGeom prst="rect">
            <a:avLst/>
          </a:prstGeom>
        </p:spPr>
      </p:pic>
      <p:pic>
        <p:nvPicPr>
          <p:cNvPr id="8" name="圖片 7">
            <a:extLst>
              <a:ext uri="{FF2B5EF4-FFF2-40B4-BE49-F238E27FC236}">
                <a16:creationId xmlns:a16="http://schemas.microsoft.com/office/drawing/2014/main" id="{CC6FF227-5C0F-44E9-AD7F-8661BB777001}"/>
              </a:ext>
            </a:extLst>
          </p:cNvPr>
          <p:cNvPicPr>
            <a:picLocks noChangeAspect="1"/>
          </p:cNvPicPr>
          <p:nvPr/>
        </p:nvPicPr>
        <p:blipFill>
          <a:blip r:embed="rId6"/>
          <a:stretch>
            <a:fillRect/>
          </a:stretch>
        </p:blipFill>
        <p:spPr>
          <a:xfrm>
            <a:off x="4301293" y="4409654"/>
            <a:ext cx="3816424" cy="2431162"/>
          </a:xfrm>
          <a:prstGeom prst="rect">
            <a:avLst/>
          </a:prstGeom>
        </p:spPr>
      </p:pic>
    </p:spTree>
    <p:extLst>
      <p:ext uri="{BB962C8B-B14F-4D97-AF65-F5344CB8AC3E}">
        <p14:creationId xmlns:p14="http://schemas.microsoft.com/office/powerpoint/2010/main" val="50960512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B.</a:t>
            </a:r>
            <a:r>
              <a:rPr lang="zh-TW" altLang="en-US" sz="4000" dirty="0"/>
              <a:t> </a:t>
            </a:r>
            <a:r>
              <a:rPr lang="en-US" altLang="zh-TW" dirty="0"/>
              <a:t>Performance Evaluation</a:t>
            </a:r>
            <a:br>
              <a:rPr lang="zh-TW" altLang="zh-TW" sz="4000" dirty="0"/>
            </a:br>
            <a:endParaRPr lang="zh-TW" altLang="en-US" sz="4000"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Compared with existing mobility management schemes(namely MSF&amp;MMP&amp;DQUCN), the pattern of MSFMMPDQU, MSF&amp;MMPAN, MMP&amp;DQUAN and MSF&amp;MMP&amp;DQUAN can significantly reduce the backhaul-cost.</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145</a:t>
            </a:fld>
            <a:endParaRPr lang="en-US" altLang="zh-TW"/>
          </a:p>
        </p:txBody>
      </p:sp>
    </p:spTree>
    <p:extLst>
      <p:ext uri="{BB962C8B-B14F-4D97-AF65-F5344CB8AC3E}">
        <p14:creationId xmlns:p14="http://schemas.microsoft.com/office/powerpoint/2010/main" val="334690860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B.</a:t>
            </a:r>
            <a:r>
              <a:rPr lang="zh-TW" altLang="en-US" sz="4000" dirty="0"/>
              <a:t> </a:t>
            </a:r>
            <a:r>
              <a:rPr lang="en-US" altLang="zh-TW" dirty="0"/>
              <a:t>Performance Evaluation</a:t>
            </a:r>
            <a:br>
              <a:rPr lang="zh-TW" altLang="zh-TW" sz="4000" dirty="0"/>
            </a:br>
            <a:endParaRPr lang="zh-TW" altLang="en-US" sz="4000"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The backhaul-cost of MSF&amp;MMP&amp;DQUAN reduces to almost half of the backhaul-cost compared with MSF&amp;MMP&amp;DQUCN with the increase of four mobility events.</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146</a:t>
            </a:fld>
            <a:endParaRPr lang="en-US" altLang="zh-TW"/>
          </a:p>
        </p:txBody>
      </p:sp>
    </p:spTree>
    <p:extLst>
      <p:ext uri="{BB962C8B-B14F-4D97-AF65-F5344CB8AC3E}">
        <p14:creationId xmlns:p14="http://schemas.microsoft.com/office/powerpoint/2010/main" val="374404983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B.</a:t>
            </a:r>
            <a:r>
              <a:rPr lang="zh-TW" altLang="en-US" sz="4000" dirty="0"/>
              <a:t> </a:t>
            </a:r>
            <a:r>
              <a:rPr lang="en-US" altLang="zh-TW" dirty="0"/>
              <a:t>Performance Evaluation</a:t>
            </a:r>
            <a:br>
              <a:rPr lang="zh-TW" altLang="zh-TW" sz="4000" dirty="0"/>
            </a:br>
            <a:endParaRPr lang="zh-TW" altLang="en-US" sz="4000"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pPr marL="514350" indent="-514350">
              <a:buAutoNum type="arabicParenR" startAt="4"/>
            </a:pPr>
            <a:r>
              <a:rPr lang="en-US" altLang="zh-TW" dirty="0"/>
              <a:t>Impact of </a:t>
            </a:r>
            <a:r>
              <a:rPr lang="en-US" altLang="zh-TW" dirty="0" err="1"/>
              <a:t>vMME</a:t>
            </a:r>
            <a:r>
              <a:rPr lang="en-US" altLang="zh-TW" dirty="0"/>
              <a:t> Function Composition to Total-Cost and Backhaul-Cost:</a:t>
            </a:r>
          </a:p>
          <a:p>
            <a:pPr marL="0" indent="0">
              <a:buNone/>
            </a:pPr>
            <a:r>
              <a:rPr lang="en-US" altLang="zh-TW" dirty="0"/>
              <a:t>The impact of </a:t>
            </a:r>
            <a:r>
              <a:rPr lang="en-US" altLang="zh-TW" dirty="0" err="1"/>
              <a:t>vMME</a:t>
            </a:r>
            <a:r>
              <a:rPr lang="en-US" altLang="zh-TW" dirty="0"/>
              <a:t> function composition to total-cost per UE in different application scenarios is evaluated in Fig.19.</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147</a:t>
            </a:fld>
            <a:endParaRPr lang="en-US" altLang="zh-TW"/>
          </a:p>
        </p:txBody>
      </p:sp>
    </p:spTree>
    <p:extLst>
      <p:ext uri="{BB962C8B-B14F-4D97-AF65-F5344CB8AC3E}">
        <p14:creationId xmlns:p14="http://schemas.microsoft.com/office/powerpoint/2010/main" val="545509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B.</a:t>
            </a:r>
            <a:r>
              <a:rPr lang="zh-TW" altLang="en-US" sz="4000" dirty="0"/>
              <a:t> </a:t>
            </a:r>
            <a:r>
              <a:rPr lang="en-US" altLang="zh-TW" dirty="0"/>
              <a:t>Performance Evaluation</a:t>
            </a:r>
            <a:br>
              <a:rPr lang="zh-TW" altLang="zh-TW" sz="4000" dirty="0"/>
            </a:br>
            <a:endParaRPr lang="zh-TW" altLang="en-US" sz="4000" dirty="0"/>
          </a:p>
        </p:txBody>
      </p:sp>
      <p:pic>
        <p:nvPicPr>
          <p:cNvPr id="5" name="內容版面配置區 4">
            <a:extLst>
              <a:ext uri="{FF2B5EF4-FFF2-40B4-BE49-F238E27FC236}">
                <a16:creationId xmlns:a16="http://schemas.microsoft.com/office/drawing/2014/main" id="{397E4639-AE61-4121-A0A2-11D2B2FBC397}"/>
              </a:ext>
            </a:extLst>
          </p:cNvPr>
          <p:cNvPicPr>
            <a:picLocks noGrp="1" noChangeAspect="1"/>
          </p:cNvPicPr>
          <p:nvPr>
            <p:ph idx="1"/>
          </p:nvPr>
        </p:nvPicPr>
        <p:blipFill>
          <a:blip r:embed="rId3"/>
          <a:stretch>
            <a:fillRect/>
          </a:stretch>
        </p:blipFill>
        <p:spPr>
          <a:xfrm>
            <a:off x="885563" y="1498084"/>
            <a:ext cx="7358846" cy="4739227"/>
          </a:xfrm>
          <a:prstGeom prst="rect">
            <a:avLst/>
          </a:prstGeom>
        </p:spPr>
      </p:pic>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148</a:t>
            </a:fld>
            <a:endParaRPr lang="en-US" altLang="zh-TW"/>
          </a:p>
        </p:txBody>
      </p:sp>
    </p:spTree>
    <p:extLst>
      <p:ext uri="{BB962C8B-B14F-4D97-AF65-F5344CB8AC3E}">
        <p14:creationId xmlns:p14="http://schemas.microsoft.com/office/powerpoint/2010/main" val="344264698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B.</a:t>
            </a:r>
            <a:r>
              <a:rPr lang="zh-TW" altLang="en-US" sz="4000" dirty="0"/>
              <a:t> </a:t>
            </a:r>
            <a:r>
              <a:rPr lang="en-US" altLang="zh-TW" dirty="0"/>
              <a:t>Performance Evaluation</a:t>
            </a:r>
            <a:br>
              <a:rPr lang="zh-TW" altLang="zh-TW" sz="4000" dirty="0"/>
            </a:br>
            <a:endParaRPr lang="zh-TW" altLang="en-US" sz="4000" dirty="0"/>
          </a:p>
        </p:txBody>
      </p:sp>
      <p:pic>
        <p:nvPicPr>
          <p:cNvPr id="5" name="內容版面配置區 4">
            <a:extLst>
              <a:ext uri="{FF2B5EF4-FFF2-40B4-BE49-F238E27FC236}">
                <a16:creationId xmlns:a16="http://schemas.microsoft.com/office/drawing/2014/main" id="{6706E148-F9F0-4DC3-B4A5-1EB33E308D35}"/>
              </a:ext>
            </a:extLst>
          </p:cNvPr>
          <p:cNvPicPr>
            <a:picLocks noGrp="1" noChangeAspect="1"/>
          </p:cNvPicPr>
          <p:nvPr>
            <p:ph idx="1"/>
          </p:nvPr>
        </p:nvPicPr>
        <p:blipFill>
          <a:blip r:embed="rId3"/>
          <a:stretch>
            <a:fillRect/>
          </a:stretch>
        </p:blipFill>
        <p:spPr>
          <a:xfrm>
            <a:off x="1223628" y="1633603"/>
            <a:ext cx="6696744" cy="4641713"/>
          </a:xfrm>
          <a:prstGeom prst="rect">
            <a:avLst/>
          </a:prstGeom>
        </p:spPr>
      </p:pic>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149</a:t>
            </a:fld>
            <a:endParaRPr lang="en-US" altLang="zh-TW"/>
          </a:p>
        </p:txBody>
      </p:sp>
    </p:spTree>
    <p:extLst>
      <p:ext uri="{BB962C8B-B14F-4D97-AF65-F5344CB8AC3E}">
        <p14:creationId xmlns:p14="http://schemas.microsoft.com/office/powerpoint/2010/main" val="1569899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A distributed system called DMME is presented to implement mobility management for LTE (Long Term Evolution), which confirms that distributed architectures are efficient to reliably support high-throughput, latency-sensitive control plane functions by prototype implementation and simulations [5].</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15</a:t>
            </a:fld>
            <a:endParaRPr lang="en-US" altLang="zh-TW"/>
          </a:p>
        </p:txBody>
      </p:sp>
      <p:sp>
        <p:nvSpPr>
          <p:cNvPr id="5" name="文字方塊 4">
            <a:extLst>
              <a:ext uri="{FF2B5EF4-FFF2-40B4-BE49-F238E27FC236}">
                <a16:creationId xmlns:a16="http://schemas.microsoft.com/office/drawing/2014/main" id="{7082E5DB-BF8A-4B0A-8F66-CCEF957AD8F4}"/>
              </a:ext>
            </a:extLst>
          </p:cNvPr>
          <p:cNvSpPr txBox="1"/>
          <p:nvPr/>
        </p:nvSpPr>
        <p:spPr>
          <a:xfrm>
            <a:off x="899592" y="6021288"/>
            <a:ext cx="7704856" cy="923330"/>
          </a:xfrm>
          <a:prstGeom prst="rect">
            <a:avLst/>
          </a:prstGeom>
          <a:noFill/>
        </p:spPr>
        <p:txBody>
          <a:bodyPr wrap="square" rtlCol="0">
            <a:spAutoFit/>
          </a:bodyPr>
          <a:lstStyle/>
          <a:p>
            <a:r>
              <a:rPr lang="en-US" altLang="zh-TW"/>
              <a:t>[5] X. An, F. Pianese, I. Widjaja, and U. G. Acer, “DMME: Virtualizing</a:t>
            </a:r>
          </a:p>
          <a:p>
            <a:r>
              <a:rPr lang="en-US" altLang="zh-TW"/>
              <a:t>LTE mobility management,” in Proc. IEEE 36th Conf. Local Comput.</a:t>
            </a:r>
          </a:p>
          <a:p>
            <a:r>
              <a:rPr lang="en-US" altLang="zh-TW"/>
              <a:t>Netw., Bonn, Germany, Oct. 2011, pp. 528–536.</a:t>
            </a:r>
            <a:endParaRPr lang="zh-TW" altLang="en-US" dirty="0"/>
          </a:p>
        </p:txBody>
      </p:sp>
    </p:spTree>
    <p:extLst>
      <p:ext uri="{BB962C8B-B14F-4D97-AF65-F5344CB8AC3E}">
        <p14:creationId xmlns:p14="http://schemas.microsoft.com/office/powerpoint/2010/main" val="357568525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B.</a:t>
            </a:r>
            <a:r>
              <a:rPr lang="zh-TW" altLang="en-US" sz="4000" dirty="0"/>
              <a:t> </a:t>
            </a:r>
            <a:r>
              <a:rPr lang="en-US" altLang="zh-TW" dirty="0"/>
              <a:t>Performance Evaluation</a:t>
            </a:r>
            <a:br>
              <a:rPr lang="zh-TW" altLang="zh-TW" sz="4000" dirty="0"/>
            </a:br>
            <a:endParaRPr lang="zh-TW" altLang="en-US" sz="4000" dirty="0"/>
          </a:p>
        </p:txBody>
      </p:sp>
      <p:pic>
        <p:nvPicPr>
          <p:cNvPr id="5" name="內容版面配置區 4">
            <a:extLst>
              <a:ext uri="{FF2B5EF4-FFF2-40B4-BE49-F238E27FC236}">
                <a16:creationId xmlns:a16="http://schemas.microsoft.com/office/drawing/2014/main" id="{647462B8-A7BF-4487-8AA3-EA547559B999}"/>
              </a:ext>
            </a:extLst>
          </p:cNvPr>
          <p:cNvPicPr>
            <a:picLocks noGrp="1" noChangeAspect="1"/>
          </p:cNvPicPr>
          <p:nvPr>
            <p:ph idx="1"/>
          </p:nvPr>
        </p:nvPicPr>
        <p:blipFill>
          <a:blip r:embed="rId3"/>
          <a:stretch>
            <a:fillRect/>
          </a:stretch>
        </p:blipFill>
        <p:spPr>
          <a:xfrm>
            <a:off x="107504" y="2764093"/>
            <a:ext cx="4408466" cy="2731192"/>
          </a:xfrm>
          <a:prstGeom prst="rect">
            <a:avLst/>
          </a:prstGeom>
        </p:spPr>
      </p:pic>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150</a:t>
            </a:fld>
            <a:endParaRPr lang="en-US" altLang="zh-TW"/>
          </a:p>
        </p:txBody>
      </p:sp>
      <p:pic>
        <p:nvPicPr>
          <p:cNvPr id="6" name="圖片 5">
            <a:extLst>
              <a:ext uri="{FF2B5EF4-FFF2-40B4-BE49-F238E27FC236}">
                <a16:creationId xmlns:a16="http://schemas.microsoft.com/office/drawing/2014/main" id="{06BF5684-C684-4990-9699-70CD5352A441}"/>
              </a:ext>
            </a:extLst>
          </p:cNvPr>
          <p:cNvPicPr>
            <a:picLocks noChangeAspect="1"/>
          </p:cNvPicPr>
          <p:nvPr/>
        </p:nvPicPr>
        <p:blipFill>
          <a:blip r:embed="rId4"/>
          <a:stretch>
            <a:fillRect/>
          </a:stretch>
        </p:blipFill>
        <p:spPr>
          <a:xfrm>
            <a:off x="4567162" y="2747973"/>
            <a:ext cx="4238710" cy="2731193"/>
          </a:xfrm>
          <a:prstGeom prst="rect">
            <a:avLst/>
          </a:prstGeom>
        </p:spPr>
      </p:pic>
    </p:spTree>
    <p:extLst>
      <p:ext uri="{BB962C8B-B14F-4D97-AF65-F5344CB8AC3E}">
        <p14:creationId xmlns:p14="http://schemas.microsoft.com/office/powerpoint/2010/main" val="373512841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4000" dirty="0"/>
              <a:t>B.</a:t>
            </a:r>
            <a:r>
              <a:rPr lang="zh-TW" altLang="en-US" sz="4000" dirty="0"/>
              <a:t> </a:t>
            </a:r>
            <a:r>
              <a:rPr lang="en-US" altLang="zh-TW" dirty="0"/>
              <a:t>Performance Evaluation</a:t>
            </a:r>
            <a:br>
              <a:rPr lang="zh-TW" altLang="zh-TW" sz="4000" dirty="0"/>
            </a:br>
            <a:endParaRPr lang="zh-TW" altLang="en-US" sz="4000"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pPr marL="514350" indent="-514350">
              <a:buAutoNum type="arabicParenR" startAt="5"/>
            </a:pPr>
            <a:r>
              <a:rPr lang="en-US" altLang="zh-TW" dirty="0"/>
              <a:t>Impact of </a:t>
            </a:r>
            <a:r>
              <a:rPr lang="en-US" altLang="zh-TW" dirty="0" err="1"/>
              <a:t>vMME</a:t>
            </a:r>
            <a:r>
              <a:rPr lang="en-US" altLang="zh-TW" dirty="0"/>
              <a:t> Function Composition to </a:t>
            </a:r>
            <a:r>
              <a:rPr lang="en-US" altLang="zh-TW" dirty="0" err="1"/>
              <a:t>Mig</a:t>
            </a:r>
            <a:r>
              <a:rPr lang="en-US" altLang="zh-TW" dirty="0"/>
              <a:t>-Cost:</a:t>
            </a:r>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151</a:t>
            </a:fld>
            <a:endParaRPr lang="en-US" altLang="zh-TW"/>
          </a:p>
        </p:txBody>
      </p:sp>
      <p:pic>
        <p:nvPicPr>
          <p:cNvPr id="5" name="圖片 4">
            <a:extLst>
              <a:ext uri="{FF2B5EF4-FFF2-40B4-BE49-F238E27FC236}">
                <a16:creationId xmlns:a16="http://schemas.microsoft.com/office/drawing/2014/main" id="{37A8E349-5587-4CCF-B496-554F4A950FBB}"/>
              </a:ext>
            </a:extLst>
          </p:cNvPr>
          <p:cNvPicPr>
            <a:picLocks noChangeAspect="1"/>
          </p:cNvPicPr>
          <p:nvPr/>
        </p:nvPicPr>
        <p:blipFill>
          <a:blip r:embed="rId3"/>
          <a:stretch>
            <a:fillRect/>
          </a:stretch>
        </p:blipFill>
        <p:spPr>
          <a:xfrm>
            <a:off x="1115616" y="2743200"/>
            <a:ext cx="6457950" cy="3962400"/>
          </a:xfrm>
          <a:prstGeom prst="rect">
            <a:avLst/>
          </a:prstGeom>
        </p:spPr>
      </p:pic>
    </p:spTree>
    <p:extLst>
      <p:ext uri="{BB962C8B-B14F-4D97-AF65-F5344CB8AC3E}">
        <p14:creationId xmlns:p14="http://schemas.microsoft.com/office/powerpoint/2010/main" val="350986340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2800" dirty="0"/>
              <a:t>C.</a:t>
            </a:r>
            <a:r>
              <a:rPr lang="zh-TW" altLang="en-US" sz="4000" dirty="0"/>
              <a:t> </a:t>
            </a:r>
            <a:r>
              <a:rPr lang="en-US" altLang="zh-TW" sz="2800" dirty="0"/>
              <a:t>Complexity of the Optimization Approach</a:t>
            </a:r>
            <a:br>
              <a:rPr lang="zh-TW" altLang="zh-TW" sz="4000" dirty="0"/>
            </a:br>
            <a:endParaRPr lang="zh-TW" altLang="en-US" sz="4000"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From the formulation of the optimization problems, the computational complexity of traversing all feasible solutions is O(</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𝑛</m:t>
                        </m:r>
                      </m:e>
                      <m:sup>
                        <m:r>
                          <a:rPr lang="en-US" altLang="zh-TW" b="0" i="1" smtClean="0">
                            <a:latin typeface="Cambria Math" panose="02040503050406030204" pitchFamily="18" charset="0"/>
                          </a:rPr>
                          <m:t>𝑘</m:t>
                        </m:r>
                      </m:sup>
                    </m:sSup>
                  </m:oMath>
                </a14:m>
                <a:r>
                  <a:rPr lang="en-US" altLang="zh-TW" dirty="0"/>
                  <a:t>), and the computation complexity depends on the number of base stations and the number of MSFs, MMPs and DQUs.</a:t>
                </a:r>
                <a:endParaRPr lang="zh-TW" altLang="zh-TW" dirty="0"/>
              </a:p>
              <a:p>
                <a:endParaRPr lang="zh-TW" altLang="en-US" dirty="0"/>
              </a:p>
            </p:txBody>
          </p:sp>
        </mc:Choice>
        <mc:Fallback xmlns="">
          <p:sp>
            <p:nvSpPr>
              <p:cNvPr id="3" name="內容版面配置區 2">
                <a:extLst>
                  <a:ext uri="{FF2B5EF4-FFF2-40B4-BE49-F238E27FC236}">
                    <a16:creationId xmlns:a16="http://schemas.microsoft.com/office/drawing/2014/main" id="{E832B593-E882-4581-B0C9-B946F5021847}"/>
                  </a:ext>
                </a:extLst>
              </p:cNvPr>
              <p:cNvSpPr>
                <a:spLocks noGrp="1" noRot="1" noChangeAspect="1" noMove="1" noResize="1" noEditPoints="1" noAdjustHandles="1" noChangeArrowheads="1" noChangeShapeType="1" noTextEdit="1"/>
              </p:cNvSpPr>
              <p:nvPr>
                <p:ph idx="1"/>
              </p:nvPr>
            </p:nvSpPr>
            <p:spPr>
              <a:blipFill>
                <a:blip r:embed="rId3"/>
                <a:stretch>
                  <a:fillRect l="-1630" t="-1752" r="-296"/>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152</a:t>
            </a:fld>
            <a:endParaRPr lang="en-US" altLang="zh-TW"/>
          </a:p>
        </p:txBody>
      </p:sp>
    </p:spTree>
    <p:extLst>
      <p:ext uri="{BB962C8B-B14F-4D97-AF65-F5344CB8AC3E}">
        <p14:creationId xmlns:p14="http://schemas.microsoft.com/office/powerpoint/2010/main" val="49776724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2800" dirty="0"/>
              <a:t>C.</a:t>
            </a:r>
            <a:r>
              <a:rPr lang="zh-TW" altLang="en-US" sz="4000" dirty="0"/>
              <a:t> </a:t>
            </a:r>
            <a:r>
              <a:rPr lang="en-US" altLang="zh-TW" sz="2800" dirty="0"/>
              <a:t>Complexity of the Optimization Approach</a:t>
            </a:r>
            <a:br>
              <a:rPr lang="zh-TW" altLang="zh-TW" sz="4000" dirty="0"/>
            </a:br>
            <a:endParaRPr lang="zh-TW" altLang="en-US" sz="4000"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Obviously, it becomes a bottleneck to get the solutions to the optimization problems when considering scalability of network.</a:t>
                </a:r>
              </a:p>
              <a:p>
                <a:r>
                  <a:rPr lang="en-US" altLang="zh-TW" dirty="0"/>
                  <a:t>By using the proposed heuristic approach, the computational complexity is reduced to O(</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𝑛</m:t>
                        </m:r>
                      </m:e>
                      <m:sup>
                        <m:r>
                          <a:rPr lang="en-US" altLang="zh-TW" b="0" i="1" smtClean="0">
                            <a:latin typeface="Cambria Math" panose="02040503050406030204" pitchFamily="18" charset="0"/>
                          </a:rPr>
                          <m:t>2</m:t>
                        </m:r>
                      </m:sup>
                    </m:sSup>
                  </m:oMath>
                </a14:m>
                <a:r>
                  <a:rPr lang="en-US" altLang="zh-TW" dirty="0"/>
                  <a:t>).</a:t>
                </a:r>
                <a:endParaRPr lang="zh-TW" altLang="zh-TW" dirty="0"/>
              </a:p>
              <a:p>
                <a:endParaRPr lang="zh-TW" altLang="zh-TW" dirty="0"/>
              </a:p>
              <a:p>
                <a:endParaRPr lang="zh-TW" altLang="en-US" dirty="0"/>
              </a:p>
            </p:txBody>
          </p:sp>
        </mc:Choice>
        <mc:Fallback xmlns="">
          <p:sp>
            <p:nvSpPr>
              <p:cNvPr id="3" name="內容版面配置區 2">
                <a:extLst>
                  <a:ext uri="{FF2B5EF4-FFF2-40B4-BE49-F238E27FC236}">
                    <a16:creationId xmlns:a16="http://schemas.microsoft.com/office/drawing/2014/main" id="{E832B593-E882-4581-B0C9-B946F5021847}"/>
                  </a:ext>
                </a:extLst>
              </p:cNvPr>
              <p:cNvSpPr>
                <a:spLocks noGrp="1" noRot="1" noChangeAspect="1" noMove="1" noResize="1" noEditPoints="1" noAdjustHandles="1" noChangeArrowheads="1" noChangeShapeType="1" noTextEdit="1"/>
              </p:cNvSpPr>
              <p:nvPr>
                <p:ph idx="1"/>
              </p:nvPr>
            </p:nvSpPr>
            <p:spPr>
              <a:blipFill>
                <a:blip r:embed="rId3"/>
                <a:stretch>
                  <a:fillRect l="-1630" t="-175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153</a:t>
            </a:fld>
            <a:endParaRPr lang="en-US" altLang="zh-TW"/>
          </a:p>
        </p:txBody>
      </p:sp>
    </p:spTree>
    <p:extLst>
      <p:ext uri="{BB962C8B-B14F-4D97-AF65-F5344CB8AC3E}">
        <p14:creationId xmlns:p14="http://schemas.microsoft.com/office/powerpoint/2010/main" val="207771152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IV. PERFORMANCE</a:t>
            </a:r>
            <a:r>
              <a:rPr lang="zh-TW" altLang="en-US" sz="4000" dirty="0"/>
              <a:t> </a:t>
            </a:r>
            <a:r>
              <a:rPr lang="en-US" altLang="zh-TW" sz="4000" dirty="0"/>
              <a:t>EVALUATION</a:t>
            </a:r>
            <a:br>
              <a:rPr lang="en-US" altLang="zh-TW" sz="4000" dirty="0"/>
            </a:br>
            <a:r>
              <a:rPr lang="en-US" altLang="zh-TW" sz="2800" dirty="0"/>
              <a:t>C.</a:t>
            </a:r>
            <a:r>
              <a:rPr lang="zh-TW" altLang="en-US" sz="4000" dirty="0"/>
              <a:t> </a:t>
            </a:r>
            <a:r>
              <a:rPr lang="en-US" altLang="zh-TW" sz="2800" dirty="0"/>
              <a:t>Complexity of the Optimization Approach</a:t>
            </a:r>
            <a:br>
              <a:rPr lang="zh-TW" altLang="zh-TW" sz="4000" dirty="0"/>
            </a:br>
            <a:endParaRPr lang="zh-TW" altLang="en-US" sz="4000" dirty="0"/>
          </a:p>
        </p:txBody>
      </p:sp>
      <p:pic>
        <p:nvPicPr>
          <p:cNvPr id="5" name="內容版面配置區 4">
            <a:extLst>
              <a:ext uri="{FF2B5EF4-FFF2-40B4-BE49-F238E27FC236}">
                <a16:creationId xmlns:a16="http://schemas.microsoft.com/office/drawing/2014/main" id="{6A7B9A47-57FC-407D-9000-235E7D34B548}"/>
              </a:ext>
            </a:extLst>
          </p:cNvPr>
          <p:cNvPicPr>
            <a:picLocks noGrp="1" noChangeAspect="1"/>
          </p:cNvPicPr>
          <p:nvPr>
            <p:ph idx="1"/>
          </p:nvPr>
        </p:nvPicPr>
        <p:blipFill>
          <a:blip r:embed="rId3"/>
          <a:stretch>
            <a:fillRect/>
          </a:stretch>
        </p:blipFill>
        <p:spPr>
          <a:xfrm>
            <a:off x="971600" y="1934369"/>
            <a:ext cx="7195273" cy="4421981"/>
          </a:xfrm>
          <a:prstGeom prst="rect">
            <a:avLst/>
          </a:prstGeom>
        </p:spPr>
      </p:pic>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154</a:t>
            </a:fld>
            <a:endParaRPr lang="en-US" altLang="zh-TW"/>
          </a:p>
        </p:txBody>
      </p:sp>
    </p:spTree>
    <p:extLst>
      <p:ext uri="{BB962C8B-B14F-4D97-AF65-F5344CB8AC3E}">
        <p14:creationId xmlns:p14="http://schemas.microsoft.com/office/powerpoint/2010/main" val="20128168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V. </a:t>
            </a:r>
            <a:r>
              <a:rPr lang="en-US" altLang="zh-TW" dirty="0"/>
              <a:t>CONCLUSION</a:t>
            </a:r>
            <a:br>
              <a:rPr lang="zh-TW" altLang="zh-TW" sz="4000" dirty="0"/>
            </a:br>
            <a:endParaRPr lang="zh-TW" altLang="en-US" sz="4000"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In this paper, the optimization of MME is investigated by using network function virtualization and service function chain for 1:3 function mapping of </a:t>
            </a:r>
            <a:r>
              <a:rPr lang="en-US" altLang="zh-TW" dirty="0" err="1"/>
              <a:t>vMME</a:t>
            </a:r>
            <a:r>
              <a:rPr lang="en-US" altLang="zh-TW" dirty="0"/>
              <a:t>.</a:t>
            </a:r>
          </a:p>
          <a:p>
            <a:r>
              <a:rPr lang="en-US" altLang="zh-TW" dirty="0"/>
              <a:t>A general signaling processing flow of </a:t>
            </a:r>
            <a:r>
              <a:rPr lang="en-US" altLang="zh-TW" dirty="0" err="1"/>
              <a:t>vMME</a:t>
            </a:r>
            <a:r>
              <a:rPr lang="en-US" altLang="zh-TW" dirty="0"/>
              <a:t> based on service function chain is analyzed.</a:t>
            </a:r>
            <a:endParaRPr lang="zh-TW" altLang="zh-TW" dirty="0"/>
          </a:p>
          <a:p>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155</a:t>
            </a:fld>
            <a:endParaRPr lang="en-US" altLang="zh-TW"/>
          </a:p>
        </p:txBody>
      </p:sp>
    </p:spTree>
    <p:extLst>
      <p:ext uri="{BB962C8B-B14F-4D97-AF65-F5344CB8AC3E}">
        <p14:creationId xmlns:p14="http://schemas.microsoft.com/office/powerpoint/2010/main" val="9393150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V. </a:t>
            </a:r>
            <a:r>
              <a:rPr lang="en-US" altLang="zh-TW" dirty="0"/>
              <a:t>CONCLUSION</a:t>
            </a:r>
            <a:br>
              <a:rPr lang="zh-TW" altLang="zh-TW" sz="4000" dirty="0"/>
            </a:br>
            <a:endParaRPr lang="zh-TW" altLang="en-US" sz="4000"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The performance of </a:t>
            </a:r>
            <a:r>
              <a:rPr lang="en-US" altLang="zh-TW" dirty="0" err="1"/>
              <a:t>vMME</a:t>
            </a:r>
            <a:r>
              <a:rPr lang="en-US" altLang="zh-TW" dirty="0"/>
              <a:t> is formulated as optimization problems to minimize the total signaling communication overhead cost, the total signaling communication overhead cost on backhauls and the migration overhead cost of state data for different function component placement of </a:t>
            </a:r>
            <a:r>
              <a:rPr lang="en-US" altLang="zh-TW" dirty="0" err="1"/>
              <a:t>vMME</a:t>
            </a:r>
            <a:r>
              <a:rPr lang="en-US" altLang="zh-TW" dirty="0"/>
              <a:t>.</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156</a:t>
            </a:fld>
            <a:endParaRPr lang="en-US" altLang="zh-TW"/>
          </a:p>
        </p:txBody>
      </p:sp>
    </p:spTree>
    <p:extLst>
      <p:ext uri="{BB962C8B-B14F-4D97-AF65-F5344CB8AC3E}">
        <p14:creationId xmlns:p14="http://schemas.microsoft.com/office/powerpoint/2010/main" val="288148748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V. </a:t>
            </a:r>
            <a:r>
              <a:rPr lang="en-US" altLang="zh-TW" dirty="0"/>
              <a:t>CONCLUSION</a:t>
            </a:r>
            <a:br>
              <a:rPr lang="zh-TW" altLang="zh-TW" sz="4000" dirty="0"/>
            </a:br>
            <a:endParaRPr lang="zh-TW" altLang="en-US" sz="4000"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To solve the NP-hard problem, a heuristic approach is proposed including algorithms of </a:t>
            </a:r>
            <a:r>
              <a:rPr lang="en-US" altLang="zh-TW" dirty="0">
                <a:hlinkClick r:id="" action="ppaction://customshow?id=9&amp;return=true"/>
              </a:rPr>
              <a:t>Min-TSCOC</a:t>
            </a:r>
            <a:r>
              <a:rPr lang="en-US" altLang="zh-TW" dirty="0"/>
              <a:t>, </a:t>
            </a:r>
            <a:r>
              <a:rPr lang="en-US" altLang="zh-TW" dirty="0">
                <a:hlinkClick r:id="" action="ppaction://customshow?id=10&amp;return=true"/>
              </a:rPr>
              <a:t>Min-TSCOCB</a:t>
            </a:r>
            <a:r>
              <a:rPr lang="en-US" altLang="zh-TW" dirty="0"/>
              <a:t> and </a:t>
            </a:r>
            <a:r>
              <a:rPr lang="en-US" altLang="zh-TW" dirty="0">
                <a:hlinkClick r:id="" action="ppaction://customshow?id=11&amp;return=true"/>
              </a:rPr>
              <a:t>Min-MOCSD</a:t>
            </a:r>
            <a:r>
              <a:rPr lang="en-US" altLang="zh-TW" dirty="0"/>
              <a:t>.</a:t>
            </a:r>
          </a:p>
          <a:p>
            <a:r>
              <a:rPr lang="en-US" altLang="zh-TW" dirty="0"/>
              <a:t>The approach is evaluated by simulation under various composition of </a:t>
            </a:r>
            <a:r>
              <a:rPr lang="en-US" altLang="zh-TW" dirty="0" err="1"/>
              <a:t>vMME</a:t>
            </a:r>
            <a:r>
              <a:rPr lang="en-US" altLang="zh-TW" dirty="0"/>
              <a:t> and service scenarios.</a:t>
            </a:r>
            <a:endParaRPr lang="zh-TW" altLang="zh-TW" dirty="0"/>
          </a:p>
          <a:p>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157</a:t>
            </a:fld>
            <a:endParaRPr lang="en-US" altLang="zh-TW"/>
          </a:p>
        </p:txBody>
      </p:sp>
    </p:spTree>
    <p:extLst>
      <p:ext uri="{BB962C8B-B14F-4D97-AF65-F5344CB8AC3E}">
        <p14:creationId xmlns:p14="http://schemas.microsoft.com/office/powerpoint/2010/main" val="265886787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V. </a:t>
            </a:r>
            <a:r>
              <a:rPr lang="en-US" altLang="zh-TW" dirty="0"/>
              <a:t>CONCLUSION</a:t>
            </a:r>
            <a:br>
              <a:rPr lang="zh-TW" altLang="zh-TW" sz="4000" dirty="0"/>
            </a:br>
            <a:endParaRPr lang="zh-TW" altLang="en-US" sz="4000"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The simulation results reveals that MSF&amp;MMP&amp;DQUAN is an alternative solution for reducing total-cost and backhaul-cost.</a:t>
            </a:r>
          </a:p>
          <a:p>
            <a:r>
              <a:rPr lang="en-US" altLang="zh-TW" dirty="0"/>
              <a:t>From the aspect of migration cost, the composition of MMP&amp;DQUCN is an alternative solution because of its low migration cost compared with the composition of MMP&amp;DQUAN and MSF&amp;MMPAN.</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158</a:t>
            </a:fld>
            <a:endParaRPr lang="en-US" altLang="zh-TW"/>
          </a:p>
        </p:txBody>
      </p:sp>
    </p:spTree>
    <p:extLst>
      <p:ext uri="{BB962C8B-B14F-4D97-AF65-F5344CB8AC3E}">
        <p14:creationId xmlns:p14="http://schemas.microsoft.com/office/powerpoint/2010/main" val="101343813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a:xfrm>
            <a:off x="457200" y="548680"/>
            <a:ext cx="8229600" cy="1143000"/>
          </a:xfrm>
        </p:spPr>
        <p:txBody>
          <a:bodyPr/>
          <a:lstStyle/>
          <a:p>
            <a:r>
              <a:rPr lang="en-US" altLang="zh-TW" sz="4000" dirty="0"/>
              <a:t>V. </a:t>
            </a:r>
            <a:r>
              <a:rPr lang="en-US" altLang="zh-TW" dirty="0"/>
              <a:t>CONCLUSION</a:t>
            </a:r>
            <a:br>
              <a:rPr lang="zh-TW" altLang="zh-TW" sz="4000" dirty="0"/>
            </a:br>
            <a:endParaRPr lang="zh-TW" altLang="en-US" sz="4000"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The proposed optimization approach is concentrated on the </a:t>
            </a:r>
            <a:r>
              <a:rPr lang="en-US" altLang="zh-TW" dirty="0" err="1"/>
              <a:t>vEPC</a:t>
            </a:r>
            <a:r>
              <a:rPr lang="en-US" altLang="zh-TW" dirty="0"/>
              <a:t> based architecture, while the NG architecture separates the current EPC functions into more fine-granular modular network functions which can be composed to build a control plane service tailored to a network slice [11], [12]</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159</a:t>
            </a:fld>
            <a:endParaRPr lang="en-US" altLang="zh-TW"/>
          </a:p>
        </p:txBody>
      </p:sp>
      <p:sp>
        <p:nvSpPr>
          <p:cNvPr id="5" name="文字方塊 4">
            <a:extLst>
              <a:ext uri="{FF2B5EF4-FFF2-40B4-BE49-F238E27FC236}">
                <a16:creationId xmlns:a16="http://schemas.microsoft.com/office/drawing/2014/main" id="{ACA36A45-D317-49A0-9176-DB62F1063B49}"/>
              </a:ext>
            </a:extLst>
          </p:cNvPr>
          <p:cNvSpPr txBox="1"/>
          <p:nvPr/>
        </p:nvSpPr>
        <p:spPr>
          <a:xfrm>
            <a:off x="107504" y="5462882"/>
            <a:ext cx="8640960" cy="1384995"/>
          </a:xfrm>
          <a:prstGeom prst="rect">
            <a:avLst/>
          </a:prstGeom>
          <a:noFill/>
        </p:spPr>
        <p:txBody>
          <a:bodyPr wrap="square" rtlCol="0">
            <a:spAutoFit/>
          </a:bodyPr>
          <a:lstStyle/>
          <a:p>
            <a:r>
              <a:rPr lang="en-US" altLang="zh-TW" sz="1400" dirty="0"/>
              <a:t>[11] I. Afolabi, T. </a:t>
            </a:r>
            <a:r>
              <a:rPr lang="en-US" altLang="zh-TW" sz="1400" dirty="0" err="1"/>
              <a:t>Taleb</a:t>
            </a:r>
            <a:r>
              <a:rPr lang="en-US" altLang="zh-TW" sz="1400" dirty="0"/>
              <a:t>, K. </a:t>
            </a:r>
            <a:r>
              <a:rPr lang="en-US" altLang="zh-TW" sz="1400" dirty="0" err="1"/>
              <a:t>Samdanis</a:t>
            </a:r>
            <a:r>
              <a:rPr lang="en-US" altLang="zh-TW" sz="1400" dirty="0"/>
              <a:t>, A. </a:t>
            </a:r>
            <a:r>
              <a:rPr lang="en-US" altLang="zh-TW" sz="1400" dirty="0" err="1"/>
              <a:t>Ksentini</a:t>
            </a:r>
            <a:r>
              <a:rPr lang="en-US" altLang="zh-TW" sz="1400" dirty="0"/>
              <a:t>, and H. </a:t>
            </a:r>
            <a:r>
              <a:rPr lang="en-US" altLang="zh-TW" sz="1400" dirty="0" err="1"/>
              <a:t>Flinck</a:t>
            </a:r>
            <a:r>
              <a:rPr lang="en-US" altLang="zh-TW" sz="1400" dirty="0"/>
              <a:t>, “</a:t>
            </a:r>
            <a:r>
              <a:rPr lang="en-US" altLang="zh-TW" sz="1400" dirty="0" err="1"/>
              <a:t>Networkslicing</a:t>
            </a:r>
            <a:r>
              <a:rPr lang="en-US" altLang="zh-TW" sz="1400" dirty="0"/>
              <a:t> and </a:t>
            </a:r>
            <a:r>
              <a:rPr lang="en-US" altLang="zh-TW" sz="1400" dirty="0" err="1"/>
              <a:t>softwarization</a:t>
            </a:r>
            <a:r>
              <a:rPr lang="en-US" altLang="zh-TW" sz="1400" dirty="0"/>
              <a:t>: A survey on principles, enabling </a:t>
            </a:r>
            <a:r>
              <a:rPr lang="en-US" altLang="zh-TW" sz="1400" dirty="0" err="1"/>
              <a:t>technologies,and</a:t>
            </a:r>
            <a:r>
              <a:rPr lang="en-US" altLang="zh-TW" sz="1400" dirty="0"/>
              <a:t> solutions,” IEEE </a:t>
            </a:r>
            <a:r>
              <a:rPr lang="en-US" altLang="zh-TW" sz="1400" dirty="0" err="1"/>
              <a:t>Commun</a:t>
            </a:r>
            <a:r>
              <a:rPr lang="en-US" altLang="zh-TW" sz="1400" dirty="0"/>
              <a:t>. Surveys Tuts., vol. 20, no. 3,</a:t>
            </a:r>
          </a:p>
          <a:p>
            <a:r>
              <a:rPr lang="en-US" altLang="zh-TW" sz="1400" dirty="0"/>
              <a:t>pp. 2429–2453, 3rd Quart., 2018, </a:t>
            </a:r>
            <a:r>
              <a:rPr lang="en-US" altLang="zh-TW" sz="1400" dirty="0" err="1"/>
              <a:t>doi</a:t>
            </a:r>
            <a:r>
              <a:rPr lang="en-US" altLang="zh-TW" sz="1400" dirty="0"/>
              <a:t>: 10.1109/COMST.2018.2815638.</a:t>
            </a:r>
          </a:p>
          <a:p>
            <a:r>
              <a:rPr lang="en-US" altLang="zh-TW" sz="1400" dirty="0"/>
              <a:t>[12] K. Mahmood, T. Mahmoodi, R. </a:t>
            </a:r>
            <a:r>
              <a:rPr lang="en-US" altLang="zh-TW" sz="1400" dirty="0" err="1"/>
              <a:t>Trivisonno</a:t>
            </a:r>
            <a:r>
              <a:rPr lang="en-US" altLang="zh-TW" sz="1400" dirty="0"/>
              <a:t>, A. </a:t>
            </a:r>
            <a:r>
              <a:rPr lang="en-US" altLang="zh-TW" sz="1400" dirty="0" err="1"/>
              <a:t>Gavras</a:t>
            </a:r>
            <a:r>
              <a:rPr lang="en-US" altLang="zh-TW" sz="1400" dirty="0"/>
              <a:t>, D. </a:t>
            </a:r>
            <a:r>
              <a:rPr lang="en-US" altLang="zh-TW" sz="1400" dirty="0" err="1"/>
              <a:t>Trossen</a:t>
            </a:r>
            <a:r>
              <a:rPr lang="en-US" altLang="zh-TW" sz="1400" dirty="0"/>
              <a:t>, and</a:t>
            </a:r>
            <a:r>
              <a:rPr lang="zh-TW" altLang="en-US" sz="1400" dirty="0"/>
              <a:t> </a:t>
            </a:r>
            <a:r>
              <a:rPr lang="en-US" altLang="zh-TW" sz="1400" dirty="0"/>
              <a:t>M. </a:t>
            </a:r>
            <a:r>
              <a:rPr lang="en-US" altLang="zh-TW" sz="1400" dirty="0" err="1"/>
              <a:t>Liebsch</a:t>
            </a:r>
            <a:r>
              <a:rPr lang="en-US" altLang="zh-TW" sz="1400" dirty="0"/>
              <a:t>, “On the integration of verticals through 5G control plane,”</a:t>
            </a:r>
            <a:r>
              <a:rPr lang="zh-TW" altLang="en-US" sz="1400" dirty="0"/>
              <a:t> </a:t>
            </a:r>
            <a:r>
              <a:rPr lang="en-US" altLang="zh-TW" sz="1400" dirty="0"/>
              <a:t>in Proc. IEEE Eur. Conf. </a:t>
            </a:r>
            <a:r>
              <a:rPr lang="en-US" altLang="zh-TW" sz="1400" dirty="0" err="1"/>
              <a:t>Netw</a:t>
            </a:r>
            <a:r>
              <a:rPr lang="en-US" altLang="zh-TW" sz="1400" dirty="0"/>
              <a:t>. </a:t>
            </a:r>
            <a:r>
              <a:rPr lang="en-US" altLang="zh-TW" sz="1400" dirty="0" err="1"/>
              <a:t>Commun</a:t>
            </a:r>
            <a:r>
              <a:rPr lang="en-US" altLang="zh-TW" sz="1400" dirty="0"/>
              <a:t>. (</a:t>
            </a:r>
            <a:r>
              <a:rPr lang="en-US" altLang="zh-TW" sz="1400" dirty="0" err="1"/>
              <a:t>EuCNC</a:t>
            </a:r>
            <a:r>
              <a:rPr lang="en-US" altLang="zh-TW" sz="1400" dirty="0"/>
              <a:t>), Oulu, Finland,</a:t>
            </a:r>
          </a:p>
          <a:p>
            <a:r>
              <a:rPr lang="en-US" altLang="zh-TW" sz="1400" dirty="0"/>
              <a:t>Jun. 2017, pp. 1–5.</a:t>
            </a:r>
            <a:endParaRPr lang="zh-TW" altLang="en-US" sz="1400" dirty="0"/>
          </a:p>
        </p:txBody>
      </p:sp>
    </p:spTree>
    <p:extLst>
      <p:ext uri="{BB962C8B-B14F-4D97-AF65-F5344CB8AC3E}">
        <p14:creationId xmlns:p14="http://schemas.microsoft.com/office/powerpoint/2010/main" val="106606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In order to reduce the deployment cost of MME, virtual Mobility Management Entity (</a:t>
            </a:r>
            <a:r>
              <a:rPr lang="en-US" altLang="zh-TW" dirty="0" err="1"/>
              <a:t>vMME</a:t>
            </a:r>
            <a:r>
              <a:rPr lang="en-US" altLang="zh-TW" dirty="0"/>
              <a:t>) was proposed as an alternative solution based on Network Functions Virtualization (NFV) instead of conventional hardware-dedicated MME entity [6].</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16</a:t>
            </a:fld>
            <a:endParaRPr lang="en-US" altLang="zh-TW"/>
          </a:p>
        </p:txBody>
      </p:sp>
      <p:sp>
        <p:nvSpPr>
          <p:cNvPr id="5" name="文字方塊 4">
            <a:extLst>
              <a:ext uri="{FF2B5EF4-FFF2-40B4-BE49-F238E27FC236}">
                <a16:creationId xmlns:a16="http://schemas.microsoft.com/office/drawing/2014/main" id="{E0F902F4-ECFB-448C-B879-5B64F833077A}"/>
              </a:ext>
            </a:extLst>
          </p:cNvPr>
          <p:cNvSpPr txBox="1"/>
          <p:nvPr/>
        </p:nvSpPr>
        <p:spPr>
          <a:xfrm>
            <a:off x="899592" y="5157192"/>
            <a:ext cx="7920880" cy="923330"/>
          </a:xfrm>
          <a:prstGeom prst="rect">
            <a:avLst/>
          </a:prstGeom>
          <a:noFill/>
        </p:spPr>
        <p:txBody>
          <a:bodyPr wrap="square" rtlCol="0">
            <a:spAutoFit/>
          </a:bodyPr>
          <a:lstStyle/>
          <a:p>
            <a:r>
              <a:rPr lang="en-US" altLang="zh-TW"/>
              <a:t>[6] T. Taleb et al., “EASE: EPC as a service to ease mobile core network</a:t>
            </a:r>
          </a:p>
          <a:p>
            <a:r>
              <a:rPr lang="en-US" altLang="zh-TW"/>
              <a:t>deployment over cloud,” IEEE Netw. Mag., vol. 29, no. 2, pp. 78–88,</a:t>
            </a:r>
          </a:p>
          <a:p>
            <a:r>
              <a:rPr lang="en-US" altLang="zh-TW"/>
              <a:t>Mar. 2015.</a:t>
            </a:r>
            <a:endParaRPr lang="zh-TW" altLang="en-US" dirty="0"/>
          </a:p>
        </p:txBody>
      </p:sp>
    </p:spTree>
    <p:extLst>
      <p:ext uri="{BB962C8B-B14F-4D97-AF65-F5344CB8AC3E}">
        <p14:creationId xmlns:p14="http://schemas.microsoft.com/office/powerpoint/2010/main" val="154603169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A04405-DD9D-4D2F-8ADE-33F17FAE9879}"/>
              </a:ext>
            </a:extLst>
          </p:cNvPr>
          <p:cNvSpPr>
            <a:spLocks noGrp="1"/>
          </p:cNvSpPr>
          <p:nvPr>
            <p:ph type="title"/>
          </p:nvPr>
        </p:nvSpPr>
        <p:spPr/>
        <p:txBody>
          <a:bodyPr/>
          <a:lstStyle/>
          <a:p>
            <a:r>
              <a:rPr lang="en-US" altLang="zh-TW" dirty="0"/>
              <a:t>REFERENCES</a:t>
            </a:r>
            <a:endParaRPr lang="zh-TW" altLang="en-US" dirty="0"/>
          </a:p>
        </p:txBody>
      </p:sp>
      <p:sp>
        <p:nvSpPr>
          <p:cNvPr id="3" name="內容版面配置區 2">
            <a:extLst>
              <a:ext uri="{FF2B5EF4-FFF2-40B4-BE49-F238E27FC236}">
                <a16:creationId xmlns:a16="http://schemas.microsoft.com/office/drawing/2014/main" id="{540EC46A-FA2B-4AEC-9C3F-C3FFC30D7CA5}"/>
              </a:ext>
            </a:extLst>
          </p:cNvPr>
          <p:cNvSpPr>
            <a:spLocks noGrp="1"/>
          </p:cNvSpPr>
          <p:nvPr>
            <p:ph idx="1"/>
          </p:nvPr>
        </p:nvSpPr>
        <p:spPr/>
        <p:txBody>
          <a:bodyPr/>
          <a:lstStyle/>
          <a:p>
            <a:r>
              <a:rPr lang="en-US" altLang="zh-TW" dirty="0"/>
              <a:t>REFERENCES</a:t>
            </a:r>
            <a:endParaRPr lang="zh-TW" altLang="en-US" dirty="0"/>
          </a:p>
        </p:txBody>
      </p:sp>
      <p:sp>
        <p:nvSpPr>
          <p:cNvPr id="4" name="投影片編號版面配置區 3">
            <a:extLst>
              <a:ext uri="{FF2B5EF4-FFF2-40B4-BE49-F238E27FC236}">
                <a16:creationId xmlns:a16="http://schemas.microsoft.com/office/drawing/2014/main" id="{842D52D7-B625-416B-AB52-AE226F5F152B}"/>
              </a:ext>
            </a:extLst>
          </p:cNvPr>
          <p:cNvSpPr>
            <a:spLocks noGrp="1"/>
          </p:cNvSpPr>
          <p:nvPr>
            <p:ph type="sldNum" sz="quarter" idx="12"/>
          </p:nvPr>
        </p:nvSpPr>
        <p:spPr/>
        <p:txBody>
          <a:bodyPr/>
          <a:lstStyle/>
          <a:p>
            <a:pPr>
              <a:defRPr/>
            </a:pPr>
            <a:fld id="{9E34D7C0-FF92-4773-87CE-B4B792F32186}" type="slidenum">
              <a:rPr lang="en-US" altLang="zh-TW" smtClean="0"/>
              <a:pPr>
                <a:defRPr/>
              </a:pPr>
              <a:t>160</a:t>
            </a:fld>
            <a:endParaRPr lang="en-US" altLang="zh-TW"/>
          </a:p>
        </p:txBody>
      </p:sp>
    </p:spTree>
    <p:extLst>
      <p:ext uri="{BB962C8B-B14F-4D97-AF65-F5344CB8AC3E}">
        <p14:creationId xmlns:p14="http://schemas.microsoft.com/office/powerpoint/2010/main" val="62787836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8272C00-DE58-4FC7-9529-00134E68C14F}"/>
              </a:ext>
            </a:extLst>
          </p:cNvPr>
          <p:cNvSpPr>
            <a:spLocks noGrp="1"/>
          </p:cNvSpPr>
          <p:nvPr>
            <p:ph type="title"/>
          </p:nvPr>
        </p:nvSpPr>
        <p:spPr/>
        <p:txBody>
          <a:bodyPr/>
          <a:lstStyle/>
          <a:p>
            <a:r>
              <a:rPr lang="en-US" altLang="zh-TW" dirty="0"/>
              <a:t>Enhanced Mobile Broadband </a:t>
            </a:r>
            <a:endParaRPr lang="zh-TW" altLang="en-US" dirty="0"/>
          </a:p>
        </p:txBody>
      </p:sp>
      <p:sp>
        <p:nvSpPr>
          <p:cNvPr id="3" name="內容版面配置區 2">
            <a:extLst>
              <a:ext uri="{FF2B5EF4-FFF2-40B4-BE49-F238E27FC236}">
                <a16:creationId xmlns:a16="http://schemas.microsoft.com/office/drawing/2014/main" id="{92B5679A-D565-4433-8A71-DC53893419BA}"/>
              </a:ext>
            </a:extLst>
          </p:cNvPr>
          <p:cNvSpPr>
            <a:spLocks noGrp="1"/>
          </p:cNvSpPr>
          <p:nvPr>
            <p:ph idx="1"/>
          </p:nvPr>
        </p:nvSpPr>
        <p:spPr/>
        <p:txBody>
          <a:bodyPr/>
          <a:lstStyle/>
          <a:p>
            <a:r>
              <a:rPr lang="en-US" altLang="zh-TW" dirty="0"/>
              <a:t>Enhanced Mobile Broadband (</a:t>
            </a:r>
            <a:r>
              <a:rPr lang="en-US" altLang="zh-TW" dirty="0" err="1"/>
              <a:t>eMBB</a:t>
            </a:r>
            <a:r>
              <a:rPr lang="en-US" altLang="zh-TW" dirty="0"/>
              <a:t>) provides higher rate and access capabilities to support quality of experience of mobile users.</a:t>
            </a:r>
            <a:endParaRPr lang="zh-TW" altLang="en-US" dirty="0"/>
          </a:p>
        </p:txBody>
      </p:sp>
      <p:sp>
        <p:nvSpPr>
          <p:cNvPr id="4" name="投影片編號版面配置區 3">
            <a:extLst>
              <a:ext uri="{FF2B5EF4-FFF2-40B4-BE49-F238E27FC236}">
                <a16:creationId xmlns:a16="http://schemas.microsoft.com/office/drawing/2014/main" id="{E6385C98-5917-41F7-8BF0-0D0BD6F1E2FB}"/>
              </a:ext>
            </a:extLst>
          </p:cNvPr>
          <p:cNvSpPr>
            <a:spLocks noGrp="1"/>
          </p:cNvSpPr>
          <p:nvPr>
            <p:ph type="sldNum" sz="quarter" idx="12"/>
          </p:nvPr>
        </p:nvSpPr>
        <p:spPr/>
        <p:txBody>
          <a:bodyPr/>
          <a:lstStyle/>
          <a:p>
            <a:pPr>
              <a:defRPr/>
            </a:pPr>
            <a:fld id="{9E34D7C0-FF92-4773-87CE-B4B792F32186}" type="slidenum">
              <a:rPr lang="en-US" altLang="zh-TW" smtClean="0"/>
              <a:pPr>
                <a:defRPr/>
              </a:pPr>
              <a:t>161</a:t>
            </a:fld>
            <a:endParaRPr lang="en-US" altLang="zh-TW"/>
          </a:p>
        </p:txBody>
      </p:sp>
    </p:spTree>
    <p:extLst>
      <p:ext uri="{BB962C8B-B14F-4D97-AF65-F5344CB8AC3E}">
        <p14:creationId xmlns:p14="http://schemas.microsoft.com/office/powerpoint/2010/main" val="72698445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BBE1CC0-6F05-4E05-80A9-92F03626CDE6}"/>
              </a:ext>
            </a:extLst>
          </p:cNvPr>
          <p:cNvSpPr>
            <a:spLocks noGrp="1"/>
          </p:cNvSpPr>
          <p:nvPr>
            <p:ph type="title"/>
          </p:nvPr>
        </p:nvSpPr>
        <p:spPr/>
        <p:txBody>
          <a:bodyPr/>
          <a:lstStyle/>
          <a:p>
            <a:r>
              <a:rPr lang="en-US" altLang="zh-TW" dirty="0"/>
              <a:t>massive Machine Type of Communication</a:t>
            </a:r>
            <a:endParaRPr lang="zh-TW" altLang="en-US" dirty="0"/>
          </a:p>
        </p:txBody>
      </p:sp>
      <p:sp>
        <p:nvSpPr>
          <p:cNvPr id="3" name="內容版面配置區 2">
            <a:extLst>
              <a:ext uri="{FF2B5EF4-FFF2-40B4-BE49-F238E27FC236}">
                <a16:creationId xmlns:a16="http://schemas.microsoft.com/office/drawing/2014/main" id="{3FF3D8E0-8B09-47BE-93F3-69B548183914}"/>
              </a:ext>
            </a:extLst>
          </p:cNvPr>
          <p:cNvSpPr>
            <a:spLocks noGrp="1"/>
          </p:cNvSpPr>
          <p:nvPr>
            <p:ph idx="1"/>
          </p:nvPr>
        </p:nvSpPr>
        <p:spPr/>
        <p:txBody>
          <a:bodyPr/>
          <a:lstStyle/>
          <a:p>
            <a:r>
              <a:rPr lang="en-US" altLang="zh-TW" dirty="0"/>
              <a:t>The scenario for massive Machine Type of Communication (</a:t>
            </a:r>
            <a:r>
              <a:rPr lang="en-US" altLang="zh-TW" dirty="0" err="1"/>
              <a:t>mMTC</a:t>
            </a:r>
            <a:r>
              <a:rPr lang="en-US" altLang="zh-TW" dirty="0"/>
              <a:t>) demands for optimized signaling control with high connection density, efficient access and management of large-scale, low-cost and low-power IoT devices.</a:t>
            </a:r>
            <a:endParaRPr lang="zh-TW" altLang="en-US" dirty="0"/>
          </a:p>
        </p:txBody>
      </p:sp>
      <p:sp>
        <p:nvSpPr>
          <p:cNvPr id="4" name="投影片編號版面配置區 3">
            <a:extLst>
              <a:ext uri="{FF2B5EF4-FFF2-40B4-BE49-F238E27FC236}">
                <a16:creationId xmlns:a16="http://schemas.microsoft.com/office/drawing/2014/main" id="{0A22DD7A-876C-4EE9-A57C-81C7A3A93357}"/>
              </a:ext>
            </a:extLst>
          </p:cNvPr>
          <p:cNvSpPr>
            <a:spLocks noGrp="1"/>
          </p:cNvSpPr>
          <p:nvPr>
            <p:ph type="sldNum" sz="quarter" idx="12"/>
          </p:nvPr>
        </p:nvSpPr>
        <p:spPr/>
        <p:txBody>
          <a:bodyPr/>
          <a:lstStyle/>
          <a:p>
            <a:pPr>
              <a:defRPr/>
            </a:pPr>
            <a:fld id="{9E34D7C0-FF92-4773-87CE-B4B792F32186}" type="slidenum">
              <a:rPr lang="en-US" altLang="zh-TW" smtClean="0"/>
              <a:pPr>
                <a:defRPr/>
              </a:pPr>
              <a:t>162</a:t>
            </a:fld>
            <a:endParaRPr lang="en-US" altLang="zh-TW"/>
          </a:p>
        </p:txBody>
      </p:sp>
    </p:spTree>
    <p:extLst>
      <p:ext uri="{BB962C8B-B14F-4D97-AF65-F5344CB8AC3E}">
        <p14:creationId xmlns:p14="http://schemas.microsoft.com/office/powerpoint/2010/main" val="209859453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41B8FD-5F81-42A7-826B-E7C6F1522BF2}"/>
              </a:ext>
            </a:extLst>
          </p:cNvPr>
          <p:cNvSpPr>
            <a:spLocks noGrp="1"/>
          </p:cNvSpPr>
          <p:nvPr>
            <p:ph type="title"/>
          </p:nvPr>
        </p:nvSpPr>
        <p:spPr/>
        <p:txBody>
          <a:bodyPr/>
          <a:lstStyle/>
          <a:p>
            <a:r>
              <a:rPr lang="en-US" altLang="zh-TW" dirty="0"/>
              <a:t>Ultra</a:t>
            </a:r>
            <a:r>
              <a:rPr lang="zh-TW" altLang="en-US" dirty="0"/>
              <a:t> </a:t>
            </a:r>
            <a:r>
              <a:rPr lang="en-US" altLang="zh-TW" dirty="0"/>
              <a:t>Reliable and Low Latency Communication</a:t>
            </a:r>
            <a:endParaRPr lang="zh-TW" altLang="en-US" dirty="0"/>
          </a:p>
        </p:txBody>
      </p:sp>
      <p:sp>
        <p:nvSpPr>
          <p:cNvPr id="3" name="內容版面配置區 2">
            <a:extLst>
              <a:ext uri="{FF2B5EF4-FFF2-40B4-BE49-F238E27FC236}">
                <a16:creationId xmlns:a16="http://schemas.microsoft.com/office/drawing/2014/main" id="{92251280-FADA-4D3F-95B0-73A411BA4833}"/>
              </a:ext>
            </a:extLst>
          </p:cNvPr>
          <p:cNvSpPr>
            <a:spLocks noGrp="1"/>
          </p:cNvSpPr>
          <p:nvPr>
            <p:ph idx="1"/>
          </p:nvPr>
        </p:nvSpPr>
        <p:spPr/>
        <p:txBody>
          <a:bodyPr/>
          <a:lstStyle/>
          <a:p>
            <a:r>
              <a:rPr lang="en-US" altLang="zh-TW" dirty="0"/>
              <a:t>The scenario for Ultra</a:t>
            </a:r>
            <a:r>
              <a:rPr lang="zh-TW" altLang="en-US" dirty="0"/>
              <a:t> </a:t>
            </a:r>
            <a:r>
              <a:rPr lang="en-US" altLang="zh-TW" dirty="0"/>
              <a:t>Reliable and Low Latency Communication</a:t>
            </a:r>
            <a:r>
              <a:rPr lang="zh-TW" altLang="en-US" dirty="0"/>
              <a:t> </a:t>
            </a:r>
            <a:r>
              <a:rPr lang="en-US" altLang="zh-TW" dirty="0"/>
              <a:t>(URLLC) leverages low latency and reliable information interaction capabilities to support </a:t>
            </a:r>
            <a:r>
              <a:rPr lang="en-US" altLang="zh-TW" dirty="0" err="1"/>
              <a:t>realtime</a:t>
            </a:r>
            <a:r>
              <a:rPr lang="en-US" altLang="zh-TW" dirty="0"/>
              <a:t>, sophisticated and secure collaboration among connected entities.</a:t>
            </a:r>
            <a:endParaRPr lang="zh-TW" altLang="en-US" dirty="0"/>
          </a:p>
        </p:txBody>
      </p:sp>
      <p:sp>
        <p:nvSpPr>
          <p:cNvPr id="4" name="投影片編號版面配置區 3">
            <a:extLst>
              <a:ext uri="{FF2B5EF4-FFF2-40B4-BE49-F238E27FC236}">
                <a16:creationId xmlns:a16="http://schemas.microsoft.com/office/drawing/2014/main" id="{EF64BEF5-7633-4A7E-8EDF-4CCC4C0CFAFB}"/>
              </a:ext>
            </a:extLst>
          </p:cNvPr>
          <p:cNvSpPr>
            <a:spLocks noGrp="1"/>
          </p:cNvSpPr>
          <p:nvPr>
            <p:ph type="sldNum" sz="quarter" idx="12"/>
          </p:nvPr>
        </p:nvSpPr>
        <p:spPr/>
        <p:txBody>
          <a:bodyPr/>
          <a:lstStyle/>
          <a:p>
            <a:pPr>
              <a:defRPr/>
            </a:pPr>
            <a:fld id="{9E34D7C0-FF92-4773-87CE-B4B792F32186}" type="slidenum">
              <a:rPr lang="en-US" altLang="zh-TW" smtClean="0"/>
              <a:pPr>
                <a:defRPr/>
              </a:pPr>
              <a:t>163</a:t>
            </a:fld>
            <a:endParaRPr lang="en-US" altLang="zh-TW"/>
          </a:p>
        </p:txBody>
      </p:sp>
    </p:spTree>
    <p:extLst>
      <p:ext uri="{BB962C8B-B14F-4D97-AF65-F5344CB8AC3E}">
        <p14:creationId xmlns:p14="http://schemas.microsoft.com/office/powerpoint/2010/main" val="130876071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56BDA6-8224-47E1-970F-36F5AD9D483B}"/>
              </a:ext>
            </a:extLst>
          </p:cNvPr>
          <p:cNvSpPr>
            <a:spLocks noGrp="1"/>
          </p:cNvSpPr>
          <p:nvPr>
            <p:ph type="title"/>
          </p:nvPr>
        </p:nvSpPr>
        <p:spPr/>
        <p:txBody>
          <a:bodyPr/>
          <a:lstStyle/>
          <a:p>
            <a:r>
              <a:rPr lang="en-US" altLang="zh-TW" dirty="0"/>
              <a:t>Evolved Packet Core network</a:t>
            </a:r>
            <a:endParaRPr lang="zh-TW" altLang="en-US" dirty="0"/>
          </a:p>
        </p:txBody>
      </p:sp>
      <p:pic>
        <p:nvPicPr>
          <p:cNvPr id="5" name="內容版面配置區 4">
            <a:extLst>
              <a:ext uri="{FF2B5EF4-FFF2-40B4-BE49-F238E27FC236}">
                <a16:creationId xmlns:a16="http://schemas.microsoft.com/office/drawing/2014/main" id="{87A22A0C-2966-4780-885B-3B0B853D29F8}"/>
              </a:ext>
            </a:extLst>
          </p:cNvPr>
          <p:cNvPicPr>
            <a:picLocks noGrp="1" noChangeAspect="1"/>
          </p:cNvPicPr>
          <p:nvPr>
            <p:ph idx="1"/>
          </p:nvPr>
        </p:nvPicPr>
        <p:blipFill>
          <a:blip r:embed="rId3"/>
          <a:stretch>
            <a:fillRect/>
          </a:stretch>
        </p:blipFill>
        <p:spPr>
          <a:xfrm>
            <a:off x="693878" y="2204864"/>
            <a:ext cx="7992922" cy="2760240"/>
          </a:xfrm>
          <a:prstGeom prst="rect">
            <a:avLst/>
          </a:prstGeom>
        </p:spPr>
      </p:pic>
      <p:sp>
        <p:nvSpPr>
          <p:cNvPr id="4" name="投影片編號版面配置區 3">
            <a:extLst>
              <a:ext uri="{FF2B5EF4-FFF2-40B4-BE49-F238E27FC236}">
                <a16:creationId xmlns:a16="http://schemas.microsoft.com/office/drawing/2014/main" id="{30182AB6-1974-4F1C-9C95-02A760EFA52E}"/>
              </a:ext>
            </a:extLst>
          </p:cNvPr>
          <p:cNvSpPr>
            <a:spLocks noGrp="1"/>
          </p:cNvSpPr>
          <p:nvPr>
            <p:ph type="sldNum" sz="quarter" idx="12"/>
          </p:nvPr>
        </p:nvSpPr>
        <p:spPr/>
        <p:txBody>
          <a:bodyPr/>
          <a:lstStyle/>
          <a:p>
            <a:pPr>
              <a:defRPr/>
            </a:pPr>
            <a:fld id="{9E34D7C0-FF92-4773-87CE-B4B792F32186}" type="slidenum">
              <a:rPr lang="en-US" altLang="zh-TW" smtClean="0"/>
              <a:pPr>
                <a:defRPr/>
              </a:pPr>
              <a:t>164</a:t>
            </a:fld>
            <a:endParaRPr lang="en-US" altLang="zh-TW"/>
          </a:p>
        </p:txBody>
      </p:sp>
    </p:spTree>
    <p:extLst>
      <p:ext uri="{BB962C8B-B14F-4D97-AF65-F5344CB8AC3E}">
        <p14:creationId xmlns:p14="http://schemas.microsoft.com/office/powerpoint/2010/main" val="346073035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31016C9-2C77-40DB-9189-1A1D9F0C5125}"/>
              </a:ext>
            </a:extLst>
          </p:cNvPr>
          <p:cNvSpPr>
            <a:spLocks noGrp="1"/>
          </p:cNvSpPr>
          <p:nvPr>
            <p:ph type="title"/>
          </p:nvPr>
        </p:nvSpPr>
        <p:spPr/>
        <p:txBody>
          <a:bodyPr/>
          <a:lstStyle/>
          <a:p>
            <a:r>
              <a:rPr lang="en-US" altLang="zh-TW" dirty="0"/>
              <a:t>Front-End (FE)</a:t>
            </a:r>
            <a:endParaRPr lang="zh-TW" altLang="en-US" dirty="0"/>
          </a:p>
        </p:txBody>
      </p:sp>
      <p:sp>
        <p:nvSpPr>
          <p:cNvPr id="3" name="內容版面配置區 2">
            <a:extLst>
              <a:ext uri="{FF2B5EF4-FFF2-40B4-BE49-F238E27FC236}">
                <a16:creationId xmlns:a16="http://schemas.microsoft.com/office/drawing/2014/main" id="{A51EB5F1-1C08-410F-B3FE-A5F4CEA50E2D}"/>
              </a:ext>
            </a:extLst>
          </p:cNvPr>
          <p:cNvSpPr>
            <a:spLocks noGrp="1"/>
          </p:cNvSpPr>
          <p:nvPr>
            <p:ph idx="1"/>
          </p:nvPr>
        </p:nvSpPr>
        <p:spPr/>
        <p:txBody>
          <a:bodyPr/>
          <a:lstStyle/>
          <a:p>
            <a:r>
              <a:rPr lang="en-US" altLang="zh-TW" dirty="0"/>
              <a:t>The FE is the communication interface with other network entities and it is also responsible for balancing the load between </a:t>
            </a:r>
            <a:r>
              <a:rPr lang="en-US" altLang="zh-TW" dirty="0" err="1"/>
              <a:t>Ws</a:t>
            </a:r>
            <a:r>
              <a:rPr lang="en-US" altLang="zh-TW" dirty="0"/>
              <a:t>.</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DEE6AA17-942D-4B87-97EA-A7DB5F14B6F3}"/>
              </a:ext>
            </a:extLst>
          </p:cNvPr>
          <p:cNvSpPr>
            <a:spLocks noGrp="1"/>
          </p:cNvSpPr>
          <p:nvPr>
            <p:ph type="sldNum" sz="quarter" idx="12"/>
          </p:nvPr>
        </p:nvSpPr>
        <p:spPr/>
        <p:txBody>
          <a:bodyPr/>
          <a:lstStyle/>
          <a:p>
            <a:pPr>
              <a:defRPr/>
            </a:pPr>
            <a:fld id="{9E34D7C0-FF92-4773-87CE-B4B792F32186}" type="slidenum">
              <a:rPr lang="en-US" altLang="zh-TW" smtClean="0"/>
              <a:pPr>
                <a:defRPr/>
              </a:pPr>
              <a:t>165</a:t>
            </a:fld>
            <a:endParaRPr lang="en-US" altLang="zh-TW"/>
          </a:p>
        </p:txBody>
      </p:sp>
    </p:spTree>
    <p:extLst>
      <p:ext uri="{BB962C8B-B14F-4D97-AF65-F5344CB8AC3E}">
        <p14:creationId xmlns:p14="http://schemas.microsoft.com/office/powerpoint/2010/main" val="274570567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BD90E0-8D70-490C-84DF-F00EBB621649}"/>
              </a:ext>
            </a:extLst>
          </p:cNvPr>
          <p:cNvSpPr>
            <a:spLocks noGrp="1"/>
          </p:cNvSpPr>
          <p:nvPr>
            <p:ph type="title"/>
          </p:nvPr>
        </p:nvSpPr>
        <p:spPr/>
        <p:txBody>
          <a:bodyPr/>
          <a:lstStyle/>
          <a:p>
            <a:r>
              <a:rPr lang="en-US" altLang="zh-TW" dirty="0"/>
              <a:t>Worker (W)</a:t>
            </a:r>
            <a:endParaRPr lang="zh-TW" altLang="en-US" dirty="0"/>
          </a:p>
        </p:txBody>
      </p:sp>
      <p:sp>
        <p:nvSpPr>
          <p:cNvPr id="3" name="內容版面配置區 2">
            <a:extLst>
              <a:ext uri="{FF2B5EF4-FFF2-40B4-BE49-F238E27FC236}">
                <a16:creationId xmlns:a16="http://schemas.microsoft.com/office/drawing/2014/main" id="{E5D8BD5F-8BE2-4A9B-86E2-80A7C1DC15AB}"/>
              </a:ext>
            </a:extLst>
          </p:cNvPr>
          <p:cNvSpPr>
            <a:spLocks noGrp="1"/>
          </p:cNvSpPr>
          <p:nvPr>
            <p:ph idx="1"/>
          </p:nvPr>
        </p:nvSpPr>
        <p:spPr/>
        <p:txBody>
          <a:bodyPr/>
          <a:lstStyle/>
          <a:p>
            <a:r>
              <a:rPr lang="en-US" altLang="zh-TW" dirty="0"/>
              <a:t>W is only responsible for implementing </a:t>
            </a:r>
            <a:r>
              <a:rPr lang="en-US" altLang="zh-TW" dirty="0" err="1"/>
              <a:t>vMME’s</a:t>
            </a:r>
            <a:r>
              <a:rPr lang="en-US" altLang="zh-TW" dirty="0"/>
              <a:t> functional logic and it does not store UE’s session state information.</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29D655B0-F73B-4188-84E6-89405D53D535}"/>
              </a:ext>
            </a:extLst>
          </p:cNvPr>
          <p:cNvSpPr>
            <a:spLocks noGrp="1"/>
          </p:cNvSpPr>
          <p:nvPr>
            <p:ph type="sldNum" sz="quarter" idx="12"/>
          </p:nvPr>
        </p:nvSpPr>
        <p:spPr/>
        <p:txBody>
          <a:bodyPr/>
          <a:lstStyle/>
          <a:p>
            <a:pPr>
              <a:defRPr/>
            </a:pPr>
            <a:fld id="{9E34D7C0-FF92-4773-87CE-B4B792F32186}" type="slidenum">
              <a:rPr lang="en-US" altLang="zh-TW" smtClean="0"/>
              <a:pPr>
                <a:defRPr/>
              </a:pPr>
              <a:t>166</a:t>
            </a:fld>
            <a:endParaRPr lang="en-US" altLang="zh-TW"/>
          </a:p>
        </p:txBody>
      </p:sp>
    </p:spTree>
    <p:extLst>
      <p:ext uri="{BB962C8B-B14F-4D97-AF65-F5344CB8AC3E}">
        <p14:creationId xmlns:p14="http://schemas.microsoft.com/office/powerpoint/2010/main" val="101541051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C9153E4-25FE-41A6-B016-8ADA7EA292CB}"/>
              </a:ext>
            </a:extLst>
          </p:cNvPr>
          <p:cNvSpPr>
            <a:spLocks noGrp="1"/>
          </p:cNvSpPr>
          <p:nvPr>
            <p:ph type="title"/>
          </p:nvPr>
        </p:nvSpPr>
        <p:spPr/>
        <p:txBody>
          <a:bodyPr/>
          <a:lstStyle/>
          <a:p>
            <a:r>
              <a:rPr lang="en-US" altLang="zh-TW" dirty="0"/>
              <a:t>state </a:t>
            </a:r>
            <a:r>
              <a:rPr lang="en-US" altLang="zh-TW" dirty="0" err="1"/>
              <a:t>DataBase</a:t>
            </a:r>
            <a:r>
              <a:rPr lang="en-US" altLang="zh-TW" dirty="0"/>
              <a:t> (DB).</a:t>
            </a:r>
            <a:endParaRPr lang="zh-TW" altLang="en-US" dirty="0"/>
          </a:p>
        </p:txBody>
      </p:sp>
      <p:sp>
        <p:nvSpPr>
          <p:cNvPr id="3" name="內容版面配置區 2">
            <a:extLst>
              <a:ext uri="{FF2B5EF4-FFF2-40B4-BE49-F238E27FC236}">
                <a16:creationId xmlns:a16="http://schemas.microsoft.com/office/drawing/2014/main" id="{1F18562F-5922-4247-BBF8-58F812837C5C}"/>
              </a:ext>
            </a:extLst>
          </p:cNvPr>
          <p:cNvSpPr>
            <a:spLocks noGrp="1"/>
          </p:cNvSpPr>
          <p:nvPr>
            <p:ph idx="1"/>
          </p:nvPr>
        </p:nvSpPr>
        <p:spPr/>
        <p:txBody>
          <a:bodyPr/>
          <a:lstStyle/>
          <a:p>
            <a:r>
              <a:rPr lang="en-US" altLang="zh-TW" dirty="0"/>
              <a:t>The DB stores session state information of users.</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D74D218B-808F-4D44-AE36-B91C5629896A}"/>
              </a:ext>
            </a:extLst>
          </p:cNvPr>
          <p:cNvSpPr>
            <a:spLocks noGrp="1"/>
          </p:cNvSpPr>
          <p:nvPr>
            <p:ph type="sldNum" sz="quarter" idx="12"/>
          </p:nvPr>
        </p:nvSpPr>
        <p:spPr/>
        <p:txBody>
          <a:bodyPr/>
          <a:lstStyle/>
          <a:p>
            <a:pPr>
              <a:defRPr/>
            </a:pPr>
            <a:fld id="{9E34D7C0-FF92-4773-87CE-B4B792F32186}" type="slidenum">
              <a:rPr lang="en-US" altLang="zh-TW" smtClean="0"/>
              <a:pPr>
                <a:defRPr/>
              </a:pPr>
              <a:t>167</a:t>
            </a:fld>
            <a:endParaRPr lang="en-US" altLang="zh-TW"/>
          </a:p>
        </p:txBody>
      </p:sp>
    </p:spTree>
    <p:extLst>
      <p:ext uri="{BB962C8B-B14F-4D97-AF65-F5344CB8AC3E}">
        <p14:creationId xmlns:p14="http://schemas.microsoft.com/office/powerpoint/2010/main" val="340792664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6EC4E6-021F-434B-A79C-9488CF4F1172}"/>
              </a:ext>
            </a:extLst>
          </p:cNvPr>
          <p:cNvSpPr>
            <a:spLocks noGrp="1"/>
          </p:cNvSpPr>
          <p:nvPr>
            <p:ph type="title"/>
          </p:nvPr>
        </p:nvSpPr>
        <p:spPr/>
        <p:txBody>
          <a:bodyPr/>
          <a:lstStyle/>
          <a:p>
            <a:r>
              <a:rPr lang="en-US" altLang="zh-TW" dirty="0"/>
              <a:t>data management</a:t>
            </a:r>
            <a:endParaRPr lang="zh-TW" altLang="en-US" dirty="0"/>
          </a:p>
        </p:txBody>
      </p:sp>
      <p:sp>
        <p:nvSpPr>
          <p:cNvPr id="3" name="內容版面配置區 2">
            <a:extLst>
              <a:ext uri="{FF2B5EF4-FFF2-40B4-BE49-F238E27FC236}">
                <a16:creationId xmlns:a16="http://schemas.microsoft.com/office/drawing/2014/main" id="{96B452A0-3ADF-4E0F-8466-309505BE68FF}"/>
              </a:ext>
            </a:extLst>
          </p:cNvPr>
          <p:cNvSpPr>
            <a:spLocks noGrp="1"/>
          </p:cNvSpPr>
          <p:nvPr>
            <p:ph idx="1"/>
          </p:nvPr>
        </p:nvSpPr>
        <p:spPr/>
        <p:txBody>
          <a:bodyPr/>
          <a:lstStyle/>
          <a:p>
            <a:r>
              <a:rPr lang="en-US" altLang="zh-TW" dirty="0"/>
              <a:t>Location management maintains the reachability of mobile users independent of the UE location or connected network.</a:t>
            </a:r>
            <a:endParaRPr lang="zh-TW" altLang="zh-TW" dirty="0"/>
          </a:p>
          <a:p>
            <a:r>
              <a:rPr lang="en-US" altLang="zh-TW" dirty="0"/>
              <a:t>It has associated an identification database, containing bindings with UEs’ identification and its current address.</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E04014B2-7A2D-4477-A082-A31002D2B3DC}"/>
              </a:ext>
            </a:extLst>
          </p:cNvPr>
          <p:cNvSpPr>
            <a:spLocks noGrp="1"/>
          </p:cNvSpPr>
          <p:nvPr>
            <p:ph type="sldNum" sz="quarter" idx="12"/>
          </p:nvPr>
        </p:nvSpPr>
        <p:spPr/>
        <p:txBody>
          <a:bodyPr/>
          <a:lstStyle/>
          <a:p>
            <a:pPr>
              <a:defRPr/>
            </a:pPr>
            <a:fld id="{9E34D7C0-FF92-4773-87CE-B4B792F32186}" type="slidenum">
              <a:rPr lang="en-US" altLang="zh-TW" smtClean="0"/>
              <a:pPr>
                <a:defRPr/>
              </a:pPr>
              <a:t>168</a:t>
            </a:fld>
            <a:endParaRPr lang="en-US" altLang="zh-TW"/>
          </a:p>
        </p:txBody>
      </p:sp>
    </p:spTree>
    <p:extLst>
      <p:ext uri="{BB962C8B-B14F-4D97-AF65-F5344CB8AC3E}">
        <p14:creationId xmlns:p14="http://schemas.microsoft.com/office/powerpoint/2010/main" val="192064195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27C40EE-37AE-4391-9E70-B0FBDA0DF474}"/>
              </a:ext>
            </a:extLst>
          </p:cNvPr>
          <p:cNvSpPr>
            <a:spLocks noGrp="1"/>
          </p:cNvSpPr>
          <p:nvPr>
            <p:ph type="title"/>
          </p:nvPr>
        </p:nvSpPr>
        <p:spPr/>
        <p:txBody>
          <a:bodyPr/>
          <a:lstStyle/>
          <a:p>
            <a:r>
              <a:rPr lang="en-US" altLang="zh-TW" dirty="0"/>
              <a:t>Data management</a:t>
            </a:r>
            <a:endParaRPr lang="zh-TW" altLang="en-US" dirty="0"/>
          </a:p>
        </p:txBody>
      </p:sp>
      <p:sp>
        <p:nvSpPr>
          <p:cNvPr id="3" name="內容版面配置區 2">
            <a:extLst>
              <a:ext uri="{FF2B5EF4-FFF2-40B4-BE49-F238E27FC236}">
                <a16:creationId xmlns:a16="http://schemas.microsoft.com/office/drawing/2014/main" id="{97D2A6C0-A865-4F72-B6B9-73C8CA6ED43A}"/>
              </a:ext>
            </a:extLst>
          </p:cNvPr>
          <p:cNvSpPr>
            <a:spLocks noGrp="1"/>
          </p:cNvSpPr>
          <p:nvPr>
            <p:ph idx="1"/>
          </p:nvPr>
        </p:nvSpPr>
        <p:spPr/>
        <p:txBody>
          <a:bodyPr/>
          <a:lstStyle/>
          <a:p>
            <a:r>
              <a:rPr lang="en-US" altLang="zh-TW" dirty="0"/>
              <a:t>Data management is responsible for encapsulation of data packets through address translation, it does not provide any signaling and it only receives signaling from handover management.</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A8FC165E-5D4A-468E-B020-4F92C8627A7F}"/>
              </a:ext>
            </a:extLst>
          </p:cNvPr>
          <p:cNvSpPr>
            <a:spLocks noGrp="1"/>
          </p:cNvSpPr>
          <p:nvPr>
            <p:ph type="sldNum" sz="quarter" idx="12"/>
          </p:nvPr>
        </p:nvSpPr>
        <p:spPr/>
        <p:txBody>
          <a:bodyPr/>
          <a:lstStyle/>
          <a:p>
            <a:pPr>
              <a:defRPr/>
            </a:pPr>
            <a:fld id="{9E34D7C0-FF92-4773-87CE-B4B792F32186}" type="slidenum">
              <a:rPr lang="en-US" altLang="zh-TW" smtClean="0"/>
              <a:pPr>
                <a:defRPr/>
              </a:pPr>
              <a:t>169</a:t>
            </a:fld>
            <a:endParaRPr lang="en-US" altLang="zh-TW"/>
          </a:p>
        </p:txBody>
      </p:sp>
    </p:spTree>
    <p:extLst>
      <p:ext uri="{BB962C8B-B14F-4D97-AF65-F5344CB8AC3E}">
        <p14:creationId xmlns:p14="http://schemas.microsoft.com/office/powerpoint/2010/main" val="981498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NFV-based mobility management provides more flexible, scalable and resilient mobility management service with on-demand orchestration of mobility management, which enables distributed and semi-distributed solutions for mobility management.</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17</a:t>
            </a:fld>
            <a:endParaRPr lang="en-US" altLang="zh-TW"/>
          </a:p>
        </p:txBody>
      </p:sp>
    </p:spTree>
    <p:extLst>
      <p:ext uri="{BB962C8B-B14F-4D97-AF65-F5344CB8AC3E}">
        <p14:creationId xmlns:p14="http://schemas.microsoft.com/office/powerpoint/2010/main" val="39734603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CF004F-3B20-4E44-A9D4-E71E55589484}"/>
              </a:ext>
            </a:extLst>
          </p:cNvPr>
          <p:cNvSpPr>
            <a:spLocks noGrp="1"/>
          </p:cNvSpPr>
          <p:nvPr>
            <p:ph type="title"/>
          </p:nvPr>
        </p:nvSpPr>
        <p:spPr/>
        <p:txBody>
          <a:bodyPr/>
          <a:lstStyle/>
          <a:p>
            <a:r>
              <a:rPr lang="en-US" altLang="zh-TW" dirty="0"/>
              <a:t>handover management</a:t>
            </a:r>
            <a:endParaRPr lang="zh-TW" altLang="en-US" dirty="0"/>
          </a:p>
        </p:txBody>
      </p:sp>
      <p:sp>
        <p:nvSpPr>
          <p:cNvPr id="3" name="內容版面配置區 2">
            <a:extLst>
              <a:ext uri="{FF2B5EF4-FFF2-40B4-BE49-F238E27FC236}">
                <a16:creationId xmlns:a16="http://schemas.microsoft.com/office/drawing/2014/main" id="{227FF1A6-2462-4639-9B77-B239A2099C07}"/>
              </a:ext>
            </a:extLst>
          </p:cNvPr>
          <p:cNvSpPr>
            <a:spLocks noGrp="1"/>
          </p:cNvSpPr>
          <p:nvPr>
            <p:ph idx="1"/>
          </p:nvPr>
        </p:nvSpPr>
        <p:spPr/>
        <p:txBody>
          <a:bodyPr/>
          <a:lstStyle/>
          <a:p>
            <a:r>
              <a:rPr lang="en-US" altLang="zh-TW" dirty="0"/>
              <a:t>Handover management maintains sessions active when a UE roams between networks, so it provides handover detection and negotiation, being responsible for the signaling that communicates with data management and location management after a handover.</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DD202FDF-0F89-4ACF-821D-5036BD4B1000}"/>
              </a:ext>
            </a:extLst>
          </p:cNvPr>
          <p:cNvSpPr>
            <a:spLocks noGrp="1"/>
          </p:cNvSpPr>
          <p:nvPr>
            <p:ph type="sldNum" sz="quarter" idx="12"/>
          </p:nvPr>
        </p:nvSpPr>
        <p:spPr/>
        <p:txBody>
          <a:bodyPr/>
          <a:lstStyle/>
          <a:p>
            <a:pPr>
              <a:defRPr/>
            </a:pPr>
            <a:fld id="{9E34D7C0-FF92-4773-87CE-B4B792F32186}" type="slidenum">
              <a:rPr lang="en-US" altLang="zh-TW" smtClean="0"/>
              <a:pPr>
                <a:defRPr/>
              </a:pPr>
              <a:t>170</a:t>
            </a:fld>
            <a:endParaRPr lang="en-US" altLang="zh-TW"/>
          </a:p>
        </p:txBody>
      </p:sp>
    </p:spTree>
    <p:extLst>
      <p:ext uri="{BB962C8B-B14F-4D97-AF65-F5344CB8AC3E}">
        <p14:creationId xmlns:p14="http://schemas.microsoft.com/office/powerpoint/2010/main" val="120503645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CF004F-3B20-4E44-A9D4-E71E55589484}"/>
              </a:ext>
            </a:extLst>
          </p:cNvPr>
          <p:cNvSpPr>
            <a:spLocks noGrp="1"/>
          </p:cNvSpPr>
          <p:nvPr>
            <p:ph type="title"/>
          </p:nvPr>
        </p:nvSpPr>
        <p:spPr/>
        <p:txBody>
          <a:bodyPr/>
          <a:lstStyle/>
          <a:p>
            <a:r>
              <a:rPr lang="en-US" altLang="zh-TW" dirty="0"/>
              <a:t>handover management</a:t>
            </a:r>
            <a:endParaRPr lang="zh-TW" altLang="en-US" dirty="0"/>
          </a:p>
        </p:txBody>
      </p:sp>
      <p:sp>
        <p:nvSpPr>
          <p:cNvPr id="3" name="內容版面配置區 2">
            <a:extLst>
              <a:ext uri="{FF2B5EF4-FFF2-40B4-BE49-F238E27FC236}">
                <a16:creationId xmlns:a16="http://schemas.microsoft.com/office/drawing/2014/main" id="{227FF1A6-2462-4639-9B77-B239A2099C07}"/>
              </a:ext>
            </a:extLst>
          </p:cNvPr>
          <p:cNvSpPr>
            <a:spLocks noGrp="1"/>
          </p:cNvSpPr>
          <p:nvPr>
            <p:ph idx="1"/>
          </p:nvPr>
        </p:nvSpPr>
        <p:spPr/>
        <p:txBody>
          <a:bodyPr/>
          <a:lstStyle/>
          <a:p>
            <a:r>
              <a:rPr lang="en-US" altLang="zh-TW" dirty="0"/>
              <a:t>Another function of handover management is to maintain the mobility context and routes [27].</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DD202FDF-0F89-4ACF-821D-5036BD4B1000}"/>
              </a:ext>
            </a:extLst>
          </p:cNvPr>
          <p:cNvSpPr>
            <a:spLocks noGrp="1"/>
          </p:cNvSpPr>
          <p:nvPr>
            <p:ph type="sldNum" sz="quarter" idx="12"/>
          </p:nvPr>
        </p:nvSpPr>
        <p:spPr/>
        <p:txBody>
          <a:bodyPr/>
          <a:lstStyle/>
          <a:p>
            <a:pPr>
              <a:defRPr/>
            </a:pPr>
            <a:fld id="{9E34D7C0-FF92-4773-87CE-B4B792F32186}" type="slidenum">
              <a:rPr lang="en-US" altLang="zh-TW" smtClean="0"/>
              <a:pPr>
                <a:defRPr/>
              </a:pPr>
              <a:t>171</a:t>
            </a:fld>
            <a:endParaRPr lang="en-US" altLang="zh-TW"/>
          </a:p>
        </p:txBody>
      </p:sp>
      <p:sp>
        <p:nvSpPr>
          <p:cNvPr id="5" name="文字方塊 4">
            <a:extLst>
              <a:ext uri="{FF2B5EF4-FFF2-40B4-BE49-F238E27FC236}">
                <a16:creationId xmlns:a16="http://schemas.microsoft.com/office/drawing/2014/main" id="{D7ED2AEC-06DD-4CF1-AE58-D7DB5F5EA475}"/>
              </a:ext>
            </a:extLst>
          </p:cNvPr>
          <p:cNvSpPr txBox="1"/>
          <p:nvPr/>
        </p:nvSpPr>
        <p:spPr>
          <a:xfrm>
            <a:off x="899592" y="4149080"/>
            <a:ext cx="7488832" cy="923330"/>
          </a:xfrm>
          <a:prstGeom prst="rect">
            <a:avLst/>
          </a:prstGeom>
          <a:noFill/>
        </p:spPr>
        <p:txBody>
          <a:bodyPr wrap="square" rtlCol="0">
            <a:spAutoFit/>
          </a:bodyPr>
          <a:lstStyle/>
          <a:p>
            <a:r>
              <a:rPr lang="en-US" altLang="zh-TW" dirty="0"/>
              <a:t>[27] T. </a:t>
            </a:r>
            <a:r>
              <a:rPr lang="en-US" altLang="zh-TW" dirty="0" err="1"/>
              <a:t>Condeixa</a:t>
            </a:r>
            <a:r>
              <a:rPr lang="en-US" altLang="zh-TW" dirty="0"/>
              <a:t> and S. </a:t>
            </a:r>
            <a:r>
              <a:rPr lang="en-US" altLang="zh-TW" dirty="0" err="1"/>
              <a:t>Sargento</a:t>
            </a:r>
            <a:r>
              <a:rPr lang="en-US" altLang="zh-TW" dirty="0"/>
              <a:t>, “Studying the integration of distributed and</a:t>
            </a:r>
            <a:r>
              <a:rPr lang="zh-TW" altLang="en-US" dirty="0"/>
              <a:t> </a:t>
            </a:r>
            <a:r>
              <a:rPr lang="en-US" altLang="zh-TW" dirty="0"/>
              <a:t>dynamic schemes in the mobility management,” </a:t>
            </a:r>
            <a:r>
              <a:rPr lang="en-US" altLang="zh-TW" dirty="0" err="1"/>
              <a:t>Comput</a:t>
            </a:r>
            <a:r>
              <a:rPr lang="en-US" altLang="zh-TW" dirty="0"/>
              <a:t>. </a:t>
            </a:r>
            <a:r>
              <a:rPr lang="en-US" altLang="zh-TW" dirty="0" err="1"/>
              <a:t>Netw</a:t>
            </a:r>
            <a:r>
              <a:rPr lang="en-US" altLang="zh-TW" dirty="0"/>
              <a:t>., vol. 60,</a:t>
            </a:r>
            <a:r>
              <a:rPr lang="zh-TW" altLang="en-US" dirty="0"/>
              <a:t> </a:t>
            </a:r>
            <a:r>
              <a:rPr lang="en-US" altLang="zh-TW" dirty="0"/>
              <a:t>no. 2, pp. 46–59, Feb. 2014.</a:t>
            </a:r>
            <a:endParaRPr lang="zh-TW" altLang="en-US" dirty="0"/>
          </a:p>
        </p:txBody>
      </p:sp>
    </p:spTree>
    <p:extLst>
      <p:ext uri="{BB962C8B-B14F-4D97-AF65-F5344CB8AC3E}">
        <p14:creationId xmlns:p14="http://schemas.microsoft.com/office/powerpoint/2010/main" val="393355469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A3BADE-F742-429A-AC40-E2B30A6C6474}"/>
              </a:ext>
            </a:extLst>
          </p:cNvPr>
          <p:cNvSpPr>
            <a:spLocks noGrp="1"/>
          </p:cNvSpPr>
          <p:nvPr>
            <p:ph type="title"/>
          </p:nvPr>
        </p:nvSpPr>
        <p:spPr/>
        <p:txBody>
          <a:bodyPr/>
          <a:lstStyle/>
          <a:p>
            <a:r>
              <a:rPr lang="en-US" altLang="zh-TW" dirty="0"/>
              <a:t>Location management</a:t>
            </a:r>
            <a:endParaRPr lang="zh-TW" altLang="en-US" dirty="0"/>
          </a:p>
        </p:txBody>
      </p:sp>
      <p:sp>
        <p:nvSpPr>
          <p:cNvPr id="3" name="內容版面配置區 2">
            <a:extLst>
              <a:ext uri="{FF2B5EF4-FFF2-40B4-BE49-F238E27FC236}">
                <a16:creationId xmlns:a16="http://schemas.microsoft.com/office/drawing/2014/main" id="{5E6529F5-9117-4074-B761-7B7D79AD265F}"/>
              </a:ext>
            </a:extLst>
          </p:cNvPr>
          <p:cNvSpPr>
            <a:spLocks noGrp="1"/>
          </p:cNvSpPr>
          <p:nvPr>
            <p:ph idx="1"/>
          </p:nvPr>
        </p:nvSpPr>
        <p:spPr/>
        <p:txBody>
          <a:bodyPr/>
          <a:lstStyle/>
          <a:p>
            <a:r>
              <a:rPr lang="en-US" altLang="zh-TW" dirty="0"/>
              <a:t>Location management maintains the reachability of mobile users independent of the UE location or connected network.</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EE01E284-1810-447C-BEAE-72F7C5932B0B}"/>
              </a:ext>
            </a:extLst>
          </p:cNvPr>
          <p:cNvSpPr>
            <a:spLocks noGrp="1"/>
          </p:cNvSpPr>
          <p:nvPr>
            <p:ph type="sldNum" sz="quarter" idx="12"/>
          </p:nvPr>
        </p:nvSpPr>
        <p:spPr/>
        <p:txBody>
          <a:bodyPr/>
          <a:lstStyle/>
          <a:p>
            <a:pPr>
              <a:defRPr/>
            </a:pPr>
            <a:fld id="{9E34D7C0-FF92-4773-87CE-B4B792F32186}" type="slidenum">
              <a:rPr lang="en-US" altLang="zh-TW" smtClean="0"/>
              <a:pPr>
                <a:defRPr/>
              </a:pPr>
              <a:t>172</a:t>
            </a:fld>
            <a:endParaRPr lang="en-US" altLang="zh-TW"/>
          </a:p>
        </p:txBody>
      </p:sp>
    </p:spTree>
    <p:extLst>
      <p:ext uri="{BB962C8B-B14F-4D97-AF65-F5344CB8AC3E}">
        <p14:creationId xmlns:p14="http://schemas.microsoft.com/office/powerpoint/2010/main" val="318924918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5BAFD0-ABE6-46F4-B8CC-F98908206EA5}"/>
              </a:ext>
            </a:extLst>
          </p:cNvPr>
          <p:cNvSpPr>
            <a:spLocks noGrp="1"/>
          </p:cNvSpPr>
          <p:nvPr>
            <p:ph type="title"/>
          </p:nvPr>
        </p:nvSpPr>
        <p:spPr/>
        <p:txBody>
          <a:bodyPr/>
          <a:lstStyle/>
          <a:p>
            <a:r>
              <a:rPr lang="en-US" altLang="zh-TW" dirty="0"/>
              <a:t>Min-TSCOC</a:t>
            </a:r>
            <a:endParaRPr lang="zh-TW" altLang="en-US" dirty="0"/>
          </a:p>
        </p:txBody>
      </p:sp>
      <p:pic>
        <p:nvPicPr>
          <p:cNvPr id="5" name="內容版面配置區 4">
            <a:extLst>
              <a:ext uri="{FF2B5EF4-FFF2-40B4-BE49-F238E27FC236}">
                <a16:creationId xmlns:a16="http://schemas.microsoft.com/office/drawing/2014/main" id="{6B9D2929-FF18-4F7D-A3C3-7088630097B3}"/>
              </a:ext>
            </a:extLst>
          </p:cNvPr>
          <p:cNvPicPr>
            <a:picLocks noGrp="1" noChangeAspect="1"/>
          </p:cNvPicPr>
          <p:nvPr>
            <p:ph idx="1"/>
          </p:nvPr>
        </p:nvPicPr>
        <p:blipFill>
          <a:blip r:embed="rId3"/>
          <a:stretch>
            <a:fillRect/>
          </a:stretch>
        </p:blipFill>
        <p:spPr>
          <a:xfrm>
            <a:off x="1531502" y="1600200"/>
            <a:ext cx="6080995" cy="4525963"/>
          </a:xfrm>
          <a:prstGeom prst="rect">
            <a:avLst/>
          </a:prstGeom>
        </p:spPr>
      </p:pic>
      <p:sp>
        <p:nvSpPr>
          <p:cNvPr id="4" name="投影片編號版面配置區 3">
            <a:extLst>
              <a:ext uri="{FF2B5EF4-FFF2-40B4-BE49-F238E27FC236}">
                <a16:creationId xmlns:a16="http://schemas.microsoft.com/office/drawing/2014/main" id="{00ED1861-99EF-4D76-B7AF-B6805ED9CEA5}"/>
              </a:ext>
            </a:extLst>
          </p:cNvPr>
          <p:cNvSpPr>
            <a:spLocks noGrp="1"/>
          </p:cNvSpPr>
          <p:nvPr>
            <p:ph type="sldNum" sz="quarter" idx="12"/>
          </p:nvPr>
        </p:nvSpPr>
        <p:spPr/>
        <p:txBody>
          <a:bodyPr/>
          <a:lstStyle/>
          <a:p>
            <a:pPr>
              <a:defRPr/>
            </a:pPr>
            <a:fld id="{9E34D7C0-FF92-4773-87CE-B4B792F32186}" type="slidenum">
              <a:rPr lang="en-US" altLang="zh-TW" smtClean="0"/>
              <a:pPr>
                <a:defRPr/>
              </a:pPr>
              <a:t>173</a:t>
            </a:fld>
            <a:endParaRPr lang="en-US" altLang="zh-TW"/>
          </a:p>
        </p:txBody>
      </p:sp>
    </p:spTree>
    <p:extLst>
      <p:ext uri="{BB962C8B-B14F-4D97-AF65-F5344CB8AC3E}">
        <p14:creationId xmlns:p14="http://schemas.microsoft.com/office/powerpoint/2010/main" val="187678698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9BD32B8-FCC8-4552-BA23-45A18194FF0C}"/>
              </a:ext>
            </a:extLst>
          </p:cNvPr>
          <p:cNvSpPr>
            <a:spLocks noGrp="1"/>
          </p:cNvSpPr>
          <p:nvPr>
            <p:ph type="title"/>
          </p:nvPr>
        </p:nvSpPr>
        <p:spPr/>
        <p:txBody>
          <a:bodyPr/>
          <a:lstStyle/>
          <a:p>
            <a:r>
              <a:rPr lang="en-US" altLang="zh-TW" dirty="0"/>
              <a:t>Min-TSCOCB</a:t>
            </a:r>
            <a:endParaRPr lang="zh-TW" altLang="en-US" dirty="0"/>
          </a:p>
        </p:txBody>
      </p:sp>
      <p:pic>
        <p:nvPicPr>
          <p:cNvPr id="5" name="內容版面配置區 4">
            <a:extLst>
              <a:ext uri="{FF2B5EF4-FFF2-40B4-BE49-F238E27FC236}">
                <a16:creationId xmlns:a16="http://schemas.microsoft.com/office/drawing/2014/main" id="{8D647F64-A44E-4744-8C0B-E30331718C38}"/>
              </a:ext>
            </a:extLst>
          </p:cNvPr>
          <p:cNvPicPr>
            <a:picLocks noGrp="1" noChangeAspect="1"/>
          </p:cNvPicPr>
          <p:nvPr>
            <p:ph idx="1"/>
          </p:nvPr>
        </p:nvPicPr>
        <p:blipFill>
          <a:blip r:embed="rId3"/>
          <a:stretch>
            <a:fillRect/>
          </a:stretch>
        </p:blipFill>
        <p:spPr>
          <a:xfrm>
            <a:off x="1527557" y="1600200"/>
            <a:ext cx="6088885" cy="4525963"/>
          </a:xfrm>
          <a:prstGeom prst="rect">
            <a:avLst/>
          </a:prstGeom>
        </p:spPr>
      </p:pic>
      <p:sp>
        <p:nvSpPr>
          <p:cNvPr id="4" name="投影片編號版面配置區 3">
            <a:extLst>
              <a:ext uri="{FF2B5EF4-FFF2-40B4-BE49-F238E27FC236}">
                <a16:creationId xmlns:a16="http://schemas.microsoft.com/office/drawing/2014/main" id="{E6EA6541-357A-4BDD-BA0B-FC09A790CCA4}"/>
              </a:ext>
            </a:extLst>
          </p:cNvPr>
          <p:cNvSpPr>
            <a:spLocks noGrp="1"/>
          </p:cNvSpPr>
          <p:nvPr>
            <p:ph type="sldNum" sz="quarter" idx="12"/>
          </p:nvPr>
        </p:nvSpPr>
        <p:spPr/>
        <p:txBody>
          <a:bodyPr/>
          <a:lstStyle/>
          <a:p>
            <a:pPr>
              <a:defRPr/>
            </a:pPr>
            <a:fld id="{9E34D7C0-FF92-4773-87CE-B4B792F32186}" type="slidenum">
              <a:rPr lang="en-US" altLang="zh-TW" smtClean="0"/>
              <a:pPr>
                <a:defRPr/>
              </a:pPr>
              <a:t>174</a:t>
            </a:fld>
            <a:endParaRPr lang="en-US" altLang="zh-TW"/>
          </a:p>
        </p:txBody>
      </p:sp>
    </p:spTree>
    <p:extLst>
      <p:ext uri="{BB962C8B-B14F-4D97-AF65-F5344CB8AC3E}">
        <p14:creationId xmlns:p14="http://schemas.microsoft.com/office/powerpoint/2010/main" val="43763617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0B32D0-C9AE-498C-A762-611D25F0FFBA}"/>
              </a:ext>
            </a:extLst>
          </p:cNvPr>
          <p:cNvSpPr>
            <a:spLocks noGrp="1"/>
          </p:cNvSpPr>
          <p:nvPr>
            <p:ph type="title"/>
          </p:nvPr>
        </p:nvSpPr>
        <p:spPr/>
        <p:txBody>
          <a:bodyPr/>
          <a:lstStyle/>
          <a:p>
            <a:r>
              <a:rPr lang="en-US" altLang="zh-TW" dirty="0"/>
              <a:t>Min-MOCSD</a:t>
            </a:r>
            <a:endParaRPr lang="zh-TW" altLang="en-US" dirty="0"/>
          </a:p>
        </p:txBody>
      </p:sp>
      <p:pic>
        <p:nvPicPr>
          <p:cNvPr id="5" name="內容版面配置區 4">
            <a:extLst>
              <a:ext uri="{FF2B5EF4-FFF2-40B4-BE49-F238E27FC236}">
                <a16:creationId xmlns:a16="http://schemas.microsoft.com/office/drawing/2014/main" id="{0E614B03-37AD-451F-8EF8-B41073ED3166}"/>
              </a:ext>
            </a:extLst>
          </p:cNvPr>
          <p:cNvPicPr>
            <a:picLocks noGrp="1" noChangeAspect="1"/>
          </p:cNvPicPr>
          <p:nvPr>
            <p:ph idx="1"/>
          </p:nvPr>
        </p:nvPicPr>
        <p:blipFill>
          <a:blip r:embed="rId3"/>
          <a:stretch>
            <a:fillRect/>
          </a:stretch>
        </p:blipFill>
        <p:spPr>
          <a:xfrm>
            <a:off x="1489452" y="1600200"/>
            <a:ext cx="6165095" cy="4525963"/>
          </a:xfrm>
          <a:prstGeom prst="rect">
            <a:avLst/>
          </a:prstGeom>
        </p:spPr>
      </p:pic>
      <p:sp>
        <p:nvSpPr>
          <p:cNvPr id="4" name="投影片編號版面配置區 3">
            <a:extLst>
              <a:ext uri="{FF2B5EF4-FFF2-40B4-BE49-F238E27FC236}">
                <a16:creationId xmlns:a16="http://schemas.microsoft.com/office/drawing/2014/main" id="{486B3EC1-E1BE-4C10-8D8B-852B769DD4CD}"/>
              </a:ext>
            </a:extLst>
          </p:cNvPr>
          <p:cNvSpPr>
            <a:spLocks noGrp="1"/>
          </p:cNvSpPr>
          <p:nvPr>
            <p:ph type="sldNum" sz="quarter" idx="12"/>
          </p:nvPr>
        </p:nvSpPr>
        <p:spPr/>
        <p:txBody>
          <a:bodyPr/>
          <a:lstStyle/>
          <a:p>
            <a:pPr>
              <a:defRPr/>
            </a:pPr>
            <a:fld id="{9E34D7C0-FF92-4773-87CE-B4B792F32186}" type="slidenum">
              <a:rPr lang="en-US" altLang="zh-TW" smtClean="0"/>
              <a:pPr>
                <a:defRPr/>
              </a:pPr>
              <a:t>175</a:t>
            </a:fld>
            <a:endParaRPr lang="en-US" altLang="zh-TW"/>
          </a:p>
        </p:txBody>
      </p:sp>
    </p:spTree>
    <p:extLst>
      <p:ext uri="{BB962C8B-B14F-4D97-AF65-F5344CB8AC3E}">
        <p14:creationId xmlns:p14="http://schemas.microsoft.com/office/powerpoint/2010/main" val="1960292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By using NFV, each conventional network function (NF) is now running on a virtual machine (VM) as a 1:1 mapping model or is decomposed into smaller components called Virtual Network Function Components (VNFC) running on multiple VMs as a 1:N mapping model. [7]–[9]</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18</a:t>
            </a:fld>
            <a:endParaRPr lang="en-US" altLang="zh-TW"/>
          </a:p>
        </p:txBody>
      </p:sp>
      <p:sp>
        <p:nvSpPr>
          <p:cNvPr id="5" name="文字方塊 4">
            <a:extLst>
              <a:ext uri="{FF2B5EF4-FFF2-40B4-BE49-F238E27FC236}">
                <a16:creationId xmlns:a16="http://schemas.microsoft.com/office/drawing/2014/main" id="{07D2E68A-0831-4FB5-91F1-52340743547D}"/>
              </a:ext>
            </a:extLst>
          </p:cNvPr>
          <p:cNvSpPr txBox="1"/>
          <p:nvPr/>
        </p:nvSpPr>
        <p:spPr>
          <a:xfrm>
            <a:off x="899592" y="5445224"/>
            <a:ext cx="7704856" cy="1384995"/>
          </a:xfrm>
          <a:prstGeom prst="rect">
            <a:avLst/>
          </a:prstGeom>
          <a:noFill/>
        </p:spPr>
        <p:txBody>
          <a:bodyPr wrap="square" rtlCol="0">
            <a:spAutoFit/>
          </a:bodyPr>
          <a:lstStyle/>
          <a:p>
            <a:r>
              <a:rPr lang="en-US" altLang="zh-TW" sz="1200" dirty="0"/>
              <a:t>[7] B. Han, V. Gopalakrishnan, L. Ji, and S. Lee, “Network function </a:t>
            </a:r>
            <a:r>
              <a:rPr lang="en-US" altLang="zh-TW" sz="1200" dirty="0" err="1"/>
              <a:t>virtualization:Challenges</a:t>
            </a:r>
            <a:r>
              <a:rPr lang="en-US" altLang="zh-TW" sz="1200" dirty="0"/>
              <a:t> and opportunities for innovations,” IEEE </a:t>
            </a:r>
            <a:r>
              <a:rPr lang="en-US" altLang="zh-TW" sz="1200" dirty="0" err="1"/>
              <a:t>Commun.Mag</a:t>
            </a:r>
            <a:r>
              <a:rPr lang="en-US" altLang="zh-TW" sz="1200" dirty="0"/>
              <a:t>., vol. 53, no. 2, pp. 90–97, Feb. 2015.</a:t>
            </a:r>
          </a:p>
          <a:p>
            <a:r>
              <a:rPr lang="en-US" altLang="zh-TW" sz="1200" dirty="0"/>
              <a:t>[8] R. </a:t>
            </a:r>
            <a:r>
              <a:rPr lang="en-US" altLang="zh-TW" sz="1200" dirty="0" err="1"/>
              <a:t>Mijumbi</a:t>
            </a:r>
            <a:r>
              <a:rPr lang="en-US" altLang="zh-TW" sz="1200" dirty="0"/>
              <a:t>, J. </a:t>
            </a:r>
            <a:r>
              <a:rPr lang="en-US" altLang="zh-TW" sz="1200" dirty="0" err="1"/>
              <a:t>Serrat</a:t>
            </a:r>
            <a:r>
              <a:rPr lang="en-US" altLang="zh-TW" sz="1200" dirty="0"/>
              <a:t>, J.-L. </a:t>
            </a:r>
            <a:r>
              <a:rPr lang="en-US" altLang="zh-TW" sz="1200" dirty="0" err="1"/>
              <a:t>Gorricho</a:t>
            </a:r>
            <a:r>
              <a:rPr lang="en-US" altLang="zh-TW" sz="1200" dirty="0"/>
              <a:t>, N. </a:t>
            </a:r>
            <a:r>
              <a:rPr lang="en-US" altLang="zh-TW" sz="1200" dirty="0" err="1"/>
              <a:t>Bouten</a:t>
            </a:r>
            <a:r>
              <a:rPr lang="en-US" altLang="zh-TW" sz="1200" dirty="0"/>
              <a:t>, F. De </a:t>
            </a:r>
            <a:r>
              <a:rPr lang="en-US" altLang="zh-TW" sz="1200" dirty="0" err="1"/>
              <a:t>Turck</a:t>
            </a:r>
            <a:r>
              <a:rPr lang="en-US" altLang="zh-TW" sz="1200" dirty="0"/>
              <a:t>, and</a:t>
            </a:r>
            <a:r>
              <a:rPr lang="zh-TW" altLang="en-US" sz="1200" dirty="0"/>
              <a:t> </a:t>
            </a:r>
            <a:r>
              <a:rPr lang="en-US" altLang="zh-TW" sz="1200" dirty="0"/>
              <a:t>R. </a:t>
            </a:r>
            <a:r>
              <a:rPr lang="en-US" altLang="zh-TW" sz="1200" dirty="0" err="1"/>
              <a:t>Boutaba</a:t>
            </a:r>
            <a:r>
              <a:rPr lang="en-US" altLang="zh-TW" sz="1200" dirty="0"/>
              <a:t>, “Network function virtualization: State-of-the-art and</a:t>
            </a:r>
            <a:r>
              <a:rPr lang="zh-TW" altLang="en-US" sz="1200" dirty="0"/>
              <a:t> </a:t>
            </a:r>
            <a:r>
              <a:rPr lang="en-US" altLang="zh-TW" sz="1200" dirty="0"/>
              <a:t>research challenges,” IEEE </a:t>
            </a:r>
            <a:r>
              <a:rPr lang="en-US" altLang="zh-TW" sz="1200" dirty="0" err="1"/>
              <a:t>Commun</a:t>
            </a:r>
            <a:r>
              <a:rPr lang="en-US" altLang="zh-TW" sz="1200" dirty="0"/>
              <a:t>. Surveys Tuts., vol. 18, no. 1,</a:t>
            </a:r>
          </a:p>
          <a:p>
            <a:r>
              <a:rPr lang="en-US" altLang="zh-TW" sz="1200" dirty="0"/>
              <a:t>pp. 236–262, 1st Quart., 2016.</a:t>
            </a:r>
          </a:p>
          <a:p>
            <a:r>
              <a:rPr lang="en-US" altLang="zh-TW" sz="1200" dirty="0"/>
              <a:t>[9] Network Functions </a:t>
            </a:r>
            <a:r>
              <a:rPr lang="en-US" altLang="zh-TW" sz="1200" dirty="0" err="1"/>
              <a:t>Virtualisation</a:t>
            </a:r>
            <a:r>
              <a:rPr lang="en-US" altLang="zh-TW" sz="1200" dirty="0"/>
              <a:t> (NFV); Management and </a:t>
            </a:r>
            <a:r>
              <a:rPr lang="en-US" altLang="zh-TW" sz="1200" dirty="0" err="1"/>
              <a:t>Orchestration;Report</a:t>
            </a:r>
            <a:r>
              <a:rPr lang="en-US" altLang="zh-TW" sz="1200" dirty="0"/>
              <a:t> on Policy Management in MANO; Release 3, document</a:t>
            </a:r>
            <a:r>
              <a:rPr lang="zh-TW" altLang="en-US" sz="1200" dirty="0"/>
              <a:t> </a:t>
            </a:r>
            <a:r>
              <a:rPr lang="en-US" altLang="zh-TW" sz="1200" dirty="0"/>
              <a:t>ETSI GR NFV-IFA 023 V3.1.1, 2017.</a:t>
            </a:r>
            <a:endParaRPr lang="zh-TW" altLang="en-US" sz="1200" dirty="0"/>
          </a:p>
        </p:txBody>
      </p:sp>
    </p:spTree>
    <p:extLst>
      <p:ext uri="{BB962C8B-B14F-4D97-AF65-F5344CB8AC3E}">
        <p14:creationId xmlns:p14="http://schemas.microsoft.com/office/powerpoint/2010/main" val="1866906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Programmable network connectivity provided by Software Defined Networking (SDN) brings about the combination of SDN and NFV to provide dynamic, flexible deployment and on-demand scaling of VNFs, which contributes a lot to the development of the mobile packet core towards 5G system [6], [10].</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19</a:t>
            </a:fld>
            <a:endParaRPr lang="en-US" altLang="zh-TW"/>
          </a:p>
        </p:txBody>
      </p:sp>
      <p:sp>
        <p:nvSpPr>
          <p:cNvPr id="5" name="文字方塊 4">
            <a:extLst>
              <a:ext uri="{FF2B5EF4-FFF2-40B4-BE49-F238E27FC236}">
                <a16:creationId xmlns:a16="http://schemas.microsoft.com/office/drawing/2014/main" id="{020703BF-8E2A-41FE-A121-E6461429738D}"/>
              </a:ext>
            </a:extLst>
          </p:cNvPr>
          <p:cNvSpPr txBox="1"/>
          <p:nvPr/>
        </p:nvSpPr>
        <p:spPr>
          <a:xfrm>
            <a:off x="827584" y="5949280"/>
            <a:ext cx="7632848" cy="830997"/>
          </a:xfrm>
          <a:prstGeom prst="rect">
            <a:avLst/>
          </a:prstGeom>
          <a:noFill/>
        </p:spPr>
        <p:txBody>
          <a:bodyPr wrap="square" rtlCol="0">
            <a:spAutoFit/>
          </a:bodyPr>
          <a:lstStyle/>
          <a:p>
            <a:r>
              <a:rPr lang="en-US" altLang="zh-TW" sz="1200" dirty="0"/>
              <a:t>[6] T. </a:t>
            </a:r>
            <a:r>
              <a:rPr lang="en-US" altLang="zh-TW" sz="1200" dirty="0" err="1"/>
              <a:t>Taleb</a:t>
            </a:r>
            <a:r>
              <a:rPr lang="en-US" altLang="zh-TW" sz="1200" dirty="0"/>
              <a:t> et al., “EASE: EPC as a service to ease mobile core network</a:t>
            </a:r>
            <a:r>
              <a:rPr lang="zh-TW" altLang="en-US" sz="1200" dirty="0"/>
              <a:t> </a:t>
            </a:r>
            <a:r>
              <a:rPr lang="en-US" altLang="zh-TW" sz="1200" dirty="0"/>
              <a:t>deployment over cloud,” IEEE </a:t>
            </a:r>
            <a:r>
              <a:rPr lang="en-US" altLang="zh-TW" sz="1200" dirty="0" err="1"/>
              <a:t>Netw</a:t>
            </a:r>
            <a:r>
              <a:rPr lang="en-US" altLang="zh-TW" sz="1200" dirty="0"/>
              <a:t>. Mag., vol. 29, no. 2, pp. 78–88,Mar. 2015.</a:t>
            </a:r>
          </a:p>
          <a:p>
            <a:r>
              <a:rPr lang="en-US" altLang="zh-TW" sz="1200" dirty="0"/>
              <a:t>[10] V.-G. Nguyen, A. </a:t>
            </a:r>
            <a:r>
              <a:rPr lang="en-US" altLang="zh-TW" sz="1200" dirty="0" err="1"/>
              <a:t>Brunstrom</a:t>
            </a:r>
            <a:r>
              <a:rPr lang="en-US" altLang="zh-TW" sz="1200" dirty="0"/>
              <a:t>, K.-J. </a:t>
            </a:r>
            <a:r>
              <a:rPr lang="en-US" altLang="zh-TW" sz="1200" dirty="0" err="1"/>
              <a:t>Grinnemo</a:t>
            </a:r>
            <a:r>
              <a:rPr lang="en-US" altLang="zh-TW" sz="1200" dirty="0"/>
              <a:t>, and J. Taheri, “SDN/</a:t>
            </a:r>
            <a:r>
              <a:rPr lang="en-US" altLang="zh-TW" sz="1200" dirty="0" err="1"/>
              <a:t>NFVbased</a:t>
            </a:r>
            <a:r>
              <a:rPr lang="zh-TW" altLang="en-US" sz="1200" dirty="0"/>
              <a:t> </a:t>
            </a:r>
            <a:r>
              <a:rPr lang="en-US" altLang="zh-TW" sz="1200" dirty="0"/>
              <a:t>mobile packet core network architectures: A survey,” IEEE</a:t>
            </a:r>
            <a:r>
              <a:rPr lang="zh-TW" altLang="en-US" sz="1200" dirty="0"/>
              <a:t> </a:t>
            </a:r>
            <a:r>
              <a:rPr lang="en-US" altLang="zh-TW" sz="1200" dirty="0" err="1"/>
              <a:t>Commun</a:t>
            </a:r>
            <a:r>
              <a:rPr lang="en-US" altLang="zh-TW" sz="1200" dirty="0"/>
              <a:t>. Surveys Tuts., vol. 19, no. 3, pp. 1567–1602, 3rd Quart., 2017.</a:t>
            </a:r>
            <a:endParaRPr lang="zh-TW" altLang="en-US" sz="1200" dirty="0"/>
          </a:p>
        </p:txBody>
      </p:sp>
    </p:spTree>
    <p:extLst>
      <p:ext uri="{BB962C8B-B14F-4D97-AF65-F5344CB8AC3E}">
        <p14:creationId xmlns:p14="http://schemas.microsoft.com/office/powerpoint/2010/main" val="1407164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F323B625-67E1-4011-9A7E-C989285FB1C5}"/>
              </a:ext>
            </a:extLst>
          </p:cNvPr>
          <p:cNvSpPr>
            <a:spLocks noGrp="1"/>
          </p:cNvSpPr>
          <p:nvPr>
            <p:ph type="title"/>
          </p:nvPr>
        </p:nvSpPr>
        <p:spPr/>
        <p:txBody>
          <a:bodyPr/>
          <a:lstStyle/>
          <a:p>
            <a:pPr defTabSz="912813"/>
            <a:r>
              <a:rPr lang="en-US" altLang="zh-TW" dirty="0"/>
              <a:t>Abstract</a:t>
            </a:r>
            <a:endParaRPr lang="zh-TW" altLang="en-US" dirty="0"/>
          </a:p>
        </p:txBody>
      </p:sp>
      <p:sp>
        <p:nvSpPr>
          <p:cNvPr id="3" name="內容版面配置區 2">
            <a:extLst>
              <a:ext uri="{FF2B5EF4-FFF2-40B4-BE49-F238E27FC236}">
                <a16:creationId xmlns:a16="http://schemas.microsoft.com/office/drawing/2014/main" id="{89FA6E96-8151-4F92-B7DD-94A5AE5F438B}"/>
              </a:ext>
            </a:extLst>
          </p:cNvPr>
          <p:cNvSpPr>
            <a:spLocks noGrp="1"/>
          </p:cNvSpPr>
          <p:nvPr>
            <p:ph idx="1"/>
          </p:nvPr>
        </p:nvSpPr>
        <p:spPr/>
        <p:txBody>
          <a:bodyPr/>
          <a:lstStyle/>
          <a:p>
            <a:pPr marL="342900" indent="-342900">
              <a:defRPr/>
            </a:pPr>
            <a:r>
              <a:rPr lang="en-US" altLang="zh-TW" dirty="0"/>
              <a:t>To support the typical application scenarios defined in the fifth generation wireless network</a:t>
            </a:r>
          </a:p>
          <a:p>
            <a:pPr marL="342900" indent="-342900">
              <a:defRPr/>
            </a:pPr>
            <a:r>
              <a:rPr lang="en-US" altLang="zh-TW" dirty="0"/>
              <a:t>virtual Mobility Management Entity (</a:t>
            </a:r>
            <a:r>
              <a:rPr lang="en-US" altLang="zh-TW" dirty="0" err="1"/>
              <a:t>vMME</a:t>
            </a:r>
            <a:r>
              <a:rPr lang="en-US" altLang="zh-TW" dirty="0"/>
              <a:t>) is a promising solution, which runs on universal servers and network functions virtualization instead of conventional hardware-dedicated mobility management entity.</a:t>
            </a:r>
            <a:endParaRPr lang="zh-TW" altLang="en-US" dirty="0"/>
          </a:p>
        </p:txBody>
      </p:sp>
      <p:sp>
        <p:nvSpPr>
          <p:cNvPr id="12292" name="投影片編號版面配置區 3">
            <a:extLst>
              <a:ext uri="{FF2B5EF4-FFF2-40B4-BE49-F238E27FC236}">
                <a16:creationId xmlns:a16="http://schemas.microsoft.com/office/drawing/2014/main" id="{5F8C47EB-C18C-4BA8-AD94-19DA5D92A54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749E3B-95E7-4BCB-B54C-1E4F11CC076E}" type="slidenum">
              <a:rPr lang="en-US" altLang="zh-TW" smtClean="0">
                <a:solidFill>
                  <a:srgbClr val="898989"/>
                </a:solidFill>
                <a:latin typeface="Calibri" panose="020F0502020204030204" pitchFamily="34" charset="0"/>
              </a:rPr>
              <a:pPr/>
              <a:t>2</a:t>
            </a:fld>
            <a:endParaRPr lang="en-US" altLang="zh-TW">
              <a:solidFill>
                <a:srgbClr val="898989"/>
              </a:solidFill>
              <a:latin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One typical case for NFV/SDN is virtualized Evolved Packet Core (</a:t>
            </a:r>
            <a:r>
              <a:rPr lang="en-US" altLang="zh-TW" dirty="0" err="1"/>
              <a:t>vEPC</a:t>
            </a:r>
            <a:r>
              <a:rPr lang="en-US" altLang="zh-TW" dirty="0"/>
              <a:t>), and the other is the NG core architecture standardized by 3GPP [11]–[14].</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20</a:t>
            </a:fld>
            <a:endParaRPr lang="en-US" altLang="zh-TW"/>
          </a:p>
        </p:txBody>
      </p:sp>
      <p:sp>
        <p:nvSpPr>
          <p:cNvPr id="5" name="文字方塊 4">
            <a:extLst>
              <a:ext uri="{FF2B5EF4-FFF2-40B4-BE49-F238E27FC236}">
                <a16:creationId xmlns:a16="http://schemas.microsoft.com/office/drawing/2014/main" id="{EE1EACC6-C272-4A89-970C-B356C3E314C1}"/>
              </a:ext>
            </a:extLst>
          </p:cNvPr>
          <p:cNvSpPr txBox="1"/>
          <p:nvPr/>
        </p:nvSpPr>
        <p:spPr>
          <a:xfrm>
            <a:off x="899592" y="4149080"/>
            <a:ext cx="7787208" cy="1938992"/>
          </a:xfrm>
          <a:prstGeom prst="rect">
            <a:avLst/>
          </a:prstGeom>
          <a:noFill/>
        </p:spPr>
        <p:txBody>
          <a:bodyPr wrap="square" rtlCol="0">
            <a:spAutoFit/>
          </a:bodyPr>
          <a:lstStyle/>
          <a:p>
            <a:r>
              <a:rPr lang="en-US" altLang="zh-TW" sz="1200" dirty="0"/>
              <a:t>[11] I. Afolabi, T. </a:t>
            </a:r>
            <a:r>
              <a:rPr lang="en-US" altLang="zh-TW" sz="1200" dirty="0" err="1"/>
              <a:t>Taleb</a:t>
            </a:r>
            <a:r>
              <a:rPr lang="en-US" altLang="zh-TW" sz="1200" dirty="0"/>
              <a:t>, K. </a:t>
            </a:r>
            <a:r>
              <a:rPr lang="en-US" altLang="zh-TW" sz="1200" dirty="0" err="1"/>
              <a:t>Samdanis</a:t>
            </a:r>
            <a:r>
              <a:rPr lang="en-US" altLang="zh-TW" sz="1200" dirty="0"/>
              <a:t>, A. </a:t>
            </a:r>
            <a:r>
              <a:rPr lang="en-US" altLang="zh-TW" sz="1200" dirty="0" err="1"/>
              <a:t>Ksentini</a:t>
            </a:r>
            <a:r>
              <a:rPr lang="en-US" altLang="zh-TW" sz="1200" dirty="0"/>
              <a:t>, and H. </a:t>
            </a:r>
            <a:r>
              <a:rPr lang="en-US" altLang="zh-TW" sz="1200" dirty="0" err="1"/>
              <a:t>Flinck</a:t>
            </a:r>
            <a:r>
              <a:rPr lang="en-US" altLang="zh-TW" sz="1200" dirty="0"/>
              <a:t>, “Network</a:t>
            </a:r>
            <a:r>
              <a:rPr lang="zh-TW" altLang="en-US" sz="1200" dirty="0"/>
              <a:t> </a:t>
            </a:r>
            <a:r>
              <a:rPr lang="en-US" altLang="zh-TW" sz="1200" dirty="0"/>
              <a:t>slicing and </a:t>
            </a:r>
            <a:r>
              <a:rPr lang="en-US" altLang="zh-TW" sz="1200" dirty="0" err="1"/>
              <a:t>softwarization</a:t>
            </a:r>
            <a:r>
              <a:rPr lang="en-US" altLang="zh-TW" sz="1200" dirty="0"/>
              <a:t>: A survey on principles, enabling technologies,</a:t>
            </a:r>
            <a:r>
              <a:rPr lang="zh-TW" altLang="en-US" sz="1200" dirty="0"/>
              <a:t> </a:t>
            </a:r>
            <a:r>
              <a:rPr lang="en-US" altLang="zh-TW" sz="1200" dirty="0"/>
              <a:t>and solutions,” IEEE </a:t>
            </a:r>
            <a:r>
              <a:rPr lang="en-US" altLang="zh-TW" sz="1200" dirty="0" err="1"/>
              <a:t>Commun</a:t>
            </a:r>
            <a:r>
              <a:rPr lang="en-US" altLang="zh-TW" sz="1200" dirty="0"/>
              <a:t>. Surveys Tuts., vol. 20, no. 3,</a:t>
            </a:r>
            <a:r>
              <a:rPr lang="zh-TW" altLang="en-US" sz="1200" dirty="0"/>
              <a:t> </a:t>
            </a:r>
            <a:r>
              <a:rPr lang="en-US" altLang="zh-TW" sz="1200" dirty="0"/>
              <a:t>pp. 2429–2453, 3rd Quart., 2018, </a:t>
            </a:r>
            <a:r>
              <a:rPr lang="en-US" altLang="zh-TW" sz="1200" dirty="0" err="1"/>
              <a:t>doi</a:t>
            </a:r>
            <a:r>
              <a:rPr lang="en-US" altLang="zh-TW" sz="1200" dirty="0"/>
              <a:t>: 10.1109/COMST.2018.2815638.</a:t>
            </a:r>
          </a:p>
          <a:p>
            <a:r>
              <a:rPr lang="en-US" altLang="zh-TW" sz="1200" dirty="0"/>
              <a:t>[12] K. Mahmood, T. Mahmoodi, R. </a:t>
            </a:r>
            <a:r>
              <a:rPr lang="en-US" altLang="zh-TW" sz="1200" dirty="0" err="1"/>
              <a:t>Trivisonno</a:t>
            </a:r>
            <a:r>
              <a:rPr lang="en-US" altLang="zh-TW" sz="1200" dirty="0"/>
              <a:t>, A. </a:t>
            </a:r>
            <a:r>
              <a:rPr lang="en-US" altLang="zh-TW" sz="1200" dirty="0" err="1"/>
              <a:t>Gavras</a:t>
            </a:r>
            <a:r>
              <a:rPr lang="en-US" altLang="zh-TW" sz="1200" dirty="0"/>
              <a:t>, D. </a:t>
            </a:r>
            <a:r>
              <a:rPr lang="en-US" altLang="zh-TW" sz="1200" dirty="0" err="1"/>
              <a:t>Trossen</a:t>
            </a:r>
            <a:r>
              <a:rPr lang="en-US" altLang="zh-TW" sz="1200" dirty="0"/>
              <a:t>, and</a:t>
            </a:r>
            <a:r>
              <a:rPr lang="zh-TW" altLang="en-US" sz="1200" dirty="0"/>
              <a:t> </a:t>
            </a:r>
            <a:r>
              <a:rPr lang="en-US" altLang="zh-TW" sz="1200" dirty="0"/>
              <a:t>M. </a:t>
            </a:r>
            <a:r>
              <a:rPr lang="en-US" altLang="zh-TW" sz="1200" dirty="0" err="1"/>
              <a:t>Liebsch</a:t>
            </a:r>
            <a:r>
              <a:rPr lang="en-US" altLang="zh-TW" sz="1200" dirty="0"/>
              <a:t>, “On the integration of verticals through 5G control plane,”</a:t>
            </a:r>
            <a:r>
              <a:rPr lang="zh-TW" altLang="en-US" sz="1200" dirty="0"/>
              <a:t> </a:t>
            </a:r>
            <a:r>
              <a:rPr lang="en-US" altLang="zh-TW" sz="1200" dirty="0"/>
              <a:t>in Proc. IEEE Eur. Conf. </a:t>
            </a:r>
            <a:r>
              <a:rPr lang="en-US" altLang="zh-TW" sz="1200" dirty="0" err="1"/>
              <a:t>Netw</a:t>
            </a:r>
            <a:r>
              <a:rPr lang="en-US" altLang="zh-TW" sz="1200" dirty="0"/>
              <a:t>. </a:t>
            </a:r>
            <a:r>
              <a:rPr lang="en-US" altLang="zh-TW" sz="1200" dirty="0" err="1"/>
              <a:t>Commun</a:t>
            </a:r>
            <a:r>
              <a:rPr lang="en-US" altLang="zh-TW" sz="1200" dirty="0"/>
              <a:t>. (</a:t>
            </a:r>
            <a:r>
              <a:rPr lang="en-US" altLang="zh-TW" sz="1200" dirty="0" err="1"/>
              <a:t>EuCNC</a:t>
            </a:r>
            <a:r>
              <a:rPr lang="en-US" altLang="zh-TW" sz="1200" dirty="0"/>
              <a:t>), Oulu, Finland,</a:t>
            </a:r>
          </a:p>
          <a:p>
            <a:r>
              <a:rPr lang="en-US" altLang="zh-TW" sz="1200" dirty="0"/>
              <a:t>Jun. 2017, pp. 1–5.</a:t>
            </a:r>
          </a:p>
          <a:p>
            <a:r>
              <a:rPr lang="en-US" altLang="zh-TW" sz="1200" dirty="0"/>
              <a:t>[13] Technical Specification Group Services and System Aspects; System</a:t>
            </a:r>
            <a:r>
              <a:rPr lang="zh-TW" altLang="en-US" sz="1200" dirty="0"/>
              <a:t> </a:t>
            </a:r>
            <a:r>
              <a:rPr lang="en-US" altLang="zh-TW" sz="1200" dirty="0"/>
              <a:t>Architecture for the 5G System; Stage 2 (Release 15),</a:t>
            </a:r>
            <a:r>
              <a:rPr lang="zh-TW" altLang="en-US" sz="1200" dirty="0"/>
              <a:t> </a:t>
            </a:r>
            <a:r>
              <a:rPr lang="en-US" altLang="zh-TW" sz="1200" dirty="0"/>
              <a:t>3GPP TS Standard 23.501, 2018.</a:t>
            </a:r>
          </a:p>
          <a:p>
            <a:r>
              <a:rPr lang="en-US" altLang="zh-TW" sz="1200" dirty="0"/>
              <a:t>[14] Technical Specification Group Services and System Aspects; Procedures</a:t>
            </a:r>
            <a:r>
              <a:rPr lang="zh-TW" altLang="en-US" sz="1200" dirty="0"/>
              <a:t> </a:t>
            </a:r>
            <a:r>
              <a:rPr lang="en-US" altLang="zh-TW" sz="1200" dirty="0"/>
              <a:t>for the 5G System; Stage 2 (Release 15), 3GPP TS Standard 23.502,</a:t>
            </a:r>
            <a:r>
              <a:rPr lang="zh-TW" altLang="en-US" sz="1200" dirty="0"/>
              <a:t> </a:t>
            </a:r>
            <a:r>
              <a:rPr lang="en-US" altLang="zh-TW" sz="1200" dirty="0"/>
              <a:t>2018.</a:t>
            </a:r>
            <a:endParaRPr lang="zh-TW" altLang="en-US" sz="1200" dirty="0"/>
          </a:p>
        </p:txBody>
      </p:sp>
    </p:spTree>
    <p:extLst>
      <p:ext uri="{BB962C8B-B14F-4D97-AF65-F5344CB8AC3E}">
        <p14:creationId xmlns:p14="http://schemas.microsoft.com/office/powerpoint/2010/main" val="1703274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err="1"/>
              <a:t>vEPC</a:t>
            </a:r>
            <a:r>
              <a:rPr lang="en-US" altLang="zh-TW" dirty="0"/>
              <a:t> can be categorized into four ways:</a:t>
            </a:r>
          </a:p>
          <a:p>
            <a:pPr marL="0" indent="0">
              <a:buNone/>
            </a:pPr>
            <a:r>
              <a:rPr lang="en-US" altLang="zh-TW" dirty="0"/>
              <a:t>a) Fully NFV-based EPC architecture</a:t>
            </a:r>
          </a:p>
          <a:p>
            <a:pPr marL="0" indent="0">
              <a:buNone/>
            </a:pPr>
            <a:r>
              <a:rPr lang="en-US" altLang="zh-TW" dirty="0"/>
              <a:t>b) SDN/NFV-based EPC architecture with virtualized data/user plane</a:t>
            </a:r>
          </a:p>
          <a:p>
            <a:pPr marL="0" indent="0">
              <a:buNone/>
            </a:pPr>
            <a:r>
              <a:rPr lang="en-US" altLang="zh-TW" dirty="0"/>
              <a:t>c) SDN/NFV-based EPC architecture with non-virtualized data/user plane</a:t>
            </a:r>
          </a:p>
          <a:p>
            <a:pPr marL="0" indent="0">
              <a:buNone/>
            </a:pPr>
            <a:r>
              <a:rPr lang="en-US" altLang="zh-TW" dirty="0"/>
              <a:t>d) Fully SDN-based Mobile Packet Core (MPC) architecture</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21</a:t>
            </a:fld>
            <a:endParaRPr lang="en-US" altLang="zh-TW"/>
          </a:p>
        </p:txBody>
      </p:sp>
      <p:sp>
        <p:nvSpPr>
          <p:cNvPr id="5" name="文字方塊 4">
            <a:extLst>
              <a:ext uri="{FF2B5EF4-FFF2-40B4-BE49-F238E27FC236}">
                <a16:creationId xmlns:a16="http://schemas.microsoft.com/office/drawing/2014/main" id="{4BB0BFD5-1CB7-46AF-A6FC-AB47E214F820}"/>
              </a:ext>
            </a:extLst>
          </p:cNvPr>
          <p:cNvSpPr txBox="1"/>
          <p:nvPr/>
        </p:nvSpPr>
        <p:spPr>
          <a:xfrm>
            <a:off x="611560" y="5877272"/>
            <a:ext cx="7992888" cy="923330"/>
          </a:xfrm>
          <a:prstGeom prst="rect">
            <a:avLst/>
          </a:prstGeom>
          <a:noFill/>
        </p:spPr>
        <p:txBody>
          <a:bodyPr wrap="square" rtlCol="0">
            <a:spAutoFit/>
          </a:bodyPr>
          <a:lstStyle/>
          <a:p>
            <a:r>
              <a:rPr lang="en-US" altLang="zh-TW" dirty="0"/>
              <a:t>[10] V.-G. Nguyen, A. </a:t>
            </a:r>
            <a:r>
              <a:rPr lang="en-US" altLang="zh-TW" dirty="0" err="1"/>
              <a:t>Brunstrom</a:t>
            </a:r>
            <a:r>
              <a:rPr lang="en-US" altLang="zh-TW" dirty="0"/>
              <a:t>, K.-J. </a:t>
            </a:r>
            <a:r>
              <a:rPr lang="en-US" altLang="zh-TW" dirty="0" err="1"/>
              <a:t>Grinnemo</a:t>
            </a:r>
            <a:r>
              <a:rPr lang="en-US" altLang="zh-TW" dirty="0"/>
              <a:t>, and J. Taheri, “SDN/</a:t>
            </a:r>
            <a:r>
              <a:rPr lang="en-US" altLang="zh-TW" dirty="0" err="1"/>
              <a:t>NFVbased</a:t>
            </a:r>
            <a:r>
              <a:rPr lang="zh-TW" altLang="en-US" dirty="0"/>
              <a:t> </a:t>
            </a:r>
            <a:r>
              <a:rPr lang="en-US" altLang="zh-TW" dirty="0"/>
              <a:t>mobile packet core network architectures: A survey,” IEEE</a:t>
            </a:r>
          </a:p>
          <a:p>
            <a:r>
              <a:rPr lang="en-US" altLang="zh-TW" dirty="0" err="1"/>
              <a:t>Commun</a:t>
            </a:r>
            <a:r>
              <a:rPr lang="en-US" altLang="zh-TW" dirty="0"/>
              <a:t>. Surveys Tuts., vol. 19, no. 3, pp. 1567–1602, 3rd Quart., 2017.</a:t>
            </a:r>
            <a:endParaRPr lang="zh-TW" altLang="en-US" dirty="0"/>
          </a:p>
        </p:txBody>
      </p:sp>
    </p:spTree>
    <p:extLst>
      <p:ext uri="{BB962C8B-B14F-4D97-AF65-F5344CB8AC3E}">
        <p14:creationId xmlns:p14="http://schemas.microsoft.com/office/powerpoint/2010/main" val="1482380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In the above architectures, MME is still one of the function modules coupled in the NFV/SDN architecture instead of </a:t>
            </a:r>
            <a:r>
              <a:rPr lang="en-US" altLang="zh-TW" dirty="0" err="1"/>
              <a:t>vMME</a:t>
            </a:r>
            <a:r>
              <a:rPr lang="en-US" altLang="zh-TW" dirty="0"/>
              <a:t>.</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22</a:t>
            </a:fld>
            <a:endParaRPr lang="en-US" altLang="zh-TW"/>
          </a:p>
        </p:txBody>
      </p:sp>
    </p:spTree>
    <p:extLst>
      <p:ext uri="{BB962C8B-B14F-4D97-AF65-F5344CB8AC3E}">
        <p14:creationId xmlns:p14="http://schemas.microsoft.com/office/powerpoint/2010/main" val="2934403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In [6], EPC as a service is proposed, and four methods are described to deploy EPC in cloud environments which include 1:1 mapping, 1:N mapping, N:1 mapping and N:2 mapping depending on different VNF mapping approaches.</a:t>
            </a:r>
          </a:p>
          <a:p>
            <a:r>
              <a:rPr lang="en-US" altLang="zh-TW" dirty="0" err="1"/>
              <a:t>vMME</a:t>
            </a:r>
            <a:r>
              <a:rPr lang="en-US" altLang="zh-TW" dirty="0"/>
              <a:t> is also categorized into 1:1, 1:N, N:1 as well as N:2 mapping.</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23</a:t>
            </a:fld>
            <a:endParaRPr lang="en-US" altLang="zh-TW"/>
          </a:p>
        </p:txBody>
      </p:sp>
      <p:sp>
        <p:nvSpPr>
          <p:cNvPr id="8" name="文字方塊 7">
            <a:extLst>
              <a:ext uri="{FF2B5EF4-FFF2-40B4-BE49-F238E27FC236}">
                <a16:creationId xmlns:a16="http://schemas.microsoft.com/office/drawing/2014/main" id="{81B0A5D8-196D-4269-8D6A-541560921239}"/>
              </a:ext>
            </a:extLst>
          </p:cNvPr>
          <p:cNvSpPr txBox="1"/>
          <p:nvPr/>
        </p:nvSpPr>
        <p:spPr>
          <a:xfrm>
            <a:off x="899592" y="5805264"/>
            <a:ext cx="7344816" cy="923330"/>
          </a:xfrm>
          <a:prstGeom prst="rect">
            <a:avLst/>
          </a:prstGeom>
          <a:noFill/>
        </p:spPr>
        <p:txBody>
          <a:bodyPr wrap="square" rtlCol="0">
            <a:spAutoFit/>
          </a:bodyPr>
          <a:lstStyle/>
          <a:p>
            <a:r>
              <a:rPr lang="en-US" altLang="zh-TW" dirty="0"/>
              <a:t>[6] T. </a:t>
            </a:r>
            <a:r>
              <a:rPr lang="en-US" altLang="zh-TW" dirty="0" err="1"/>
              <a:t>Taleb</a:t>
            </a:r>
            <a:r>
              <a:rPr lang="en-US" altLang="zh-TW" dirty="0"/>
              <a:t> et al., “EASE: EPC as a service to ease mobile core network deployment over cloud,” IEEE </a:t>
            </a:r>
            <a:r>
              <a:rPr lang="en-US" altLang="zh-TW" dirty="0" err="1"/>
              <a:t>Netw</a:t>
            </a:r>
            <a:r>
              <a:rPr lang="en-US" altLang="zh-TW" dirty="0"/>
              <a:t>. Mag., vol. 29, no. 2, pp. 78–88, Mar. 2015.</a:t>
            </a:r>
            <a:endParaRPr lang="zh-TW" altLang="en-US" dirty="0"/>
          </a:p>
        </p:txBody>
      </p:sp>
    </p:spTree>
    <p:extLst>
      <p:ext uri="{BB962C8B-B14F-4D97-AF65-F5344CB8AC3E}">
        <p14:creationId xmlns:p14="http://schemas.microsoft.com/office/powerpoint/2010/main" val="3115884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In [16], the cost of VNF/VNFC deployment strategies is analyzed for a virtualized mobile network</a:t>
            </a:r>
            <a:r>
              <a:rPr lang="zh-TW" altLang="en-US" dirty="0"/>
              <a:t> </a:t>
            </a:r>
            <a:r>
              <a:rPr lang="en-US" altLang="zh-TW" dirty="0"/>
              <a:t>infrastructure providing Evolved Packet Core as a Service (</a:t>
            </a:r>
            <a:r>
              <a:rPr lang="en-US" altLang="zh-TW" dirty="0" err="1"/>
              <a:t>EPCaaS</a:t>
            </a:r>
            <a:r>
              <a:rPr lang="en-US" altLang="zh-TW" dirty="0"/>
              <a:t>) considering functional and </a:t>
            </a:r>
            <a:r>
              <a:rPr lang="en-US" altLang="zh-TW" dirty="0" err="1"/>
              <a:t>administrativ</a:t>
            </a:r>
            <a:r>
              <a:rPr lang="en-US" altLang="zh-TW" dirty="0"/>
              <a:t> constraints.</a:t>
            </a:r>
          </a:p>
          <a:p>
            <a:r>
              <a:rPr lang="en-US" altLang="zh-TW" dirty="0"/>
              <a:t>The cost is measured in terms of the utilization of data center infrastructure resources such as computation and networking.</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24</a:t>
            </a:fld>
            <a:endParaRPr lang="en-US" altLang="zh-TW"/>
          </a:p>
        </p:txBody>
      </p:sp>
    </p:spTree>
    <p:extLst>
      <p:ext uri="{BB962C8B-B14F-4D97-AF65-F5344CB8AC3E}">
        <p14:creationId xmlns:p14="http://schemas.microsoft.com/office/powerpoint/2010/main" val="1013967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In [17], different VNF placement algorithms for carrier cloud are introduced aiming at minimizing path, as well as minimizing S-GW relocation frequency.</a:t>
            </a:r>
          </a:p>
          <a:p>
            <a:r>
              <a:rPr lang="en-US" altLang="zh-TW" dirty="0"/>
              <a:t>The algorithms are presented to deal with the optimal placement of VNFs on the user plane.</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25</a:t>
            </a:fld>
            <a:endParaRPr lang="en-US" altLang="zh-TW"/>
          </a:p>
        </p:txBody>
      </p:sp>
      <p:sp>
        <p:nvSpPr>
          <p:cNvPr id="5" name="文字方塊 4">
            <a:extLst>
              <a:ext uri="{FF2B5EF4-FFF2-40B4-BE49-F238E27FC236}">
                <a16:creationId xmlns:a16="http://schemas.microsoft.com/office/drawing/2014/main" id="{4583EF61-2AB1-4ECB-B149-D9A8EDA70144}"/>
              </a:ext>
            </a:extLst>
          </p:cNvPr>
          <p:cNvSpPr txBox="1"/>
          <p:nvPr/>
        </p:nvSpPr>
        <p:spPr>
          <a:xfrm>
            <a:off x="323528" y="5756831"/>
            <a:ext cx="8330818" cy="1200329"/>
          </a:xfrm>
          <a:prstGeom prst="rect">
            <a:avLst/>
          </a:prstGeom>
          <a:noFill/>
        </p:spPr>
        <p:txBody>
          <a:bodyPr wrap="square" rtlCol="0">
            <a:spAutoFit/>
          </a:bodyPr>
          <a:lstStyle/>
          <a:p>
            <a:r>
              <a:rPr lang="en-US" altLang="zh-TW"/>
              <a:t>[17] T. Taleb, M. Bagaa, and A. Ksentini, “User mobility-aware virtual</a:t>
            </a:r>
          </a:p>
          <a:p>
            <a:r>
              <a:rPr lang="en-US" altLang="zh-TW"/>
              <a:t>network function placement for virtual 5G network infrastructure,”</a:t>
            </a:r>
          </a:p>
          <a:p>
            <a:r>
              <a:rPr lang="en-US" altLang="zh-TW"/>
              <a:t>in Proc. IEEE Int. Conf. Commun. (ICC), London, U.K., Jun. 2015,</a:t>
            </a:r>
          </a:p>
          <a:p>
            <a:r>
              <a:rPr lang="en-US" altLang="zh-TW"/>
              <a:t>pp. 3879–3884.</a:t>
            </a:r>
            <a:endParaRPr lang="zh-TW" altLang="en-US" dirty="0"/>
          </a:p>
        </p:txBody>
      </p:sp>
    </p:spTree>
    <p:extLst>
      <p:ext uri="{BB962C8B-B14F-4D97-AF65-F5344CB8AC3E}">
        <p14:creationId xmlns:p14="http://schemas.microsoft.com/office/powerpoint/2010/main" val="165706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In [18], a practical realization of cellular core called KLEIN is presented as a minimally disruptive design by using </a:t>
            </a:r>
            <a:r>
              <a:rPr lang="en-US" altLang="zh-TW" dirty="0" err="1"/>
              <a:t>vEPC</a:t>
            </a:r>
            <a:r>
              <a:rPr lang="en-US" altLang="zh-TW" dirty="0"/>
              <a:t> and SDN for service chaining in data centers, with a global resource management scheme to map traffic to different data center locations.</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26</a:t>
            </a:fld>
            <a:endParaRPr lang="en-US" altLang="zh-TW"/>
          </a:p>
        </p:txBody>
      </p:sp>
      <p:sp>
        <p:nvSpPr>
          <p:cNvPr id="5" name="文字方塊 4">
            <a:extLst>
              <a:ext uri="{FF2B5EF4-FFF2-40B4-BE49-F238E27FC236}">
                <a16:creationId xmlns:a16="http://schemas.microsoft.com/office/drawing/2014/main" id="{6A38D425-EB00-4334-A0AF-B2C817908C40}"/>
              </a:ext>
            </a:extLst>
          </p:cNvPr>
          <p:cNvSpPr txBox="1"/>
          <p:nvPr/>
        </p:nvSpPr>
        <p:spPr>
          <a:xfrm>
            <a:off x="971600" y="5301208"/>
            <a:ext cx="7272808" cy="1200329"/>
          </a:xfrm>
          <a:prstGeom prst="rect">
            <a:avLst/>
          </a:prstGeom>
          <a:noFill/>
        </p:spPr>
        <p:txBody>
          <a:bodyPr wrap="square" rtlCol="0">
            <a:spAutoFit/>
          </a:bodyPr>
          <a:lstStyle/>
          <a:p>
            <a:r>
              <a:rPr lang="en-US" altLang="zh-TW" dirty="0"/>
              <a:t>[18] Z. A. Qazi, P. K. </a:t>
            </a:r>
            <a:r>
              <a:rPr lang="en-US" altLang="zh-TW" dirty="0" err="1"/>
              <a:t>Penumarthi</a:t>
            </a:r>
            <a:r>
              <a:rPr lang="en-US" altLang="zh-TW" dirty="0"/>
              <a:t>, V. </a:t>
            </a:r>
            <a:r>
              <a:rPr lang="en-US" altLang="zh-TW" dirty="0" err="1"/>
              <a:t>Sekar</a:t>
            </a:r>
            <a:r>
              <a:rPr lang="en-US" altLang="zh-TW" dirty="0"/>
              <a:t>, V. Gopalakrishnan, K. Joshi,</a:t>
            </a:r>
            <a:r>
              <a:rPr lang="zh-TW" altLang="en-US" dirty="0"/>
              <a:t> </a:t>
            </a:r>
            <a:r>
              <a:rPr lang="en-US" altLang="zh-TW" dirty="0"/>
              <a:t>and S. R. Das, “KLEIN: A minimally disruptive design for an elastic</a:t>
            </a:r>
            <a:r>
              <a:rPr lang="zh-TW" altLang="en-US" dirty="0"/>
              <a:t> </a:t>
            </a:r>
            <a:r>
              <a:rPr lang="en-US" altLang="zh-TW" dirty="0"/>
              <a:t>cellular core,” in Proc. </a:t>
            </a:r>
            <a:r>
              <a:rPr lang="en-US" altLang="zh-TW" dirty="0" err="1"/>
              <a:t>Symp</a:t>
            </a:r>
            <a:r>
              <a:rPr lang="en-US" altLang="zh-TW" dirty="0"/>
              <a:t>. SDN Res. (SOSR), Santa Clara, CA, </a:t>
            </a:r>
            <a:r>
              <a:rPr lang="en-US" altLang="zh-TW" dirty="0" err="1"/>
              <a:t>USA,Mar</a:t>
            </a:r>
            <a:r>
              <a:rPr lang="en-US" altLang="zh-TW" dirty="0"/>
              <a:t>. 2016, pp. 1–12.</a:t>
            </a:r>
            <a:endParaRPr lang="zh-TW" altLang="en-US" dirty="0"/>
          </a:p>
        </p:txBody>
      </p:sp>
    </p:spTree>
    <p:extLst>
      <p:ext uri="{BB962C8B-B14F-4D97-AF65-F5344CB8AC3E}">
        <p14:creationId xmlns:p14="http://schemas.microsoft.com/office/powerpoint/2010/main" val="2152757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In [19], a decentralized core network architecture optimized for the identified control events is proposed for Machine Type Communication which brings massive control signaling.</a:t>
            </a:r>
          </a:p>
          <a:p>
            <a:r>
              <a:rPr lang="en-US" altLang="zh-TW" dirty="0"/>
              <a:t>The proposed control plane functions can be executed separately.</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27</a:t>
            </a:fld>
            <a:endParaRPr lang="en-US" altLang="zh-TW"/>
          </a:p>
        </p:txBody>
      </p:sp>
      <p:sp>
        <p:nvSpPr>
          <p:cNvPr id="5" name="文字方塊 4">
            <a:extLst>
              <a:ext uri="{FF2B5EF4-FFF2-40B4-BE49-F238E27FC236}">
                <a16:creationId xmlns:a16="http://schemas.microsoft.com/office/drawing/2014/main" id="{B60B01BE-4DC2-46E1-A222-DF13950AEF90}"/>
              </a:ext>
            </a:extLst>
          </p:cNvPr>
          <p:cNvSpPr txBox="1"/>
          <p:nvPr/>
        </p:nvSpPr>
        <p:spPr>
          <a:xfrm>
            <a:off x="457200" y="5157192"/>
            <a:ext cx="7715200" cy="1200329"/>
          </a:xfrm>
          <a:prstGeom prst="rect">
            <a:avLst/>
          </a:prstGeom>
          <a:noFill/>
        </p:spPr>
        <p:txBody>
          <a:bodyPr wrap="square" rtlCol="0">
            <a:spAutoFit/>
          </a:bodyPr>
          <a:lstStyle/>
          <a:p>
            <a:r>
              <a:rPr lang="en-US" altLang="zh-TW"/>
              <a:t>[19] A. Roozbeh, “Distributed cloud and de-centralized control plane:</a:t>
            </a:r>
          </a:p>
          <a:p>
            <a:r>
              <a:rPr lang="en-US" altLang="zh-TW"/>
              <a:t>A proposal for scalable control plane for 5G,” in Proc. IEEE/ACM. 8th</a:t>
            </a:r>
          </a:p>
          <a:p>
            <a:r>
              <a:rPr lang="en-US" altLang="zh-TW"/>
              <a:t>Int. Conf. Utility Cloud Comput. (UCC), Limassol, Cyprus, Dec. 2015,</a:t>
            </a:r>
          </a:p>
          <a:p>
            <a:r>
              <a:rPr lang="en-US" altLang="zh-TW"/>
              <a:t>pp. 348–353.</a:t>
            </a:r>
            <a:endParaRPr lang="zh-TW" altLang="en-US" dirty="0"/>
          </a:p>
        </p:txBody>
      </p:sp>
    </p:spTree>
    <p:extLst>
      <p:ext uri="{BB962C8B-B14F-4D97-AF65-F5344CB8AC3E}">
        <p14:creationId xmlns:p14="http://schemas.microsoft.com/office/powerpoint/2010/main" val="3896860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In [20], an implemental architecture of a </a:t>
            </a:r>
            <a:r>
              <a:rPr lang="en-US" altLang="zh-TW" dirty="0" err="1"/>
              <a:t>vEPC</a:t>
            </a:r>
            <a:r>
              <a:rPr lang="en-US" altLang="zh-TW" dirty="0"/>
              <a:t> is proposed to accommodate M2M services.</a:t>
            </a:r>
          </a:p>
          <a:p>
            <a:r>
              <a:rPr lang="en-US" altLang="zh-TW" dirty="0"/>
              <a:t>Every </a:t>
            </a:r>
            <a:r>
              <a:rPr lang="en-US" altLang="zh-TW" dirty="0" err="1"/>
              <a:t>vEPC</a:t>
            </a:r>
            <a:r>
              <a:rPr lang="en-US" altLang="zh-TW" dirty="0"/>
              <a:t> is optimized by eliminating EPC components or replacing standardized interface protocols with internal application interworking.</a:t>
            </a:r>
            <a:endParaRPr lang="zh-TW" altLang="zh-TW"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28</a:t>
            </a:fld>
            <a:endParaRPr lang="en-US" altLang="zh-TW"/>
          </a:p>
        </p:txBody>
      </p:sp>
      <p:sp>
        <p:nvSpPr>
          <p:cNvPr id="5" name="文字方塊 4">
            <a:extLst>
              <a:ext uri="{FF2B5EF4-FFF2-40B4-BE49-F238E27FC236}">
                <a16:creationId xmlns:a16="http://schemas.microsoft.com/office/drawing/2014/main" id="{0239DB31-9037-48DE-A979-FE12592513FB}"/>
              </a:ext>
            </a:extLst>
          </p:cNvPr>
          <p:cNvSpPr txBox="1"/>
          <p:nvPr/>
        </p:nvSpPr>
        <p:spPr>
          <a:xfrm>
            <a:off x="827584" y="5229200"/>
            <a:ext cx="7704856" cy="1200329"/>
          </a:xfrm>
          <a:prstGeom prst="rect">
            <a:avLst/>
          </a:prstGeom>
          <a:noFill/>
        </p:spPr>
        <p:txBody>
          <a:bodyPr wrap="square" rtlCol="0">
            <a:spAutoFit/>
          </a:bodyPr>
          <a:lstStyle/>
          <a:p>
            <a:r>
              <a:rPr lang="en-US" altLang="zh-TW"/>
              <a:t>[20] H. Baba, M. Matsumoto, and K. Noritake, “Lightweight virtualized</a:t>
            </a:r>
          </a:p>
          <a:p>
            <a:r>
              <a:rPr lang="en-US" altLang="zh-TW"/>
              <a:t>evolved packet core architecture for future mobile communication,” in</a:t>
            </a:r>
          </a:p>
          <a:p>
            <a:r>
              <a:rPr lang="en-US" altLang="zh-TW"/>
              <a:t>Proc. IEEE Wireless Commun. Netw. Conf. (WCNC), New Orleans, LA,</a:t>
            </a:r>
          </a:p>
          <a:p>
            <a:r>
              <a:rPr lang="en-US" altLang="zh-TW"/>
              <a:t>USA, Mar. 2015, pp. 1811–1816.</a:t>
            </a:r>
            <a:endParaRPr lang="zh-TW" altLang="en-US" dirty="0"/>
          </a:p>
        </p:txBody>
      </p:sp>
    </p:spTree>
    <p:extLst>
      <p:ext uri="{BB962C8B-B14F-4D97-AF65-F5344CB8AC3E}">
        <p14:creationId xmlns:p14="http://schemas.microsoft.com/office/powerpoint/2010/main" val="2698641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In [21] and [22], 1:N mapping of </a:t>
            </a:r>
            <a:r>
              <a:rPr lang="en-US" altLang="zh-TW" dirty="0" err="1"/>
              <a:t>vMME</a:t>
            </a:r>
            <a:r>
              <a:rPr lang="en-US" altLang="zh-TW" dirty="0"/>
              <a:t> is investigated, and </a:t>
            </a:r>
            <a:r>
              <a:rPr lang="en-US" altLang="zh-TW" dirty="0" err="1"/>
              <a:t>vMME</a:t>
            </a:r>
            <a:r>
              <a:rPr lang="en-US" altLang="zh-TW" dirty="0"/>
              <a:t> is decoupled into three functional entities, namely the </a:t>
            </a:r>
            <a:r>
              <a:rPr lang="en-US" altLang="zh-TW" dirty="0">
                <a:solidFill>
                  <a:srgbClr val="FF0000"/>
                </a:solidFill>
                <a:hlinkClick r:id="" action="ppaction://customshow?id=4&amp;return=true"/>
              </a:rPr>
              <a:t>Front-End</a:t>
            </a:r>
            <a:r>
              <a:rPr lang="en-US" altLang="zh-TW" dirty="0">
                <a:hlinkClick r:id="" action="ppaction://customshow?id=4&amp;return=true"/>
              </a:rPr>
              <a:t> (FE)</a:t>
            </a:r>
            <a:r>
              <a:rPr lang="en-US" altLang="zh-TW" dirty="0"/>
              <a:t>,</a:t>
            </a:r>
            <a:r>
              <a:rPr lang="en-US" altLang="zh-TW" dirty="0">
                <a:solidFill>
                  <a:srgbClr val="002060"/>
                </a:solidFill>
              </a:rPr>
              <a:t> the </a:t>
            </a:r>
            <a:r>
              <a:rPr lang="en-US" altLang="zh-TW" dirty="0">
                <a:solidFill>
                  <a:srgbClr val="FF0000"/>
                </a:solidFill>
                <a:hlinkClick r:id="" action="ppaction://customshow?id=5&amp;return=true"/>
              </a:rPr>
              <a:t>Worker </a:t>
            </a:r>
            <a:r>
              <a:rPr lang="en-US" altLang="zh-TW" dirty="0">
                <a:hlinkClick r:id="" action="ppaction://customshow?id=5&amp;return=true"/>
              </a:rPr>
              <a:t>(W)</a:t>
            </a:r>
            <a:r>
              <a:rPr lang="en-US" altLang="zh-TW" dirty="0"/>
              <a:t> and the </a:t>
            </a:r>
            <a:r>
              <a:rPr lang="en-US" altLang="zh-TW" dirty="0">
                <a:solidFill>
                  <a:srgbClr val="FF0000"/>
                </a:solidFill>
                <a:hlinkClick r:id="" action="ppaction://noaction"/>
              </a:rPr>
              <a:t>state </a:t>
            </a:r>
            <a:r>
              <a:rPr lang="en-US" altLang="zh-TW" dirty="0" err="1">
                <a:solidFill>
                  <a:srgbClr val="FF0000"/>
                </a:solidFill>
                <a:hlinkClick r:id="" action="ppaction://noaction"/>
              </a:rPr>
              <a:t>DataBase</a:t>
            </a:r>
            <a:r>
              <a:rPr lang="en-US" altLang="zh-TW" dirty="0">
                <a:solidFill>
                  <a:srgbClr val="FF0000"/>
                </a:solidFill>
                <a:hlinkClick r:id="" action="ppaction://noaction"/>
              </a:rPr>
              <a:t> </a:t>
            </a:r>
            <a:r>
              <a:rPr lang="en-US" altLang="zh-TW" dirty="0">
                <a:hlinkClick r:id="" action="ppaction://noaction"/>
              </a:rPr>
              <a:t>(DB)</a:t>
            </a:r>
            <a:r>
              <a:rPr lang="en-US" altLang="zh-TW" dirty="0"/>
              <a:t>.</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29</a:t>
            </a:fld>
            <a:endParaRPr lang="en-US" altLang="zh-TW"/>
          </a:p>
        </p:txBody>
      </p:sp>
      <p:sp>
        <p:nvSpPr>
          <p:cNvPr id="5" name="文字方塊 4">
            <a:extLst>
              <a:ext uri="{FF2B5EF4-FFF2-40B4-BE49-F238E27FC236}">
                <a16:creationId xmlns:a16="http://schemas.microsoft.com/office/drawing/2014/main" id="{00BC87E4-B4A2-48EB-8B98-C7279E1F0F7A}"/>
              </a:ext>
            </a:extLst>
          </p:cNvPr>
          <p:cNvSpPr txBox="1"/>
          <p:nvPr/>
        </p:nvSpPr>
        <p:spPr>
          <a:xfrm>
            <a:off x="899592" y="4149080"/>
            <a:ext cx="7787208" cy="2585323"/>
          </a:xfrm>
          <a:prstGeom prst="rect">
            <a:avLst/>
          </a:prstGeom>
          <a:noFill/>
        </p:spPr>
        <p:txBody>
          <a:bodyPr wrap="square" rtlCol="0">
            <a:spAutoFit/>
          </a:bodyPr>
          <a:lstStyle/>
          <a:p>
            <a:r>
              <a:rPr lang="en-US" altLang="zh-TW"/>
              <a:t>[21] P. Andres-Maldonado, P. Ameigeiras, J. Prados-Garzon,</a:t>
            </a:r>
          </a:p>
          <a:p>
            <a:r>
              <a:rPr lang="en-US" altLang="zh-TW"/>
              <a:t>J. J. Ramos-Munoz, and J. M. Lopez-Soler, “MME support for</a:t>
            </a:r>
          </a:p>
          <a:p>
            <a:r>
              <a:rPr lang="en-US" altLang="zh-TW"/>
              <a:t>M2M communications using network function virtualization,” in Proc.</a:t>
            </a:r>
          </a:p>
          <a:p>
            <a:r>
              <a:rPr lang="en-US" altLang="zh-TW"/>
              <a:t>IEEE 12th Adv. Int. Conf. Telecommun. (AICT), Valencia, Spain,</a:t>
            </a:r>
          </a:p>
          <a:p>
            <a:r>
              <a:rPr lang="en-US" altLang="zh-TW"/>
              <a:t>May 2016, pp. 106–111.</a:t>
            </a:r>
          </a:p>
          <a:p>
            <a:r>
              <a:rPr lang="en-US" altLang="zh-TW"/>
              <a:t>[22] J. Prados-Garzon, P. Ameigeiras, J. J. Ramos-Munoz,</a:t>
            </a:r>
          </a:p>
          <a:p>
            <a:r>
              <a:rPr lang="en-US" altLang="zh-TW"/>
              <a:t>P. Andres-Maldonado, and J. M. Lopez-Soler, “Analytical modeling</a:t>
            </a:r>
          </a:p>
          <a:p>
            <a:r>
              <a:rPr lang="en-US" altLang="zh-TW"/>
              <a:t>for virtualized network functions,” in Proc. IEEE Int. Conf. Commun.</a:t>
            </a:r>
          </a:p>
          <a:p>
            <a:r>
              <a:rPr lang="en-US" altLang="zh-TW"/>
              <a:t>Workshops (ICC Workshops), Paris, France, May 2017, pp. 979–985.</a:t>
            </a:r>
            <a:endParaRPr lang="zh-TW" altLang="en-US" dirty="0"/>
          </a:p>
        </p:txBody>
      </p:sp>
    </p:spTree>
    <p:extLst>
      <p:ext uri="{BB962C8B-B14F-4D97-AF65-F5344CB8AC3E}">
        <p14:creationId xmlns:p14="http://schemas.microsoft.com/office/powerpoint/2010/main" val="4131586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Abstract</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Among different </a:t>
            </a:r>
            <a:r>
              <a:rPr lang="en-US" altLang="zh-TW" dirty="0" err="1"/>
              <a:t>vMME</a:t>
            </a:r>
            <a:r>
              <a:rPr lang="en-US" altLang="zh-TW" dirty="0"/>
              <a:t> mapping solutions, the decomposing of MME into multiple components is a prospective approach to implementing distributed and virtualized mobility management.</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3</a:t>
            </a:fld>
            <a:endParaRPr lang="en-US" altLang="zh-TW"/>
          </a:p>
        </p:txBody>
      </p:sp>
    </p:spTree>
    <p:extLst>
      <p:ext uri="{BB962C8B-B14F-4D97-AF65-F5344CB8AC3E}">
        <p14:creationId xmlns:p14="http://schemas.microsoft.com/office/powerpoint/2010/main" val="4281986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From the view point of Service Function Chain(SFC) and VNF embedding, a chained VNFs is defined as a chain-ordered set of service functions (SFs) that handles the traffic of the delivery (data plane), control, and monitoring (control plane) of a specific service/application [23].</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30</a:t>
            </a:fld>
            <a:endParaRPr lang="en-US" altLang="zh-TW"/>
          </a:p>
        </p:txBody>
      </p:sp>
      <p:sp>
        <p:nvSpPr>
          <p:cNvPr id="5" name="文字方塊 4">
            <a:extLst>
              <a:ext uri="{FF2B5EF4-FFF2-40B4-BE49-F238E27FC236}">
                <a16:creationId xmlns:a16="http://schemas.microsoft.com/office/drawing/2014/main" id="{235A8772-42CC-41B9-BD72-DB6D8FC128F7}"/>
              </a:ext>
            </a:extLst>
          </p:cNvPr>
          <p:cNvSpPr txBox="1"/>
          <p:nvPr/>
        </p:nvSpPr>
        <p:spPr>
          <a:xfrm>
            <a:off x="899592" y="5589240"/>
            <a:ext cx="7056784" cy="1200329"/>
          </a:xfrm>
          <a:prstGeom prst="rect">
            <a:avLst/>
          </a:prstGeom>
          <a:noFill/>
        </p:spPr>
        <p:txBody>
          <a:bodyPr wrap="square" rtlCol="0">
            <a:spAutoFit/>
          </a:bodyPr>
          <a:lstStyle/>
          <a:p>
            <a:r>
              <a:rPr lang="en-US" altLang="zh-TW" dirty="0"/>
              <a:t>[23] A. M. Medhat, T. </a:t>
            </a:r>
            <a:r>
              <a:rPr lang="en-US" altLang="zh-TW" dirty="0" err="1"/>
              <a:t>Taleb</a:t>
            </a:r>
            <a:r>
              <a:rPr lang="en-US" altLang="zh-TW" dirty="0"/>
              <a:t>, A. </a:t>
            </a:r>
            <a:r>
              <a:rPr lang="en-US" altLang="zh-TW" dirty="0" err="1"/>
              <a:t>Elmangoush</a:t>
            </a:r>
            <a:r>
              <a:rPr lang="en-US" altLang="zh-TW" dirty="0"/>
              <a:t>, G. A. </a:t>
            </a:r>
            <a:r>
              <a:rPr lang="en-US" altLang="zh-TW" dirty="0" err="1"/>
              <a:t>Carella</a:t>
            </a:r>
            <a:r>
              <a:rPr lang="en-US" altLang="zh-TW" dirty="0"/>
              <a:t>, S. </a:t>
            </a:r>
            <a:r>
              <a:rPr lang="en-US" altLang="zh-TW" dirty="0" err="1"/>
              <a:t>Covaci</a:t>
            </a:r>
            <a:r>
              <a:rPr lang="en-US" altLang="zh-TW" dirty="0"/>
              <a:t>, and</a:t>
            </a:r>
            <a:r>
              <a:rPr lang="zh-TW" altLang="en-US" dirty="0"/>
              <a:t> </a:t>
            </a:r>
            <a:r>
              <a:rPr lang="en-US" altLang="zh-TW" dirty="0"/>
              <a:t>T. </a:t>
            </a:r>
            <a:r>
              <a:rPr lang="en-US" altLang="zh-TW" dirty="0" err="1"/>
              <a:t>Magedanz</a:t>
            </a:r>
            <a:r>
              <a:rPr lang="en-US" altLang="zh-TW" dirty="0"/>
              <a:t>, “Service function chaining in next generation networks:</a:t>
            </a:r>
            <a:r>
              <a:rPr lang="zh-TW" altLang="en-US" dirty="0"/>
              <a:t> </a:t>
            </a:r>
            <a:r>
              <a:rPr lang="en-US" altLang="zh-TW" dirty="0"/>
              <a:t>State of the art and research challenges,” IEEE </a:t>
            </a:r>
            <a:r>
              <a:rPr lang="en-US" altLang="zh-TW" dirty="0" err="1"/>
              <a:t>Commun</a:t>
            </a:r>
            <a:r>
              <a:rPr lang="en-US" altLang="zh-TW" dirty="0"/>
              <a:t>. Mag., vol. 55,no. 2, pp. 216–223, Feb. 2017.</a:t>
            </a:r>
            <a:endParaRPr lang="zh-TW" altLang="en-US" dirty="0"/>
          </a:p>
        </p:txBody>
      </p:sp>
    </p:spTree>
    <p:extLst>
      <p:ext uri="{BB962C8B-B14F-4D97-AF65-F5344CB8AC3E}">
        <p14:creationId xmlns:p14="http://schemas.microsoft.com/office/powerpoint/2010/main" val="3856135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Some typical network services such as IMS, load balancing and </a:t>
            </a:r>
            <a:r>
              <a:rPr lang="en-US" altLang="zh-TW" dirty="0" err="1"/>
              <a:t>vCDN</a:t>
            </a:r>
            <a:r>
              <a:rPr lang="en-US" altLang="zh-TW" dirty="0"/>
              <a:t> are modelled and analyzed from the perspective of SFC in current literatures.</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31</a:t>
            </a:fld>
            <a:endParaRPr lang="en-US" altLang="zh-TW"/>
          </a:p>
        </p:txBody>
      </p:sp>
    </p:spTree>
    <p:extLst>
      <p:ext uri="{BB962C8B-B14F-4D97-AF65-F5344CB8AC3E}">
        <p14:creationId xmlns:p14="http://schemas.microsoft.com/office/powerpoint/2010/main" val="638240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In [26], optimal placement of VNFs for network load balancing are formulated aiming at minimizing the distance from a smaller cluster of servers to the data center in a common cloud and network service approach, and three optimization methods are compared for the allocation and replication of VNFs.</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32</a:t>
            </a:fld>
            <a:endParaRPr lang="en-US" altLang="zh-TW"/>
          </a:p>
        </p:txBody>
      </p:sp>
      <p:sp>
        <p:nvSpPr>
          <p:cNvPr id="5" name="文字方塊 4">
            <a:extLst>
              <a:ext uri="{FF2B5EF4-FFF2-40B4-BE49-F238E27FC236}">
                <a16:creationId xmlns:a16="http://schemas.microsoft.com/office/drawing/2014/main" id="{264B707B-E0C7-4000-A374-1F0C51328063}"/>
              </a:ext>
            </a:extLst>
          </p:cNvPr>
          <p:cNvSpPr txBox="1"/>
          <p:nvPr/>
        </p:nvSpPr>
        <p:spPr>
          <a:xfrm>
            <a:off x="457200" y="5517232"/>
            <a:ext cx="8147248" cy="923330"/>
          </a:xfrm>
          <a:prstGeom prst="rect">
            <a:avLst/>
          </a:prstGeom>
          <a:noFill/>
        </p:spPr>
        <p:txBody>
          <a:bodyPr wrap="square" rtlCol="0">
            <a:spAutoFit/>
          </a:bodyPr>
          <a:lstStyle/>
          <a:p>
            <a:r>
              <a:rPr lang="en-US" altLang="zh-TW"/>
              <a:t>[26] F. Carpio, S. Dhahri, and A. Jukan, “VNF placement with replication</a:t>
            </a:r>
          </a:p>
          <a:p>
            <a:r>
              <a:rPr lang="en-US" altLang="zh-TW"/>
              <a:t>for Load balancing in NFV networks,” in Proc. IEEE Int. Conf.</a:t>
            </a:r>
          </a:p>
          <a:p>
            <a:r>
              <a:rPr lang="en-US" altLang="zh-TW"/>
              <a:t>Commun. (ICC), Paris, France, May 2017, pp. 1–6.</a:t>
            </a:r>
            <a:endParaRPr lang="zh-TW" altLang="en-US" dirty="0"/>
          </a:p>
        </p:txBody>
      </p:sp>
    </p:spTree>
    <p:extLst>
      <p:ext uri="{BB962C8B-B14F-4D97-AF65-F5344CB8AC3E}">
        <p14:creationId xmlns:p14="http://schemas.microsoft.com/office/powerpoint/2010/main" val="1190675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The focus of this paper is the optimization of </a:t>
            </a:r>
            <a:r>
              <a:rPr lang="en-US" altLang="zh-TW" dirty="0" err="1"/>
              <a:t>vMME</a:t>
            </a:r>
            <a:r>
              <a:rPr lang="en-US" altLang="zh-TW" dirty="0"/>
              <a:t> by using NFV and SFC for different service scenarios.</a:t>
            </a:r>
          </a:p>
          <a:p>
            <a:r>
              <a:rPr lang="en-US" altLang="zh-TW" dirty="0"/>
              <a:t>The main contribution of this paper is as follows:</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33</a:t>
            </a:fld>
            <a:endParaRPr lang="en-US" altLang="zh-TW"/>
          </a:p>
        </p:txBody>
      </p:sp>
    </p:spTree>
    <p:extLst>
      <p:ext uri="{BB962C8B-B14F-4D97-AF65-F5344CB8AC3E}">
        <p14:creationId xmlns:p14="http://schemas.microsoft.com/office/powerpoint/2010/main" val="3430126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pPr marL="0" indent="0">
              <a:buNone/>
            </a:pPr>
            <a:r>
              <a:rPr lang="en-US" altLang="zh-TW" dirty="0"/>
              <a:t>(1)A MANO-based </a:t>
            </a:r>
            <a:r>
              <a:rPr lang="en-US" altLang="zh-TW" dirty="0" err="1"/>
              <a:t>vMME</a:t>
            </a:r>
            <a:r>
              <a:rPr lang="en-US" altLang="zh-TW" dirty="0"/>
              <a:t> framework is proposed by using the 1:3 mapping, and a general signaling processing flow of </a:t>
            </a:r>
            <a:r>
              <a:rPr lang="en-US" altLang="zh-TW" dirty="0" err="1"/>
              <a:t>vMME</a:t>
            </a:r>
            <a:r>
              <a:rPr lang="en-US" altLang="zh-TW" dirty="0"/>
              <a:t> based on SFC is analyzed.</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34</a:t>
            </a:fld>
            <a:endParaRPr lang="en-US" altLang="zh-TW"/>
          </a:p>
        </p:txBody>
      </p:sp>
    </p:spTree>
    <p:extLst>
      <p:ext uri="{BB962C8B-B14F-4D97-AF65-F5344CB8AC3E}">
        <p14:creationId xmlns:p14="http://schemas.microsoft.com/office/powerpoint/2010/main" val="1796655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(2)An optimization method of </a:t>
            </a:r>
            <a:r>
              <a:rPr lang="en-US" altLang="zh-TW" dirty="0" err="1"/>
              <a:t>vMME</a:t>
            </a:r>
            <a:r>
              <a:rPr lang="en-US" altLang="zh-TW" dirty="0"/>
              <a:t> is proposed, and the performances of </a:t>
            </a:r>
            <a:r>
              <a:rPr lang="en-US" altLang="zh-TW" dirty="0" err="1"/>
              <a:t>vMME</a:t>
            </a:r>
            <a:r>
              <a:rPr lang="en-US" altLang="zh-TW" dirty="0"/>
              <a:t> is formulated as optimization problems to minimize the total signaling communication overhead cost, the total signaling communication overhead cost on backhauls and the migration overhead cost of state data for different placement of VNF components of </a:t>
            </a:r>
            <a:r>
              <a:rPr lang="en-US" altLang="zh-TW" dirty="0" err="1"/>
              <a:t>vMME</a:t>
            </a:r>
            <a:r>
              <a:rPr lang="en-US" altLang="zh-TW" dirty="0"/>
              <a:t>.</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35</a:t>
            </a:fld>
            <a:endParaRPr lang="en-US" altLang="zh-TW"/>
          </a:p>
        </p:txBody>
      </p:sp>
    </p:spTree>
    <p:extLst>
      <p:ext uri="{BB962C8B-B14F-4D97-AF65-F5344CB8AC3E}">
        <p14:creationId xmlns:p14="http://schemas.microsoft.com/office/powerpoint/2010/main" val="887089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(3)In order to solve the NP-hard optimization problems, a heuristic approach is proposed including algorithms called </a:t>
            </a:r>
            <a:r>
              <a:rPr lang="en-US" altLang="zh-TW" dirty="0">
                <a:hlinkClick r:id="" action="ppaction://customshow?id=9&amp;return=true"/>
              </a:rPr>
              <a:t>Min-TSCOC</a:t>
            </a:r>
            <a:r>
              <a:rPr lang="en-US" altLang="zh-TW" dirty="0"/>
              <a:t>, </a:t>
            </a:r>
            <a:r>
              <a:rPr lang="en-US" altLang="zh-TW" dirty="0">
                <a:hlinkClick r:id="" action="ppaction://customshow?id=10&amp;return=true"/>
              </a:rPr>
              <a:t>Min-TSCOCB</a:t>
            </a:r>
            <a:r>
              <a:rPr lang="en-US" altLang="zh-TW" dirty="0"/>
              <a:t> and </a:t>
            </a:r>
            <a:r>
              <a:rPr lang="en-US" altLang="zh-TW" dirty="0">
                <a:hlinkClick r:id="" action="ppaction://customshow?id=11&amp;return=true"/>
              </a:rPr>
              <a:t>Min-MOCSD</a:t>
            </a:r>
            <a:r>
              <a:rPr lang="en-US" altLang="zh-TW" dirty="0"/>
              <a:t>, and the performances of </a:t>
            </a:r>
            <a:r>
              <a:rPr lang="en-US" altLang="zh-TW" dirty="0" err="1"/>
              <a:t>vMME</a:t>
            </a:r>
            <a:r>
              <a:rPr lang="en-US" altLang="zh-TW" dirty="0"/>
              <a:t> are evaluated with different function placement solutions.</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36</a:t>
            </a:fld>
            <a:endParaRPr lang="en-US" altLang="zh-TW"/>
          </a:p>
        </p:txBody>
      </p:sp>
    </p:spTree>
    <p:extLst>
      <p:ext uri="{BB962C8B-B14F-4D97-AF65-F5344CB8AC3E}">
        <p14:creationId xmlns:p14="http://schemas.microsoft.com/office/powerpoint/2010/main" val="4008191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In this section, a MANO-based virtualized mobility management framework is proposed by using 1:3 mapping.</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37</a:t>
            </a:fld>
            <a:endParaRPr lang="en-US" altLang="zh-TW"/>
          </a:p>
        </p:txBody>
      </p:sp>
    </p:spTree>
    <p:extLst>
      <p:ext uri="{BB962C8B-B14F-4D97-AF65-F5344CB8AC3E}">
        <p14:creationId xmlns:p14="http://schemas.microsoft.com/office/powerpoint/2010/main" val="3977936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A.</a:t>
            </a:r>
            <a:r>
              <a:rPr lang="zh-TW" altLang="en-US" sz="2000" dirty="0"/>
              <a:t>  </a:t>
            </a:r>
            <a:r>
              <a:rPr lang="en-US" altLang="zh-TW" sz="2000" dirty="0"/>
              <a:t>Scenario of </a:t>
            </a:r>
            <a:r>
              <a:rPr lang="en-US" altLang="zh-TW" sz="2000" dirty="0" err="1"/>
              <a:t>vMME</a:t>
            </a:r>
            <a:endParaRPr lang="zh-TW" altLang="en-US" dirty="0"/>
          </a:p>
        </p:txBody>
      </p:sp>
      <p:pic>
        <p:nvPicPr>
          <p:cNvPr id="5" name="內容版面配置區 4">
            <a:extLst>
              <a:ext uri="{FF2B5EF4-FFF2-40B4-BE49-F238E27FC236}">
                <a16:creationId xmlns:a16="http://schemas.microsoft.com/office/drawing/2014/main" id="{485EF8ED-E1AF-4702-A851-6596D308E0E1}"/>
              </a:ext>
            </a:extLst>
          </p:cNvPr>
          <p:cNvPicPr>
            <a:picLocks noGrp="1" noChangeAspect="1"/>
          </p:cNvPicPr>
          <p:nvPr>
            <p:ph idx="1"/>
          </p:nvPr>
        </p:nvPicPr>
        <p:blipFill>
          <a:blip r:embed="rId3"/>
          <a:stretch>
            <a:fillRect/>
          </a:stretch>
        </p:blipFill>
        <p:spPr>
          <a:xfrm>
            <a:off x="1187624" y="1600200"/>
            <a:ext cx="6530364" cy="4697441"/>
          </a:xfrm>
          <a:prstGeom prst="rect">
            <a:avLst/>
          </a:prstGeom>
        </p:spPr>
      </p:pic>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38</a:t>
            </a:fld>
            <a:endParaRPr lang="en-US" altLang="zh-TW"/>
          </a:p>
        </p:txBody>
      </p:sp>
    </p:spTree>
    <p:extLst>
      <p:ext uri="{BB962C8B-B14F-4D97-AF65-F5344CB8AC3E}">
        <p14:creationId xmlns:p14="http://schemas.microsoft.com/office/powerpoint/2010/main" val="4092123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A.</a:t>
            </a:r>
            <a:r>
              <a:rPr lang="zh-TW" altLang="en-US" sz="2000" dirty="0"/>
              <a:t>  </a:t>
            </a:r>
            <a:r>
              <a:rPr lang="en-US" altLang="zh-TW" sz="2000" dirty="0"/>
              <a:t>Scenario of </a:t>
            </a:r>
            <a:r>
              <a:rPr lang="en-US" altLang="zh-TW" sz="2000" dirty="0" err="1"/>
              <a:t>vMME</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Since VNFCs are combined and located at different MBSs and SBSs to support </a:t>
            </a:r>
            <a:r>
              <a:rPr lang="en-US" altLang="zh-TW" dirty="0" err="1"/>
              <a:t>vMME</a:t>
            </a:r>
            <a:r>
              <a:rPr lang="en-US" altLang="zh-TW" dirty="0"/>
              <a:t>, the communication process on the control plane for mobility management composes service function chains.</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39</a:t>
            </a:fld>
            <a:endParaRPr lang="en-US" altLang="zh-TW"/>
          </a:p>
        </p:txBody>
      </p:sp>
    </p:spTree>
    <p:extLst>
      <p:ext uri="{BB962C8B-B14F-4D97-AF65-F5344CB8AC3E}">
        <p14:creationId xmlns:p14="http://schemas.microsoft.com/office/powerpoint/2010/main" val="3904952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Abstract</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In this paper, the optimization of mobility management is addressed by using NFV and service function chain.</a:t>
            </a:r>
          </a:p>
          <a:p>
            <a:r>
              <a:rPr lang="en-US" altLang="zh-TW" dirty="0"/>
              <a:t>A general signaling processing flow of </a:t>
            </a:r>
            <a:r>
              <a:rPr lang="en-US" altLang="zh-TW" dirty="0" err="1"/>
              <a:t>vMME</a:t>
            </a:r>
            <a:r>
              <a:rPr lang="en-US" altLang="zh-TW" dirty="0"/>
              <a:t> based on service function</a:t>
            </a:r>
            <a:r>
              <a:rPr lang="zh-TW" altLang="en-US" dirty="0"/>
              <a:t> </a:t>
            </a:r>
            <a:r>
              <a:rPr lang="en-US" altLang="zh-TW" dirty="0"/>
              <a:t>chain is analyzed.</a:t>
            </a:r>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4</a:t>
            </a:fld>
            <a:endParaRPr lang="en-US" altLang="zh-TW"/>
          </a:p>
        </p:txBody>
      </p:sp>
    </p:spTree>
    <p:extLst>
      <p:ext uri="{BB962C8B-B14F-4D97-AF65-F5344CB8AC3E}">
        <p14:creationId xmlns:p14="http://schemas.microsoft.com/office/powerpoint/2010/main" val="1080575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B.</a:t>
            </a:r>
            <a:r>
              <a:rPr lang="zh-TW" altLang="en-US" sz="2000" dirty="0"/>
              <a:t> </a:t>
            </a:r>
            <a:r>
              <a:rPr lang="en-US" altLang="zh-TW" sz="2000" dirty="0"/>
              <a:t>The Framework of </a:t>
            </a:r>
            <a:r>
              <a:rPr lang="en-US" altLang="zh-TW" sz="2000" dirty="0" err="1"/>
              <a:t>vMME</a:t>
            </a:r>
            <a:r>
              <a:rPr lang="en-US" altLang="zh-TW" sz="2000" dirty="0"/>
              <a:t> Based on MANO</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As a typical use case, mobility management(MM) can be virtualized as a service in the MANO based architecture [10], and </a:t>
            </a:r>
            <a:r>
              <a:rPr lang="en-US" altLang="zh-TW" dirty="0" err="1"/>
              <a:t>vMME</a:t>
            </a:r>
            <a:r>
              <a:rPr lang="en-US" altLang="zh-TW" dirty="0"/>
              <a:t> can be managed and optimized through MANO architecture.</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40</a:t>
            </a:fld>
            <a:endParaRPr lang="en-US" altLang="zh-TW"/>
          </a:p>
        </p:txBody>
      </p:sp>
    </p:spTree>
    <p:extLst>
      <p:ext uri="{BB962C8B-B14F-4D97-AF65-F5344CB8AC3E}">
        <p14:creationId xmlns:p14="http://schemas.microsoft.com/office/powerpoint/2010/main" val="3376273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B.</a:t>
            </a:r>
            <a:r>
              <a:rPr lang="zh-TW" altLang="en-US" sz="2000" dirty="0"/>
              <a:t> </a:t>
            </a:r>
            <a:r>
              <a:rPr lang="en-US" altLang="zh-TW" sz="2000" dirty="0"/>
              <a:t>The Framework of </a:t>
            </a:r>
            <a:r>
              <a:rPr lang="en-US" altLang="zh-TW" sz="2000" dirty="0" err="1"/>
              <a:t>vMME</a:t>
            </a:r>
            <a:r>
              <a:rPr lang="en-US" altLang="zh-TW" sz="2000" dirty="0"/>
              <a:t> Based on MANO</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In the MANO architecture for </a:t>
            </a:r>
            <a:r>
              <a:rPr lang="en-US" altLang="zh-TW" dirty="0" err="1"/>
              <a:t>vMME</a:t>
            </a:r>
            <a:r>
              <a:rPr lang="en-US" altLang="zh-TW" dirty="0"/>
              <a:t>, NFVO is responsible for the orchestration of mobility management services</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41</a:t>
            </a:fld>
            <a:endParaRPr lang="en-US" altLang="zh-TW"/>
          </a:p>
        </p:txBody>
      </p:sp>
    </p:spTree>
    <p:extLst>
      <p:ext uri="{BB962C8B-B14F-4D97-AF65-F5344CB8AC3E}">
        <p14:creationId xmlns:p14="http://schemas.microsoft.com/office/powerpoint/2010/main" val="4219685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B.</a:t>
            </a:r>
            <a:r>
              <a:rPr lang="zh-TW" altLang="en-US" sz="2000" dirty="0"/>
              <a:t> </a:t>
            </a:r>
            <a:r>
              <a:rPr lang="en-US" altLang="zh-TW" sz="2000" dirty="0"/>
              <a:t>The Framework of </a:t>
            </a:r>
            <a:r>
              <a:rPr lang="en-US" altLang="zh-TW" sz="2000" dirty="0" err="1"/>
              <a:t>vMME</a:t>
            </a:r>
            <a:r>
              <a:rPr lang="en-US" altLang="zh-TW" sz="2000" dirty="0"/>
              <a:t> Based on MANO</a:t>
            </a:r>
            <a:endParaRPr lang="zh-TW" altLang="en-US" dirty="0"/>
          </a:p>
        </p:txBody>
      </p:sp>
      <p:pic>
        <p:nvPicPr>
          <p:cNvPr id="5" name="內容版面配置區 4">
            <a:extLst>
              <a:ext uri="{FF2B5EF4-FFF2-40B4-BE49-F238E27FC236}">
                <a16:creationId xmlns:a16="http://schemas.microsoft.com/office/drawing/2014/main" id="{962EEA5E-B228-4AFC-A46B-5B4C4DA55730}"/>
              </a:ext>
            </a:extLst>
          </p:cNvPr>
          <p:cNvPicPr>
            <a:picLocks noGrp="1" noChangeAspect="1"/>
          </p:cNvPicPr>
          <p:nvPr>
            <p:ph idx="1"/>
          </p:nvPr>
        </p:nvPicPr>
        <p:blipFill>
          <a:blip r:embed="rId3"/>
          <a:stretch>
            <a:fillRect/>
          </a:stretch>
        </p:blipFill>
        <p:spPr>
          <a:xfrm>
            <a:off x="735144" y="1600994"/>
            <a:ext cx="7318243" cy="4755356"/>
          </a:xfrm>
          <a:prstGeom prst="rect">
            <a:avLst/>
          </a:prstGeom>
        </p:spPr>
      </p:pic>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42</a:t>
            </a:fld>
            <a:endParaRPr lang="en-US" altLang="zh-TW"/>
          </a:p>
        </p:txBody>
      </p:sp>
    </p:spTree>
    <p:extLst>
      <p:ext uri="{BB962C8B-B14F-4D97-AF65-F5344CB8AC3E}">
        <p14:creationId xmlns:p14="http://schemas.microsoft.com/office/powerpoint/2010/main" val="10150272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B.</a:t>
            </a:r>
            <a:r>
              <a:rPr lang="zh-TW" altLang="en-US" sz="2000" dirty="0"/>
              <a:t> </a:t>
            </a:r>
            <a:r>
              <a:rPr lang="en-US" altLang="zh-TW" sz="2000" dirty="0"/>
              <a:t>The Framework of </a:t>
            </a:r>
            <a:r>
              <a:rPr lang="en-US" altLang="zh-TW" sz="2000" dirty="0" err="1"/>
              <a:t>vMME</a:t>
            </a:r>
            <a:r>
              <a:rPr lang="en-US" altLang="zh-TW" sz="2000" dirty="0"/>
              <a:t> Based on MANO</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The Virtualized Infrastructure Manager (VIM) provide optimal mapping of virtual resources used by mobility management function modules to the physical resources including </a:t>
            </a:r>
            <a:r>
              <a:rPr lang="en-US" altLang="zh-TW" dirty="0" err="1"/>
              <a:t>computation,storage</a:t>
            </a:r>
            <a:r>
              <a:rPr lang="en-US" altLang="zh-TW" dirty="0"/>
              <a:t> and communication resources.</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43</a:t>
            </a:fld>
            <a:endParaRPr lang="en-US" altLang="zh-TW"/>
          </a:p>
        </p:txBody>
      </p:sp>
    </p:spTree>
    <p:extLst>
      <p:ext uri="{BB962C8B-B14F-4D97-AF65-F5344CB8AC3E}">
        <p14:creationId xmlns:p14="http://schemas.microsoft.com/office/powerpoint/2010/main" val="27967853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B.</a:t>
            </a:r>
            <a:r>
              <a:rPr lang="zh-TW" altLang="en-US" sz="2000" dirty="0"/>
              <a:t> </a:t>
            </a:r>
            <a:r>
              <a:rPr lang="en-US" altLang="zh-TW" sz="2000" dirty="0"/>
              <a:t>The Framework of </a:t>
            </a:r>
            <a:r>
              <a:rPr lang="en-US" altLang="zh-TW" sz="2000" dirty="0" err="1"/>
              <a:t>vMME</a:t>
            </a:r>
            <a:r>
              <a:rPr lang="en-US" altLang="zh-TW" sz="2000" dirty="0"/>
              <a:t> Based on MANO</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Mobility management has been decomposed according to the control and data planes [4].</a:t>
            </a:r>
          </a:p>
          <a:p>
            <a:r>
              <a:rPr lang="en-US" altLang="zh-TW" dirty="0"/>
              <a:t>Generally, from the view point of function, the functions of mobility management contain </a:t>
            </a:r>
            <a:r>
              <a:rPr lang="en-US" altLang="zh-TW" dirty="0">
                <a:solidFill>
                  <a:srgbClr val="FF0000"/>
                </a:solidFill>
                <a:hlinkClick r:id="" action="ppaction://customshow?id=8&amp;return=true"/>
              </a:rPr>
              <a:t>handover management</a:t>
            </a:r>
            <a:r>
              <a:rPr lang="en-US" altLang="zh-TW" dirty="0"/>
              <a:t>, </a:t>
            </a:r>
            <a:r>
              <a:rPr lang="en-US" altLang="zh-TW" dirty="0">
                <a:solidFill>
                  <a:srgbClr val="FF0000"/>
                </a:solidFill>
                <a:hlinkClick r:id="" action="ppaction://customshow?id=7&amp;return=true"/>
              </a:rPr>
              <a:t>data management</a:t>
            </a:r>
            <a:r>
              <a:rPr lang="en-US" altLang="zh-TW" dirty="0">
                <a:hlinkClick r:id="" action="ppaction://customshow?id=7&amp;return=true"/>
              </a:rPr>
              <a:t> </a:t>
            </a:r>
            <a:r>
              <a:rPr lang="en-US" altLang="zh-TW" dirty="0"/>
              <a:t>and </a:t>
            </a:r>
            <a:r>
              <a:rPr lang="en-US" altLang="zh-TW" dirty="0">
                <a:solidFill>
                  <a:srgbClr val="FF0000"/>
                </a:solidFill>
                <a:hlinkClick r:id="" action="ppaction://customshow?id=12&amp;return=true"/>
              </a:rPr>
              <a:t>location management</a:t>
            </a:r>
            <a:r>
              <a:rPr lang="en-US" altLang="zh-TW" dirty="0"/>
              <a:t>.</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44</a:t>
            </a:fld>
            <a:endParaRPr lang="en-US" altLang="zh-TW"/>
          </a:p>
        </p:txBody>
      </p:sp>
      <p:sp>
        <p:nvSpPr>
          <p:cNvPr id="5" name="文字方塊 4">
            <a:extLst>
              <a:ext uri="{FF2B5EF4-FFF2-40B4-BE49-F238E27FC236}">
                <a16:creationId xmlns:a16="http://schemas.microsoft.com/office/drawing/2014/main" id="{18629529-E17A-458C-89EA-8CD538D40460}"/>
              </a:ext>
            </a:extLst>
          </p:cNvPr>
          <p:cNvSpPr txBox="1"/>
          <p:nvPr/>
        </p:nvSpPr>
        <p:spPr>
          <a:xfrm>
            <a:off x="827584" y="5733256"/>
            <a:ext cx="7560840" cy="923330"/>
          </a:xfrm>
          <a:prstGeom prst="rect">
            <a:avLst/>
          </a:prstGeom>
          <a:noFill/>
        </p:spPr>
        <p:txBody>
          <a:bodyPr wrap="square" rtlCol="0">
            <a:spAutoFit/>
          </a:bodyPr>
          <a:lstStyle/>
          <a:p>
            <a:r>
              <a:rPr lang="en-US" altLang="zh-TW" dirty="0"/>
              <a:t>[4] Distributed Mobility Management Deployment Scenario and </a:t>
            </a:r>
            <a:r>
              <a:rPr lang="en-US" altLang="zh-TW" dirty="0" err="1"/>
              <a:t>Architecture,document</a:t>
            </a:r>
            <a:r>
              <a:rPr lang="en-US" altLang="zh-TW" dirty="0"/>
              <a:t> draft-liu-dmm-deployment-scenario-02, IETF, 2015.</a:t>
            </a:r>
            <a:endParaRPr lang="zh-TW" altLang="en-US" dirty="0"/>
          </a:p>
        </p:txBody>
      </p:sp>
    </p:spTree>
    <p:extLst>
      <p:ext uri="{BB962C8B-B14F-4D97-AF65-F5344CB8AC3E}">
        <p14:creationId xmlns:p14="http://schemas.microsoft.com/office/powerpoint/2010/main" val="40401887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B.</a:t>
            </a:r>
            <a:r>
              <a:rPr lang="zh-TW" altLang="en-US" sz="2000" dirty="0"/>
              <a:t> </a:t>
            </a:r>
            <a:r>
              <a:rPr lang="en-US" altLang="zh-TW" sz="2000" dirty="0"/>
              <a:t>The Framework of </a:t>
            </a:r>
            <a:r>
              <a:rPr lang="en-US" altLang="zh-TW" sz="2000" dirty="0" err="1"/>
              <a:t>vMME</a:t>
            </a:r>
            <a:r>
              <a:rPr lang="en-US" altLang="zh-TW" sz="2000" dirty="0"/>
              <a:t> Based on MANO</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Based on the main functions of mobility management, the first step for decomposition of mobility management is to split the functions into control plane and data plane.</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45</a:t>
            </a:fld>
            <a:endParaRPr lang="en-US" altLang="zh-TW"/>
          </a:p>
        </p:txBody>
      </p:sp>
    </p:spTree>
    <p:extLst>
      <p:ext uri="{BB962C8B-B14F-4D97-AF65-F5344CB8AC3E}">
        <p14:creationId xmlns:p14="http://schemas.microsoft.com/office/powerpoint/2010/main" val="11856083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B.</a:t>
            </a:r>
            <a:r>
              <a:rPr lang="zh-TW" altLang="en-US" sz="2000" dirty="0"/>
              <a:t> </a:t>
            </a:r>
            <a:r>
              <a:rPr lang="en-US" altLang="zh-TW" sz="2000" dirty="0"/>
              <a:t>The Framework of </a:t>
            </a:r>
            <a:r>
              <a:rPr lang="en-US" altLang="zh-TW" sz="2000" dirty="0" err="1"/>
              <a:t>vMME</a:t>
            </a:r>
            <a:r>
              <a:rPr lang="en-US" altLang="zh-TW" sz="2000" dirty="0"/>
              <a:t> Based on MANO</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Taking the mobility management of LTE as an example, the most relevant control plane functions related with mobility includes,</a:t>
            </a:r>
          </a:p>
          <a:p>
            <a:pPr marL="0" indent="0">
              <a:buNone/>
            </a:pPr>
            <a:r>
              <a:rPr lang="en-US" altLang="zh-TW" dirty="0"/>
              <a:t>(1)Authenticating the UE as it accesses the system;</a:t>
            </a:r>
          </a:p>
          <a:p>
            <a:pPr marL="0" indent="0">
              <a:buNone/>
            </a:pPr>
            <a:r>
              <a:rPr lang="en-US" altLang="zh-TW" dirty="0"/>
              <a:t>(2) Managing UE state while the users are idle</a:t>
            </a:r>
            <a:endParaRPr lang="zh-TW" altLang="zh-TW" dirty="0"/>
          </a:p>
          <a:p>
            <a:pPr marL="0" indent="0">
              <a:buNone/>
            </a:pP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46</a:t>
            </a:fld>
            <a:endParaRPr lang="en-US" altLang="zh-TW"/>
          </a:p>
        </p:txBody>
      </p:sp>
    </p:spTree>
    <p:extLst>
      <p:ext uri="{BB962C8B-B14F-4D97-AF65-F5344CB8AC3E}">
        <p14:creationId xmlns:p14="http://schemas.microsoft.com/office/powerpoint/2010/main" val="1612236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B.</a:t>
            </a:r>
            <a:r>
              <a:rPr lang="zh-TW" altLang="en-US" sz="2000" dirty="0"/>
              <a:t> </a:t>
            </a:r>
            <a:r>
              <a:rPr lang="en-US" altLang="zh-TW" sz="2000" dirty="0"/>
              <a:t>The Framework of </a:t>
            </a:r>
            <a:r>
              <a:rPr lang="en-US" altLang="zh-TW" sz="2000" dirty="0" err="1"/>
              <a:t>vMME</a:t>
            </a:r>
            <a:r>
              <a:rPr lang="en-US" altLang="zh-TW" sz="2000" dirty="0"/>
              <a:t> Based on MANO</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pPr marL="0" indent="0">
              <a:buNone/>
            </a:pPr>
            <a:r>
              <a:rPr lang="en-US" altLang="zh-TW" dirty="0"/>
              <a:t>(3)Supervising handovers between different base stations;</a:t>
            </a:r>
          </a:p>
          <a:p>
            <a:pPr marL="0" indent="0">
              <a:buNone/>
            </a:pPr>
            <a:r>
              <a:rPr lang="en-US" altLang="zh-TW" dirty="0"/>
              <a:t>(4)Establishing bearers as required by services for connectivity in a mobile context;</a:t>
            </a:r>
          </a:p>
          <a:p>
            <a:pPr marL="0" indent="0">
              <a:buNone/>
            </a:pPr>
            <a:r>
              <a:rPr lang="en-US" altLang="zh-TW" dirty="0"/>
              <a:t>(5) Generating billing information</a:t>
            </a:r>
          </a:p>
          <a:p>
            <a:pPr marL="0" indent="0">
              <a:buNone/>
            </a:pPr>
            <a:r>
              <a:rPr lang="en-US" altLang="zh-TW" dirty="0"/>
              <a:t>(6) Implementing lawful interception policies, and overseeing a large number of features defined in 3GPP specifications </a:t>
            </a:r>
          </a:p>
          <a:p>
            <a:pPr marL="0" indent="0">
              <a:buNone/>
            </a:pPr>
            <a:endParaRPr lang="zh-TW" altLang="zh-TW" dirty="0"/>
          </a:p>
          <a:p>
            <a:pPr marL="0" indent="0">
              <a:buNone/>
            </a:pP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47</a:t>
            </a:fld>
            <a:endParaRPr lang="en-US" altLang="zh-TW"/>
          </a:p>
        </p:txBody>
      </p:sp>
    </p:spTree>
    <p:extLst>
      <p:ext uri="{BB962C8B-B14F-4D97-AF65-F5344CB8AC3E}">
        <p14:creationId xmlns:p14="http://schemas.microsoft.com/office/powerpoint/2010/main" val="25841121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B.</a:t>
            </a:r>
            <a:r>
              <a:rPr lang="zh-TW" altLang="en-US" sz="2000" dirty="0"/>
              <a:t> </a:t>
            </a:r>
            <a:r>
              <a:rPr lang="en-US" altLang="zh-TW" sz="2000" dirty="0"/>
              <a:t>The Framework of </a:t>
            </a:r>
            <a:r>
              <a:rPr lang="en-US" altLang="zh-TW" sz="2000" dirty="0" err="1"/>
              <a:t>vMME</a:t>
            </a:r>
            <a:r>
              <a:rPr lang="en-US" altLang="zh-TW" sz="2000" dirty="0"/>
              <a:t> Based on MANO</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The mobility management events frequently processed on control plane message procedures includes Attach, Idle, Wakeup and Handover [22], [30], and all of them require the interaction of MME with almost all of the entities.</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48</a:t>
            </a:fld>
            <a:endParaRPr lang="en-US" altLang="zh-TW"/>
          </a:p>
        </p:txBody>
      </p:sp>
      <p:sp>
        <p:nvSpPr>
          <p:cNvPr id="5" name="文字方塊 4">
            <a:extLst>
              <a:ext uri="{FF2B5EF4-FFF2-40B4-BE49-F238E27FC236}">
                <a16:creationId xmlns:a16="http://schemas.microsoft.com/office/drawing/2014/main" id="{CEDCC2D1-72ED-49E5-83E0-394455318CD3}"/>
              </a:ext>
            </a:extLst>
          </p:cNvPr>
          <p:cNvSpPr txBox="1"/>
          <p:nvPr/>
        </p:nvSpPr>
        <p:spPr>
          <a:xfrm>
            <a:off x="827584" y="4653136"/>
            <a:ext cx="7776864" cy="2308324"/>
          </a:xfrm>
          <a:prstGeom prst="rect">
            <a:avLst/>
          </a:prstGeom>
          <a:noFill/>
        </p:spPr>
        <p:txBody>
          <a:bodyPr wrap="square" rtlCol="0">
            <a:spAutoFit/>
          </a:bodyPr>
          <a:lstStyle/>
          <a:p>
            <a:r>
              <a:rPr lang="en-US" altLang="zh-TW" dirty="0"/>
              <a:t>[23] A. M. Medhat, T. </a:t>
            </a:r>
            <a:r>
              <a:rPr lang="en-US" altLang="zh-TW" dirty="0" err="1"/>
              <a:t>Taleb</a:t>
            </a:r>
            <a:r>
              <a:rPr lang="en-US" altLang="zh-TW" dirty="0"/>
              <a:t>, A. </a:t>
            </a:r>
            <a:r>
              <a:rPr lang="en-US" altLang="zh-TW" dirty="0" err="1"/>
              <a:t>Elmangoush</a:t>
            </a:r>
            <a:r>
              <a:rPr lang="en-US" altLang="zh-TW" dirty="0"/>
              <a:t>, G. A. </a:t>
            </a:r>
            <a:r>
              <a:rPr lang="en-US" altLang="zh-TW" dirty="0" err="1"/>
              <a:t>Carella</a:t>
            </a:r>
            <a:r>
              <a:rPr lang="en-US" altLang="zh-TW" dirty="0"/>
              <a:t>, S. </a:t>
            </a:r>
            <a:r>
              <a:rPr lang="en-US" altLang="zh-TW" dirty="0" err="1"/>
              <a:t>Covaci</a:t>
            </a:r>
            <a:r>
              <a:rPr lang="en-US" altLang="zh-TW" dirty="0"/>
              <a:t>, and</a:t>
            </a:r>
          </a:p>
          <a:p>
            <a:r>
              <a:rPr lang="en-US" altLang="zh-TW" dirty="0"/>
              <a:t>T. </a:t>
            </a:r>
            <a:r>
              <a:rPr lang="en-US" altLang="zh-TW" dirty="0" err="1"/>
              <a:t>Magedanz</a:t>
            </a:r>
            <a:r>
              <a:rPr lang="en-US" altLang="zh-TW" dirty="0"/>
              <a:t>, “Service function chaining in next generation networks:</a:t>
            </a:r>
          </a:p>
          <a:p>
            <a:r>
              <a:rPr lang="en-US" altLang="zh-TW" dirty="0"/>
              <a:t>State of the art and research challenges,” </a:t>
            </a:r>
            <a:r>
              <a:rPr lang="en-US" altLang="zh-TW" i="1" dirty="0"/>
              <a:t>IEEE </a:t>
            </a:r>
            <a:r>
              <a:rPr lang="en-US" altLang="zh-TW" i="1" dirty="0" err="1"/>
              <a:t>Commun</a:t>
            </a:r>
            <a:r>
              <a:rPr lang="en-US" altLang="zh-TW" i="1" dirty="0"/>
              <a:t>. Mag.</a:t>
            </a:r>
            <a:r>
              <a:rPr lang="en-US" altLang="zh-TW" dirty="0"/>
              <a:t>, vol. 55,</a:t>
            </a:r>
          </a:p>
          <a:p>
            <a:r>
              <a:rPr lang="es-ES" altLang="zh-TW" dirty="0"/>
              <a:t>no. 2, pp. 216–223, Feb. 2017.</a:t>
            </a:r>
          </a:p>
          <a:p>
            <a:r>
              <a:rPr lang="en-US" altLang="zh-TW" dirty="0"/>
              <a:t>[30] H. Lindholm, L. Osmani, H. </a:t>
            </a:r>
            <a:r>
              <a:rPr lang="en-US" altLang="zh-TW" dirty="0" err="1"/>
              <a:t>Flinck</a:t>
            </a:r>
            <a:r>
              <a:rPr lang="en-US" altLang="zh-TW" dirty="0"/>
              <a:t>, S. </a:t>
            </a:r>
            <a:r>
              <a:rPr lang="en-US" altLang="zh-TW" dirty="0" err="1"/>
              <a:t>Tarkoma</a:t>
            </a:r>
            <a:r>
              <a:rPr lang="en-US" altLang="zh-TW" dirty="0"/>
              <a:t>, and A. Rao, “State</a:t>
            </a:r>
          </a:p>
          <a:p>
            <a:r>
              <a:rPr lang="en-US" altLang="zh-TW" dirty="0"/>
              <a:t>space analysis to refactor the mobile core,” in </a:t>
            </a:r>
            <a:r>
              <a:rPr lang="en-US" altLang="zh-TW" i="1" dirty="0"/>
              <a:t>Proc. ACM 5th Workshop</a:t>
            </a:r>
          </a:p>
          <a:p>
            <a:r>
              <a:rPr lang="en-US" altLang="zh-TW" i="1" dirty="0"/>
              <a:t>Things Cellular, </a:t>
            </a:r>
            <a:r>
              <a:rPr lang="en-US" altLang="zh-TW" i="1" dirty="0" err="1"/>
              <a:t>Oper</a:t>
            </a:r>
            <a:r>
              <a:rPr lang="en-US" altLang="zh-TW" i="1" dirty="0"/>
              <a:t>., Appl. Challenges</a:t>
            </a:r>
            <a:r>
              <a:rPr lang="en-US" altLang="zh-TW" dirty="0"/>
              <a:t>, London, U.K., Aug. 2015,</a:t>
            </a:r>
          </a:p>
          <a:p>
            <a:r>
              <a:rPr lang="en-US" altLang="zh-TW" dirty="0"/>
              <a:t>pp. 31–36.</a:t>
            </a:r>
            <a:endParaRPr lang="zh-TW" altLang="en-US" dirty="0"/>
          </a:p>
        </p:txBody>
      </p:sp>
    </p:spTree>
    <p:extLst>
      <p:ext uri="{BB962C8B-B14F-4D97-AF65-F5344CB8AC3E}">
        <p14:creationId xmlns:p14="http://schemas.microsoft.com/office/powerpoint/2010/main" val="1437926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B.</a:t>
            </a:r>
            <a:r>
              <a:rPr lang="zh-TW" altLang="en-US" sz="2000" dirty="0"/>
              <a:t> </a:t>
            </a:r>
            <a:r>
              <a:rPr lang="en-US" altLang="zh-TW" sz="2000" dirty="0"/>
              <a:t>The Framework of </a:t>
            </a:r>
            <a:r>
              <a:rPr lang="en-US" altLang="zh-TW" sz="2000" dirty="0" err="1"/>
              <a:t>vMME</a:t>
            </a:r>
            <a:r>
              <a:rPr lang="en-US" altLang="zh-TW" sz="2000" dirty="0"/>
              <a:t> Based on MANO</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Concerning the above mentioned mobility events of MME, some functions requires interactions with database such as (1) and (2), and some of them can be implemented locally in RAN without database query such as (3), (4) for </a:t>
            </a:r>
            <a:r>
              <a:rPr lang="en-US" altLang="zh-TW" dirty="0" err="1"/>
              <a:t>mMTC</a:t>
            </a:r>
            <a:r>
              <a:rPr lang="en-US" altLang="zh-TW" dirty="0"/>
              <a:t>.</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49</a:t>
            </a:fld>
            <a:endParaRPr lang="en-US" altLang="zh-TW"/>
          </a:p>
        </p:txBody>
      </p:sp>
    </p:spTree>
    <p:extLst>
      <p:ext uri="{BB962C8B-B14F-4D97-AF65-F5344CB8AC3E}">
        <p14:creationId xmlns:p14="http://schemas.microsoft.com/office/powerpoint/2010/main" val="692810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Abstract</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The performance of </a:t>
            </a:r>
            <a:r>
              <a:rPr lang="en-US" altLang="zh-TW" dirty="0" err="1"/>
              <a:t>vMME</a:t>
            </a:r>
            <a:r>
              <a:rPr lang="en-US" altLang="zh-TW" dirty="0"/>
              <a:t> is formulated considering the total signaling communication overhead cost, the total signaling communication overhead cost on backhauls as well as the migration overhead cost of state data under different function component placement of </a:t>
            </a:r>
            <a:r>
              <a:rPr lang="en-US" altLang="zh-TW" dirty="0" err="1"/>
              <a:t>vMME</a:t>
            </a:r>
            <a:r>
              <a:rPr lang="en-US" altLang="zh-TW" dirty="0"/>
              <a:t>.</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5</a:t>
            </a:fld>
            <a:endParaRPr lang="en-US" altLang="zh-TW"/>
          </a:p>
        </p:txBody>
      </p:sp>
    </p:spTree>
    <p:extLst>
      <p:ext uri="{BB962C8B-B14F-4D97-AF65-F5344CB8AC3E}">
        <p14:creationId xmlns:p14="http://schemas.microsoft.com/office/powerpoint/2010/main" val="27056160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B.</a:t>
            </a:r>
            <a:r>
              <a:rPr lang="zh-TW" altLang="en-US" sz="2000" dirty="0"/>
              <a:t> </a:t>
            </a:r>
            <a:r>
              <a:rPr lang="en-US" altLang="zh-TW" sz="2000" dirty="0"/>
              <a:t>The Framework of </a:t>
            </a:r>
            <a:r>
              <a:rPr lang="en-US" altLang="zh-TW" sz="2000" dirty="0" err="1"/>
              <a:t>vMME</a:t>
            </a:r>
            <a:r>
              <a:rPr lang="en-US" altLang="zh-TW" sz="2000" dirty="0"/>
              <a:t> Based on MANO</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Since the interactions involving database query leads to delay, which derivate the performance of MME, while distributed database brings about synchronization problem of state data of MME, the database query related interaction procedure and the related function placement becomes a tradeoff for the further decouple and design of </a:t>
            </a:r>
            <a:r>
              <a:rPr lang="en-US" altLang="zh-TW" dirty="0" err="1"/>
              <a:t>vMME</a:t>
            </a:r>
            <a:r>
              <a:rPr lang="en-US" altLang="zh-TW" dirty="0"/>
              <a:t>.</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50</a:t>
            </a:fld>
            <a:endParaRPr lang="en-US" altLang="zh-TW"/>
          </a:p>
        </p:txBody>
      </p:sp>
    </p:spTree>
    <p:extLst>
      <p:ext uri="{BB962C8B-B14F-4D97-AF65-F5344CB8AC3E}">
        <p14:creationId xmlns:p14="http://schemas.microsoft.com/office/powerpoint/2010/main" val="35613379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B.</a:t>
            </a:r>
            <a:r>
              <a:rPr lang="zh-TW" altLang="en-US" sz="2000" dirty="0"/>
              <a:t> </a:t>
            </a:r>
            <a:r>
              <a:rPr lang="en-US" altLang="zh-TW" sz="2000" dirty="0"/>
              <a:t>The Framework of </a:t>
            </a:r>
            <a:r>
              <a:rPr lang="en-US" altLang="zh-TW" sz="2000" dirty="0" err="1"/>
              <a:t>vMME</a:t>
            </a:r>
            <a:r>
              <a:rPr lang="en-US" altLang="zh-TW" sz="2000" dirty="0"/>
              <a:t> Based on MANO</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Another problem is the hierarchical deployment of cellular radio access network, which aggravates the burden of </a:t>
            </a:r>
            <a:r>
              <a:rPr lang="en-US" altLang="zh-TW" dirty="0" err="1"/>
              <a:t>vMME</a:t>
            </a:r>
            <a:r>
              <a:rPr lang="en-US" altLang="zh-TW" dirty="0"/>
              <a:t> by the frequent interactions of mobility events on hotspot areas as well as the signaling load on the backhauls if some function components of </a:t>
            </a:r>
            <a:r>
              <a:rPr lang="en-US" altLang="zh-TW" dirty="0" err="1"/>
              <a:t>vMME</a:t>
            </a:r>
            <a:r>
              <a:rPr lang="en-US" altLang="zh-TW" dirty="0"/>
              <a:t> is located in the core network.</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51</a:t>
            </a:fld>
            <a:endParaRPr lang="en-US" altLang="zh-TW"/>
          </a:p>
        </p:txBody>
      </p:sp>
    </p:spTree>
    <p:extLst>
      <p:ext uri="{BB962C8B-B14F-4D97-AF65-F5344CB8AC3E}">
        <p14:creationId xmlns:p14="http://schemas.microsoft.com/office/powerpoint/2010/main" val="4254301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B.</a:t>
            </a:r>
            <a:r>
              <a:rPr lang="zh-TW" altLang="en-US" sz="2000" dirty="0"/>
              <a:t> </a:t>
            </a:r>
            <a:r>
              <a:rPr lang="en-US" altLang="zh-TW" sz="2000" dirty="0"/>
              <a:t>The Framework of </a:t>
            </a:r>
            <a:r>
              <a:rPr lang="en-US" altLang="zh-TW" sz="2000" dirty="0" err="1"/>
              <a:t>vMME</a:t>
            </a:r>
            <a:r>
              <a:rPr lang="en-US" altLang="zh-TW" sz="2000" dirty="0"/>
              <a:t> Based on MANO</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the second step is decoupling MME into three components including a component which is located nearby RAN nodes, a component responsible for signaling processing and a component for database query.</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52</a:t>
            </a:fld>
            <a:endParaRPr lang="en-US" altLang="zh-TW"/>
          </a:p>
        </p:txBody>
      </p:sp>
    </p:spTree>
    <p:extLst>
      <p:ext uri="{BB962C8B-B14F-4D97-AF65-F5344CB8AC3E}">
        <p14:creationId xmlns:p14="http://schemas.microsoft.com/office/powerpoint/2010/main" val="38395821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B.</a:t>
            </a:r>
            <a:r>
              <a:rPr lang="zh-TW" altLang="en-US" sz="2000" dirty="0"/>
              <a:t> </a:t>
            </a:r>
            <a:r>
              <a:rPr lang="en-US" altLang="zh-TW" sz="2000" dirty="0"/>
              <a:t>The Framework of </a:t>
            </a:r>
            <a:r>
              <a:rPr lang="en-US" altLang="zh-TW" sz="2000" dirty="0" err="1"/>
              <a:t>vMME</a:t>
            </a:r>
            <a:r>
              <a:rPr lang="en-US" altLang="zh-TW" sz="2000" dirty="0"/>
              <a:t> Based on MANO</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If the number of VNFCs is more than three, on the one hand, the methodology of decoupling MME becomes more complicated, on the other hand, the optimal replacement of decomposed components leads to not only more composition patterns, but also complexity of the synchronization of state data and frequent migration among VNFCs as well.</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53</a:t>
            </a:fld>
            <a:endParaRPr lang="en-US" altLang="zh-TW"/>
          </a:p>
        </p:txBody>
      </p:sp>
    </p:spTree>
    <p:extLst>
      <p:ext uri="{BB962C8B-B14F-4D97-AF65-F5344CB8AC3E}">
        <p14:creationId xmlns:p14="http://schemas.microsoft.com/office/powerpoint/2010/main" val="25308349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B.</a:t>
            </a:r>
            <a:r>
              <a:rPr lang="zh-TW" altLang="en-US" sz="2000" dirty="0"/>
              <a:t> </a:t>
            </a:r>
            <a:r>
              <a:rPr lang="en-US" altLang="zh-TW" sz="2000" dirty="0"/>
              <a:t>The Framework of </a:t>
            </a:r>
            <a:r>
              <a:rPr lang="en-US" altLang="zh-TW" sz="2000" dirty="0" err="1"/>
              <a:t>vMME</a:t>
            </a:r>
            <a:r>
              <a:rPr lang="en-US" altLang="zh-TW" sz="2000" dirty="0"/>
              <a:t> Based on MANO</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we adopt the 1:3 mapping solution for </a:t>
            </a:r>
            <a:r>
              <a:rPr lang="en-US" altLang="zh-TW" dirty="0" err="1"/>
              <a:t>vMME</a:t>
            </a:r>
            <a:r>
              <a:rPr lang="en-US" altLang="zh-TW" dirty="0"/>
              <a:t>, and divide the </a:t>
            </a:r>
            <a:r>
              <a:rPr lang="en-US" altLang="zh-TW" dirty="0" err="1"/>
              <a:t>vMME</a:t>
            </a:r>
            <a:r>
              <a:rPr lang="en-US" altLang="zh-TW" dirty="0"/>
              <a:t> into three virtual components including Mobility Signaling Forwarding (MSF), Mobility Management Processor (MMP) and Data Query Update (DQU).</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54</a:t>
            </a:fld>
            <a:endParaRPr lang="en-US" altLang="zh-TW"/>
          </a:p>
        </p:txBody>
      </p:sp>
    </p:spTree>
    <p:extLst>
      <p:ext uri="{BB962C8B-B14F-4D97-AF65-F5344CB8AC3E}">
        <p14:creationId xmlns:p14="http://schemas.microsoft.com/office/powerpoint/2010/main" val="18239329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B.</a:t>
            </a:r>
            <a:r>
              <a:rPr lang="zh-TW" altLang="en-US" sz="2000" dirty="0"/>
              <a:t> </a:t>
            </a:r>
            <a:r>
              <a:rPr lang="en-US" altLang="zh-TW" sz="2000" dirty="0"/>
              <a:t>The Framework of </a:t>
            </a:r>
            <a:r>
              <a:rPr lang="en-US" altLang="zh-TW" sz="2000" dirty="0" err="1"/>
              <a:t>vMME</a:t>
            </a:r>
            <a:r>
              <a:rPr lang="en-US" altLang="zh-TW" sz="2000" dirty="0"/>
              <a:t> Based on MANO</a:t>
            </a:r>
            <a:endParaRPr lang="zh-TW" altLang="en-US" dirty="0"/>
          </a:p>
        </p:txBody>
      </p:sp>
      <p:pic>
        <p:nvPicPr>
          <p:cNvPr id="5" name="內容版面配置區 4">
            <a:extLst>
              <a:ext uri="{FF2B5EF4-FFF2-40B4-BE49-F238E27FC236}">
                <a16:creationId xmlns:a16="http://schemas.microsoft.com/office/drawing/2014/main" id="{24B21478-AF20-4C3C-8C81-D094392034E5}"/>
              </a:ext>
            </a:extLst>
          </p:cNvPr>
          <p:cNvPicPr>
            <a:picLocks noGrp="1" noChangeAspect="1"/>
          </p:cNvPicPr>
          <p:nvPr>
            <p:ph idx="1"/>
          </p:nvPr>
        </p:nvPicPr>
        <p:blipFill>
          <a:blip r:embed="rId3"/>
          <a:stretch>
            <a:fillRect/>
          </a:stretch>
        </p:blipFill>
        <p:spPr>
          <a:xfrm>
            <a:off x="96077" y="2276872"/>
            <a:ext cx="9047923" cy="3096344"/>
          </a:xfrm>
          <a:prstGeom prst="rect">
            <a:avLst/>
          </a:prstGeom>
        </p:spPr>
      </p:pic>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55</a:t>
            </a:fld>
            <a:endParaRPr lang="en-US" altLang="zh-TW"/>
          </a:p>
        </p:txBody>
      </p:sp>
    </p:spTree>
    <p:extLst>
      <p:ext uri="{BB962C8B-B14F-4D97-AF65-F5344CB8AC3E}">
        <p14:creationId xmlns:p14="http://schemas.microsoft.com/office/powerpoint/2010/main" val="39617066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B.</a:t>
            </a:r>
            <a:r>
              <a:rPr lang="zh-TW" altLang="en-US" sz="2000" dirty="0"/>
              <a:t> </a:t>
            </a:r>
            <a:r>
              <a:rPr lang="en-US" altLang="zh-TW" sz="2000" dirty="0"/>
              <a:t>The Framework of </a:t>
            </a:r>
            <a:r>
              <a:rPr lang="en-US" altLang="zh-TW" sz="2000" dirty="0" err="1"/>
              <a:t>vMME</a:t>
            </a:r>
            <a:r>
              <a:rPr lang="en-US" altLang="zh-TW" sz="2000" dirty="0"/>
              <a:t> Based on MANO</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For simplicity of analysis on signaling procedures, the external interfaces of </a:t>
            </a:r>
            <a:r>
              <a:rPr lang="en-US" altLang="zh-TW" dirty="0" err="1"/>
              <a:t>vMME</a:t>
            </a:r>
            <a:r>
              <a:rPr lang="en-US" altLang="zh-TW" dirty="0"/>
              <a:t> is MSF with BSs and core network (including service gateways such as P-GW and S-GW, HSS), while the internal interfaces are the interfaces of MSF with MMP, and MMP with DQU.</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56</a:t>
            </a:fld>
            <a:endParaRPr lang="en-US" altLang="zh-TW"/>
          </a:p>
        </p:txBody>
      </p:sp>
    </p:spTree>
    <p:extLst>
      <p:ext uri="{BB962C8B-B14F-4D97-AF65-F5344CB8AC3E}">
        <p14:creationId xmlns:p14="http://schemas.microsoft.com/office/powerpoint/2010/main" val="22115630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B.</a:t>
            </a:r>
            <a:r>
              <a:rPr lang="zh-TW" altLang="en-US" sz="2000" dirty="0"/>
              <a:t> </a:t>
            </a:r>
            <a:r>
              <a:rPr lang="en-US" altLang="zh-TW" sz="2000" dirty="0"/>
              <a:t>The Framework of </a:t>
            </a:r>
            <a:r>
              <a:rPr lang="en-US" altLang="zh-TW" sz="2000" dirty="0" err="1"/>
              <a:t>vMME</a:t>
            </a:r>
            <a:r>
              <a:rPr lang="en-US" altLang="zh-TW" sz="2000" dirty="0"/>
              <a:t> Based on MANO</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When MMP receives the signaling messages from other network entities forwarded from the MSFs, MMP proceeds the signaling messages according to its functional logic.</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57</a:t>
            </a:fld>
            <a:endParaRPr lang="en-US" altLang="zh-TW"/>
          </a:p>
        </p:txBody>
      </p:sp>
    </p:spTree>
    <p:extLst>
      <p:ext uri="{BB962C8B-B14F-4D97-AF65-F5344CB8AC3E}">
        <p14:creationId xmlns:p14="http://schemas.microsoft.com/office/powerpoint/2010/main" val="1916812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B.</a:t>
            </a:r>
            <a:r>
              <a:rPr lang="zh-TW" altLang="en-US" sz="2000" dirty="0"/>
              <a:t> </a:t>
            </a:r>
            <a:r>
              <a:rPr lang="en-US" altLang="zh-TW" sz="2000" dirty="0"/>
              <a:t>The Framework of </a:t>
            </a:r>
            <a:r>
              <a:rPr lang="en-US" altLang="zh-TW" sz="2000" dirty="0" err="1"/>
              <a:t>vMME</a:t>
            </a:r>
            <a:r>
              <a:rPr lang="en-US" altLang="zh-TW" sz="2000" dirty="0"/>
              <a:t> Based on MANO</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If the data cannot be obtained in the MMP cache during the process, which are required for mobility management signaling process, then the MMP sends a query request to the DQU, and the required data is obtained for signaling process from the DQU’s reply for the query request.</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58</a:t>
            </a:fld>
            <a:endParaRPr lang="en-US" altLang="zh-TW"/>
          </a:p>
        </p:txBody>
      </p:sp>
    </p:spTree>
    <p:extLst>
      <p:ext uri="{BB962C8B-B14F-4D97-AF65-F5344CB8AC3E}">
        <p14:creationId xmlns:p14="http://schemas.microsoft.com/office/powerpoint/2010/main" val="17361186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B.</a:t>
            </a:r>
            <a:r>
              <a:rPr lang="zh-TW" altLang="en-US" sz="2000" dirty="0"/>
              <a:t> </a:t>
            </a:r>
            <a:r>
              <a:rPr lang="en-US" altLang="zh-TW" sz="2000" dirty="0"/>
              <a:t>The Framework of </a:t>
            </a:r>
            <a:r>
              <a:rPr lang="en-US" altLang="zh-TW" sz="2000" dirty="0" err="1"/>
              <a:t>vMME</a:t>
            </a:r>
            <a:r>
              <a:rPr lang="en-US" altLang="zh-TW" sz="2000" dirty="0"/>
              <a:t> Based on MANO</a:t>
            </a:r>
            <a:endParaRPr lang="zh-TW" altLang="en-US" dirty="0"/>
          </a:p>
        </p:txBody>
      </p:sp>
      <p:pic>
        <p:nvPicPr>
          <p:cNvPr id="5" name="內容版面配置區 4">
            <a:extLst>
              <a:ext uri="{FF2B5EF4-FFF2-40B4-BE49-F238E27FC236}">
                <a16:creationId xmlns:a16="http://schemas.microsoft.com/office/drawing/2014/main" id="{9158B54E-7726-4F90-BFD7-326D73CB4212}"/>
              </a:ext>
            </a:extLst>
          </p:cNvPr>
          <p:cNvPicPr>
            <a:picLocks noGrp="1" noChangeAspect="1"/>
          </p:cNvPicPr>
          <p:nvPr>
            <p:ph idx="1"/>
          </p:nvPr>
        </p:nvPicPr>
        <p:blipFill>
          <a:blip r:embed="rId3"/>
          <a:stretch>
            <a:fillRect/>
          </a:stretch>
        </p:blipFill>
        <p:spPr>
          <a:xfrm>
            <a:off x="509490" y="1762918"/>
            <a:ext cx="7950942" cy="4672095"/>
          </a:xfrm>
          <a:prstGeom prst="rect">
            <a:avLst/>
          </a:prstGeom>
        </p:spPr>
      </p:pic>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59</a:t>
            </a:fld>
            <a:endParaRPr lang="en-US" altLang="zh-TW"/>
          </a:p>
        </p:txBody>
      </p:sp>
    </p:spTree>
    <p:extLst>
      <p:ext uri="{BB962C8B-B14F-4D97-AF65-F5344CB8AC3E}">
        <p14:creationId xmlns:p14="http://schemas.microsoft.com/office/powerpoint/2010/main" val="3700637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Abstract</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Since this optimization problem is NP-hard and the computation complexity is O(</a:t>
                </a:r>
                <a14:m>
                  <m:oMath xmlns:m="http://schemas.openxmlformats.org/officeDocument/2006/math">
                    <m:sSup>
                      <m:sSupPr>
                        <m:ctrlPr>
                          <a:rPr lang="en-US" altLang="zh-TW" i="1" dirty="0" smtClean="0">
                            <a:latin typeface="Cambria Math" panose="02040503050406030204" pitchFamily="18" charset="0"/>
                          </a:rPr>
                        </m:ctrlPr>
                      </m:sSupPr>
                      <m:e>
                        <m:r>
                          <a:rPr lang="en-US" altLang="zh-TW" b="0" i="1" dirty="0" smtClean="0">
                            <a:latin typeface="Cambria Math" panose="02040503050406030204" pitchFamily="18" charset="0"/>
                          </a:rPr>
                          <m:t>𝑛</m:t>
                        </m:r>
                      </m:e>
                      <m:sup>
                        <m:r>
                          <a:rPr lang="en-US" altLang="zh-TW" b="0" i="1" dirty="0" smtClean="0">
                            <a:latin typeface="Cambria Math" panose="02040503050406030204" pitchFamily="18" charset="0"/>
                          </a:rPr>
                          <m:t>𝑘</m:t>
                        </m:r>
                      </m:sup>
                    </m:sSup>
                  </m:oMath>
                </a14:m>
                <a:r>
                  <a:rPr lang="en-US" altLang="zh-TW" dirty="0"/>
                  <a:t> ), a heuristic approach consisting of </a:t>
                </a:r>
                <a:r>
                  <a:rPr lang="en-US" altLang="zh-TW" dirty="0">
                    <a:hlinkClick r:id="" action="ppaction://customshow?id=9&amp;return=true"/>
                  </a:rPr>
                  <a:t>Min-TSCOC</a:t>
                </a:r>
                <a:r>
                  <a:rPr lang="en-US" altLang="zh-TW" dirty="0"/>
                  <a:t>, </a:t>
                </a:r>
                <a:r>
                  <a:rPr lang="en-US" altLang="zh-TW" dirty="0">
                    <a:hlinkClick r:id="" action="ppaction://customshow?id=10&amp;return=true"/>
                  </a:rPr>
                  <a:t>Min-TSCOCB</a:t>
                </a:r>
                <a:r>
                  <a:rPr lang="en-US" altLang="zh-TW" dirty="0"/>
                  <a:t>, and </a:t>
                </a:r>
                <a:r>
                  <a:rPr lang="en-US" altLang="zh-TW" dirty="0">
                    <a:hlinkClick r:id="" action="ppaction://customshow?id=11&amp;return=true"/>
                  </a:rPr>
                  <a:t>Min-MOCSD</a:t>
                </a:r>
                <a:r>
                  <a:rPr lang="en-US" altLang="zh-TW" dirty="0"/>
                  <a:t> are presented, which aims to obtain the optimal solutions to the optimization problems by using genetic algorithm.</a:t>
                </a:r>
                <a:endParaRPr lang="zh-TW" altLang="zh-TW" dirty="0"/>
              </a:p>
              <a:p>
                <a:endParaRPr lang="zh-TW" altLang="en-US" dirty="0"/>
              </a:p>
            </p:txBody>
          </p:sp>
        </mc:Choice>
        <mc:Fallback xmlns="">
          <p:sp>
            <p:nvSpPr>
              <p:cNvPr id="3" name="內容版面配置區 2">
                <a:extLst>
                  <a:ext uri="{FF2B5EF4-FFF2-40B4-BE49-F238E27FC236}">
                    <a16:creationId xmlns:a16="http://schemas.microsoft.com/office/drawing/2014/main" id="{E832B593-E882-4581-B0C9-B946F5021847}"/>
                  </a:ext>
                </a:extLst>
              </p:cNvPr>
              <p:cNvSpPr>
                <a:spLocks noGrp="1" noRot="1" noChangeAspect="1" noMove="1" noResize="1" noEditPoints="1" noAdjustHandles="1" noChangeArrowheads="1" noChangeShapeType="1" noTextEdit="1"/>
              </p:cNvSpPr>
              <p:nvPr>
                <p:ph idx="1"/>
              </p:nvPr>
            </p:nvSpPr>
            <p:spPr>
              <a:blipFill>
                <a:blip r:embed="rId3"/>
                <a:stretch>
                  <a:fillRect l="-1630" t="-1752" r="-1481"/>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6</a:t>
            </a:fld>
            <a:endParaRPr lang="en-US" altLang="zh-TW"/>
          </a:p>
        </p:txBody>
      </p:sp>
    </p:spTree>
    <p:extLst>
      <p:ext uri="{BB962C8B-B14F-4D97-AF65-F5344CB8AC3E}">
        <p14:creationId xmlns:p14="http://schemas.microsoft.com/office/powerpoint/2010/main" val="29692614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C.</a:t>
            </a:r>
            <a:r>
              <a:rPr lang="zh-TW" altLang="en-US" sz="2000" dirty="0"/>
              <a:t> </a:t>
            </a:r>
            <a:r>
              <a:rPr lang="en-US" altLang="zh-TW" sz="2000" dirty="0"/>
              <a:t>Service Function Chain Based Signaling Process</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From the respect of optimal deployment of VNFs, the main objective is to achieve fast, scalable and dynamic composition and allocation of VNFs to execute a network service (NS).</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60</a:t>
            </a:fld>
            <a:endParaRPr lang="en-US" altLang="zh-TW"/>
          </a:p>
        </p:txBody>
      </p:sp>
    </p:spTree>
    <p:extLst>
      <p:ext uri="{BB962C8B-B14F-4D97-AF65-F5344CB8AC3E}">
        <p14:creationId xmlns:p14="http://schemas.microsoft.com/office/powerpoint/2010/main" val="21213720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C.</a:t>
            </a:r>
            <a:r>
              <a:rPr lang="zh-TW" altLang="en-US" sz="2000" dirty="0"/>
              <a:t> </a:t>
            </a:r>
            <a:r>
              <a:rPr lang="en-US" altLang="zh-TW" sz="2000" dirty="0"/>
              <a:t>Service Function Chain Based Signaling Process</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However, since a NS requires a set of VNFs, two problems are needed to be solved in order to achieve the efficiency of service coordination and management, namely optimal composition of VNFs for a determined NS, and efficiently allocation and scheduling the VNFs of a NS onto a substrate network [23].</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61</a:t>
            </a:fld>
            <a:endParaRPr lang="en-US" altLang="zh-TW"/>
          </a:p>
        </p:txBody>
      </p:sp>
      <p:sp>
        <p:nvSpPr>
          <p:cNvPr id="5" name="文字方塊 4">
            <a:extLst>
              <a:ext uri="{FF2B5EF4-FFF2-40B4-BE49-F238E27FC236}">
                <a16:creationId xmlns:a16="http://schemas.microsoft.com/office/drawing/2014/main" id="{974B4AD7-FA5E-41E4-A288-EFDC31B0B9FF}"/>
              </a:ext>
            </a:extLst>
          </p:cNvPr>
          <p:cNvSpPr txBox="1"/>
          <p:nvPr/>
        </p:nvSpPr>
        <p:spPr>
          <a:xfrm>
            <a:off x="611560" y="5805264"/>
            <a:ext cx="8229600" cy="1200329"/>
          </a:xfrm>
          <a:prstGeom prst="rect">
            <a:avLst/>
          </a:prstGeom>
          <a:noFill/>
        </p:spPr>
        <p:txBody>
          <a:bodyPr wrap="square" rtlCol="0">
            <a:spAutoFit/>
          </a:bodyPr>
          <a:lstStyle/>
          <a:p>
            <a:r>
              <a:rPr lang="en-US" altLang="zh-TW"/>
              <a:t>[23] A. M. Medhat, T. Taleb, A. Elmangoush, G. A. Carella, S. Covaci, and</a:t>
            </a:r>
          </a:p>
          <a:p>
            <a:r>
              <a:rPr lang="en-US" altLang="zh-TW"/>
              <a:t>T. Magedanz, “Service function chaining in next generation networks:</a:t>
            </a:r>
          </a:p>
          <a:p>
            <a:r>
              <a:rPr lang="en-US" altLang="zh-TW"/>
              <a:t>State of the art and research challenges,” IEEE Commun. Mag., vol. 55,</a:t>
            </a:r>
          </a:p>
          <a:p>
            <a:r>
              <a:rPr lang="en-US" altLang="zh-TW"/>
              <a:t>no. 2, pp. 216–223, Feb. 2017.</a:t>
            </a:r>
            <a:endParaRPr lang="zh-TW" altLang="en-US" dirty="0"/>
          </a:p>
        </p:txBody>
      </p:sp>
    </p:spTree>
    <p:extLst>
      <p:ext uri="{BB962C8B-B14F-4D97-AF65-F5344CB8AC3E}">
        <p14:creationId xmlns:p14="http://schemas.microsoft.com/office/powerpoint/2010/main" val="9451122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C.</a:t>
            </a:r>
            <a:r>
              <a:rPr lang="zh-TW" altLang="en-US" sz="2000" dirty="0"/>
              <a:t> </a:t>
            </a:r>
            <a:r>
              <a:rPr lang="en-US" altLang="zh-TW" sz="2000" dirty="0"/>
              <a:t>Service Function Chain Based Signaling Process</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err="1"/>
              <a:t>vMME</a:t>
            </a:r>
            <a:r>
              <a:rPr lang="en-US" altLang="zh-TW" dirty="0"/>
              <a:t> can be viewed as a network service. </a:t>
            </a:r>
            <a:endParaRPr lang="zh-TW" altLang="zh-TW" dirty="0"/>
          </a:p>
          <a:p>
            <a:r>
              <a:rPr lang="en-US" altLang="zh-TW" dirty="0"/>
              <a:t>the VNF components of </a:t>
            </a:r>
            <a:r>
              <a:rPr lang="en-US" altLang="zh-TW" dirty="0" err="1"/>
              <a:t>vMME</a:t>
            </a:r>
            <a:r>
              <a:rPr lang="en-US" altLang="zh-TW" dirty="0"/>
              <a:t> can be connected and chained together to execute the function of mobility management.</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62</a:t>
            </a:fld>
            <a:endParaRPr lang="en-US" altLang="zh-TW"/>
          </a:p>
        </p:txBody>
      </p:sp>
    </p:spTree>
    <p:extLst>
      <p:ext uri="{BB962C8B-B14F-4D97-AF65-F5344CB8AC3E}">
        <p14:creationId xmlns:p14="http://schemas.microsoft.com/office/powerpoint/2010/main" val="19038180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C.</a:t>
            </a:r>
            <a:r>
              <a:rPr lang="zh-TW" altLang="en-US" sz="2000" dirty="0"/>
              <a:t> </a:t>
            </a:r>
            <a:r>
              <a:rPr lang="en-US" altLang="zh-TW" sz="2000" dirty="0"/>
              <a:t>Service Function Chain Based Signaling Process</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the optimization of </a:t>
            </a:r>
            <a:r>
              <a:rPr lang="en-US" altLang="zh-TW" dirty="0" err="1"/>
              <a:t>vMME</a:t>
            </a:r>
            <a:r>
              <a:rPr lang="en-US" altLang="zh-TW" dirty="0"/>
              <a:t> is not only related to VNF component optimal placement, but also constrained with the service function chains based on the signaling processes.</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63</a:t>
            </a:fld>
            <a:endParaRPr lang="en-US" altLang="zh-TW"/>
          </a:p>
        </p:txBody>
      </p:sp>
    </p:spTree>
    <p:extLst>
      <p:ext uri="{BB962C8B-B14F-4D97-AF65-F5344CB8AC3E}">
        <p14:creationId xmlns:p14="http://schemas.microsoft.com/office/powerpoint/2010/main" val="6570605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C.</a:t>
            </a:r>
            <a:r>
              <a:rPr lang="zh-TW" altLang="en-US" sz="2000" dirty="0"/>
              <a:t> </a:t>
            </a:r>
            <a:r>
              <a:rPr lang="en-US" altLang="zh-TW" sz="2000" dirty="0"/>
              <a:t>Service Function Chain Based Signaling Process</a:t>
            </a:r>
            <a:endParaRPr lang="zh-TW" altLang="en-US" dirty="0"/>
          </a:p>
        </p:txBody>
      </p:sp>
      <p:pic>
        <p:nvPicPr>
          <p:cNvPr id="5" name="內容版面配置區 4">
            <a:extLst>
              <a:ext uri="{FF2B5EF4-FFF2-40B4-BE49-F238E27FC236}">
                <a16:creationId xmlns:a16="http://schemas.microsoft.com/office/drawing/2014/main" id="{ACE8AF01-F868-4C10-8386-97254BF8012D}"/>
              </a:ext>
            </a:extLst>
          </p:cNvPr>
          <p:cNvPicPr>
            <a:picLocks noGrp="1" noChangeAspect="1"/>
          </p:cNvPicPr>
          <p:nvPr>
            <p:ph idx="1"/>
          </p:nvPr>
        </p:nvPicPr>
        <p:blipFill>
          <a:blip r:embed="rId3"/>
          <a:stretch>
            <a:fillRect/>
          </a:stretch>
        </p:blipFill>
        <p:spPr>
          <a:xfrm>
            <a:off x="1491268" y="1600200"/>
            <a:ext cx="6161463" cy="4525963"/>
          </a:xfrm>
          <a:prstGeom prst="rect">
            <a:avLst/>
          </a:prstGeom>
        </p:spPr>
      </p:pic>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64</a:t>
            </a:fld>
            <a:endParaRPr lang="en-US" altLang="zh-TW"/>
          </a:p>
        </p:txBody>
      </p:sp>
    </p:spTree>
    <p:extLst>
      <p:ext uri="{BB962C8B-B14F-4D97-AF65-F5344CB8AC3E}">
        <p14:creationId xmlns:p14="http://schemas.microsoft.com/office/powerpoint/2010/main" val="34385844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C.</a:t>
            </a:r>
            <a:r>
              <a:rPr lang="zh-TW" altLang="en-US" sz="2000" dirty="0"/>
              <a:t> </a:t>
            </a:r>
            <a:r>
              <a:rPr lang="en-US" altLang="zh-TW" sz="2000" dirty="0"/>
              <a:t>Service Function Chain Based Signaling Process</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According to the above framework of </a:t>
            </a:r>
            <a:r>
              <a:rPr lang="en-US" altLang="zh-TW" dirty="0" err="1"/>
              <a:t>vMME</a:t>
            </a:r>
            <a:r>
              <a:rPr lang="en-US" altLang="zh-TW" dirty="0"/>
              <a:t>, the general signaling process flow based on 1:3 mapping of MSF, MMP and DQU is presented as follows:</a:t>
            </a:r>
          </a:p>
          <a:p>
            <a:pPr marL="0" indent="0">
              <a:buNone/>
            </a:pPr>
            <a:r>
              <a:rPr lang="en-US" altLang="zh-TW" dirty="0"/>
              <a:t>(1)The MSF receives the signaling message coming from BSs, S-GW, P-GW and HSS as the communication interface between </a:t>
            </a:r>
            <a:r>
              <a:rPr lang="en-US" altLang="zh-TW" dirty="0" err="1"/>
              <a:t>vMME</a:t>
            </a:r>
            <a:r>
              <a:rPr lang="en-US" altLang="zh-TW" dirty="0"/>
              <a:t> and network entities related mobility management including BSs, S-GW, P-GW and HSS;</a:t>
            </a:r>
            <a:endParaRPr lang="zh-TW" altLang="zh-TW" dirty="0"/>
          </a:p>
          <a:p>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65</a:t>
            </a:fld>
            <a:endParaRPr lang="en-US" altLang="zh-TW"/>
          </a:p>
        </p:txBody>
      </p:sp>
    </p:spTree>
    <p:extLst>
      <p:ext uri="{BB962C8B-B14F-4D97-AF65-F5344CB8AC3E}">
        <p14:creationId xmlns:p14="http://schemas.microsoft.com/office/powerpoint/2010/main" val="17704094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C.</a:t>
            </a:r>
            <a:r>
              <a:rPr lang="zh-TW" altLang="en-US" sz="2000" dirty="0"/>
              <a:t> </a:t>
            </a:r>
            <a:r>
              <a:rPr lang="en-US" altLang="zh-TW" sz="2000" dirty="0"/>
              <a:t>Service Function Chain Based Signaling Process</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(2)The MSF checks the network entity information of the signaling message and forwards it to the corresponding MMP;</a:t>
            </a:r>
          </a:p>
          <a:p>
            <a:r>
              <a:rPr lang="en-US" altLang="zh-TW" dirty="0"/>
              <a:t>(3)The MMP receives the signaling message, and processes it according to its function logic. During the process, the MMP checks whether the data required for processing the signaling message is stored in its cache;</a:t>
            </a:r>
            <a:endParaRPr lang="zh-TW" altLang="zh-TW" dirty="0"/>
          </a:p>
          <a:p>
            <a:endParaRPr lang="zh-TW" altLang="zh-TW" dirty="0"/>
          </a:p>
          <a:p>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66</a:t>
            </a:fld>
            <a:endParaRPr lang="en-US" altLang="zh-TW"/>
          </a:p>
        </p:txBody>
      </p:sp>
    </p:spTree>
    <p:extLst>
      <p:ext uri="{BB962C8B-B14F-4D97-AF65-F5344CB8AC3E}">
        <p14:creationId xmlns:p14="http://schemas.microsoft.com/office/powerpoint/2010/main" val="27408711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C.</a:t>
            </a:r>
            <a:r>
              <a:rPr lang="zh-TW" altLang="en-US" sz="2000" dirty="0"/>
              <a:t> </a:t>
            </a:r>
            <a:r>
              <a:rPr lang="en-US" altLang="zh-TW" sz="2000" dirty="0"/>
              <a:t>Service Function Chain Based Signaling Process</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pPr marL="0" indent="0">
              <a:buNone/>
            </a:pPr>
            <a:r>
              <a:rPr lang="en-US" altLang="zh-TW" dirty="0"/>
              <a:t>(4)If the data required for processing the signaling message cannot be found in its cache, then the MMP sends a data query request to the DQU to retrieve the required data from the </a:t>
            </a:r>
            <a:r>
              <a:rPr lang="en-US" altLang="zh-TW" dirty="0" err="1"/>
              <a:t>database.During</a:t>
            </a:r>
            <a:r>
              <a:rPr lang="en-US" altLang="zh-TW" dirty="0"/>
              <a:t> the database retrieval period, the MMP processes other signaling messages;</a:t>
            </a:r>
            <a:endParaRPr lang="zh-TW" altLang="zh-TW" dirty="0"/>
          </a:p>
          <a:p>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67</a:t>
            </a:fld>
            <a:endParaRPr lang="en-US" altLang="zh-TW"/>
          </a:p>
        </p:txBody>
      </p:sp>
    </p:spTree>
    <p:extLst>
      <p:ext uri="{BB962C8B-B14F-4D97-AF65-F5344CB8AC3E}">
        <p14:creationId xmlns:p14="http://schemas.microsoft.com/office/powerpoint/2010/main" val="2585145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C.</a:t>
            </a:r>
            <a:r>
              <a:rPr lang="zh-TW" altLang="en-US" sz="2000" dirty="0"/>
              <a:t> </a:t>
            </a:r>
            <a:r>
              <a:rPr lang="en-US" altLang="zh-TW" sz="2000" dirty="0"/>
              <a:t>Service Function Chain Based Signaling Process</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pPr marL="0" indent="0">
              <a:buNone/>
            </a:pPr>
            <a:r>
              <a:rPr lang="en-US" altLang="zh-TW" dirty="0"/>
              <a:t>(5) The DQU processes the data query request, and send back the query result to the MMP;</a:t>
            </a:r>
          </a:p>
          <a:p>
            <a:pPr marL="0" indent="0">
              <a:buNone/>
            </a:pPr>
            <a:r>
              <a:rPr lang="en-US" altLang="zh-TW" dirty="0"/>
              <a:t>(6) When the MMP obtains the required data to process the signaling process, the signaling message is processed;</a:t>
            </a:r>
            <a:endParaRPr lang="zh-TW" altLang="zh-TW" dirty="0"/>
          </a:p>
          <a:p>
            <a:pPr marL="0" indent="0">
              <a:buNone/>
            </a:pPr>
            <a:endParaRPr lang="zh-TW" altLang="zh-TW" dirty="0"/>
          </a:p>
          <a:p>
            <a:pPr marL="0" indent="0">
              <a:buNone/>
            </a:pP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68</a:t>
            </a:fld>
            <a:endParaRPr lang="en-US" altLang="zh-TW"/>
          </a:p>
        </p:txBody>
      </p:sp>
    </p:spTree>
    <p:extLst>
      <p:ext uri="{BB962C8B-B14F-4D97-AF65-F5344CB8AC3E}">
        <p14:creationId xmlns:p14="http://schemas.microsoft.com/office/powerpoint/2010/main" val="9837965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C.</a:t>
            </a:r>
            <a:r>
              <a:rPr lang="zh-TW" altLang="en-US" sz="2000" dirty="0"/>
              <a:t> </a:t>
            </a:r>
            <a:r>
              <a:rPr lang="en-US" altLang="zh-TW" sz="2000" dirty="0"/>
              <a:t>Service Function Chain Based Signaling Process</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pPr marL="0" indent="0">
              <a:buNone/>
            </a:pPr>
            <a:r>
              <a:rPr lang="en-US" altLang="zh-TW" dirty="0"/>
              <a:t>(7)After the MMP completes the processing of the signaling message, and if some mobility context information in the DQU is needed to be updated, the MMP sends a data update request to the DQU;</a:t>
            </a:r>
          </a:p>
          <a:p>
            <a:pPr marL="0" indent="0">
              <a:buNone/>
            </a:pPr>
            <a:r>
              <a:rPr lang="en-US" altLang="zh-TW" dirty="0"/>
              <a:t>(8) the DQU completes the data updating according to the data update request, and then sends a data update completion response to the MMP;</a:t>
            </a:r>
            <a:endParaRPr lang="zh-TW" altLang="zh-TW" dirty="0"/>
          </a:p>
          <a:p>
            <a:pPr marL="0" indent="0">
              <a:buNone/>
            </a:pP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69</a:t>
            </a:fld>
            <a:endParaRPr lang="en-US" altLang="zh-TW"/>
          </a:p>
        </p:txBody>
      </p:sp>
    </p:spTree>
    <p:extLst>
      <p:ext uri="{BB962C8B-B14F-4D97-AF65-F5344CB8AC3E}">
        <p14:creationId xmlns:p14="http://schemas.microsoft.com/office/powerpoint/2010/main" val="1502724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the 5G research on typical service scenarios including Enhanced Mobile Broadband (</a:t>
            </a:r>
            <a:r>
              <a:rPr lang="en-US" altLang="zh-TW" dirty="0" err="1">
                <a:solidFill>
                  <a:srgbClr val="FF0000"/>
                </a:solidFill>
                <a:hlinkClick r:id="" action="ppaction://customshow?id=0&amp;return=true"/>
              </a:rPr>
              <a:t>eMBB</a:t>
            </a:r>
            <a:r>
              <a:rPr lang="en-US" altLang="zh-TW" dirty="0"/>
              <a:t>), massive Machine Type of Communication (</a:t>
            </a:r>
            <a:r>
              <a:rPr lang="en-US" altLang="zh-TW" dirty="0" err="1">
                <a:solidFill>
                  <a:srgbClr val="FF0000"/>
                </a:solidFill>
                <a:hlinkClick r:id="" action="ppaction://customshow?id=1&amp;return=true"/>
              </a:rPr>
              <a:t>mMTC</a:t>
            </a:r>
            <a:r>
              <a:rPr lang="en-US" altLang="zh-TW" dirty="0"/>
              <a:t>), Ultra</a:t>
            </a:r>
            <a:r>
              <a:rPr lang="zh-TW" altLang="en-US" dirty="0"/>
              <a:t> </a:t>
            </a:r>
            <a:r>
              <a:rPr lang="en-US" altLang="zh-TW" dirty="0"/>
              <a:t>Reliable and Low Latency Communication (</a:t>
            </a:r>
            <a:r>
              <a:rPr lang="en-US" altLang="zh-TW" dirty="0">
                <a:solidFill>
                  <a:srgbClr val="FF0000"/>
                </a:solidFill>
                <a:hlinkClick r:id="" action="ppaction://customshow?id=2&amp;return=true"/>
              </a:rPr>
              <a:t>URLLC</a:t>
            </a:r>
            <a:r>
              <a:rPr lang="en-US" altLang="zh-TW" dirty="0"/>
              <a:t>) as well as vehicular network [1]–[3].</a:t>
            </a:r>
            <a:endParaRPr lang="zh-TW" altLang="zh-TW" dirty="0"/>
          </a:p>
          <a:p>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7</a:t>
            </a:fld>
            <a:endParaRPr lang="en-US" altLang="zh-TW"/>
          </a:p>
        </p:txBody>
      </p:sp>
      <p:sp>
        <p:nvSpPr>
          <p:cNvPr id="5" name="文字方塊 4">
            <a:extLst>
              <a:ext uri="{FF2B5EF4-FFF2-40B4-BE49-F238E27FC236}">
                <a16:creationId xmlns:a16="http://schemas.microsoft.com/office/drawing/2014/main" id="{F6E8B0A8-EBD9-490A-9ADB-8DD401A23271}"/>
              </a:ext>
            </a:extLst>
          </p:cNvPr>
          <p:cNvSpPr txBox="1"/>
          <p:nvPr/>
        </p:nvSpPr>
        <p:spPr>
          <a:xfrm>
            <a:off x="820282" y="5013176"/>
            <a:ext cx="7859216" cy="1600438"/>
          </a:xfrm>
          <a:prstGeom prst="rect">
            <a:avLst/>
          </a:prstGeom>
          <a:noFill/>
        </p:spPr>
        <p:txBody>
          <a:bodyPr wrap="square" rtlCol="0">
            <a:spAutoFit/>
          </a:bodyPr>
          <a:lstStyle/>
          <a:p>
            <a:r>
              <a:rPr lang="en-US" altLang="zh-TW" sz="1400" dirty="0"/>
              <a:t>[1] E. </a:t>
            </a:r>
            <a:r>
              <a:rPr lang="en-US" altLang="zh-TW" sz="1400" dirty="0" err="1"/>
              <a:t>Dahlman</a:t>
            </a:r>
            <a:r>
              <a:rPr lang="en-US" altLang="zh-TW" sz="1400" dirty="0"/>
              <a:t> et al., “5G wireless access: Requirements and realization,”</a:t>
            </a:r>
            <a:r>
              <a:rPr lang="zh-TW" altLang="en-US" sz="1400" dirty="0"/>
              <a:t> </a:t>
            </a:r>
            <a:r>
              <a:rPr lang="en-US" altLang="zh-TW" sz="1400" dirty="0"/>
              <a:t>IEEE </a:t>
            </a:r>
            <a:r>
              <a:rPr lang="en-US" altLang="zh-TW" sz="1400" dirty="0" err="1"/>
              <a:t>Commun</a:t>
            </a:r>
            <a:r>
              <a:rPr lang="en-US" altLang="zh-TW" sz="1400" dirty="0"/>
              <a:t>. Mag., vol. 52, no. 12, pp. 42–47, Dec. 2014.</a:t>
            </a:r>
          </a:p>
          <a:p>
            <a:r>
              <a:rPr lang="en-US" altLang="zh-TW" sz="1400" dirty="0"/>
              <a:t>[2] H.-J. </a:t>
            </a:r>
            <a:r>
              <a:rPr lang="en-US" altLang="zh-TW" sz="1400" dirty="0" err="1"/>
              <a:t>Einsiedler</a:t>
            </a:r>
            <a:r>
              <a:rPr lang="en-US" altLang="zh-TW" sz="1400" dirty="0"/>
              <a:t>, A. </a:t>
            </a:r>
            <a:r>
              <a:rPr lang="en-US" altLang="zh-TW" sz="1400" dirty="0" err="1"/>
              <a:t>Gavras</a:t>
            </a:r>
            <a:r>
              <a:rPr lang="en-US" altLang="zh-TW" sz="1400" dirty="0"/>
              <a:t>, P. </a:t>
            </a:r>
            <a:r>
              <a:rPr lang="en-US" altLang="zh-TW" sz="1400" dirty="0" err="1"/>
              <a:t>Sellstedt</a:t>
            </a:r>
            <a:r>
              <a:rPr lang="en-US" altLang="zh-TW" sz="1400" dirty="0"/>
              <a:t>, R. Aguiar, R. </a:t>
            </a:r>
            <a:r>
              <a:rPr lang="en-US" altLang="zh-TW" sz="1400" dirty="0" err="1"/>
              <a:t>Trivisonno</a:t>
            </a:r>
            <a:r>
              <a:rPr lang="en-US" altLang="zh-TW" sz="1400" dirty="0"/>
              <a:t>,</a:t>
            </a:r>
            <a:r>
              <a:rPr lang="zh-TW" altLang="en-US" sz="1400" dirty="0"/>
              <a:t> </a:t>
            </a:r>
            <a:r>
              <a:rPr lang="en-US" altLang="zh-TW" sz="1400" dirty="0"/>
              <a:t>and D. </a:t>
            </a:r>
            <a:r>
              <a:rPr lang="en-US" altLang="zh-TW" sz="1400" dirty="0" err="1"/>
              <a:t>Lavaux</a:t>
            </a:r>
            <a:r>
              <a:rPr lang="en-US" altLang="zh-TW" sz="1400" dirty="0"/>
              <a:t>, “System design for 5G converged networks,” in </a:t>
            </a:r>
            <a:r>
              <a:rPr lang="en-US" altLang="zh-TW" sz="1400" dirty="0" err="1"/>
              <a:t>Proc.IEEE</a:t>
            </a:r>
            <a:r>
              <a:rPr lang="en-US" altLang="zh-TW" sz="1400" dirty="0"/>
              <a:t> Eur. Conf. </a:t>
            </a:r>
            <a:r>
              <a:rPr lang="en-US" altLang="zh-TW" sz="1400" dirty="0" err="1"/>
              <a:t>Netw</a:t>
            </a:r>
            <a:r>
              <a:rPr lang="en-US" altLang="zh-TW" sz="1400" dirty="0"/>
              <a:t>. </a:t>
            </a:r>
            <a:r>
              <a:rPr lang="en-US" altLang="zh-TW" sz="1400" dirty="0" err="1"/>
              <a:t>Commun</a:t>
            </a:r>
            <a:r>
              <a:rPr lang="en-US" altLang="zh-TW" sz="1400" dirty="0"/>
              <a:t>. (</a:t>
            </a:r>
            <a:r>
              <a:rPr lang="en-US" altLang="zh-TW" sz="1400" dirty="0" err="1"/>
              <a:t>EuCNC</a:t>
            </a:r>
            <a:r>
              <a:rPr lang="en-US" altLang="zh-TW" sz="1400" dirty="0"/>
              <a:t>), Paris, France, Jun. 2015,pp. 391–396.</a:t>
            </a:r>
          </a:p>
          <a:p>
            <a:r>
              <a:rPr lang="en-US" altLang="zh-TW" sz="1400" dirty="0"/>
              <a:t>[3] B. M. </a:t>
            </a:r>
            <a:r>
              <a:rPr lang="en-US" altLang="zh-TW" sz="1400" dirty="0" err="1"/>
              <a:t>Masini</a:t>
            </a:r>
            <a:r>
              <a:rPr lang="en-US" altLang="zh-TW" sz="1400" dirty="0"/>
              <a:t>, A. </a:t>
            </a:r>
            <a:r>
              <a:rPr lang="en-US" altLang="zh-TW" sz="1400" dirty="0" err="1"/>
              <a:t>Bazzi</a:t>
            </a:r>
            <a:r>
              <a:rPr lang="en-US" altLang="zh-TW" sz="1400" dirty="0"/>
              <a:t>, and E. </a:t>
            </a:r>
            <a:r>
              <a:rPr lang="en-US" altLang="zh-TW" sz="1400" dirty="0" err="1"/>
              <a:t>Natalizio</a:t>
            </a:r>
            <a:r>
              <a:rPr lang="en-US" altLang="zh-TW" sz="1400" dirty="0"/>
              <a:t>, “Radio access for future 5G</a:t>
            </a:r>
            <a:r>
              <a:rPr lang="zh-TW" altLang="en-US" sz="1400" dirty="0"/>
              <a:t> </a:t>
            </a:r>
            <a:r>
              <a:rPr lang="en-US" altLang="zh-TW" sz="1400" dirty="0"/>
              <a:t>vehicular networks,” in Proc. IEEE 86th </a:t>
            </a:r>
            <a:r>
              <a:rPr lang="en-US" altLang="zh-TW" sz="1400" dirty="0" err="1"/>
              <a:t>Veh</a:t>
            </a:r>
            <a:r>
              <a:rPr lang="en-US" altLang="zh-TW" sz="1400" dirty="0"/>
              <a:t>. Technol. Conf. (VTC-Fall),</a:t>
            </a:r>
            <a:r>
              <a:rPr lang="zh-TW" altLang="en-US" sz="1400" dirty="0"/>
              <a:t> </a:t>
            </a:r>
            <a:r>
              <a:rPr lang="en-US" altLang="zh-TW" sz="1400" dirty="0"/>
              <a:t>Toronto, ON, Canada, Sep. 2017, pp. 1–7.</a:t>
            </a:r>
            <a:endParaRPr lang="zh-TW" altLang="en-US" sz="1400" dirty="0"/>
          </a:p>
        </p:txBody>
      </p:sp>
    </p:spTree>
    <p:extLst>
      <p:ext uri="{BB962C8B-B14F-4D97-AF65-F5344CB8AC3E}">
        <p14:creationId xmlns:p14="http://schemas.microsoft.com/office/powerpoint/2010/main" val="20007063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C.</a:t>
            </a:r>
            <a:r>
              <a:rPr lang="zh-TW" altLang="en-US" sz="2000" dirty="0"/>
              <a:t> </a:t>
            </a:r>
            <a:r>
              <a:rPr lang="en-US" altLang="zh-TW" sz="2000" dirty="0"/>
              <a:t>Service Function Chain Based Signaling Process</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pPr marL="0" indent="0">
              <a:buNone/>
            </a:pPr>
            <a:r>
              <a:rPr lang="en-US" altLang="zh-TW" dirty="0"/>
              <a:t>(9)As the MMP completes the processing of signaling message, it generates one or more response messages according to the function logic and sends them to the MSF;</a:t>
            </a:r>
          </a:p>
          <a:p>
            <a:pPr marL="0" indent="0">
              <a:buNone/>
            </a:pPr>
            <a:r>
              <a:rPr lang="en-US" altLang="zh-TW" dirty="0"/>
              <a:t>(10) After receiving the response messages, the MSF forwards them to the corresponding network entities according to their network entity information in the signaling messages.</a:t>
            </a:r>
            <a:endParaRPr lang="zh-TW" altLang="zh-TW" dirty="0"/>
          </a:p>
          <a:p>
            <a:pPr marL="0" indent="0">
              <a:buNone/>
            </a:pP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70</a:t>
            </a:fld>
            <a:endParaRPr lang="en-US" altLang="zh-TW"/>
          </a:p>
        </p:txBody>
      </p:sp>
    </p:spTree>
    <p:extLst>
      <p:ext uri="{BB962C8B-B14F-4D97-AF65-F5344CB8AC3E}">
        <p14:creationId xmlns:p14="http://schemas.microsoft.com/office/powerpoint/2010/main" val="24015648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	SYSTEM MODEL</a:t>
            </a:r>
            <a:br>
              <a:rPr lang="en-US" altLang="zh-TW" dirty="0"/>
            </a:br>
            <a:r>
              <a:rPr lang="en-US" altLang="zh-TW" sz="2000" dirty="0"/>
              <a:t>C.</a:t>
            </a:r>
            <a:r>
              <a:rPr lang="zh-TW" altLang="en-US" sz="2000" dirty="0"/>
              <a:t> </a:t>
            </a:r>
            <a:r>
              <a:rPr lang="en-US" altLang="zh-TW" sz="2000" dirty="0"/>
              <a:t>Service Function Chain Based Signaling Process</a:t>
            </a:r>
            <a:endParaRPr lang="zh-TW" altLang="en-US" dirty="0"/>
          </a:p>
        </p:txBody>
      </p:sp>
      <p:pic>
        <p:nvPicPr>
          <p:cNvPr id="5" name="內容版面配置區 4">
            <a:extLst>
              <a:ext uri="{FF2B5EF4-FFF2-40B4-BE49-F238E27FC236}">
                <a16:creationId xmlns:a16="http://schemas.microsoft.com/office/drawing/2014/main" id="{CA6A4D5D-2A22-443E-B884-D679113930B2}"/>
              </a:ext>
            </a:extLst>
          </p:cNvPr>
          <p:cNvPicPr>
            <a:picLocks noGrp="1" noChangeAspect="1"/>
          </p:cNvPicPr>
          <p:nvPr>
            <p:ph idx="1"/>
          </p:nvPr>
        </p:nvPicPr>
        <p:blipFill>
          <a:blip r:embed="rId3"/>
          <a:stretch>
            <a:fillRect/>
          </a:stretch>
        </p:blipFill>
        <p:spPr>
          <a:xfrm>
            <a:off x="827584" y="1600199"/>
            <a:ext cx="6984776" cy="4991691"/>
          </a:xfrm>
          <a:prstGeom prst="rect">
            <a:avLst/>
          </a:prstGeom>
        </p:spPr>
      </p:pic>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71</a:t>
            </a:fld>
            <a:endParaRPr lang="en-US" altLang="zh-TW"/>
          </a:p>
        </p:txBody>
      </p:sp>
    </p:spTree>
    <p:extLst>
      <p:ext uri="{BB962C8B-B14F-4D97-AF65-F5344CB8AC3E}">
        <p14:creationId xmlns:p14="http://schemas.microsoft.com/office/powerpoint/2010/main" val="31737222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III. PROBLEM</a:t>
            </a:r>
            <a:r>
              <a:rPr lang="zh-TW" altLang="en-US" dirty="0"/>
              <a:t>  </a:t>
            </a:r>
            <a:r>
              <a:rPr lang="en-US" altLang="zh-TW" dirty="0"/>
              <a:t>FORMULATION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In this Section, based on the framework proposed in Section II, an optimization method of </a:t>
            </a:r>
            <a:r>
              <a:rPr lang="en-US" altLang="zh-TW" dirty="0" err="1"/>
              <a:t>vMME</a:t>
            </a:r>
            <a:r>
              <a:rPr lang="en-US" altLang="zh-TW" dirty="0"/>
              <a:t> is proposed, and the performances of </a:t>
            </a:r>
            <a:r>
              <a:rPr lang="en-US" altLang="zh-TW" dirty="0" err="1"/>
              <a:t>vMME</a:t>
            </a:r>
            <a:r>
              <a:rPr lang="en-US" altLang="zh-TW" dirty="0"/>
              <a:t> is formulated as optimization problems to minimize the total signaling communication overhead cost, the total signaling communication overhead cost on backhauls and the migration overhead cost of state data for different placement of VNF components of </a:t>
            </a:r>
            <a:r>
              <a:rPr lang="en-US" altLang="zh-TW" dirty="0" err="1"/>
              <a:t>vMME</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72</a:t>
            </a:fld>
            <a:endParaRPr lang="en-US" altLang="zh-TW"/>
          </a:p>
        </p:txBody>
      </p:sp>
    </p:spTree>
    <p:extLst>
      <p:ext uri="{BB962C8B-B14F-4D97-AF65-F5344CB8AC3E}">
        <p14:creationId xmlns:p14="http://schemas.microsoft.com/office/powerpoint/2010/main" val="37165399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III. PROBLEM</a:t>
            </a:r>
            <a:r>
              <a:rPr lang="zh-TW" altLang="en-US" dirty="0"/>
              <a:t>  </a:t>
            </a:r>
            <a:r>
              <a:rPr lang="en-US" altLang="zh-TW" dirty="0"/>
              <a:t>FORMULATION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The optimization of </a:t>
            </a:r>
            <a:r>
              <a:rPr lang="en-US" altLang="zh-TW" dirty="0" err="1"/>
              <a:t>vMME</a:t>
            </a:r>
            <a:r>
              <a:rPr lang="en-US" altLang="zh-TW" dirty="0"/>
              <a:t> can be considered from two ways, one is the function optimization, which takes into account the virtual function component partition and the optimal virtual function component composition under specified virtual function component partition result</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73</a:t>
            </a:fld>
            <a:endParaRPr lang="en-US" altLang="zh-TW"/>
          </a:p>
        </p:txBody>
      </p:sp>
    </p:spTree>
    <p:extLst>
      <p:ext uri="{BB962C8B-B14F-4D97-AF65-F5344CB8AC3E}">
        <p14:creationId xmlns:p14="http://schemas.microsoft.com/office/powerpoint/2010/main" val="17798045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III. PROBLEM</a:t>
            </a:r>
            <a:r>
              <a:rPr lang="zh-TW" altLang="en-US" dirty="0"/>
              <a:t>  </a:t>
            </a:r>
            <a:r>
              <a:rPr lang="en-US" altLang="zh-TW" dirty="0"/>
              <a:t>FORMULATION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the other is the performance optimization, which aims at the optimization of performance metrics oriented from MME, mobile users as well as operators on the basis of virtual function component partition and placement.</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74</a:t>
            </a:fld>
            <a:endParaRPr lang="en-US" altLang="zh-TW"/>
          </a:p>
        </p:txBody>
      </p:sp>
    </p:spTree>
    <p:extLst>
      <p:ext uri="{BB962C8B-B14F-4D97-AF65-F5344CB8AC3E}">
        <p14:creationId xmlns:p14="http://schemas.microsoft.com/office/powerpoint/2010/main" val="34139623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III. PROBLEM</a:t>
            </a:r>
            <a:r>
              <a:rPr lang="zh-TW" altLang="en-US" dirty="0"/>
              <a:t>  </a:t>
            </a:r>
            <a:r>
              <a:rPr lang="en-US" altLang="zh-TW" dirty="0"/>
              <a:t>FORMULATION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Since communication resources are constrained, minimizing the total signaling communication overhead cost is a key performance metric to optimize the VNF component placement as well as minimize the delay of mobility management.</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75</a:t>
            </a:fld>
            <a:endParaRPr lang="en-US" altLang="zh-TW"/>
          </a:p>
        </p:txBody>
      </p:sp>
    </p:spTree>
    <p:extLst>
      <p:ext uri="{BB962C8B-B14F-4D97-AF65-F5344CB8AC3E}">
        <p14:creationId xmlns:p14="http://schemas.microsoft.com/office/powerpoint/2010/main" val="33298639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III. PROBLEM</a:t>
            </a:r>
            <a:r>
              <a:rPr lang="zh-TW" altLang="en-US" dirty="0"/>
              <a:t>  </a:t>
            </a:r>
            <a:r>
              <a:rPr lang="en-US" altLang="zh-TW" dirty="0"/>
              <a:t>FORMULATION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pPr marL="0" indent="0">
              <a:buNone/>
            </a:pPr>
            <a:r>
              <a:rPr lang="en-US" altLang="zh-TW" dirty="0"/>
              <a:t>Meanwhile, state data migration is also a burden to communication resources due to the mobility of UEs and distributed placement of MSFs and MMPs.</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76</a:t>
            </a:fld>
            <a:endParaRPr lang="en-US" altLang="zh-TW"/>
          </a:p>
        </p:txBody>
      </p:sp>
    </p:spTree>
    <p:extLst>
      <p:ext uri="{BB962C8B-B14F-4D97-AF65-F5344CB8AC3E}">
        <p14:creationId xmlns:p14="http://schemas.microsoft.com/office/powerpoint/2010/main" val="17992149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III. PROBLEM</a:t>
            </a:r>
            <a:r>
              <a:rPr lang="zh-TW" altLang="en-US" dirty="0"/>
              <a:t>  </a:t>
            </a:r>
            <a:r>
              <a:rPr lang="en-US" altLang="zh-TW" dirty="0"/>
              <a:t>FORMULATION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Therefore, minimizing the total signaling communication overhead cost and the migration overhead cost of state data are chosen as the optimization objectives in the problem formulation.</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77</a:t>
            </a:fld>
            <a:endParaRPr lang="en-US" altLang="zh-TW"/>
          </a:p>
        </p:txBody>
      </p:sp>
    </p:spTree>
    <p:extLst>
      <p:ext uri="{BB962C8B-B14F-4D97-AF65-F5344CB8AC3E}">
        <p14:creationId xmlns:p14="http://schemas.microsoft.com/office/powerpoint/2010/main" val="30645858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III. PROBLEM</a:t>
            </a:r>
            <a:r>
              <a:rPr lang="zh-TW" altLang="en-US" dirty="0"/>
              <a:t>  </a:t>
            </a:r>
            <a:r>
              <a:rPr lang="en-US" altLang="zh-TW" dirty="0"/>
              <a:t>FORMULATION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From the viewpoint of function optimization, in </a:t>
            </a:r>
            <a:r>
              <a:rPr lang="en-US" altLang="zh-TW" dirty="0" err="1"/>
              <a:t>vMME</a:t>
            </a:r>
            <a:r>
              <a:rPr lang="en-US" altLang="zh-TW" dirty="0"/>
              <a:t>, virtual function component composition and optimization placement plays an important role in the optimization of </a:t>
            </a:r>
            <a:r>
              <a:rPr lang="en-US" altLang="zh-TW" dirty="0" err="1"/>
              <a:t>vMME</a:t>
            </a:r>
            <a:r>
              <a:rPr lang="en-US" altLang="zh-TW" dirty="0"/>
              <a:t>, and it also contributes to both the total signaling communication overhead cost and the migration overhead cost of state data.</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78</a:t>
            </a:fld>
            <a:endParaRPr lang="en-US" altLang="zh-TW"/>
          </a:p>
        </p:txBody>
      </p:sp>
    </p:spTree>
    <p:extLst>
      <p:ext uri="{BB962C8B-B14F-4D97-AF65-F5344CB8AC3E}">
        <p14:creationId xmlns:p14="http://schemas.microsoft.com/office/powerpoint/2010/main" val="21338780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III. PROBLEM</a:t>
            </a:r>
            <a:r>
              <a:rPr lang="zh-TW" altLang="en-US" dirty="0"/>
              <a:t>  </a:t>
            </a:r>
            <a:r>
              <a:rPr lang="en-US" altLang="zh-TW" dirty="0"/>
              <a:t>FORMULATION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The optimization of </a:t>
            </a:r>
            <a:r>
              <a:rPr lang="en-US" altLang="zh-TW" dirty="0" err="1"/>
              <a:t>vMME</a:t>
            </a:r>
            <a:r>
              <a:rPr lang="en-US" altLang="zh-TW" dirty="0"/>
              <a:t> is modeled in the scenario of </a:t>
            </a:r>
            <a:r>
              <a:rPr lang="en-US" altLang="zh-TW" dirty="0">
                <a:solidFill>
                  <a:srgbClr val="FF0000"/>
                </a:solidFill>
                <a:hlinkClick r:id="" action="ppaction://customshow?id=13&amp;return=true"/>
              </a:rPr>
              <a:t>Fig.1</a:t>
            </a:r>
            <a:r>
              <a:rPr lang="en-US" altLang="zh-TW" dirty="0"/>
              <a:t>, where there are several MBSs, SBSs and UEs.</a:t>
            </a:r>
          </a:p>
          <a:p>
            <a:r>
              <a:rPr lang="en-US" altLang="zh-TW" dirty="0"/>
              <a:t>The virtual function components of </a:t>
            </a:r>
            <a:r>
              <a:rPr lang="en-US" altLang="zh-TW" dirty="0" err="1"/>
              <a:t>vMME</a:t>
            </a:r>
            <a:r>
              <a:rPr lang="en-US" altLang="zh-TW" dirty="0"/>
              <a:t> include MSF, MMP and DQU, which can be deployed on MBSs, SBSs and in the core network.</a:t>
            </a:r>
            <a:endParaRPr lang="zh-TW" altLang="zh-TW" dirty="0"/>
          </a:p>
          <a:p>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79</a:t>
            </a:fld>
            <a:endParaRPr lang="en-US" altLang="zh-TW"/>
          </a:p>
        </p:txBody>
      </p:sp>
    </p:spTree>
    <p:extLst>
      <p:ext uri="{BB962C8B-B14F-4D97-AF65-F5344CB8AC3E}">
        <p14:creationId xmlns:p14="http://schemas.microsoft.com/office/powerpoint/2010/main" val="4136882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The typical networking architecture of 5G radio access network and various service requirements brings a great challenge to the existing mobility management based on </a:t>
            </a:r>
            <a:r>
              <a:rPr lang="en-US" altLang="zh-TW" dirty="0">
                <a:solidFill>
                  <a:srgbClr val="FF0000"/>
                </a:solidFill>
                <a:hlinkClick r:id="" action="ppaction://customshow?id=3&amp;return=true"/>
              </a:rPr>
              <a:t>EPC</a:t>
            </a:r>
            <a:r>
              <a:rPr lang="en-US" altLang="zh-TW" dirty="0"/>
              <a:t>.</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8</a:t>
            </a:fld>
            <a:endParaRPr lang="en-US" altLang="zh-TW"/>
          </a:p>
        </p:txBody>
      </p:sp>
    </p:spTree>
    <p:extLst>
      <p:ext uri="{BB962C8B-B14F-4D97-AF65-F5344CB8AC3E}">
        <p14:creationId xmlns:p14="http://schemas.microsoft.com/office/powerpoint/2010/main" val="6213994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III. PROBLEM</a:t>
            </a:r>
            <a:r>
              <a:rPr lang="zh-TW" altLang="en-US" dirty="0"/>
              <a:t>  </a:t>
            </a:r>
            <a:r>
              <a:rPr lang="en-US" altLang="zh-TW" dirty="0"/>
              <a:t>FORMULATION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Therefore, the virtual function components deployed in the different locations cooperate to provide the function of mobility management.</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80</a:t>
            </a:fld>
            <a:endParaRPr lang="en-US" altLang="zh-TW"/>
          </a:p>
        </p:txBody>
      </p:sp>
    </p:spTree>
    <p:extLst>
      <p:ext uri="{BB962C8B-B14F-4D97-AF65-F5344CB8AC3E}">
        <p14:creationId xmlns:p14="http://schemas.microsoft.com/office/powerpoint/2010/main" val="29469773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III. PROBLEM</a:t>
            </a:r>
            <a:r>
              <a:rPr lang="zh-TW" altLang="en-US" dirty="0"/>
              <a:t>  </a:t>
            </a:r>
            <a:r>
              <a:rPr lang="en-US" altLang="zh-TW" dirty="0"/>
              <a:t>FORMULATION</a:t>
            </a:r>
            <a:endParaRPr lang="zh-TW" altLang="en-US" dirty="0"/>
          </a:p>
        </p:txBody>
      </p:sp>
      <p:pic>
        <p:nvPicPr>
          <p:cNvPr id="5" name="內容版面配置區 4">
            <a:extLst>
              <a:ext uri="{FF2B5EF4-FFF2-40B4-BE49-F238E27FC236}">
                <a16:creationId xmlns:a16="http://schemas.microsoft.com/office/drawing/2014/main" id="{054A3C5B-0CE1-41EB-B251-95BE87374F30}"/>
              </a:ext>
            </a:extLst>
          </p:cNvPr>
          <p:cNvPicPr>
            <a:picLocks noGrp="1" noChangeAspect="1"/>
          </p:cNvPicPr>
          <p:nvPr>
            <p:ph idx="1"/>
          </p:nvPr>
        </p:nvPicPr>
        <p:blipFill>
          <a:blip r:embed="rId3"/>
          <a:stretch>
            <a:fillRect/>
          </a:stretch>
        </p:blipFill>
        <p:spPr>
          <a:xfrm>
            <a:off x="527456" y="2996952"/>
            <a:ext cx="8159344" cy="1389534"/>
          </a:xfrm>
          <a:prstGeom prst="rect">
            <a:avLst/>
          </a:prstGeom>
        </p:spPr>
      </p:pic>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81</a:t>
            </a:fld>
            <a:endParaRPr lang="en-US" altLang="zh-TW"/>
          </a:p>
        </p:txBody>
      </p:sp>
    </p:spTree>
    <p:extLst>
      <p:ext uri="{BB962C8B-B14F-4D97-AF65-F5344CB8AC3E}">
        <p14:creationId xmlns:p14="http://schemas.microsoft.com/office/powerpoint/2010/main" val="17917459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III. PROBLEM</a:t>
            </a:r>
            <a:r>
              <a:rPr lang="zh-TW" altLang="en-US" dirty="0"/>
              <a:t>  </a:t>
            </a:r>
            <a:r>
              <a:rPr lang="en-US" altLang="zh-TW" dirty="0"/>
              <a:t>FORMULATION</a:t>
            </a:r>
            <a:endParaRPr lang="zh-TW" altLang="en-US" dirty="0"/>
          </a:p>
        </p:txBody>
      </p:sp>
      <p:pic>
        <p:nvPicPr>
          <p:cNvPr id="5" name="內容版面配置區 4">
            <a:extLst>
              <a:ext uri="{FF2B5EF4-FFF2-40B4-BE49-F238E27FC236}">
                <a16:creationId xmlns:a16="http://schemas.microsoft.com/office/drawing/2014/main" id="{3029404F-6794-46E2-8D85-8B71DD7F2F94}"/>
              </a:ext>
            </a:extLst>
          </p:cNvPr>
          <p:cNvPicPr>
            <a:picLocks noGrp="1" noChangeAspect="1"/>
          </p:cNvPicPr>
          <p:nvPr>
            <p:ph idx="1"/>
          </p:nvPr>
        </p:nvPicPr>
        <p:blipFill>
          <a:blip r:embed="rId3"/>
          <a:stretch>
            <a:fillRect/>
          </a:stretch>
        </p:blipFill>
        <p:spPr>
          <a:xfrm>
            <a:off x="1625996" y="3304717"/>
            <a:ext cx="5892008" cy="834802"/>
          </a:xfrm>
          <a:prstGeom prst="rect">
            <a:avLst/>
          </a:prstGeom>
        </p:spPr>
      </p:pic>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82</a:t>
            </a:fld>
            <a:endParaRPr lang="en-US" altLang="zh-TW"/>
          </a:p>
        </p:txBody>
      </p:sp>
    </p:spTree>
    <p:extLst>
      <p:ext uri="{BB962C8B-B14F-4D97-AF65-F5344CB8AC3E}">
        <p14:creationId xmlns:p14="http://schemas.microsoft.com/office/powerpoint/2010/main" val="8498900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III. PROBLEM</a:t>
            </a:r>
            <a:r>
              <a:rPr lang="zh-TW" altLang="en-US" dirty="0"/>
              <a:t>  </a:t>
            </a:r>
            <a:r>
              <a:rPr lang="en-US" altLang="zh-TW" dirty="0"/>
              <a:t>FORMULATION</a:t>
            </a:r>
            <a:endParaRPr lang="zh-TW" altLang="en-US" dirty="0"/>
          </a:p>
        </p:txBody>
      </p:sp>
      <p:pic>
        <p:nvPicPr>
          <p:cNvPr id="5" name="內容版面配置區 4">
            <a:extLst>
              <a:ext uri="{FF2B5EF4-FFF2-40B4-BE49-F238E27FC236}">
                <a16:creationId xmlns:a16="http://schemas.microsoft.com/office/drawing/2014/main" id="{346872DA-1E11-4022-99C4-83385F05BCF4}"/>
              </a:ext>
            </a:extLst>
          </p:cNvPr>
          <p:cNvPicPr>
            <a:picLocks noGrp="1" noChangeAspect="1"/>
          </p:cNvPicPr>
          <p:nvPr>
            <p:ph idx="1"/>
          </p:nvPr>
        </p:nvPicPr>
        <p:blipFill>
          <a:blip r:embed="rId3"/>
          <a:stretch>
            <a:fillRect/>
          </a:stretch>
        </p:blipFill>
        <p:spPr>
          <a:xfrm>
            <a:off x="1552575" y="3510756"/>
            <a:ext cx="6038850" cy="704850"/>
          </a:xfrm>
          <a:prstGeom prst="rect">
            <a:avLst/>
          </a:prstGeom>
        </p:spPr>
      </p:pic>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83</a:t>
            </a:fld>
            <a:endParaRPr lang="en-US" altLang="zh-TW"/>
          </a:p>
        </p:txBody>
      </p:sp>
    </p:spTree>
    <p:extLst>
      <p:ext uri="{BB962C8B-B14F-4D97-AF65-F5344CB8AC3E}">
        <p14:creationId xmlns:p14="http://schemas.microsoft.com/office/powerpoint/2010/main" val="34429876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III. PROBLEM</a:t>
            </a:r>
            <a:r>
              <a:rPr lang="zh-TW" altLang="en-US" dirty="0"/>
              <a:t>  </a:t>
            </a:r>
            <a:r>
              <a:rPr lang="en-US" altLang="zh-TW" dirty="0"/>
              <a:t>FORMULATION</a:t>
            </a:r>
            <a:endParaRPr lang="zh-TW" altLang="en-US" dirty="0"/>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14:m>
                  <m:oMath xmlns:m="http://schemas.openxmlformats.org/officeDocument/2006/math">
                    <m:sSubSup>
                      <m:sSubSupPr>
                        <m:ctrlPr>
                          <a:rPr lang="en-US" altLang="zh-TW" i="1" smtClean="0">
                            <a:latin typeface="Cambria Math" panose="02040503050406030204" pitchFamily="18" charset="0"/>
                          </a:rPr>
                        </m:ctrlPr>
                      </m:sSubSupPr>
                      <m:e>
                        <m:r>
                          <m:rPr>
                            <m:sty m:val="p"/>
                          </m:rPr>
                          <a:rPr lang="en-US" altLang="zh-TW" i="1">
                            <a:latin typeface="Cambria Math" panose="02040503050406030204" pitchFamily="18" charset="0"/>
                          </a:rPr>
                          <m:t>N</m:t>
                        </m:r>
                      </m:e>
                      <m:sub>
                        <m:r>
                          <m:rPr>
                            <m:sty m:val="p"/>
                          </m:rPr>
                          <a:rPr lang="en-US" altLang="zh-TW" i="1">
                            <a:latin typeface="Cambria Math" panose="02040503050406030204" pitchFamily="18" charset="0"/>
                          </a:rPr>
                          <m:t>M</m:t>
                        </m:r>
                        <m:r>
                          <m:rPr>
                            <m:sty m:val="p"/>
                          </m:rPr>
                          <a:rPr lang="en-US" altLang="zh-TW" i="1" smtClean="0">
                            <a:latin typeface="Cambria Math" panose="02040503050406030204" pitchFamily="18" charset="0"/>
                          </a:rPr>
                          <m:t>S</m:t>
                        </m:r>
                        <m:r>
                          <m:rPr>
                            <m:sty m:val="p"/>
                          </m:rPr>
                          <a:rPr lang="en-US" altLang="zh-TW" i="1">
                            <a:latin typeface="Cambria Math" panose="02040503050406030204" pitchFamily="18" charset="0"/>
                          </a:rPr>
                          <m:t>F</m:t>
                        </m:r>
                        <m:r>
                          <a:rPr lang="en-US" altLang="zh-TW" b="0" i="1" smtClean="0">
                            <a:latin typeface="Cambria Math" panose="02040503050406030204" pitchFamily="18" charset="0"/>
                          </a:rPr>
                          <m:t>,</m:t>
                        </m:r>
                        <m:r>
                          <a:rPr lang="en-US" altLang="zh-TW" b="0" i="1" smtClean="0">
                            <a:latin typeface="Cambria Math" panose="02040503050406030204" pitchFamily="18" charset="0"/>
                          </a:rPr>
                          <m:t>𝑀𝑀𝑃</m:t>
                        </m:r>
                      </m:sub>
                      <m:sup>
                        <m:r>
                          <a:rPr lang="zh-TW" altLang="en-US" i="1" smtClean="0">
                            <a:latin typeface="Cambria Math" panose="02040503050406030204" pitchFamily="18" charset="0"/>
                          </a:rPr>
                          <m:t>𝜑</m:t>
                        </m:r>
                      </m:sup>
                    </m:sSubSup>
                  </m:oMath>
                </a14:m>
                <a:r>
                  <a:rPr lang="en-US" altLang="zh-TW" dirty="0"/>
                  <a:t>: signaling interaction between MSF and MMP</a:t>
                </a:r>
              </a:p>
              <a:p>
                <a14:m>
                  <m:oMath xmlns:m="http://schemas.openxmlformats.org/officeDocument/2006/math">
                    <m:sSubSup>
                      <m:sSubSupPr>
                        <m:ctrlPr>
                          <a:rPr lang="en-US" altLang="zh-TW" i="1">
                            <a:latin typeface="Cambria Math" panose="02040503050406030204" pitchFamily="18" charset="0"/>
                          </a:rPr>
                        </m:ctrlPr>
                      </m:sSubSupPr>
                      <m:e>
                        <m:r>
                          <m:rPr>
                            <m:sty m:val="p"/>
                          </m:rPr>
                          <a:rPr lang="en-US" altLang="zh-TW" i="1">
                            <a:latin typeface="Cambria Math" panose="02040503050406030204" pitchFamily="18" charset="0"/>
                          </a:rPr>
                          <m:t>N</m:t>
                        </m:r>
                      </m:e>
                      <m:sub>
                        <m:r>
                          <m:rPr>
                            <m:sty m:val="p"/>
                          </m:rPr>
                          <a:rPr lang="en-US" altLang="zh-TW" i="1">
                            <a:latin typeface="Cambria Math" panose="02040503050406030204" pitchFamily="18" charset="0"/>
                          </a:rPr>
                          <m:t>MMP</m:t>
                        </m:r>
                        <m:r>
                          <a:rPr lang="en-US" altLang="zh-TW" i="1">
                            <a:latin typeface="Cambria Math" panose="02040503050406030204" pitchFamily="18" charset="0"/>
                          </a:rPr>
                          <m:t>,</m:t>
                        </m:r>
                        <m:r>
                          <m:rPr>
                            <m:sty m:val="p"/>
                          </m:rPr>
                          <a:rPr lang="en-US" altLang="zh-TW" i="1" smtClean="0">
                            <a:latin typeface="Cambria Math" panose="02040503050406030204" pitchFamily="18" charset="0"/>
                          </a:rPr>
                          <m:t>D</m:t>
                        </m:r>
                        <m:r>
                          <m:rPr>
                            <m:sty m:val="p"/>
                          </m:rPr>
                          <a:rPr lang="en-US" altLang="zh-TW" i="1">
                            <a:latin typeface="Cambria Math" panose="02040503050406030204" pitchFamily="18" charset="0"/>
                          </a:rPr>
                          <m:t>Q</m:t>
                        </m:r>
                        <m:r>
                          <m:rPr>
                            <m:sty m:val="p"/>
                          </m:rPr>
                          <a:rPr lang="en-US" altLang="zh-TW" i="1" smtClean="0">
                            <a:latin typeface="Cambria Math" panose="02040503050406030204" pitchFamily="18" charset="0"/>
                          </a:rPr>
                          <m:t>U</m:t>
                        </m:r>
                      </m:sub>
                      <m:sup>
                        <m:r>
                          <a:rPr lang="zh-TW" altLang="en-US" i="1">
                            <a:latin typeface="Cambria Math" panose="02040503050406030204" pitchFamily="18" charset="0"/>
                          </a:rPr>
                          <m:t>𝜑</m:t>
                        </m:r>
                      </m:sup>
                    </m:sSubSup>
                  </m:oMath>
                </a14:m>
                <a:r>
                  <a:rPr lang="en-US" altLang="zh-TW" dirty="0"/>
                  <a:t>: signaling interaction between MMP and DQU</a:t>
                </a:r>
              </a:p>
              <a:p>
                <a14:m>
                  <m:oMath xmlns:m="http://schemas.openxmlformats.org/officeDocument/2006/math">
                    <m:sSub>
                      <m:sSubPr>
                        <m:ctrlPr>
                          <a:rPr lang="en-US" altLang="zh-TW" i="1" smtClean="0">
                            <a:latin typeface="Cambria Math" panose="02040503050406030204" pitchFamily="18" charset="0"/>
                          </a:rPr>
                        </m:ctrlPr>
                      </m:sSubPr>
                      <m:e>
                        <m:r>
                          <m:rPr>
                            <m:sty m:val="p"/>
                          </m:rPr>
                          <a:rPr lang="en-US" altLang="zh-TW" i="1">
                            <a:latin typeface="Cambria Math" panose="02040503050406030204" pitchFamily="18" charset="0"/>
                          </a:rPr>
                          <m:t>U</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𝑗</m:t>
                        </m:r>
                      </m:sub>
                    </m:sSub>
                    <m:r>
                      <a:rPr lang="en-US" altLang="zh-TW" b="0" i="1" smtClean="0">
                        <a:latin typeface="Cambria Math" panose="02040503050406030204" pitchFamily="18" charset="0"/>
                      </a:rPr>
                      <m:t>=1</m:t>
                    </m:r>
                    <m:r>
                      <a:rPr lang="en-US" altLang="zh-TW" b="0" i="1" smtClean="0">
                        <a:latin typeface="Cambria Math" panose="02040503050406030204" pitchFamily="18" charset="0"/>
                      </a:rPr>
                      <m:t>:</m:t>
                    </m:r>
                  </m:oMath>
                </a14:m>
                <a:r>
                  <a:rPr lang="en-US" altLang="zh-TW" dirty="0"/>
                  <a:t>denotes that UE </a:t>
                </a:r>
                <a:r>
                  <a:rPr lang="en-US" altLang="zh-TW" i="1" dirty="0"/>
                  <a:t> </a:t>
                </a:r>
                <a:r>
                  <a:rPr lang="en-US" altLang="zh-TW" dirty="0"/>
                  <a:t>is attached to BS .</a:t>
                </a:r>
                <a:endParaRPr lang="zh-TW" altLang="en-US" dirty="0"/>
              </a:p>
              <a:p>
                <a:endParaRPr lang="zh-TW" altLang="en-US" dirty="0"/>
              </a:p>
            </p:txBody>
          </p:sp>
        </mc:Choice>
        <mc:Fallback>
          <p:sp>
            <p:nvSpPr>
              <p:cNvPr id="3" name="內容版面配置區 2">
                <a:extLst>
                  <a:ext uri="{FF2B5EF4-FFF2-40B4-BE49-F238E27FC236}">
                    <a16:creationId xmlns:a16="http://schemas.microsoft.com/office/drawing/2014/main" id="{E832B593-E882-4581-B0C9-B946F5021847}"/>
                  </a:ext>
                </a:extLst>
              </p:cNvPr>
              <p:cNvSpPr>
                <a:spLocks noGrp="1" noRot="1" noChangeAspect="1" noMove="1" noResize="1" noEditPoints="1" noAdjustHandles="1" noChangeArrowheads="1" noChangeShapeType="1" noTextEdit="1"/>
              </p:cNvSpPr>
              <p:nvPr>
                <p:ph idx="1"/>
              </p:nvPr>
            </p:nvSpPr>
            <p:spPr>
              <a:blipFill>
                <a:blip r:embed="rId3"/>
                <a:stretch>
                  <a:fillRect t="-1213" r="-1333"/>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84</a:t>
            </a:fld>
            <a:endParaRPr lang="en-US" altLang="zh-TW"/>
          </a:p>
        </p:txBody>
      </p:sp>
    </p:spTree>
    <p:extLst>
      <p:ext uri="{BB962C8B-B14F-4D97-AF65-F5344CB8AC3E}">
        <p14:creationId xmlns:p14="http://schemas.microsoft.com/office/powerpoint/2010/main" val="14164750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III. PROBLEM</a:t>
            </a:r>
            <a:r>
              <a:rPr lang="zh-TW" altLang="en-US" dirty="0"/>
              <a:t>  </a:t>
            </a:r>
            <a:r>
              <a:rPr lang="en-US" altLang="zh-TW" dirty="0"/>
              <a:t>FORMULATION</a:t>
            </a:r>
            <a:endParaRPr lang="zh-TW" altLang="en-US" dirty="0"/>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14:m>
                  <m:oMath xmlns:m="http://schemas.openxmlformats.org/officeDocument/2006/math">
                    <m:sSub>
                      <m:sSubPr>
                        <m:ctrlPr>
                          <a:rPr lang="en-US" altLang="zh-TW" i="1" smtClean="0">
                            <a:latin typeface="Cambria Math" panose="02040503050406030204" pitchFamily="18" charset="0"/>
                          </a:rPr>
                        </m:ctrlPr>
                      </m:sSubPr>
                      <m:e>
                        <m:r>
                          <m:rPr>
                            <m:sty m:val="p"/>
                          </m:rPr>
                          <a:rPr lang="en-US" altLang="zh-TW" i="1">
                            <a:latin typeface="Cambria Math" panose="02040503050406030204" pitchFamily="18" charset="0"/>
                          </a:rPr>
                          <m:t>M</m:t>
                        </m:r>
                        <m:r>
                          <m:rPr>
                            <m:sty m:val="p"/>
                          </m:rPr>
                          <a:rPr lang="en-US" altLang="zh-TW" i="1" smtClean="0">
                            <a:latin typeface="Cambria Math" panose="02040503050406030204" pitchFamily="18" charset="0"/>
                          </a:rPr>
                          <m:t>S</m:t>
                        </m:r>
                        <m:r>
                          <m:rPr>
                            <m:sty m:val="p"/>
                          </m:rPr>
                          <a:rPr lang="en-US" altLang="zh-TW" i="1">
                            <a:latin typeface="Cambria Math" panose="02040503050406030204" pitchFamily="18" charset="0"/>
                          </a:rPr>
                          <m:t>F</m:t>
                        </m:r>
                      </m:e>
                      <m:sub>
                        <m:r>
                          <a:rPr lang="en-US" altLang="zh-TW" b="0" i="1" smtClean="0">
                            <a:latin typeface="Cambria Math" panose="02040503050406030204" pitchFamily="18" charset="0"/>
                          </a:rPr>
                          <m:t>𝑘</m:t>
                        </m:r>
                        <m:r>
                          <a:rPr lang="en-US" altLang="zh-TW" b="0" i="1" smtClean="0">
                            <a:latin typeface="Cambria Math" panose="02040503050406030204" pitchFamily="18" charset="0"/>
                          </a:rPr>
                          <m:t>,</m:t>
                        </m:r>
                        <m:r>
                          <a:rPr lang="en-US" altLang="zh-TW" b="0" i="1" smtClean="0">
                            <a:latin typeface="Cambria Math" panose="02040503050406030204" pitchFamily="18" charset="0"/>
                          </a:rPr>
                          <m:t>𝑗</m:t>
                        </m:r>
                      </m:sub>
                    </m:sSub>
                    <m:r>
                      <a:rPr lang="en-US" altLang="zh-TW" b="0" i="1" smtClean="0">
                        <a:latin typeface="Cambria Math" panose="02040503050406030204" pitchFamily="18" charset="0"/>
                      </a:rPr>
                      <m:t>=1</m:t>
                    </m:r>
                  </m:oMath>
                </a14:m>
                <a:r>
                  <a:rPr lang="en-US" altLang="zh-TW" dirty="0"/>
                  <a:t> :denotes that MSF </a:t>
                </a:r>
                <a:r>
                  <a:rPr lang="en-US" altLang="zh-TW" i="1" dirty="0"/>
                  <a:t> </a:t>
                </a:r>
                <a:r>
                  <a:rPr lang="en-US" altLang="zh-TW" dirty="0"/>
                  <a:t>is placed on BS .</a:t>
                </a:r>
              </a:p>
              <a:p>
                <a14:m>
                  <m:oMath xmlns:m="http://schemas.openxmlformats.org/officeDocument/2006/math">
                    <m:sSub>
                      <m:sSubPr>
                        <m:ctrlPr>
                          <a:rPr lang="en-US" altLang="zh-TW" i="1">
                            <a:latin typeface="Cambria Math" panose="02040503050406030204" pitchFamily="18" charset="0"/>
                          </a:rPr>
                        </m:ctrlPr>
                      </m:sSubPr>
                      <m:e>
                        <m:r>
                          <m:rPr>
                            <m:sty m:val="p"/>
                          </m:rPr>
                          <a:rPr lang="en-US" altLang="zh-TW" i="1">
                            <a:latin typeface="Cambria Math" panose="02040503050406030204" pitchFamily="18" charset="0"/>
                          </a:rPr>
                          <m:t>MMP</m:t>
                        </m:r>
                      </m:e>
                      <m:sub>
                        <m:r>
                          <a:rPr lang="en-US" altLang="zh-TW" b="0" i="1" smtClean="0">
                            <a:latin typeface="Cambria Math" panose="02040503050406030204" pitchFamily="18" charset="0"/>
                          </a:rPr>
                          <m:t>𝑙</m:t>
                        </m:r>
                        <m:r>
                          <a:rPr lang="en-US" altLang="zh-TW" i="1">
                            <a:latin typeface="Cambria Math" panose="02040503050406030204" pitchFamily="18" charset="0"/>
                          </a:rPr>
                          <m:t>,</m:t>
                        </m:r>
                        <m:r>
                          <a:rPr lang="en-US" altLang="zh-TW" i="1">
                            <a:latin typeface="Cambria Math" panose="02040503050406030204" pitchFamily="18" charset="0"/>
                          </a:rPr>
                          <m:t>𝑗</m:t>
                        </m:r>
                      </m:sub>
                    </m:sSub>
                    <m:r>
                      <a:rPr lang="en-US" altLang="zh-TW" i="1">
                        <a:latin typeface="Cambria Math" panose="02040503050406030204" pitchFamily="18" charset="0"/>
                      </a:rPr>
                      <m:t>=1</m:t>
                    </m:r>
                  </m:oMath>
                </a14:m>
                <a:r>
                  <a:rPr lang="en-US" altLang="zh-TW" dirty="0"/>
                  <a:t>  :denotes that MMP </a:t>
                </a:r>
                <a:r>
                  <a:rPr lang="en-US" altLang="zh-TW" i="1" dirty="0"/>
                  <a:t> </a:t>
                </a:r>
                <a:r>
                  <a:rPr lang="en-US" altLang="zh-TW" dirty="0"/>
                  <a:t>is placed on BS .</a:t>
                </a:r>
              </a:p>
              <a:p>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𝑗</m:t>
                        </m:r>
                        <m:r>
                          <a:rPr lang="en-US" altLang="zh-TW" b="0" i="1" smtClean="0">
                            <a:latin typeface="Cambria Math" panose="02040503050406030204" pitchFamily="18" charset="0"/>
                          </a:rPr>
                          <m:t>, </m:t>
                        </m:r>
                        <m:r>
                          <a:rPr lang="en-US" altLang="zh-TW" b="0" i="1" smtClean="0">
                            <a:latin typeface="Cambria Math" panose="02040503050406030204" pitchFamily="18" charset="0"/>
                          </a:rPr>
                          <m:t>𝑘</m:t>
                        </m:r>
                      </m:sub>
                    </m:sSub>
                    <m:r>
                      <a:rPr lang="en-US" altLang="zh-TW" b="0" i="1" smtClean="0">
                        <a:latin typeface="Cambria Math" panose="02040503050406030204" pitchFamily="18" charset="0"/>
                      </a:rPr>
                      <m:t>=1</m:t>
                    </m:r>
                  </m:oMath>
                </a14:m>
                <a:r>
                  <a:rPr lang="en-US" altLang="zh-TW" dirty="0"/>
                  <a:t> : denotes that BS j is controlled by MSF k.</a:t>
                </a:r>
                <a:endParaRPr lang="zh-TW" altLang="en-US" dirty="0"/>
              </a:p>
            </p:txBody>
          </p:sp>
        </mc:Choice>
        <mc:Fallback>
          <p:sp>
            <p:nvSpPr>
              <p:cNvPr id="3" name="內容版面配置區 2">
                <a:extLst>
                  <a:ext uri="{FF2B5EF4-FFF2-40B4-BE49-F238E27FC236}">
                    <a16:creationId xmlns:a16="http://schemas.microsoft.com/office/drawing/2014/main" id="{E832B593-E882-4581-B0C9-B946F5021847}"/>
                  </a:ext>
                </a:extLst>
              </p:cNvPr>
              <p:cNvSpPr>
                <a:spLocks noGrp="1" noRot="1" noChangeAspect="1" noMove="1" noResize="1" noEditPoints="1" noAdjustHandles="1" noChangeArrowheads="1" noChangeShapeType="1" noTextEdit="1"/>
              </p:cNvSpPr>
              <p:nvPr>
                <p:ph idx="1"/>
              </p:nvPr>
            </p:nvSpPr>
            <p:spPr>
              <a:blipFill>
                <a:blip r:embed="rId3"/>
                <a:stretch>
                  <a:fillRect t="-1887" r="-2370"/>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85</a:t>
            </a:fld>
            <a:endParaRPr lang="en-US" altLang="zh-TW"/>
          </a:p>
        </p:txBody>
      </p:sp>
    </p:spTree>
    <p:extLst>
      <p:ext uri="{BB962C8B-B14F-4D97-AF65-F5344CB8AC3E}">
        <p14:creationId xmlns:p14="http://schemas.microsoft.com/office/powerpoint/2010/main" val="24868714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III. PROBLEM</a:t>
            </a:r>
            <a:r>
              <a:rPr lang="zh-TW" altLang="en-US" dirty="0"/>
              <a:t>  </a:t>
            </a:r>
            <a:r>
              <a:rPr lang="en-US" altLang="zh-TW" dirty="0"/>
              <a:t>FORMULATION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Two cases are divided for signaling interaction between entities, namely signaling interaction between </a:t>
            </a:r>
            <a:r>
              <a:rPr lang="en-US" altLang="zh-TW" dirty="0" err="1"/>
              <a:t>vMME</a:t>
            </a:r>
            <a:r>
              <a:rPr lang="en-US" altLang="zh-TW" dirty="0"/>
              <a:t> and external entities and signaling interaction within </a:t>
            </a:r>
            <a:r>
              <a:rPr lang="en-US" altLang="zh-TW" dirty="0" err="1"/>
              <a:t>vMME</a:t>
            </a:r>
            <a:r>
              <a:rPr lang="en-US" altLang="zh-TW" dirty="0"/>
              <a:t> internal entities, respectively. </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86</a:t>
            </a:fld>
            <a:endParaRPr lang="en-US" altLang="zh-TW"/>
          </a:p>
        </p:txBody>
      </p:sp>
    </p:spTree>
    <p:extLst>
      <p:ext uri="{BB962C8B-B14F-4D97-AF65-F5344CB8AC3E}">
        <p14:creationId xmlns:p14="http://schemas.microsoft.com/office/powerpoint/2010/main" val="2567270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III. PROBLEM</a:t>
            </a:r>
            <a:r>
              <a:rPr lang="zh-TW" altLang="en-US" dirty="0"/>
              <a:t>  </a:t>
            </a:r>
            <a:r>
              <a:rPr lang="en-US" altLang="zh-TW" dirty="0"/>
              <a:t>FORMULATION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Signaling interaction between </a:t>
            </a:r>
            <a:r>
              <a:rPr lang="en-US" altLang="zh-TW" dirty="0" err="1"/>
              <a:t>vMME</a:t>
            </a:r>
            <a:r>
              <a:rPr lang="en-US" altLang="zh-TW" dirty="0"/>
              <a:t> and external entities include interaction between BS and MSF, interaction between CN and MSF, as well as interaction between CN and DQU.</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87</a:t>
            </a:fld>
            <a:endParaRPr lang="en-US" altLang="zh-TW"/>
          </a:p>
        </p:txBody>
      </p:sp>
    </p:spTree>
    <p:extLst>
      <p:ext uri="{BB962C8B-B14F-4D97-AF65-F5344CB8AC3E}">
        <p14:creationId xmlns:p14="http://schemas.microsoft.com/office/powerpoint/2010/main" val="5550168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III. PROBLEM</a:t>
            </a:r>
            <a:r>
              <a:rPr lang="zh-TW" altLang="en-US" dirty="0"/>
              <a:t>  </a:t>
            </a:r>
            <a:r>
              <a:rPr lang="en-US" altLang="zh-TW" dirty="0"/>
              <a:t>FORMULATION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Signaling interaction within </a:t>
            </a:r>
            <a:r>
              <a:rPr lang="en-US" altLang="zh-TW" dirty="0" err="1"/>
              <a:t>vMME</a:t>
            </a:r>
            <a:r>
              <a:rPr lang="en-US" altLang="zh-TW" dirty="0"/>
              <a:t> internal entities includes interaction between MSF and MMP and interaction between MMP and DQU.</a:t>
            </a:r>
            <a:endParaRPr lang="zh-TW" altLang="zh-TW" dirty="0"/>
          </a:p>
          <a:p>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88</a:t>
            </a:fld>
            <a:endParaRPr lang="en-US" altLang="zh-TW"/>
          </a:p>
        </p:txBody>
      </p:sp>
    </p:spTree>
    <p:extLst>
      <p:ext uri="{BB962C8B-B14F-4D97-AF65-F5344CB8AC3E}">
        <p14:creationId xmlns:p14="http://schemas.microsoft.com/office/powerpoint/2010/main" val="21635099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III. PROBLEM</a:t>
            </a:r>
            <a:r>
              <a:rPr lang="zh-TW" altLang="en-US" dirty="0"/>
              <a:t>  </a:t>
            </a:r>
            <a:r>
              <a:rPr lang="en-US" altLang="zh-TW" dirty="0"/>
              <a:t>FORMULATION</a:t>
            </a:r>
            <a:endParaRPr lang="zh-TW" altLang="en-US" dirty="0"/>
          </a:p>
        </p:txBody>
      </p:sp>
      <p:pic>
        <p:nvPicPr>
          <p:cNvPr id="5" name="內容版面配置區 4">
            <a:extLst>
              <a:ext uri="{FF2B5EF4-FFF2-40B4-BE49-F238E27FC236}">
                <a16:creationId xmlns:a16="http://schemas.microsoft.com/office/drawing/2014/main" id="{BC4EABD1-DD48-47DF-BF17-6D5714DB3FBB}"/>
              </a:ext>
            </a:extLst>
          </p:cNvPr>
          <p:cNvPicPr>
            <a:picLocks noGrp="1" noChangeAspect="1"/>
          </p:cNvPicPr>
          <p:nvPr>
            <p:ph idx="1"/>
          </p:nvPr>
        </p:nvPicPr>
        <p:blipFill>
          <a:blip r:embed="rId3"/>
          <a:stretch>
            <a:fillRect/>
          </a:stretch>
        </p:blipFill>
        <p:spPr>
          <a:xfrm>
            <a:off x="1128712" y="2858294"/>
            <a:ext cx="6886575" cy="2009775"/>
          </a:xfrm>
          <a:prstGeom prst="rect">
            <a:avLst/>
          </a:prstGeom>
        </p:spPr>
      </p:pic>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89</a:t>
            </a:fld>
            <a:endParaRPr lang="en-US" altLang="zh-TW"/>
          </a:p>
        </p:txBody>
      </p:sp>
    </p:spTree>
    <p:extLst>
      <p:ext uri="{BB962C8B-B14F-4D97-AF65-F5344CB8AC3E}">
        <p14:creationId xmlns:p14="http://schemas.microsoft.com/office/powerpoint/2010/main" val="802644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E832B593-E882-4581-B0C9-B946F5021847}"/>
              </a:ext>
            </a:extLst>
          </p:cNvPr>
          <p:cNvSpPr>
            <a:spLocks noGrp="1"/>
          </p:cNvSpPr>
          <p:nvPr>
            <p:ph idx="1"/>
          </p:nvPr>
        </p:nvSpPr>
        <p:spPr/>
        <p:txBody>
          <a:bodyPr/>
          <a:lstStyle/>
          <a:p>
            <a:r>
              <a:rPr lang="en-US" altLang="zh-TW" dirty="0"/>
              <a:t>The existing mobility management solution of cellular mobile network provides mobility management functions through functional modules including source base station, target base station, Mobility Management Entity (MME), Serving Gateway (S-GW), Packet Gateway (P-GW), HSS, and PCRF. </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9</a:t>
            </a:fld>
            <a:endParaRPr lang="en-US" altLang="zh-TW"/>
          </a:p>
        </p:txBody>
      </p:sp>
    </p:spTree>
    <p:extLst>
      <p:ext uri="{BB962C8B-B14F-4D97-AF65-F5344CB8AC3E}">
        <p14:creationId xmlns:p14="http://schemas.microsoft.com/office/powerpoint/2010/main" val="40399568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III. PROBLEM</a:t>
            </a:r>
            <a:r>
              <a:rPr lang="zh-TW" altLang="en-US" dirty="0"/>
              <a:t>  </a:t>
            </a:r>
            <a:r>
              <a:rPr lang="en-US" altLang="zh-TW" dirty="0"/>
              <a:t>FORMULATION</a:t>
            </a:r>
            <a:endParaRPr lang="zh-TW" altLang="en-US" dirty="0"/>
          </a:p>
        </p:txBody>
      </p:sp>
      <p:pic>
        <p:nvPicPr>
          <p:cNvPr id="9" name="內容版面配置區 8">
            <a:extLst>
              <a:ext uri="{FF2B5EF4-FFF2-40B4-BE49-F238E27FC236}">
                <a16:creationId xmlns:a16="http://schemas.microsoft.com/office/drawing/2014/main" id="{674C7C03-6B42-4407-9643-6CC8297CA9DB}"/>
              </a:ext>
            </a:extLst>
          </p:cNvPr>
          <p:cNvPicPr>
            <a:picLocks noGrp="1" noChangeAspect="1"/>
          </p:cNvPicPr>
          <p:nvPr>
            <p:ph idx="1"/>
          </p:nvPr>
        </p:nvPicPr>
        <p:blipFill>
          <a:blip r:embed="rId3"/>
          <a:stretch>
            <a:fillRect/>
          </a:stretch>
        </p:blipFill>
        <p:spPr>
          <a:xfrm>
            <a:off x="-116938" y="2839244"/>
            <a:ext cx="8945178" cy="2605980"/>
          </a:xfrm>
          <a:prstGeom prst="rect">
            <a:avLst/>
          </a:prstGeom>
        </p:spPr>
      </p:pic>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90</a:t>
            </a:fld>
            <a:endParaRPr lang="en-US" altLang="zh-TW"/>
          </a:p>
        </p:txBody>
      </p:sp>
    </p:spTree>
    <p:extLst>
      <p:ext uri="{BB962C8B-B14F-4D97-AF65-F5344CB8AC3E}">
        <p14:creationId xmlns:p14="http://schemas.microsoft.com/office/powerpoint/2010/main" val="30139970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III. PROBLEM</a:t>
            </a:r>
            <a:r>
              <a:rPr lang="zh-TW" altLang="en-US" dirty="0"/>
              <a:t>  </a:t>
            </a:r>
            <a:r>
              <a:rPr lang="en-US" altLang="zh-TW" dirty="0"/>
              <a:t>FORMULATION</a:t>
            </a:r>
            <a:endParaRPr lang="zh-TW" altLang="en-US" dirty="0"/>
          </a:p>
        </p:txBody>
      </p:sp>
      <p:pic>
        <p:nvPicPr>
          <p:cNvPr id="5" name="內容版面配置區 4">
            <a:extLst>
              <a:ext uri="{FF2B5EF4-FFF2-40B4-BE49-F238E27FC236}">
                <a16:creationId xmlns:a16="http://schemas.microsoft.com/office/drawing/2014/main" id="{F4F308F4-7407-4416-A7FA-2CE802F368D3}"/>
              </a:ext>
            </a:extLst>
          </p:cNvPr>
          <p:cNvPicPr>
            <a:picLocks noGrp="1" noChangeAspect="1"/>
          </p:cNvPicPr>
          <p:nvPr>
            <p:ph idx="1"/>
          </p:nvPr>
        </p:nvPicPr>
        <p:blipFill>
          <a:blip r:embed="rId3"/>
          <a:stretch>
            <a:fillRect/>
          </a:stretch>
        </p:blipFill>
        <p:spPr>
          <a:xfrm>
            <a:off x="484437" y="2636912"/>
            <a:ext cx="7920880" cy="2376264"/>
          </a:xfrm>
          <a:prstGeom prst="rect">
            <a:avLst/>
          </a:prstGeom>
        </p:spPr>
      </p:pic>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91</a:t>
            </a:fld>
            <a:endParaRPr lang="en-US" altLang="zh-TW"/>
          </a:p>
        </p:txBody>
      </p:sp>
    </p:spTree>
    <p:extLst>
      <p:ext uri="{BB962C8B-B14F-4D97-AF65-F5344CB8AC3E}">
        <p14:creationId xmlns:p14="http://schemas.microsoft.com/office/powerpoint/2010/main" val="7538053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III. PROBLEM</a:t>
            </a:r>
            <a:r>
              <a:rPr lang="zh-TW" altLang="en-US" dirty="0"/>
              <a:t>  </a:t>
            </a:r>
            <a:r>
              <a:rPr lang="en-US" altLang="zh-TW" dirty="0"/>
              <a:t>FORMULATION</a:t>
            </a:r>
            <a:endParaRPr lang="zh-TW" altLang="en-US" dirty="0"/>
          </a:p>
        </p:txBody>
      </p:sp>
      <p:pic>
        <p:nvPicPr>
          <p:cNvPr id="5" name="內容版面配置區 4">
            <a:extLst>
              <a:ext uri="{FF2B5EF4-FFF2-40B4-BE49-F238E27FC236}">
                <a16:creationId xmlns:a16="http://schemas.microsoft.com/office/drawing/2014/main" id="{97A6354E-A09C-490D-A585-8F0D32851BF3}"/>
              </a:ext>
            </a:extLst>
          </p:cNvPr>
          <p:cNvPicPr>
            <a:picLocks noGrp="1" noChangeAspect="1"/>
          </p:cNvPicPr>
          <p:nvPr>
            <p:ph idx="1"/>
          </p:nvPr>
        </p:nvPicPr>
        <p:blipFill>
          <a:blip r:embed="rId3"/>
          <a:stretch>
            <a:fillRect/>
          </a:stretch>
        </p:blipFill>
        <p:spPr>
          <a:xfrm>
            <a:off x="683568" y="2405664"/>
            <a:ext cx="8109072" cy="3039560"/>
          </a:xfrm>
          <a:prstGeom prst="rect">
            <a:avLst/>
          </a:prstGeom>
        </p:spPr>
      </p:pic>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92</a:t>
            </a:fld>
            <a:endParaRPr lang="en-US" altLang="zh-TW"/>
          </a:p>
        </p:txBody>
      </p:sp>
    </p:spTree>
    <p:extLst>
      <p:ext uri="{BB962C8B-B14F-4D97-AF65-F5344CB8AC3E}">
        <p14:creationId xmlns:p14="http://schemas.microsoft.com/office/powerpoint/2010/main" val="27299462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III. PROBLEM</a:t>
            </a:r>
            <a:r>
              <a:rPr lang="zh-TW" altLang="en-US" dirty="0"/>
              <a:t>  </a:t>
            </a:r>
            <a:r>
              <a:rPr lang="en-US" altLang="zh-TW" dirty="0"/>
              <a:t>FORMULATION</a:t>
            </a:r>
            <a:endParaRPr lang="zh-TW" altLang="en-US" dirty="0"/>
          </a:p>
        </p:txBody>
      </p:sp>
      <p:pic>
        <p:nvPicPr>
          <p:cNvPr id="5" name="內容版面配置區 4">
            <a:extLst>
              <a:ext uri="{FF2B5EF4-FFF2-40B4-BE49-F238E27FC236}">
                <a16:creationId xmlns:a16="http://schemas.microsoft.com/office/drawing/2014/main" id="{9714A970-085D-4917-A385-031D7733B0EC}"/>
              </a:ext>
            </a:extLst>
          </p:cNvPr>
          <p:cNvPicPr>
            <a:picLocks noGrp="1" noChangeAspect="1"/>
          </p:cNvPicPr>
          <p:nvPr>
            <p:ph idx="1"/>
          </p:nvPr>
        </p:nvPicPr>
        <p:blipFill>
          <a:blip r:embed="rId3"/>
          <a:stretch>
            <a:fillRect/>
          </a:stretch>
        </p:blipFill>
        <p:spPr>
          <a:xfrm>
            <a:off x="671202" y="2348880"/>
            <a:ext cx="8161585" cy="3168352"/>
          </a:xfrm>
          <a:prstGeom prst="rect">
            <a:avLst/>
          </a:prstGeom>
        </p:spPr>
      </p:pic>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93</a:t>
            </a:fld>
            <a:endParaRPr lang="en-US" altLang="zh-TW"/>
          </a:p>
        </p:txBody>
      </p:sp>
    </p:spTree>
    <p:extLst>
      <p:ext uri="{BB962C8B-B14F-4D97-AF65-F5344CB8AC3E}">
        <p14:creationId xmlns:p14="http://schemas.microsoft.com/office/powerpoint/2010/main" val="114557645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III. PROBLEM</a:t>
            </a:r>
            <a:r>
              <a:rPr lang="zh-TW" altLang="en-US" dirty="0"/>
              <a:t>  </a:t>
            </a:r>
            <a:r>
              <a:rPr lang="en-US" altLang="zh-TW" dirty="0"/>
              <a:t>FORMULATION</a:t>
            </a:r>
            <a:endParaRPr lang="zh-TW" altLang="en-US" dirty="0"/>
          </a:p>
        </p:txBody>
      </p:sp>
      <p:pic>
        <p:nvPicPr>
          <p:cNvPr id="5" name="內容版面配置區 4">
            <a:extLst>
              <a:ext uri="{FF2B5EF4-FFF2-40B4-BE49-F238E27FC236}">
                <a16:creationId xmlns:a16="http://schemas.microsoft.com/office/drawing/2014/main" id="{61B115A8-2F22-4D20-B744-2FB23A733F77}"/>
              </a:ext>
            </a:extLst>
          </p:cNvPr>
          <p:cNvPicPr>
            <a:picLocks noGrp="1" noChangeAspect="1"/>
          </p:cNvPicPr>
          <p:nvPr>
            <p:ph idx="1"/>
          </p:nvPr>
        </p:nvPicPr>
        <p:blipFill>
          <a:blip r:embed="rId3"/>
          <a:stretch>
            <a:fillRect/>
          </a:stretch>
        </p:blipFill>
        <p:spPr>
          <a:xfrm>
            <a:off x="302683" y="3284984"/>
            <a:ext cx="8439727" cy="1143000"/>
          </a:xfrm>
          <a:prstGeom prst="rect">
            <a:avLst/>
          </a:prstGeom>
        </p:spPr>
      </p:pic>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94</a:t>
            </a:fld>
            <a:endParaRPr lang="en-US" altLang="zh-TW"/>
          </a:p>
        </p:txBody>
      </p:sp>
    </p:spTree>
    <p:extLst>
      <p:ext uri="{BB962C8B-B14F-4D97-AF65-F5344CB8AC3E}">
        <p14:creationId xmlns:p14="http://schemas.microsoft.com/office/powerpoint/2010/main" val="40638562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III. PROBLEM</a:t>
            </a:r>
            <a:r>
              <a:rPr lang="zh-TW" altLang="en-US" dirty="0"/>
              <a:t>  </a:t>
            </a:r>
            <a:r>
              <a:rPr lang="en-US" altLang="zh-TW" dirty="0"/>
              <a:t>FORMULATION</a:t>
            </a:r>
            <a:endParaRPr lang="zh-TW" altLang="en-US" dirty="0"/>
          </a:p>
        </p:txBody>
      </p:sp>
      <p:pic>
        <p:nvPicPr>
          <p:cNvPr id="5" name="內容版面配置區 4">
            <a:extLst>
              <a:ext uri="{FF2B5EF4-FFF2-40B4-BE49-F238E27FC236}">
                <a16:creationId xmlns:a16="http://schemas.microsoft.com/office/drawing/2014/main" id="{0036E8C4-38B0-4421-B0CA-BED479B62266}"/>
              </a:ext>
            </a:extLst>
          </p:cNvPr>
          <p:cNvPicPr>
            <a:picLocks noGrp="1" noChangeAspect="1"/>
          </p:cNvPicPr>
          <p:nvPr>
            <p:ph idx="1"/>
          </p:nvPr>
        </p:nvPicPr>
        <p:blipFill>
          <a:blip r:embed="rId3"/>
          <a:stretch>
            <a:fillRect/>
          </a:stretch>
        </p:blipFill>
        <p:spPr>
          <a:xfrm>
            <a:off x="2209800" y="2424906"/>
            <a:ext cx="4724400" cy="2876550"/>
          </a:xfrm>
          <a:prstGeom prst="rect">
            <a:avLst/>
          </a:prstGeom>
        </p:spPr>
      </p:pic>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95</a:t>
            </a:fld>
            <a:endParaRPr lang="en-US" altLang="zh-TW"/>
          </a:p>
        </p:txBody>
      </p:sp>
    </p:spTree>
    <p:extLst>
      <p:ext uri="{BB962C8B-B14F-4D97-AF65-F5344CB8AC3E}">
        <p14:creationId xmlns:p14="http://schemas.microsoft.com/office/powerpoint/2010/main" val="9436194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III. PROBLEM</a:t>
            </a:r>
            <a:r>
              <a:rPr lang="zh-TW" altLang="en-US" dirty="0"/>
              <a:t>  </a:t>
            </a:r>
            <a:r>
              <a:rPr lang="en-US" altLang="zh-TW" dirty="0"/>
              <a:t>FORMULATION</a:t>
            </a:r>
            <a:endParaRPr lang="zh-TW" altLang="en-US" dirty="0"/>
          </a:p>
        </p:txBody>
      </p:sp>
      <p:pic>
        <p:nvPicPr>
          <p:cNvPr id="5" name="內容版面配置區 4">
            <a:extLst>
              <a:ext uri="{FF2B5EF4-FFF2-40B4-BE49-F238E27FC236}">
                <a16:creationId xmlns:a16="http://schemas.microsoft.com/office/drawing/2014/main" id="{52C5F85D-73B1-4FD7-A251-E459469C73B5}"/>
              </a:ext>
            </a:extLst>
          </p:cNvPr>
          <p:cNvPicPr>
            <a:picLocks noGrp="1" noChangeAspect="1"/>
          </p:cNvPicPr>
          <p:nvPr>
            <p:ph idx="1"/>
          </p:nvPr>
        </p:nvPicPr>
        <p:blipFill>
          <a:blip r:embed="rId3"/>
          <a:stretch>
            <a:fillRect/>
          </a:stretch>
        </p:blipFill>
        <p:spPr>
          <a:xfrm>
            <a:off x="2576512" y="1700808"/>
            <a:ext cx="3838575" cy="981075"/>
          </a:xfrm>
          <a:prstGeom prst="rect">
            <a:avLst/>
          </a:prstGeom>
        </p:spPr>
      </p:pic>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96</a:t>
            </a:fld>
            <a:endParaRPr lang="en-US" altLang="zh-TW"/>
          </a:p>
        </p:txBody>
      </p:sp>
      <p:pic>
        <p:nvPicPr>
          <p:cNvPr id="6" name="圖片 5">
            <a:extLst>
              <a:ext uri="{FF2B5EF4-FFF2-40B4-BE49-F238E27FC236}">
                <a16:creationId xmlns:a16="http://schemas.microsoft.com/office/drawing/2014/main" id="{A076519F-864F-4598-B59E-77E27628E52A}"/>
              </a:ext>
            </a:extLst>
          </p:cNvPr>
          <p:cNvPicPr>
            <a:picLocks noChangeAspect="1"/>
          </p:cNvPicPr>
          <p:nvPr/>
        </p:nvPicPr>
        <p:blipFill>
          <a:blip r:embed="rId4"/>
          <a:stretch>
            <a:fillRect/>
          </a:stretch>
        </p:blipFill>
        <p:spPr>
          <a:xfrm>
            <a:off x="2627784" y="2464082"/>
            <a:ext cx="3676650" cy="3857625"/>
          </a:xfrm>
          <a:prstGeom prst="rect">
            <a:avLst/>
          </a:prstGeom>
        </p:spPr>
      </p:pic>
    </p:spTree>
    <p:extLst>
      <p:ext uri="{BB962C8B-B14F-4D97-AF65-F5344CB8AC3E}">
        <p14:creationId xmlns:p14="http://schemas.microsoft.com/office/powerpoint/2010/main" val="41053767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III. PROBLEM</a:t>
            </a:r>
            <a:r>
              <a:rPr lang="zh-TW" altLang="en-US" dirty="0"/>
              <a:t>  </a:t>
            </a:r>
            <a:r>
              <a:rPr lang="en-US" altLang="zh-TW" dirty="0"/>
              <a:t>FORMULATION</a:t>
            </a:r>
            <a:endParaRPr lang="zh-TW" altLang="en-US" dirty="0"/>
          </a:p>
        </p:txBody>
      </p:sp>
      <p:pic>
        <p:nvPicPr>
          <p:cNvPr id="5" name="內容版面配置區 4">
            <a:extLst>
              <a:ext uri="{FF2B5EF4-FFF2-40B4-BE49-F238E27FC236}">
                <a16:creationId xmlns:a16="http://schemas.microsoft.com/office/drawing/2014/main" id="{199D7CEC-17A6-410C-9E67-297763B85CC8}"/>
              </a:ext>
            </a:extLst>
          </p:cNvPr>
          <p:cNvPicPr>
            <a:picLocks noGrp="1" noChangeAspect="1"/>
          </p:cNvPicPr>
          <p:nvPr>
            <p:ph idx="1"/>
          </p:nvPr>
        </p:nvPicPr>
        <p:blipFill>
          <a:blip r:embed="rId3"/>
          <a:stretch>
            <a:fillRect/>
          </a:stretch>
        </p:blipFill>
        <p:spPr>
          <a:xfrm>
            <a:off x="340254" y="3234531"/>
            <a:ext cx="8229600" cy="1222554"/>
          </a:xfrm>
          <a:prstGeom prst="rect">
            <a:avLst/>
          </a:prstGeom>
        </p:spPr>
      </p:pic>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97</a:t>
            </a:fld>
            <a:endParaRPr lang="en-US" altLang="zh-TW"/>
          </a:p>
        </p:txBody>
      </p:sp>
    </p:spTree>
    <p:extLst>
      <p:ext uri="{BB962C8B-B14F-4D97-AF65-F5344CB8AC3E}">
        <p14:creationId xmlns:p14="http://schemas.microsoft.com/office/powerpoint/2010/main" val="26948903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III. PROBLEM</a:t>
            </a:r>
            <a:r>
              <a:rPr lang="zh-TW" altLang="en-US" dirty="0"/>
              <a:t>  </a:t>
            </a:r>
            <a:r>
              <a:rPr lang="en-US" altLang="zh-TW" dirty="0"/>
              <a:t>FORMULATION</a:t>
            </a:r>
            <a:endParaRPr lang="zh-TW" altLang="en-US" dirty="0"/>
          </a:p>
        </p:txBody>
      </p:sp>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98</a:t>
            </a:fld>
            <a:endParaRPr lang="en-US" altLang="zh-TW"/>
          </a:p>
        </p:txBody>
      </p:sp>
      <p:pic>
        <p:nvPicPr>
          <p:cNvPr id="8" name="內容版面配置區 7">
            <a:extLst>
              <a:ext uri="{FF2B5EF4-FFF2-40B4-BE49-F238E27FC236}">
                <a16:creationId xmlns:a16="http://schemas.microsoft.com/office/drawing/2014/main" id="{476E6C5C-A650-45B8-8CA1-B4AFF365712D}"/>
              </a:ext>
            </a:extLst>
          </p:cNvPr>
          <p:cNvPicPr>
            <a:picLocks noGrp="1" noChangeAspect="1"/>
          </p:cNvPicPr>
          <p:nvPr>
            <p:ph idx="1"/>
          </p:nvPr>
        </p:nvPicPr>
        <p:blipFill>
          <a:blip r:embed="rId3"/>
          <a:stretch>
            <a:fillRect/>
          </a:stretch>
        </p:blipFill>
        <p:spPr>
          <a:xfrm>
            <a:off x="545115" y="3140968"/>
            <a:ext cx="7628484" cy="1368152"/>
          </a:xfrm>
          <a:prstGeom prst="rect">
            <a:avLst/>
          </a:prstGeom>
        </p:spPr>
      </p:pic>
    </p:spTree>
    <p:extLst>
      <p:ext uri="{BB962C8B-B14F-4D97-AF65-F5344CB8AC3E}">
        <p14:creationId xmlns:p14="http://schemas.microsoft.com/office/powerpoint/2010/main" val="4256873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38BB14-8AF8-48F4-9C8F-296AB65EF63B}"/>
              </a:ext>
            </a:extLst>
          </p:cNvPr>
          <p:cNvSpPr>
            <a:spLocks noGrp="1"/>
          </p:cNvSpPr>
          <p:nvPr>
            <p:ph type="title"/>
          </p:nvPr>
        </p:nvSpPr>
        <p:spPr/>
        <p:txBody>
          <a:bodyPr/>
          <a:lstStyle/>
          <a:p>
            <a:r>
              <a:rPr lang="en-US" altLang="zh-TW" dirty="0"/>
              <a:t>III. PROBLEM</a:t>
            </a:r>
            <a:r>
              <a:rPr lang="zh-TW" altLang="en-US" dirty="0"/>
              <a:t>  </a:t>
            </a:r>
            <a:r>
              <a:rPr lang="en-US" altLang="zh-TW" dirty="0"/>
              <a:t>FORMULATION</a:t>
            </a:r>
            <a:endParaRPr lang="zh-TW" altLang="en-US" dirty="0"/>
          </a:p>
        </p:txBody>
      </p:sp>
      <p:pic>
        <p:nvPicPr>
          <p:cNvPr id="5" name="內容版面配置區 4">
            <a:extLst>
              <a:ext uri="{FF2B5EF4-FFF2-40B4-BE49-F238E27FC236}">
                <a16:creationId xmlns:a16="http://schemas.microsoft.com/office/drawing/2014/main" id="{53CB97D9-211A-412E-950E-C03FA6A0E649}"/>
              </a:ext>
            </a:extLst>
          </p:cNvPr>
          <p:cNvPicPr>
            <a:picLocks noGrp="1" noChangeAspect="1"/>
          </p:cNvPicPr>
          <p:nvPr>
            <p:ph idx="1"/>
          </p:nvPr>
        </p:nvPicPr>
        <p:blipFill>
          <a:blip r:embed="rId3"/>
          <a:stretch>
            <a:fillRect/>
          </a:stretch>
        </p:blipFill>
        <p:spPr>
          <a:xfrm>
            <a:off x="755576" y="3061368"/>
            <a:ext cx="8261883" cy="1735784"/>
          </a:xfrm>
          <a:prstGeom prst="rect">
            <a:avLst/>
          </a:prstGeom>
        </p:spPr>
      </p:pic>
      <p:sp>
        <p:nvSpPr>
          <p:cNvPr id="4" name="投影片編號版面配置區 3">
            <a:extLst>
              <a:ext uri="{FF2B5EF4-FFF2-40B4-BE49-F238E27FC236}">
                <a16:creationId xmlns:a16="http://schemas.microsoft.com/office/drawing/2014/main" id="{C5832A94-F25E-4E87-986B-39311F6502DC}"/>
              </a:ext>
            </a:extLst>
          </p:cNvPr>
          <p:cNvSpPr>
            <a:spLocks noGrp="1"/>
          </p:cNvSpPr>
          <p:nvPr>
            <p:ph type="sldNum" sz="quarter" idx="12"/>
          </p:nvPr>
        </p:nvSpPr>
        <p:spPr/>
        <p:txBody>
          <a:bodyPr/>
          <a:lstStyle/>
          <a:p>
            <a:pPr>
              <a:defRPr/>
            </a:pPr>
            <a:fld id="{9E34D7C0-FF92-4773-87CE-B4B792F32186}" type="slidenum">
              <a:rPr lang="en-US" altLang="zh-TW" smtClean="0"/>
              <a:pPr>
                <a:defRPr/>
              </a:pPr>
              <a:t>99</a:t>
            </a:fld>
            <a:endParaRPr lang="en-US" altLang="zh-TW"/>
          </a:p>
        </p:txBody>
      </p:sp>
    </p:spTree>
    <p:extLst>
      <p:ext uri="{BB962C8B-B14F-4D97-AF65-F5344CB8AC3E}">
        <p14:creationId xmlns:p14="http://schemas.microsoft.com/office/powerpoint/2010/main" val="3470434809"/>
      </p:ext>
    </p:extLst>
  </p:cSld>
  <p:clrMapOvr>
    <a:masterClrMapping/>
  </p:clrMapOvr>
</p:sld>
</file>

<file path=ppt/theme/theme1.xml><?xml version="1.0" encoding="utf-8"?>
<a:theme xmlns:a="http://schemas.openxmlformats.org/drawingml/2006/main" name="MAI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IN_template" id="{B95C3F1E-F9BB-4CA4-AEA6-D6DFD92E6777}" vid="{6FCCBB00-056A-4DC7-B5C9-63BBF2B6D3F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MAIN_template</Template>
  <TotalTime>6737</TotalTime>
  <Words>15014</Words>
  <Application>Microsoft Office PowerPoint</Application>
  <PresentationFormat>如螢幕大小 (4:3)</PresentationFormat>
  <Paragraphs>953</Paragraphs>
  <Slides>175</Slides>
  <Notes>173</Notes>
  <HiddenSlides>0</HiddenSlides>
  <MMClips>0</MMClips>
  <ScaleCrop>false</ScaleCrop>
  <HeadingPairs>
    <vt:vector size="8" baseType="variant">
      <vt:variant>
        <vt:lpstr>使用字型</vt:lpstr>
      </vt:variant>
      <vt:variant>
        <vt:i4>7</vt:i4>
      </vt:variant>
      <vt:variant>
        <vt:lpstr>佈景主題</vt:lpstr>
      </vt:variant>
      <vt:variant>
        <vt:i4>1</vt:i4>
      </vt:variant>
      <vt:variant>
        <vt:lpstr>投影片標題</vt:lpstr>
      </vt:variant>
      <vt:variant>
        <vt:i4>175</vt:i4>
      </vt:variant>
      <vt:variant>
        <vt:lpstr>自訂放映</vt:lpstr>
      </vt:variant>
      <vt:variant>
        <vt:i4>14</vt:i4>
      </vt:variant>
    </vt:vector>
  </HeadingPairs>
  <TitlesOfParts>
    <vt:vector size="197" baseType="lpstr">
      <vt:lpstr>微軟正黑體</vt:lpstr>
      <vt:lpstr>新細明體</vt:lpstr>
      <vt:lpstr>Arial</vt:lpstr>
      <vt:lpstr>Calibri</vt:lpstr>
      <vt:lpstr>Cambria Math</vt:lpstr>
      <vt:lpstr>Times New Roman</vt:lpstr>
      <vt:lpstr>Wingdings</vt:lpstr>
      <vt:lpstr>MAIN.template</vt:lpstr>
      <vt:lpstr>NFV and SFC: A Case Study of Optimization for Virtual Mobility Management</vt:lpstr>
      <vt:lpstr>Abstract</vt:lpstr>
      <vt:lpstr>Abstract</vt:lpstr>
      <vt:lpstr>Abstract</vt:lpstr>
      <vt:lpstr>Abstract</vt:lpstr>
      <vt:lpstr>Abstract</vt:lpstr>
      <vt:lpstr>I. INTRODUCTION</vt:lpstr>
      <vt:lpstr>I. INTRODUCTION</vt:lpstr>
      <vt:lpstr>I. INTRODUCTION</vt:lpstr>
      <vt:lpstr>I. INTRODUCTION</vt:lpstr>
      <vt:lpstr>I. INTRODUCTION</vt:lpstr>
      <vt:lpstr>I. INTRODUCTION</vt:lpstr>
      <vt:lpstr>I. INTRODUCTION</vt:lpstr>
      <vt:lpstr>I. INTRODUCTION</vt:lpstr>
      <vt:lpstr>I. INTRODUCTION</vt:lpstr>
      <vt:lpstr>I. INTRODUCTION</vt:lpstr>
      <vt:lpstr>I. INTRODUCTION</vt:lpstr>
      <vt:lpstr>I. INTRODUCTION</vt:lpstr>
      <vt:lpstr>I. INTRODUCTION</vt:lpstr>
      <vt:lpstr>I. INTRODUCTION</vt:lpstr>
      <vt:lpstr>I. INTRODUCTION</vt:lpstr>
      <vt:lpstr>I. INTRODUCTION</vt:lpstr>
      <vt:lpstr>I. INTRODUCTION</vt:lpstr>
      <vt:lpstr>I. INTRODUCTION</vt:lpstr>
      <vt:lpstr>I. INTRODUCTION</vt:lpstr>
      <vt:lpstr>I. INTRODUCTION</vt:lpstr>
      <vt:lpstr>I. INTRODUCTION</vt:lpstr>
      <vt:lpstr>I. INTRODUCTION</vt:lpstr>
      <vt:lpstr>I. INTRODUCTION</vt:lpstr>
      <vt:lpstr>I. INTRODUCTION</vt:lpstr>
      <vt:lpstr>I. INTRODUCTION</vt:lpstr>
      <vt:lpstr>I. INTRODUCTION</vt:lpstr>
      <vt:lpstr>I. INTRODUCTION</vt:lpstr>
      <vt:lpstr>I. INTRODUCTION</vt:lpstr>
      <vt:lpstr>I. INTRODUCTION</vt:lpstr>
      <vt:lpstr>I. INTRODUCTION</vt:lpstr>
      <vt:lpstr>II. SYSTEM MODEL</vt:lpstr>
      <vt:lpstr>II. SYSTEM MODEL A.  Scenario of vMME</vt:lpstr>
      <vt:lpstr>II. SYSTEM MODEL A.  Scenario of vMME</vt:lpstr>
      <vt:lpstr>II. SYSTEM MODEL B. The Framework of vMME Based on MANO</vt:lpstr>
      <vt:lpstr>II. SYSTEM MODEL B. The Framework of vMME Based on MANO</vt:lpstr>
      <vt:lpstr>II. SYSTEM MODEL B. The Framework of vMME Based on MANO</vt:lpstr>
      <vt:lpstr>II. SYSTEM MODEL B. The Framework of vMME Based on MANO</vt:lpstr>
      <vt:lpstr>II. SYSTEM MODEL B. The Framework of vMME Based on MANO</vt:lpstr>
      <vt:lpstr>II. SYSTEM MODEL B. The Framework of vMME Based on MANO</vt:lpstr>
      <vt:lpstr>II. SYSTEM MODEL B. The Framework of vMME Based on MANO</vt:lpstr>
      <vt:lpstr>II. SYSTEM MODEL B. The Framework of vMME Based on MANO</vt:lpstr>
      <vt:lpstr>II. SYSTEM MODEL B. The Framework of vMME Based on MANO</vt:lpstr>
      <vt:lpstr>II. SYSTEM MODEL B. The Framework of vMME Based on MANO</vt:lpstr>
      <vt:lpstr>II. SYSTEM MODEL B. The Framework of vMME Based on MANO</vt:lpstr>
      <vt:lpstr>II. SYSTEM MODEL B. The Framework of vMME Based on MANO</vt:lpstr>
      <vt:lpstr>II. SYSTEM MODEL B. The Framework of vMME Based on MANO</vt:lpstr>
      <vt:lpstr>II. SYSTEM MODEL B. The Framework of vMME Based on MANO</vt:lpstr>
      <vt:lpstr>II. SYSTEM MODEL B. The Framework of vMME Based on MANO</vt:lpstr>
      <vt:lpstr>II. SYSTEM MODEL B. The Framework of vMME Based on MANO</vt:lpstr>
      <vt:lpstr>II. SYSTEM MODEL B. The Framework of vMME Based on MANO</vt:lpstr>
      <vt:lpstr>II. SYSTEM MODEL B. The Framework of vMME Based on MANO</vt:lpstr>
      <vt:lpstr>II. SYSTEM MODEL B. The Framework of vMME Based on MANO</vt:lpstr>
      <vt:lpstr>II. SYSTEM MODEL B. The Framework of vMME Based on MANO</vt:lpstr>
      <vt:lpstr>II. SYSTEM MODEL C. Service Function Chain Based Signaling Process</vt:lpstr>
      <vt:lpstr>II. SYSTEM MODEL C. Service Function Chain Based Signaling Process</vt:lpstr>
      <vt:lpstr>II. SYSTEM MODEL C. Service Function Chain Based Signaling Process</vt:lpstr>
      <vt:lpstr>II. SYSTEM MODEL C. Service Function Chain Based Signaling Process</vt:lpstr>
      <vt:lpstr>II. SYSTEM MODEL C. Service Function Chain Based Signaling Process</vt:lpstr>
      <vt:lpstr>II. SYSTEM MODEL C. Service Function Chain Based Signaling Process</vt:lpstr>
      <vt:lpstr>II. SYSTEM MODEL C. Service Function Chain Based Signaling Process</vt:lpstr>
      <vt:lpstr>II. SYSTEM MODEL C. Service Function Chain Based Signaling Process</vt:lpstr>
      <vt:lpstr>II. SYSTEM MODEL C. Service Function Chain Based Signaling Process</vt:lpstr>
      <vt:lpstr>II. SYSTEM MODEL C. Service Function Chain Based Signaling Process</vt:lpstr>
      <vt:lpstr>II. SYSTEM MODEL C. Service Function Chain Based Signaling Process</vt:lpstr>
      <vt:lpstr>II. SYSTEM MODEL C. Service Function Chain Based Signaling Process</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III. PROBLEM  FORMULATION</vt:lpstr>
      <vt:lpstr>IV. PERFORMANCE EVALUATION </vt:lpstr>
      <vt:lpstr>IV. PERFORMANCE EVALUATION </vt:lpstr>
      <vt:lpstr>IV. PERFORMANCE EVALUATION </vt:lpstr>
      <vt:lpstr>IV. PERFORMANCE EVALUATION </vt:lpstr>
      <vt:lpstr>IV. PERFORMANCE EVALUATION </vt:lpstr>
      <vt:lpstr>IV. PERFORMANCE EVALUATION </vt:lpstr>
      <vt:lpstr>IV. PERFORMANCE EVALUATION </vt:lpstr>
      <vt:lpstr>IV. PERFORMANCE EVALUATION </vt:lpstr>
      <vt:lpstr>IV. PERFORMANCE EVALUATION </vt:lpstr>
      <vt:lpstr>IV. PERFORMANCE EVALUATION </vt:lpstr>
      <vt:lpstr>IV. PERFORMANCE EVALUATION </vt:lpstr>
      <vt:lpstr>IV. PERFORMANCE EVALUATION </vt:lpstr>
      <vt:lpstr>IV. PERFORMANCE EVALUATION </vt:lpstr>
      <vt:lpstr>IV. PERFORMANCE EVALUATION A. Simulation Parameters </vt:lpstr>
      <vt:lpstr>IV. PERFORMANCE EVALUATION A. Simulation Parameters </vt:lpstr>
      <vt:lpstr>IV. PERFORMANCE EVALUATION A. Simulation Parameters </vt:lpstr>
      <vt:lpstr>IV. PERFORMANCE EVALUATION A. Simulation Parameters </vt:lpstr>
      <vt:lpstr>IV. PERFORMANCE EVALUATION A. Simulation Parameters </vt:lpstr>
      <vt:lpstr>IV. PERFORMANCE EVALUATION A. Simulation Parameters </vt:lpstr>
      <vt:lpstr>IV. PERFORMANCE EVALUATION A. Simulation Parameters </vt:lpstr>
      <vt:lpstr>IV. PERFORMANCE EVALUATION A. Simulation Parameters </vt:lpstr>
      <vt:lpstr>IV. PERFORMANCE EVALUATION A. Simulation Parameters </vt:lpstr>
      <vt:lpstr>IV. PERFORMANCE EVALUATION A. Simulation Parameters </vt:lpstr>
      <vt:lpstr>IV. PERFORMANCE EVALUATION A. Simulation Parameters </vt:lpstr>
      <vt:lpstr>IV. PERFORMANCE EVALUATION A. Simulation Parameters </vt:lpstr>
      <vt:lpstr>IV. PERFORMANCE EVALUATION A. Simulation Parameters </vt:lpstr>
      <vt:lpstr>IV. PERFORMANCE EVALUATION A. Simulation Parameters </vt:lpstr>
      <vt:lpstr>IV. PERFORMANCE EVALUATION B. Performance Evaluation </vt:lpstr>
      <vt:lpstr>IV. PERFORMANCE EVALUATION B. Performance Evaluation </vt:lpstr>
      <vt:lpstr>IV. PERFORMANCE EVALUATION B. Performance Evaluation </vt:lpstr>
      <vt:lpstr>IV. PERFORMANCE EVALUATION B. Performance Evaluation </vt:lpstr>
      <vt:lpstr>IV. PERFORMANCE EVALUATION B. Performance Evaluation </vt:lpstr>
      <vt:lpstr>IV. PERFORMANCE EVALUATION B. Performance Evaluation </vt:lpstr>
      <vt:lpstr>IV. PERFORMANCE EVALUATION B. Performance Evaluation </vt:lpstr>
      <vt:lpstr>IV. PERFORMANCE EVALUATION B. Performance Evaluation </vt:lpstr>
      <vt:lpstr>IV. PERFORMANCE EVALUATION B. Performance Evaluation </vt:lpstr>
      <vt:lpstr>IV. PERFORMANCE EVALUATION B. Performance Evaluation </vt:lpstr>
      <vt:lpstr>IV. PERFORMANCE EVALUATION B. Performance Evaluation </vt:lpstr>
      <vt:lpstr>IV. PERFORMANCE EVALUATION B. Performance Evaluation </vt:lpstr>
      <vt:lpstr>IV. PERFORMANCE EVALUATION B. Performance Evaluation </vt:lpstr>
      <vt:lpstr>IV. PERFORMANCE EVALUATION B. Performance Evaluation </vt:lpstr>
      <vt:lpstr>IV. PERFORMANCE EVALUATION B. Performance Evaluation </vt:lpstr>
      <vt:lpstr>IV. PERFORMANCE EVALUATION B. Performance Evaluation </vt:lpstr>
      <vt:lpstr>IV. PERFORMANCE EVALUATION B. Performance Evaluation </vt:lpstr>
      <vt:lpstr>IV. PERFORMANCE EVALUATION B. Performance Evaluation </vt:lpstr>
      <vt:lpstr>IV. PERFORMANCE EVALUATION B. Performance Evaluation </vt:lpstr>
      <vt:lpstr>IV. PERFORMANCE EVALUATION B. Performance Evaluation </vt:lpstr>
      <vt:lpstr>IV. PERFORMANCE EVALUATION B. Performance Evaluation </vt:lpstr>
      <vt:lpstr>IV. PERFORMANCE EVALUATION B. Performance Evaluation </vt:lpstr>
      <vt:lpstr>IV. PERFORMANCE EVALUATION C. Complexity of the Optimization Approach </vt:lpstr>
      <vt:lpstr>IV. PERFORMANCE EVALUATION C. Complexity of the Optimization Approach </vt:lpstr>
      <vt:lpstr>IV. PERFORMANCE EVALUATION C. Complexity of the Optimization Approach </vt:lpstr>
      <vt:lpstr>V. CONCLUSION </vt:lpstr>
      <vt:lpstr>V. CONCLUSION </vt:lpstr>
      <vt:lpstr>V. CONCLUSION </vt:lpstr>
      <vt:lpstr>V. CONCLUSION </vt:lpstr>
      <vt:lpstr>V. CONCLUSION </vt:lpstr>
      <vt:lpstr>REFERENCES</vt:lpstr>
      <vt:lpstr>Enhanced Mobile Broadband </vt:lpstr>
      <vt:lpstr>massive Machine Type of Communication</vt:lpstr>
      <vt:lpstr>Ultra Reliable and Low Latency Communication</vt:lpstr>
      <vt:lpstr>Evolved Packet Core network</vt:lpstr>
      <vt:lpstr>Front-End (FE)</vt:lpstr>
      <vt:lpstr>Worker (W)</vt:lpstr>
      <vt:lpstr>state DataBase (DB).</vt:lpstr>
      <vt:lpstr>data management</vt:lpstr>
      <vt:lpstr>Data management</vt:lpstr>
      <vt:lpstr>handover management</vt:lpstr>
      <vt:lpstr>handover management</vt:lpstr>
      <vt:lpstr>Location management</vt:lpstr>
      <vt:lpstr>Min-TSCOC</vt:lpstr>
      <vt:lpstr>Min-TSCOCB</vt:lpstr>
      <vt:lpstr>Min-MOCSD</vt:lpstr>
      <vt:lpstr>Enhanced Mobile Broadband</vt:lpstr>
      <vt:lpstr>massive Machine Type of Communication</vt:lpstr>
      <vt:lpstr>Ultra Reliable and Low Latency Communication</vt:lpstr>
      <vt:lpstr>Evolved Packet Core network</vt:lpstr>
      <vt:lpstr>Front-End (FE)</vt:lpstr>
      <vt:lpstr>Worker (W)</vt:lpstr>
      <vt:lpstr>state DataBase (DB).</vt:lpstr>
      <vt:lpstr>data management</vt:lpstr>
      <vt:lpstr>handover management</vt:lpstr>
      <vt:lpstr>Min-TSCOC</vt:lpstr>
      <vt:lpstr>Min-TSCOCB</vt:lpstr>
      <vt:lpstr>Min-MOCSD</vt:lpstr>
      <vt:lpstr>Location management</vt:lpstr>
      <vt:lpstr>Fig.1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廖柏宇</dc:creator>
  <cp:lastModifiedBy>廖柏宇</cp:lastModifiedBy>
  <cp:revision>249</cp:revision>
  <dcterms:created xsi:type="dcterms:W3CDTF">2021-11-24T02:36:16Z</dcterms:created>
  <dcterms:modified xsi:type="dcterms:W3CDTF">2021-12-22T05:18:36Z</dcterms:modified>
</cp:coreProperties>
</file>