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256" r:id="rId2"/>
    <p:sldId id="345" r:id="rId3"/>
    <p:sldId id="257" r:id="rId4"/>
    <p:sldId id="259" r:id="rId5"/>
    <p:sldId id="260" r:id="rId6"/>
    <p:sldId id="261" r:id="rId7"/>
    <p:sldId id="262" r:id="rId8"/>
    <p:sldId id="264" r:id="rId9"/>
    <p:sldId id="263" r:id="rId10"/>
    <p:sldId id="265" r:id="rId11"/>
    <p:sldId id="267" r:id="rId12"/>
    <p:sldId id="268" r:id="rId13"/>
    <p:sldId id="269" r:id="rId14"/>
    <p:sldId id="270" r:id="rId15"/>
    <p:sldId id="271" r:id="rId16"/>
    <p:sldId id="272" r:id="rId17"/>
    <p:sldId id="273" r:id="rId18"/>
    <p:sldId id="274" r:id="rId19"/>
    <p:sldId id="276" r:id="rId20"/>
    <p:sldId id="280" r:id="rId21"/>
    <p:sldId id="281" r:id="rId22"/>
    <p:sldId id="278" r:id="rId23"/>
    <p:sldId id="283" r:id="rId24"/>
    <p:sldId id="285" r:id="rId25"/>
    <p:sldId id="286" r:id="rId26"/>
    <p:sldId id="287" r:id="rId27"/>
    <p:sldId id="292" r:id="rId28"/>
    <p:sldId id="289" r:id="rId29"/>
    <p:sldId id="291" r:id="rId30"/>
    <p:sldId id="290" r:id="rId31"/>
    <p:sldId id="293" r:id="rId32"/>
    <p:sldId id="294" r:id="rId33"/>
    <p:sldId id="301" r:id="rId34"/>
    <p:sldId id="295" r:id="rId35"/>
    <p:sldId id="296" r:id="rId36"/>
    <p:sldId id="297" r:id="rId37"/>
    <p:sldId id="298" r:id="rId38"/>
    <p:sldId id="299" r:id="rId39"/>
    <p:sldId id="300" r:id="rId40"/>
    <p:sldId id="302" r:id="rId41"/>
    <p:sldId id="303" r:id="rId42"/>
    <p:sldId id="304" r:id="rId43"/>
    <p:sldId id="305" r:id="rId44"/>
    <p:sldId id="306" r:id="rId45"/>
    <p:sldId id="307" r:id="rId46"/>
    <p:sldId id="308" r:id="rId47"/>
    <p:sldId id="309" r:id="rId48"/>
    <p:sldId id="310" r:id="rId49"/>
    <p:sldId id="311" r:id="rId50"/>
    <p:sldId id="346" r:id="rId51"/>
    <p:sldId id="347" r:id="rId52"/>
    <p:sldId id="316" r:id="rId53"/>
    <p:sldId id="317" r:id="rId54"/>
    <p:sldId id="318" r:id="rId55"/>
    <p:sldId id="319" r:id="rId56"/>
    <p:sldId id="320" r:id="rId57"/>
    <p:sldId id="321" r:id="rId58"/>
    <p:sldId id="322" r:id="rId59"/>
    <p:sldId id="323" r:id="rId60"/>
    <p:sldId id="324" r:id="rId61"/>
    <p:sldId id="325" r:id="rId62"/>
    <p:sldId id="328" r:id="rId63"/>
    <p:sldId id="329" r:id="rId64"/>
    <p:sldId id="330" r:id="rId65"/>
    <p:sldId id="326" r:id="rId66"/>
    <p:sldId id="331" r:id="rId67"/>
    <p:sldId id="332" r:id="rId68"/>
    <p:sldId id="336" r:id="rId69"/>
    <p:sldId id="337" r:id="rId70"/>
    <p:sldId id="338" r:id="rId71"/>
    <p:sldId id="340" r:id="rId72"/>
    <p:sldId id="341" r:id="rId73"/>
    <p:sldId id="342" r:id="rId74"/>
    <p:sldId id="343" r:id="rId75"/>
    <p:sldId id="344" r:id="rId7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9789" autoAdjust="0"/>
  </p:normalViewPr>
  <p:slideViewPr>
    <p:cSldViewPr>
      <p:cViewPr varScale="1">
        <p:scale>
          <a:sx n="80" d="100"/>
          <a:sy n="80" d="100"/>
        </p:scale>
        <p:origin x="2496" y="78"/>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FA8CC238-D50A-43F0-96C0-CE73885432E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EDC20DA9-0B20-425F-8B39-0BC17B11637A}"/>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C3E72250-80C8-4C19-A825-22BE4FBD37B1}" type="datetimeFigureOut">
              <a:rPr lang="zh-TW" altLang="en-US"/>
              <a:pPr>
                <a:defRPr/>
              </a:pPr>
              <a:t>2021/12/14</a:t>
            </a:fld>
            <a:endParaRPr lang="zh-TW" altLang="en-US"/>
          </a:p>
        </p:txBody>
      </p:sp>
      <p:sp>
        <p:nvSpPr>
          <p:cNvPr id="4" name="頁尾版面配置區 3">
            <a:extLst>
              <a:ext uri="{FF2B5EF4-FFF2-40B4-BE49-F238E27FC236}">
                <a16:creationId xmlns:a16="http://schemas.microsoft.com/office/drawing/2014/main" id="{A8F87966-4764-4709-9F2E-4E2646F1B88D}"/>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EF0B8953-1B2E-4A41-8845-85829C7CBB5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F4A7B2D-2380-42B5-A565-F79F1B4486D3}"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F9C5CA78-0517-4269-B214-0F3EF082102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9C4B2993-7598-43B9-B362-B6ECE78E1B60}"/>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E9273C4B-29D1-4B90-880D-4393FD5919C1}" type="datetimeFigureOut">
              <a:rPr lang="zh-TW" altLang="en-US"/>
              <a:pPr>
                <a:defRPr/>
              </a:pPr>
              <a:t>2021/12/14</a:t>
            </a:fld>
            <a:endParaRPr lang="zh-TW" altLang="en-US"/>
          </a:p>
        </p:txBody>
      </p:sp>
      <p:sp>
        <p:nvSpPr>
          <p:cNvPr id="4" name="投影片圖像版面配置區 3">
            <a:extLst>
              <a:ext uri="{FF2B5EF4-FFF2-40B4-BE49-F238E27FC236}">
                <a16:creationId xmlns:a16="http://schemas.microsoft.com/office/drawing/2014/main" id="{DC28ACB0-81A0-434C-84CE-324505CC7B1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4EF65044-D24F-4140-AED6-BF5DB442779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C9AEA9A3-FF2A-42FC-A589-FFB7FD8E68F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zh-TW" altLang="en-US"/>
          </a:p>
        </p:txBody>
      </p:sp>
      <p:sp>
        <p:nvSpPr>
          <p:cNvPr id="7" name="投影片編號版面配置區 6">
            <a:extLst>
              <a:ext uri="{FF2B5EF4-FFF2-40B4-BE49-F238E27FC236}">
                <a16:creationId xmlns:a16="http://schemas.microsoft.com/office/drawing/2014/main" id="{2334C27D-8F97-4757-B6F4-3BFAFFCD741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2F92EB1-6701-4B33-A7D9-663E4580AA3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前四個北京信息科技大學</a:t>
            </a:r>
            <a:endParaRPr lang="en-US" altLang="zh-TW" dirty="0"/>
          </a:p>
          <a:p>
            <a:r>
              <a:rPr lang="zh-TW" altLang="en-US" dirty="0"/>
              <a:t>一個中國石油大學</a:t>
            </a:r>
            <a:endParaRPr lang="en-US" altLang="zh-TW" dirty="0"/>
          </a:p>
          <a:p>
            <a:endParaRPr lang="en-US" altLang="zh-TW" dirty="0"/>
          </a:p>
          <a:p>
            <a:r>
              <a:rPr lang="zh-TW" altLang="en-US" dirty="0"/>
              <a:t>在邊緣計算系統 針對延遲敏感的任務做成本效益的排程</a:t>
            </a:r>
            <a:endParaRPr lang="en-US" altLang="zh-TW"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1</a:t>
            </a:fld>
            <a:endParaRPr lang="zh-TW" altLang="en-US"/>
          </a:p>
        </p:txBody>
      </p:sp>
    </p:spTree>
    <p:extLst>
      <p:ext uri="{BB962C8B-B14F-4D97-AF65-F5344CB8AC3E}">
        <p14:creationId xmlns:p14="http://schemas.microsoft.com/office/powerpoint/2010/main" val="184426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a:bodyPr>
          <a:lstStyle/>
          <a:p>
            <a:r>
              <a:rPr lang="zh-TW" altLang="en-US" dirty="0"/>
              <a:t>最近邊緣計算受到很多重視  霧計算</a:t>
            </a:r>
            <a:r>
              <a:rPr lang="en-US" altLang="zh-TW" dirty="0"/>
              <a:t>:(</a:t>
            </a:r>
            <a:r>
              <a:rPr lang="zh-TW" altLang="en-US" dirty="0"/>
              <a:t>在網絡邊緣擴展雲計算功能的過程。霧結合了靠近物聯網層的計算、存儲和網絡資源，以促進數據處理</a:t>
            </a:r>
            <a:r>
              <a:rPr lang="en-US" altLang="zh-TW" dirty="0"/>
              <a:t>)</a:t>
            </a:r>
          </a:p>
          <a:p>
            <a:r>
              <a:rPr lang="zh-TW" altLang="en-US" dirty="0"/>
              <a:t>之前的研究有包含 霧計算、</a:t>
            </a:r>
            <a:r>
              <a:rPr lang="zh-TW" altLang="en-US" sz="1200" b="0" i="0" kern="1200" dirty="0">
                <a:solidFill>
                  <a:schemeClr val="tx1"/>
                </a:solidFill>
                <a:effectLst/>
                <a:latin typeface="+mn-lt"/>
                <a:ea typeface="+mn-ea"/>
                <a:cs typeface="+mn-cs"/>
              </a:rPr>
              <a:t>輕量級的雲伺服器，被稱為（</a:t>
            </a:r>
            <a:r>
              <a:rPr lang="en-US" altLang="zh-TW" sz="1200" b="0" i="0" kern="1200" dirty="0">
                <a:solidFill>
                  <a:schemeClr val="tx1"/>
                </a:solidFill>
                <a:effectLst/>
                <a:latin typeface="+mn-lt"/>
                <a:ea typeface="+mn-ea"/>
                <a:cs typeface="+mn-cs"/>
              </a:rPr>
              <a:t>cloudlet</a:t>
            </a:r>
            <a:r>
              <a:rPr lang="zh-TW" altLang="en-US" sz="1200" b="0" i="0" kern="1200" dirty="0">
                <a:solidFill>
                  <a:schemeClr val="tx1"/>
                </a:solidFill>
                <a:effectLst/>
                <a:latin typeface="+mn-lt"/>
                <a:ea typeface="+mn-ea"/>
                <a:cs typeface="+mn-cs"/>
              </a:rPr>
              <a:t>）「小雲片」，它在邊緣網絡中， 一個或是一群資源豐富的電腦 可以提供附近的一棟設備使用</a:t>
            </a:r>
            <a:endParaRPr lang="en-US" altLang="zh-TW" sz="1200" b="0" i="0" kern="1200" dirty="0">
              <a:solidFill>
                <a:schemeClr val="tx1"/>
              </a:solidFill>
              <a:effectLst/>
              <a:latin typeface="+mn-lt"/>
              <a:ea typeface="+mn-ea"/>
              <a:cs typeface="+mn-cs"/>
            </a:endParaRPr>
          </a:p>
          <a:p>
            <a:r>
              <a:rPr lang="en-US" altLang="zh-TW" sz="1200" b="0" i="0" kern="1200" dirty="0" err="1">
                <a:solidFill>
                  <a:schemeClr val="tx1"/>
                </a:solidFill>
                <a:effectLst/>
                <a:latin typeface="+mn-lt"/>
                <a:ea typeface="+mn-ea"/>
                <a:cs typeface="+mn-cs"/>
              </a:rPr>
              <a:t>Femtocloud</a:t>
            </a:r>
            <a:r>
              <a:rPr lang="zh-TW" altLang="en-US" sz="1200" b="0" i="0" kern="1200" dirty="0">
                <a:solidFill>
                  <a:schemeClr val="tx1"/>
                </a:solidFill>
                <a:effectLst/>
                <a:latin typeface="+mn-lt"/>
                <a:ea typeface="+mn-ea"/>
                <a:cs typeface="+mn-cs"/>
              </a:rPr>
              <a:t>  從移動設備集群中提供動態、自配置和多設備移動雲。  美國卡內基大學提出</a:t>
            </a:r>
            <a:r>
              <a:rPr lang="en-US" altLang="zh-TW" sz="1200" b="0" i="0" kern="1200" dirty="0" err="1">
                <a:solidFill>
                  <a:schemeClr val="tx1"/>
                </a:solidFill>
                <a:effectLst/>
                <a:latin typeface="+mn-lt"/>
                <a:ea typeface="+mn-ea"/>
                <a:cs typeface="+mn-cs"/>
              </a:rPr>
              <a:t>Femtoclouds</a:t>
            </a:r>
            <a:r>
              <a:rPr lang="zh-TW" altLang="en-US" sz="1200" b="0" i="0" kern="1200" dirty="0">
                <a:solidFill>
                  <a:schemeClr val="tx1"/>
                </a:solidFill>
                <a:effectLst/>
                <a:latin typeface="+mn-lt"/>
                <a:ea typeface="+mn-ea"/>
                <a:cs typeface="+mn-cs"/>
              </a:rPr>
              <a:t>系統。</a:t>
            </a:r>
            <a:r>
              <a:rPr lang="en-US" altLang="zh-TW" sz="1200" b="0" i="0" kern="1200" dirty="0" err="1">
                <a:solidFill>
                  <a:schemeClr val="tx1"/>
                </a:solidFill>
                <a:effectLst/>
                <a:latin typeface="+mn-lt"/>
                <a:ea typeface="+mn-ea"/>
                <a:cs typeface="+mn-cs"/>
              </a:rPr>
              <a:t>Femtoclouds</a:t>
            </a:r>
            <a:r>
              <a:rPr lang="zh-TW" altLang="en-US" sz="1200" b="0" i="0" kern="1200" dirty="0">
                <a:solidFill>
                  <a:schemeClr val="tx1"/>
                </a:solidFill>
                <a:effectLst/>
                <a:latin typeface="+mn-lt"/>
                <a:ea typeface="+mn-ea"/>
                <a:cs typeface="+mn-cs"/>
              </a:rPr>
              <a:t>是一個動態的、自配置的「多設備移動雲系統」，通過協調多個行動裝置來擴展 </a:t>
            </a:r>
            <a:r>
              <a:rPr lang="en-US" altLang="zh-TW" sz="1200" b="0" i="0" kern="1200" dirty="0">
                <a:solidFill>
                  <a:schemeClr val="tx1"/>
                </a:solidFill>
                <a:effectLst/>
                <a:latin typeface="+mn-lt"/>
                <a:ea typeface="+mn-ea"/>
                <a:cs typeface="+mn-cs"/>
              </a:rPr>
              <a:t>cloudlet </a:t>
            </a:r>
            <a:r>
              <a:rPr lang="zh-TW" altLang="en-US" sz="1200" b="0" i="0" kern="1200" dirty="0">
                <a:solidFill>
                  <a:schemeClr val="tx1"/>
                </a:solidFill>
                <a:effectLst/>
                <a:latin typeface="+mn-lt"/>
                <a:ea typeface="+mn-ea"/>
                <a:cs typeface="+mn-cs"/>
              </a:rPr>
              <a:t>的計算資源。</a:t>
            </a:r>
            <a:r>
              <a:rPr lang="en-US" altLang="zh-TW" sz="1200" b="0" i="0" kern="1200" dirty="0" err="1">
                <a:solidFill>
                  <a:schemeClr val="tx1"/>
                </a:solidFill>
                <a:effectLst/>
                <a:latin typeface="+mn-lt"/>
                <a:ea typeface="+mn-ea"/>
                <a:cs typeface="+mn-cs"/>
              </a:rPr>
              <a:t>Femtoclouds</a:t>
            </a:r>
            <a:r>
              <a:rPr lang="zh-TW" altLang="en-US" sz="1200" b="0" i="0" kern="1200" dirty="0">
                <a:solidFill>
                  <a:schemeClr val="tx1"/>
                </a:solidFill>
                <a:effectLst/>
                <a:latin typeface="+mn-lt"/>
                <a:ea typeface="+mn-ea"/>
                <a:cs typeface="+mn-cs"/>
              </a:rPr>
              <a:t>利用客戶附近空閒的行動裝置，為本地移動終端提供計算服務，因此減少了傳統的將計算遷移到雲數據中心過程中產生的網絡時延。  移動邊緣計算提出在蜂窩網絡的基站中協同定位計算和存儲資源。</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Reference 6 </a:t>
            </a:r>
            <a:r>
              <a:rPr lang="zh-TW" altLang="en-US" sz="1200" b="0" i="0" kern="1200" dirty="0">
                <a:solidFill>
                  <a:schemeClr val="tx1"/>
                </a:solidFill>
                <a:effectLst/>
                <a:latin typeface="+mn-lt"/>
                <a:ea typeface="+mn-ea"/>
                <a:cs typeface="+mn-cs"/>
              </a:rPr>
              <a:t>介紹霧計算的概念跟特點</a:t>
            </a:r>
            <a:br>
              <a:rPr lang="zh-TW" altLang="en-US" dirty="0"/>
            </a:br>
            <a:br>
              <a:rPr lang="zh-TW" altLang="en-US" dirty="0"/>
            </a:br>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11</a:t>
            </a:fld>
            <a:endParaRPr lang="zh-TW" altLang="en-US"/>
          </a:p>
        </p:txBody>
      </p:sp>
    </p:spTree>
    <p:extLst>
      <p:ext uri="{BB962C8B-B14F-4D97-AF65-F5344CB8AC3E}">
        <p14:creationId xmlns:p14="http://schemas.microsoft.com/office/powerpoint/2010/main" val="2697934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Reference 8 </a:t>
            </a:r>
            <a:r>
              <a:rPr lang="zh-TW" altLang="en-US" dirty="0"/>
              <a:t>提出一個三層的</a:t>
            </a:r>
            <a:r>
              <a:rPr lang="en-US" altLang="zh-TW" dirty="0"/>
              <a:t>cloudlet</a:t>
            </a:r>
            <a:r>
              <a:rPr lang="zh-TW" altLang="en-US" dirty="0"/>
              <a:t>架構，並且基於他們的架構上執行</a:t>
            </a:r>
            <a:r>
              <a:rPr lang="en-US" altLang="zh-TW" dirty="0"/>
              <a:t>AR</a:t>
            </a:r>
            <a:r>
              <a:rPr lang="zh-TW" altLang="en-US" dirty="0"/>
              <a:t>的</a:t>
            </a:r>
            <a:r>
              <a:rPr lang="en-US" altLang="zh-TW" dirty="0"/>
              <a:t>use case</a:t>
            </a:r>
          </a:p>
          <a:p>
            <a:endParaRPr lang="en-US" altLang="zh-TW" dirty="0"/>
          </a:p>
          <a:p>
            <a:r>
              <a:rPr lang="en-US" altLang="zh-TW" dirty="0"/>
              <a:t>Reference 9</a:t>
            </a:r>
            <a:r>
              <a:rPr lang="zh-TW" altLang="en-US" dirty="0"/>
              <a:t>一個</a:t>
            </a:r>
            <a:r>
              <a:rPr lang="en-US" altLang="zh-TW" dirty="0" err="1"/>
              <a:t>femtocloud</a:t>
            </a:r>
            <a:r>
              <a:rPr lang="zh-TW" altLang="en-US" dirty="0"/>
              <a:t>系統包含多共置的行動裝置， 被提出來在邊緣提供雲服務</a:t>
            </a:r>
            <a:endParaRPr lang="en-US" altLang="zh-TW" dirty="0"/>
          </a:p>
          <a:p>
            <a:endParaRPr lang="en-US" altLang="zh-TW" dirty="0"/>
          </a:p>
          <a:p>
            <a:endParaRPr lang="en-US" altLang="zh-TW" dirty="0"/>
          </a:p>
          <a:p>
            <a:r>
              <a:rPr lang="en-US" altLang="zh-TW" dirty="0"/>
              <a:t>Reference 10</a:t>
            </a:r>
            <a:r>
              <a:rPr lang="zh-TW" altLang="en-US" dirty="0"/>
              <a:t> 提出一個行動邊緣計算的架構拓樸 以及把部屬再行動邊緣的數個應用程式分類</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12</a:t>
            </a:fld>
            <a:endParaRPr lang="zh-TW" altLang="en-US"/>
          </a:p>
        </p:txBody>
      </p:sp>
    </p:spTree>
    <p:extLst>
      <p:ext uri="{BB962C8B-B14F-4D97-AF65-F5344CB8AC3E}">
        <p14:creationId xmlns:p14="http://schemas.microsoft.com/office/powerpoint/2010/main" val="2466479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對邊緣計算的任務排程問題有很多研究</a:t>
            </a:r>
            <a:endParaRPr lang="en-US" altLang="zh-TW" dirty="0"/>
          </a:p>
          <a:p>
            <a:endParaRPr lang="en-US" altLang="zh-TW" dirty="0"/>
          </a:p>
          <a:p>
            <a:r>
              <a:rPr lang="zh-TW" altLang="en-US" dirty="0"/>
              <a:t>在</a:t>
            </a:r>
            <a:r>
              <a:rPr lang="en-US" altLang="zh-TW" dirty="0"/>
              <a:t>refernce11</a:t>
            </a:r>
            <a:r>
              <a:rPr lang="zh-TW" altLang="en-US" dirty="0"/>
              <a:t> 研究了 雙邊行動計算系統的成本跟延遲的權衡 提出了控制演算法來在競爭及合作的場景裡 最小化成本</a:t>
            </a:r>
            <a:endParaRPr lang="en-US" altLang="zh-TW" dirty="0"/>
          </a:p>
          <a:p>
            <a:endParaRPr lang="en-US" altLang="zh-TW" dirty="0"/>
          </a:p>
          <a:p>
            <a:r>
              <a:rPr lang="zh-TW" altLang="en-US" dirty="0"/>
              <a:t>在</a:t>
            </a:r>
            <a:r>
              <a:rPr lang="en-US" altLang="zh-TW" dirty="0"/>
              <a:t>refernce12</a:t>
            </a:r>
            <a:r>
              <a:rPr lang="zh-TW" altLang="en-US" dirty="0"/>
              <a:t>  提出一個動態計算卸載的策略 來最小化具有能量收集的綠色移動邊緣計算系統 的執行成本</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13</a:t>
            </a:fld>
            <a:endParaRPr lang="zh-TW" altLang="en-US"/>
          </a:p>
        </p:txBody>
      </p:sp>
    </p:spTree>
    <p:extLst>
      <p:ext uri="{BB962C8B-B14F-4D97-AF65-F5344CB8AC3E}">
        <p14:creationId xmlns:p14="http://schemas.microsoft.com/office/powerpoint/2010/main" val="2218797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a:t>
            </a:r>
            <a:r>
              <a:rPr lang="en-US" altLang="zh-TW" dirty="0"/>
              <a:t>13</a:t>
            </a:r>
            <a:r>
              <a:rPr lang="zh-TW" altLang="en-US" dirty="0"/>
              <a:t>裡 提出一種漸進最優的卸載方法 來最大化網路效用 以及保證無線應用程式 的服務質量</a:t>
            </a:r>
            <a:endParaRPr lang="en-US" altLang="zh-TW" dirty="0"/>
          </a:p>
          <a:p>
            <a:endParaRPr lang="en-US" altLang="zh-TW" dirty="0"/>
          </a:p>
          <a:p>
            <a:r>
              <a:rPr lang="zh-TW" altLang="en-US" dirty="0"/>
              <a:t>在</a:t>
            </a:r>
            <a:r>
              <a:rPr lang="en-US" altLang="zh-TW" dirty="0"/>
              <a:t>14</a:t>
            </a:r>
            <a:r>
              <a:rPr lang="zh-TW" altLang="en-US" dirty="0"/>
              <a:t> 裡提出了 在線聯合無線電 及資源管理演算法 來最小化多用戶移動邊緣計算系統 的長期平均功力消耗</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14</a:t>
            </a:fld>
            <a:endParaRPr lang="zh-TW" altLang="en-US"/>
          </a:p>
        </p:txBody>
      </p:sp>
    </p:spTree>
    <p:extLst>
      <p:ext uri="{BB962C8B-B14F-4D97-AF65-F5344CB8AC3E}">
        <p14:creationId xmlns:p14="http://schemas.microsoft.com/office/powerpoint/2010/main" val="1143881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這些工作考慮了 用戶及邊緣雲的工作負載分配 但邊緣雲的任務排程並沒有被研究</a:t>
            </a:r>
            <a:endParaRPr lang="en-US" altLang="zh-TW" dirty="0"/>
          </a:p>
          <a:p>
            <a:endParaRPr lang="en-US" altLang="zh-TW" dirty="0"/>
          </a:p>
          <a:p>
            <a:r>
              <a:rPr lang="zh-TW" altLang="en-US" dirty="0"/>
              <a:t>在</a:t>
            </a:r>
            <a:r>
              <a:rPr lang="en-US" altLang="zh-TW" dirty="0"/>
              <a:t>15</a:t>
            </a:r>
            <a:r>
              <a:rPr lang="zh-TW" altLang="en-US" dirty="0"/>
              <a:t> 研究了大規模無線區域網路的 多個小雲放置問題 ，這個問題想要最小化在行動及小雲片之間的平均存取延遲</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15</a:t>
            </a:fld>
            <a:endParaRPr lang="zh-TW" altLang="en-US"/>
          </a:p>
        </p:txBody>
      </p:sp>
    </p:spTree>
    <p:extLst>
      <p:ext uri="{BB962C8B-B14F-4D97-AF65-F5344CB8AC3E}">
        <p14:creationId xmlns:p14="http://schemas.microsoft.com/office/powerpoint/2010/main" val="2674885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a:t>
            </a:r>
            <a:r>
              <a:rPr lang="en-US" altLang="zh-TW" dirty="0"/>
              <a:t>16</a:t>
            </a:r>
            <a:r>
              <a:rPr lang="zh-TW" altLang="en-US" dirty="0"/>
              <a:t> 提出一個 任務排程及 資源管理的策略來 最小化在霧計算系統的任務完成時間</a:t>
            </a:r>
            <a:endParaRPr lang="en-US" altLang="zh-TW" dirty="0"/>
          </a:p>
          <a:p>
            <a:endParaRPr lang="en-US" altLang="zh-TW" dirty="0"/>
          </a:p>
          <a:p>
            <a:r>
              <a:rPr lang="zh-TW" altLang="en-US" dirty="0"/>
              <a:t>在</a:t>
            </a:r>
            <a:r>
              <a:rPr lang="en-US" altLang="zh-TW" dirty="0"/>
              <a:t>17</a:t>
            </a:r>
            <a:r>
              <a:rPr lang="zh-TW" altLang="en-US" dirty="0"/>
              <a:t> 提出一個兩階段基於線姓規劃的演算法 來處理霧計算 的醫療監控</a:t>
            </a:r>
            <a:r>
              <a:rPr lang="en-US" altLang="zh-TW" dirty="0"/>
              <a:t>(</a:t>
            </a:r>
            <a:r>
              <a:rPr lang="zh-TW" altLang="en-US" dirty="0"/>
              <a:t>醫療信息物理融合系統</a:t>
            </a:r>
            <a:r>
              <a:rPr lang="en-US" altLang="zh-TW" dirty="0"/>
              <a:t>)</a:t>
            </a:r>
            <a:r>
              <a:rPr lang="zh-TW" altLang="en-US" dirty="0"/>
              <a:t> 的 成本效率問題</a:t>
            </a:r>
            <a:endParaRPr lang="en-US" altLang="zh-TW" dirty="0"/>
          </a:p>
          <a:p>
            <a:endParaRPr lang="en-US" altLang="zh-TW" dirty="0"/>
          </a:p>
          <a:p>
            <a:r>
              <a:rPr lang="zh-TW" altLang="en-US" dirty="0"/>
              <a:t>為了處理 來自移動用戶 的尖峰工作附載 以及有效的利用雲資源 第</a:t>
            </a:r>
            <a:r>
              <a:rPr lang="en-US" altLang="zh-TW" dirty="0"/>
              <a:t>18</a:t>
            </a:r>
            <a:r>
              <a:rPr lang="zh-TW" altLang="en-US" dirty="0"/>
              <a:t>篇 提出一個 在邊緣雲的地理分布伺服器的樹狀階層</a:t>
            </a:r>
            <a:endParaRPr lang="en-US" altLang="zh-TW"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16</a:t>
            </a:fld>
            <a:endParaRPr lang="zh-TW" altLang="en-US"/>
          </a:p>
        </p:txBody>
      </p:sp>
    </p:spTree>
    <p:extLst>
      <p:ext uri="{BB962C8B-B14F-4D97-AF65-F5344CB8AC3E}">
        <p14:creationId xmlns:p14="http://schemas.microsoft.com/office/powerpoint/2010/main" val="220733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他們還提出一種有效的啟發是演算法來 安排工作附載</a:t>
            </a:r>
            <a:endParaRPr lang="en-US" altLang="zh-TW" dirty="0"/>
          </a:p>
          <a:p>
            <a:endParaRPr lang="en-US" altLang="zh-TW" dirty="0"/>
          </a:p>
          <a:p>
            <a:r>
              <a:rPr lang="zh-TW" altLang="en-US" dirty="0"/>
              <a:t>第</a:t>
            </a:r>
            <a:r>
              <a:rPr lang="en-US" altLang="zh-TW" dirty="0"/>
              <a:t>19</a:t>
            </a:r>
            <a:r>
              <a:rPr lang="zh-TW" altLang="en-US" dirty="0"/>
              <a:t> 將最優化營運成本  模擬為 馬可夫決策問題 並且提出一個方法來 在這個模擬最小化營運成本</a:t>
            </a:r>
            <a:endParaRPr lang="en-US" altLang="zh-TW" dirty="0"/>
          </a:p>
          <a:p>
            <a:endParaRPr lang="en-US" altLang="zh-TW" dirty="0"/>
          </a:p>
          <a:p>
            <a:r>
              <a:rPr lang="zh-TW" altLang="en-US" dirty="0"/>
              <a:t>為了滿足任務的服務質量需求，第</a:t>
            </a:r>
            <a:r>
              <a:rPr lang="en-US" altLang="zh-TW" dirty="0"/>
              <a:t>20</a:t>
            </a:r>
            <a:r>
              <a:rPr lang="zh-TW" altLang="en-US" dirty="0"/>
              <a:t> 提出一個週期性的任務分布 來最大化可以在邊緣雲被處裡的任務數量</a:t>
            </a:r>
            <a:endParaRPr lang="en-US" altLang="zh-TW"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17</a:t>
            </a:fld>
            <a:endParaRPr lang="zh-TW" altLang="en-US"/>
          </a:p>
        </p:txBody>
      </p:sp>
    </p:spTree>
    <p:extLst>
      <p:ext uri="{BB962C8B-B14F-4D97-AF65-F5344CB8AC3E}">
        <p14:creationId xmlns:p14="http://schemas.microsoft.com/office/powerpoint/2010/main" val="3509193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在這些研究，邊緣雲內的任務排程及資源管理問題都被完善的研究</a:t>
            </a:r>
            <a:endParaRPr lang="en-US" altLang="zh-TW" dirty="0"/>
          </a:p>
          <a:p>
            <a:endParaRPr lang="en-US" altLang="zh-TW" dirty="0"/>
          </a:p>
          <a:p>
            <a:r>
              <a:rPr lang="zh-TW" altLang="en-US" dirty="0"/>
              <a:t>然而他們並沒有考慮到 減少 邊緣伺服器所產生的系統成本 的任務排程問題</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18</a:t>
            </a:fld>
            <a:endParaRPr lang="zh-TW" altLang="en-US"/>
          </a:p>
        </p:txBody>
      </p:sp>
    </p:spTree>
    <p:extLst>
      <p:ext uri="{BB962C8B-B14F-4D97-AF65-F5344CB8AC3E}">
        <p14:creationId xmlns:p14="http://schemas.microsoft.com/office/powerpoint/2010/main" val="1750074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a:bodyPr>
          <a:lstStyle/>
          <a:p>
            <a:r>
              <a:rPr lang="zh-TW" altLang="en-US" dirty="0"/>
              <a:t>在這節，我們首先介紹邊緣計算的系統 接著基於系統的模型 我們制定成本最優化的問題</a:t>
            </a:r>
            <a:endParaRPr lang="en-US" altLang="zh-TW" dirty="0"/>
          </a:p>
          <a:p>
            <a:endParaRPr lang="en-US" altLang="zh-TW" dirty="0"/>
          </a:p>
          <a:p>
            <a:r>
              <a:rPr lang="zh-TW" altLang="en-US" dirty="0"/>
              <a:t>結構</a:t>
            </a:r>
            <a:endParaRPr lang="en-US" altLang="zh-TW" dirty="0"/>
          </a:p>
          <a:p>
            <a:r>
              <a:rPr lang="zh-TW" altLang="en-US" dirty="0"/>
              <a:t>一個邊緣計算系統是由 一個邊緣計算代理及數個 異質邊緣伺服器所組成 如圖一所示</a:t>
            </a:r>
            <a:endParaRPr lang="en-US" altLang="zh-TW" dirty="0"/>
          </a:p>
          <a:p>
            <a:r>
              <a:rPr lang="en-US" altLang="zh-TW" dirty="0"/>
              <a:t>ECA</a:t>
            </a:r>
            <a:r>
              <a:rPr lang="zh-TW" altLang="en-US" dirty="0"/>
              <a:t> 擁有所有可用資源的全覽 並且與各個被部屬的伺服器溝通</a:t>
            </a:r>
            <a:endParaRPr lang="en-US" altLang="zh-TW" dirty="0"/>
          </a:p>
          <a:p>
            <a:r>
              <a:rPr lang="zh-TW" altLang="en-US" dirty="0"/>
              <a:t>各個伺服器運行多個虛擬機 他們處理</a:t>
            </a:r>
            <a:r>
              <a:rPr lang="en-US" altLang="zh-TW" dirty="0"/>
              <a:t>users</a:t>
            </a:r>
            <a:r>
              <a:rPr lang="zh-TW" altLang="en-US" dirty="0"/>
              <a:t>的卸載任務</a:t>
            </a:r>
            <a:endParaRPr lang="en-US" altLang="zh-TW" dirty="0"/>
          </a:p>
          <a:p>
            <a:r>
              <a:rPr lang="zh-TW" altLang="en-US" dirty="0"/>
              <a:t>藉由卸載計算任務到邊緣計算系統 更好的體驗品質例如 強大的運算能力 低延遲等</a:t>
            </a:r>
            <a:r>
              <a:rPr lang="en-US" altLang="zh-TW" dirty="0"/>
              <a:t>)</a:t>
            </a:r>
            <a:r>
              <a:rPr lang="zh-TW" altLang="en-US" dirty="0"/>
              <a:t>可以被達成</a:t>
            </a:r>
            <a:endParaRPr lang="en-US" altLang="zh-TW" dirty="0"/>
          </a:p>
          <a:p>
            <a:r>
              <a:rPr lang="zh-TW" altLang="en-US" dirty="0"/>
              <a:t>對於各個 從</a:t>
            </a:r>
            <a:r>
              <a:rPr lang="en-US" altLang="zh-TW" dirty="0"/>
              <a:t>user</a:t>
            </a:r>
            <a:r>
              <a:rPr lang="zh-TW" altLang="en-US" dirty="0"/>
              <a:t>降載的計算任務 </a:t>
            </a:r>
            <a:r>
              <a:rPr lang="en-US" altLang="zh-TW" dirty="0"/>
              <a:t>ECA</a:t>
            </a:r>
            <a:r>
              <a:rPr lang="zh-TW" altLang="en-US" dirty="0"/>
              <a:t>會根據他的資源需求 來選擇一個可用的伺服器來處理</a:t>
            </a:r>
            <a:endParaRPr lang="en-US" altLang="zh-TW" dirty="0"/>
          </a:p>
          <a:p>
            <a:r>
              <a:rPr lang="zh-TW" altLang="en-US" dirty="0"/>
              <a:t>在本篇</a:t>
            </a:r>
            <a:r>
              <a:rPr lang="en-US" altLang="zh-TW" dirty="0"/>
              <a:t>paper</a:t>
            </a:r>
            <a:r>
              <a:rPr lang="zh-TW" altLang="en-US" dirty="0"/>
              <a:t>我們考慮 </a:t>
            </a:r>
            <a:r>
              <a:rPr lang="en-US" altLang="zh-TW" dirty="0"/>
              <a:t>ECA</a:t>
            </a:r>
            <a:r>
              <a:rPr lang="zh-TW" altLang="en-US" dirty="0"/>
              <a:t> 會週期性的執行 任務排程策略 然後在目前的任務都完成後 排程策略會執行</a:t>
            </a:r>
            <a:endParaRPr lang="en-US" altLang="zh-TW" dirty="0"/>
          </a:p>
          <a:p>
            <a:endParaRPr lang="en-US" altLang="zh-TW" dirty="0"/>
          </a:p>
          <a:p>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19</a:t>
            </a:fld>
            <a:endParaRPr lang="zh-TW" altLang="en-US"/>
          </a:p>
        </p:txBody>
      </p:sp>
    </p:spTree>
    <p:extLst>
      <p:ext uri="{BB962C8B-B14F-4D97-AF65-F5344CB8AC3E}">
        <p14:creationId xmlns:p14="http://schemas.microsoft.com/office/powerpoint/2010/main" val="2798766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a:t>
            </a:r>
            <a:r>
              <a:rPr lang="zh-TW" altLang="en-US" dirty="0"/>
              <a:t> 是兩個連續任務排程過程 的間隔時間</a:t>
            </a:r>
            <a:endParaRPr lang="en-US" altLang="zh-TW" dirty="0"/>
          </a:p>
          <a:p>
            <a:endParaRPr lang="en-US" altLang="zh-TW" dirty="0"/>
          </a:p>
          <a:p>
            <a:r>
              <a:rPr lang="zh-TW" altLang="en-US" dirty="0"/>
              <a:t>每組任務的完成時間不同 我們動態的調整 </a:t>
            </a:r>
            <a:r>
              <a:rPr lang="en-US" altLang="zh-TW" dirty="0"/>
              <a:t>I</a:t>
            </a:r>
            <a:r>
              <a:rPr lang="zh-TW" altLang="en-US" dirty="0"/>
              <a:t> 的值 </a:t>
            </a:r>
            <a:endParaRPr lang="en-US" altLang="zh-TW" dirty="0"/>
          </a:p>
          <a:p>
            <a:endParaRPr lang="en-US" altLang="zh-TW" dirty="0"/>
          </a:p>
          <a:p>
            <a:r>
              <a:rPr lang="en-US" altLang="zh-TW" dirty="0"/>
              <a:t>T md </a:t>
            </a:r>
            <a:r>
              <a:rPr lang="zh-TW" altLang="en-US" dirty="0"/>
              <a:t>是所有任務 期許的完成時間的最大值</a:t>
            </a:r>
            <a:endParaRPr lang="en-US" altLang="zh-TW"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20</a:t>
            </a:fld>
            <a:endParaRPr lang="zh-TW" altLang="en-US"/>
          </a:p>
        </p:txBody>
      </p:sp>
    </p:spTree>
    <p:extLst>
      <p:ext uri="{BB962C8B-B14F-4D97-AF65-F5344CB8AC3E}">
        <p14:creationId xmlns:p14="http://schemas.microsoft.com/office/powerpoint/2010/main" val="444290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邊緣計算 可以 降載 對延遲敏感的計算任務 從有限的計算資源及能量的物聯網裝置 到邊緣雲</a:t>
            </a:r>
            <a:endParaRPr lang="en-US" altLang="zh-TW" dirty="0"/>
          </a:p>
          <a:p>
            <a:r>
              <a:rPr lang="zh-TW" altLang="en-US" dirty="0"/>
              <a:t> 多個伺服器 都被放置在靠近物聯網的裝置 來處理降載的任務</a:t>
            </a:r>
            <a:endParaRPr lang="en-US" altLang="zh-TW" dirty="0"/>
          </a:p>
          <a:p>
            <a:r>
              <a:rPr lang="zh-TW" altLang="en-US" dirty="0"/>
              <a:t>一個在邊緣計算系統的關鍵事情是如何同時完成降載的任務及減少系統所花的成本</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在此篇</a:t>
            </a:r>
            <a:r>
              <a:rPr lang="en-US" altLang="zh-TW" dirty="0"/>
              <a:t>paper</a:t>
            </a:r>
            <a:r>
              <a:rPr lang="zh-TW" altLang="en-US" dirty="0"/>
              <a:t>，他們研究任務排程問題來減少邊緣計算系統的成本</a:t>
            </a:r>
            <a:endParaRPr lang="en-US" altLang="zh-TW" dirty="0"/>
          </a:p>
          <a:p>
            <a:r>
              <a:rPr lang="zh-TW" altLang="en-US" dirty="0"/>
              <a:t>我們將任務排程問題模擬為一個最佳化問題</a:t>
            </a:r>
            <a:endParaRPr lang="en-US" altLang="zh-TW" dirty="0"/>
          </a:p>
          <a:p>
            <a:r>
              <a:rPr lang="zh-TW" altLang="en-US" dirty="0"/>
              <a:t>目標是最小化系統成本同時滿足所有任務的延遲需求</a:t>
            </a:r>
            <a:endParaRPr lang="en-US" altLang="zh-TW" dirty="0"/>
          </a:p>
          <a:p>
            <a:r>
              <a:rPr lang="zh-TW" altLang="en-US" dirty="0"/>
              <a:t>接下來，我們會證明提出的最佳化問題是一個</a:t>
            </a:r>
            <a:r>
              <a:rPr lang="en-US" altLang="zh-TW" dirty="0"/>
              <a:t>NP-HARD</a:t>
            </a:r>
            <a:r>
              <a:rPr lang="zh-TW" altLang="en-US" dirty="0"/>
              <a:t>的問題</a:t>
            </a:r>
          </a:p>
          <a:p>
            <a:r>
              <a:rPr lang="zh-TW" altLang="en-US" dirty="0"/>
              <a:t>為了有效率的解決這個最佳化問題，  我們提出了一個任務排成的演算法，  叫做兩階段任務排程最佳化成本 </a:t>
            </a:r>
            <a:r>
              <a:rPr lang="en-US" altLang="zh-TW" dirty="0"/>
              <a:t>TTSCO</a:t>
            </a:r>
          </a:p>
          <a:p>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3</a:t>
            </a:fld>
            <a:endParaRPr lang="zh-TW" altLang="en-US"/>
          </a:p>
        </p:txBody>
      </p:sp>
    </p:spTree>
    <p:extLst>
      <p:ext uri="{BB962C8B-B14F-4D97-AF65-F5344CB8AC3E}">
        <p14:creationId xmlns:p14="http://schemas.microsoft.com/office/powerpoint/2010/main" val="2763980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為了制訂 在邊緣計算系統的任務排程問題 </a:t>
            </a:r>
            <a:endParaRPr lang="en-US" altLang="zh-TW" dirty="0"/>
          </a:p>
          <a:p>
            <a:endParaRPr lang="en-US" altLang="zh-TW" dirty="0"/>
          </a:p>
          <a:p>
            <a:r>
              <a:rPr lang="zh-TW" altLang="en-US" dirty="0"/>
              <a:t>我們先對</a:t>
            </a:r>
            <a:r>
              <a:rPr lang="en-US" altLang="zh-TW" dirty="0"/>
              <a:t>user</a:t>
            </a:r>
            <a:r>
              <a:rPr lang="zh-TW" altLang="en-US" dirty="0"/>
              <a:t>卸載的</a:t>
            </a:r>
            <a:r>
              <a:rPr lang="en-US" altLang="zh-TW" dirty="0"/>
              <a:t>input</a:t>
            </a:r>
            <a:r>
              <a:rPr lang="zh-TW" altLang="en-US" dirty="0"/>
              <a:t>任務 以及可用的邊緣伺服器 建模型</a:t>
            </a:r>
            <a:endParaRPr lang="en-US" altLang="zh-TW" dirty="0"/>
          </a:p>
          <a:p>
            <a:endParaRPr lang="en-US" altLang="zh-TW" dirty="0"/>
          </a:p>
          <a:p>
            <a:r>
              <a:rPr lang="zh-TW" altLang="en-US" dirty="0"/>
              <a:t>接著 我們得到任務排程問題的資源約束 然後提出一個統一的優化框架</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21</a:t>
            </a:fld>
            <a:endParaRPr lang="zh-TW" altLang="en-US"/>
          </a:p>
        </p:txBody>
      </p:sp>
    </p:spTree>
    <p:extLst>
      <p:ext uri="{BB962C8B-B14F-4D97-AF65-F5344CB8AC3E}">
        <p14:creationId xmlns:p14="http://schemas.microsoft.com/office/powerpoint/2010/main" val="4260539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任務模型 跟伺服器模型</a:t>
            </a:r>
            <a:endParaRPr lang="en-US" altLang="zh-TW" dirty="0"/>
          </a:p>
          <a:p>
            <a:endParaRPr lang="en-US" altLang="zh-TW" dirty="0"/>
          </a:p>
          <a:p>
            <a:r>
              <a:rPr lang="zh-TW" altLang="en-US" dirty="0"/>
              <a:t>在邊緣計算系統 我們考慮在執行任務排成策略 時要處理的 一組對延遲很敏感的任務</a:t>
            </a:r>
            <a:endParaRPr lang="en-US" altLang="zh-TW" dirty="0"/>
          </a:p>
          <a:p>
            <a:r>
              <a:rPr lang="en-US" altLang="zh-TW" dirty="0"/>
              <a:t>N</a:t>
            </a:r>
            <a:r>
              <a:rPr lang="zh-TW" altLang="en-US" dirty="0"/>
              <a:t>是</a:t>
            </a:r>
            <a:r>
              <a:rPr lang="en-US" altLang="zh-TW" dirty="0"/>
              <a:t>input</a:t>
            </a:r>
            <a:r>
              <a:rPr lang="zh-TW" altLang="en-US" dirty="0"/>
              <a:t>任務的總數量</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各個</a:t>
            </a:r>
            <a:r>
              <a:rPr lang="en-US" altLang="zh-TW" dirty="0"/>
              <a:t>t I </a:t>
            </a:r>
            <a:r>
              <a:rPr lang="zh-TW" altLang="en-US" dirty="0"/>
              <a:t>表示為 </a:t>
            </a:r>
            <a:r>
              <a:rPr lang="en-US" altLang="zh-TW" dirty="0"/>
              <a:t>di </a:t>
            </a:r>
            <a:r>
              <a:rPr lang="en-US" altLang="zh-TW" dirty="0" err="1"/>
              <a:t>wi</a:t>
            </a:r>
            <a:r>
              <a:rPr lang="en-US" altLang="zh-TW" dirty="0"/>
              <a:t> sigma I </a:t>
            </a:r>
            <a:r>
              <a:rPr lang="en-US" altLang="zh-TW" dirty="0" err="1"/>
              <a:t>si</a:t>
            </a:r>
            <a:endParaRPr lang="en-US" altLang="zh-TW" dirty="0"/>
          </a:p>
          <a:p>
            <a:r>
              <a:rPr lang="en-US" altLang="zh-TW" dirty="0"/>
              <a:t>Di</a:t>
            </a:r>
            <a:r>
              <a:rPr lang="zh-TW" altLang="en-US" dirty="0"/>
              <a:t>表示 </a:t>
            </a:r>
            <a:r>
              <a:rPr lang="en-US" altLang="zh-TW" dirty="0" err="1"/>
              <a:t>ti</a:t>
            </a:r>
            <a:r>
              <a:rPr lang="en-US" altLang="zh-TW" dirty="0"/>
              <a:t> </a:t>
            </a:r>
            <a:r>
              <a:rPr lang="zh-TW" altLang="en-US" dirty="0"/>
              <a:t>的傳輸資料大小 包含了要被伺服器計算的</a:t>
            </a:r>
            <a:r>
              <a:rPr lang="en-US" altLang="zh-TW" dirty="0"/>
              <a:t>input data</a:t>
            </a:r>
            <a:r>
              <a:rPr lang="zh-TW" altLang="en-US" dirty="0"/>
              <a:t>以及 要給</a:t>
            </a:r>
            <a:r>
              <a:rPr lang="en-US" altLang="zh-TW" dirty="0"/>
              <a:t>user</a:t>
            </a:r>
            <a:r>
              <a:rPr lang="zh-TW" altLang="en-US" dirty="0"/>
              <a:t>的</a:t>
            </a:r>
            <a:r>
              <a:rPr lang="en-US" altLang="zh-TW" dirty="0"/>
              <a:t>output data</a:t>
            </a:r>
          </a:p>
          <a:p>
            <a:r>
              <a:rPr lang="en-US" altLang="zh-TW" dirty="0"/>
              <a:t>w I</a:t>
            </a:r>
            <a:r>
              <a:rPr lang="zh-TW" altLang="en-US" dirty="0"/>
              <a:t> 表示</a:t>
            </a:r>
            <a:r>
              <a:rPr lang="en-US" altLang="zh-TW" dirty="0" err="1"/>
              <a:t>ti</a:t>
            </a:r>
            <a:r>
              <a:rPr lang="en-US" altLang="zh-TW" dirty="0"/>
              <a:t> </a:t>
            </a:r>
            <a:r>
              <a:rPr lang="zh-TW" altLang="en-US" dirty="0"/>
              <a:t>的計算工作附載</a:t>
            </a:r>
            <a:endParaRPr lang="en-US" altLang="zh-TW" dirty="0"/>
          </a:p>
          <a:p>
            <a:r>
              <a:rPr lang="en-US" altLang="zh-TW" dirty="0"/>
              <a:t>Sigma I </a:t>
            </a:r>
            <a:r>
              <a:rPr lang="zh-TW" altLang="en-US" dirty="0"/>
              <a:t>表示</a:t>
            </a:r>
            <a:r>
              <a:rPr lang="en-US" altLang="zh-TW" dirty="0" err="1"/>
              <a:t>ti</a:t>
            </a:r>
            <a:r>
              <a:rPr lang="en-US" altLang="zh-TW" dirty="0"/>
              <a:t> </a:t>
            </a:r>
            <a:r>
              <a:rPr lang="zh-TW" altLang="en-US" dirty="0"/>
              <a:t>的</a:t>
            </a:r>
            <a:r>
              <a:rPr lang="en-US" altLang="zh-TW" dirty="0"/>
              <a:t>deadline</a:t>
            </a:r>
            <a:r>
              <a:rPr lang="zh-TW" altLang="en-US" dirty="0"/>
              <a:t>需求</a:t>
            </a:r>
            <a:endParaRPr lang="en-US" altLang="zh-TW" dirty="0"/>
          </a:p>
          <a:p>
            <a:r>
              <a:rPr lang="en-US" altLang="zh-TW" dirty="0"/>
              <a:t>Si </a:t>
            </a:r>
            <a:r>
              <a:rPr lang="zh-TW" altLang="en-US" dirty="0"/>
              <a:t>表示</a:t>
            </a:r>
            <a:r>
              <a:rPr lang="en-US" altLang="zh-TW" dirty="0" err="1"/>
              <a:t>ti</a:t>
            </a:r>
            <a:r>
              <a:rPr lang="zh-TW" altLang="en-US" dirty="0"/>
              <a:t>的儲存要求</a:t>
            </a:r>
          </a:p>
          <a:p>
            <a:endParaRPr lang="en-US" altLang="zh-TW"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22</a:t>
            </a:fld>
            <a:endParaRPr lang="zh-TW" altLang="en-US"/>
          </a:p>
        </p:txBody>
      </p:sp>
    </p:spTree>
    <p:extLst>
      <p:ext uri="{BB962C8B-B14F-4D97-AF65-F5344CB8AC3E}">
        <p14:creationId xmlns:p14="http://schemas.microsoft.com/office/powerpoint/2010/main" val="3353767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我們考慮有</a:t>
            </a:r>
            <a:r>
              <a:rPr lang="en-US" altLang="zh-TW" dirty="0"/>
              <a:t>m </a:t>
            </a:r>
            <a:r>
              <a:rPr lang="zh-TW" altLang="en-US" dirty="0"/>
              <a:t>個異質的邊緣伺服器</a:t>
            </a:r>
            <a:endParaRPr lang="en-US" altLang="zh-TW" dirty="0"/>
          </a:p>
          <a:p>
            <a:r>
              <a:rPr lang="zh-TW" altLang="en-US" dirty="0"/>
              <a:t>每個伺服器 表示成 </a:t>
            </a:r>
            <a:r>
              <a:rPr lang="en-US" altLang="zh-TW" dirty="0"/>
              <a:t>B</a:t>
            </a:r>
            <a:r>
              <a:rPr lang="zh-TW" altLang="en-US" dirty="0"/>
              <a:t> </a:t>
            </a:r>
            <a:r>
              <a:rPr lang="en-US" altLang="zh-TW" dirty="0"/>
              <a:t>j V j R j S j</a:t>
            </a:r>
          </a:p>
          <a:p>
            <a:r>
              <a:rPr lang="en-US" altLang="zh-TW" dirty="0" err="1"/>
              <a:t>Bj</a:t>
            </a:r>
            <a:r>
              <a:rPr lang="en-US" altLang="zh-TW" dirty="0"/>
              <a:t> </a:t>
            </a:r>
            <a:r>
              <a:rPr lang="zh-TW" altLang="en-US" dirty="0"/>
              <a:t>表示在執行任務排程策略時 伺服器 </a:t>
            </a:r>
            <a:r>
              <a:rPr lang="en-US" altLang="zh-TW" dirty="0" err="1"/>
              <a:t>ej</a:t>
            </a:r>
            <a:r>
              <a:rPr lang="zh-TW" altLang="en-US" dirty="0"/>
              <a:t>跟</a:t>
            </a:r>
            <a:r>
              <a:rPr lang="en-US" altLang="zh-TW" dirty="0"/>
              <a:t>ECA</a:t>
            </a:r>
            <a:r>
              <a:rPr lang="zh-TW" altLang="en-US" dirty="0"/>
              <a:t>之間可用的溝通頻寬</a:t>
            </a:r>
            <a:endParaRPr lang="en-US" altLang="zh-TW" dirty="0"/>
          </a:p>
          <a:p>
            <a:r>
              <a:rPr lang="zh-TW" altLang="en-US" dirty="0"/>
              <a:t>一組虛擬機被部屬在各個伺服器 而且每個虛擬機只能同時 處理一個計算任務</a:t>
            </a:r>
            <a:endParaRPr lang="en-US" altLang="zh-TW" dirty="0"/>
          </a:p>
          <a:p>
            <a:r>
              <a:rPr lang="en-US" altLang="zh-TW" dirty="0" err="1"/>
              <a:t>Vj</a:t>
            </a:r>
            <a:r>
              <a:rPr lang="en-US" altLang="zh-TW" dirty="0"/>
              <a:t> </a:t>
            </a:r>
            <a:r>
              <a:rPr lang="zh-TW" altLang="en-US" dirty="0"/>
              <a:t>是被部署在伺服器</a:t>
            </a:r>
            <a:r>
              <a:rPr lang="en-US" altLang="zh-TW" dirty="0" err="1"/>
              <a:t>ej</a:t>
            </a:r>
            <a:r>
              <a:rPr lang="en-US" altLang="zh-TW" dirty="0"/>
              <a:t> </a:t>
            </a:r>
            <a:r>
              <a:rPr lang="zh-TW" altLang="en-US" dirty="0"/>
              <a:t>的虛擬機數量               </a:t>
            </a:r>
            <a:r>
              <a:rPr lang="en-US" altLang="zh-TW" dirty="0" err="1"/>
              <a:t>Rj</a:t>
            </a:r>
            <a:r>
              <a:rPr lang="zh-TW" altLang="en-US" dirty="0"/>
              <a:t> 表示在伺服器</a:t>
            </a:r>
            <a:r>
              <a:rPr lang="en-US" altLang="zh-TW" dirty="0" err="1"/>
              <a:t>ej</a:t>
            </a:r>
            <a:r>
              <a:rPr lang="en-US" altLang="zh-TW" dirty="0"/>
              <a:t> </a:t>
            </a:r>
            <a:r>
              <a:rPr lang="zh-TW" altLang="en-US" dirty="0"/>
              <a:t>每個虛擬機的計算速率                   </a:t>
            </a:r>
            <a:r>
              <a:rPr lang="en-US" altLang="zh-TW" dirty="0" err="1"/>
              <a:t>Sj</a:t>
            </a:r>
            <a:r>
              <a:rPr lang="zh-TW" altLang="en-US" dirty="0"/>
              <a:t> 表示 伺服器</a:t>
            </a:r>
            <a:r>
              <a:rPr lang="en-US" altLang="zh-TW" dirty="0" err="1"/>
              <a:t>ej</a:t>
            </a:r>
            <a:r>
              <a:rPr lang="zh-TW" altLang="en-US" dirty="0"/>
              <a:t>的可用儲存資源</a:t>
            </a:r>
            <a:endParaRPr lang="en-US" altLang="zh-TW" dirty="0"/>
          </a:p>
          <a:p>
            <a:r>
              <a:rPr lang="zh-TW" altLang="en-US" dirty="0"/>
              <a:t>每個任務排程發生時　每個虛擬機占用的頻寬是可以被動態調整的            我們用</a:t>
            </a:r>
            <a:r>
              <a:rPr lang="en-US" altLang="zh-TW" dirty="0"/>
              <a:t> </a:t>
            </a:r>
            <a:r>
              <a:rPr lang="en-US" altLang="zh-TW" dirty="0" err="1"/>
              <a:t>Bij</a:t>
            </a:r>
            <a:r>
              <a:rPr lang="en-US" altLang="zh-TW" dirty="0"/>
              <a:t> </a:t>
            </a:r>
            <a:r>
              <a:rPr lang="zh-TW" altLang="en-US" dirty="0"/>
              <a:t>表示當</a:t>
            </a:r>
            <a:r>
              <a:rPr lang="en-US" altLang="zh-TW" dirty="0" err="1"/>
              <a:t>ti</a:t>
            </a:r>
            <a:r>
              <a:rPr lang="en-US" altLang="zh-TW" dirty="0"/>
              <a:t> </a:t>
            </a:r>
            <a:r>
              <a:rPr lang="zh-TW" altLang="en-US" dirty="0"/>
              <a:t>被排給 </a:t>
            </a:r>
            <a:r>
              <a:rPr lang="en-US" altLang="zh-TW" dirty="0" err="1"/>
              <a:t>ej</a:t>
            </a:r>
            <a:r>
              <a:rPr lang="en-US" altLang="zh-TW" dirty="0"/>
              <a:t> </a:t>
            </a:r>
            <a:r>
              <a:rPr lang="zh-TW" altLang="en-US" dirty="0"/>
              <a:t>處理時 所需的頻寬需求              </a:t>
            </a:r>
            <a:r>
              <a:rPr lang="en-US" altLang="zh-TW" dirty="0" err="1"/>
              <a:t>Cj</a:t>
            </a:r>
            <a:r>
              <a:rPr lang="en-US" altLang="zh-TW" dirty="0"/>
              <a:t> </a:t>
            </a:r>
            <a:r>
              <a:rPr lang="zh-TW" altLang="en-US" dirty="0"/>
              <a:t>表示伺服器</a:t>
            </a:r>
            <a:r>
              <a:rPr lang="en-US" altLang="zh-TW" dirty="0" err="1"/>
              <a:t>ej</a:t>
            </a:r>
            <a:r>
              <a:rPr lang="en-US" altLang="zh-TW" dirty="0"/>
              <a:t> </a:t>
            </a:r>
            <a:r>
              <a:rPr lang="zh-TW" altLang="en-US" dirty="0"/>
              <a:t>在</a:t>
            </a:r>
            <a:r>
              <a:rPr lang="en-US" altLang="zh-TW" dirty="0"/>
              <a:t>ON</a:t>
            </a:r>
            <a:r>
              <a:rPr lang="zh-TW" altLang="en-US" dirty="0"/>
              <a:t>狀態時的成本</a:t>
            </a:r>
            <a:endParaRPr lang="en-US" altLang="zh-TW" dirty="0"/>
          </a:p>
          <a:p>
            <a:r>
              <a:rPr lang="zh-TW" altLang="en-US" dirty="0"/>
              <a:t>這篇</a:t>
            </a:r>
            <a:r>
              <a:rPr lang="en-US" altLang="zh-TW" dirty="0"/>
              <a:t>paper</a:t>
            </a:r>
            <a:r>
              <a:rPr lang="zh-TW" altLang="en-US" dirty="0"/>
              <a:t>主要的符號跟定義如 </a:t>
            </a:r>
            <a:r>
              <a:rPr lang="en-US" altLang="zh-TW" dirty="0"/>
              <a:t>table 1</a:t>
            </a:r>
            <a:r>
              <a:rPr lang="zh-TW" altLang="en-US" dirty="0"/>
              <a:t>所示</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23</a:t>
            </a:fld>
            <a:endParaRPr lang="zh-TW" altLang="en-US"/>
          </a:p>
        </p:txBody>
      </p:sp>
    </p:spTree>
    <p:extLst>
      <p:ext uri="{BB962C8B-B14F-4D97-AF65-F5344CB8AC3E}">
        <p14:creationId xmlns:p14="http://schemas.microsoft.com/office/powerpoint/2010/main" val="674284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我們定義了一個二元變數 </a:t>
            </a:r>
            <a:r>
              <a:rPr lang="en-US" altLang="zh-TW" dirty="0" err="1"/>
              <a:t>xij</a:t>
            </a:r>
            <a:r>
              <a:rPr lang="zh-TW" altLang="en-US" dirty="0"/>
              <a:t> 來表示</a:t>
            </a:r>
            <a:r>
              <a:rPr lang="en-US" altLang="zh-TW" dirty="0" err="1"/>
              <a:t>ti</a:t>
            </a:r>
            <a:r>
              <a:rPr lang="zh-TW" altLang="en-US" dirty="0"/>
              <a:t>是否被配給</a:t>
            </a:r>
            <a:r>
              <a:rPr lang="en-US" altLang="zh-TW" dirty="0" err="1"/>
              <a:t>ei</a:t>
            </a:r>
            <a:endParaRPr lang="en-US" altLang="zh-TW" dirty="0"/>
          </a:p>
          <a:p>
            <a:endParaRPr lang="en-US" altLang="zh-TW" dirty="0"/>
          </a:p>
          <a:p>
            <a:r>
              <a:rPr lang="zh-TW" altLang="en-US" dirty="0"/>
              <a:t>因為邊緣計算系統有足夠的服務能力來處理所有任務需求</a:t>
            </a:r>
            <a:endParaRPr lang="en-US" altLang="zh-TW" dirty="0"/>
          </a:p>
          <a:p>
            <a:r>
              <a:rPr lang="zh-TW" altLang="en-US" dirty="0"/>
              <a:t>每個任務</a:t>
            </a:r>
            <a:r>
              <a:rPr lang="en-US" altLang="zh-TW" dirty="0" err="1"/>
              <a:t>ti</a:t>
            </a:r>
            <a:r>
              <a:rPr lang="zh-TW" altLang="en-US" dirty="0"/>
              <a:t>可以配給一個伺服器處理</a:t>
            </a:r>
            <a:endParaRPr lang="en-US" altLang="zh-TW" dirty="0"/>
          </a:p>
          <a:p>
            <a:endParaRPr lang="en-US" altLang="zh-TW" dirty="0"/>
          </a:p>
          <a:p>
            <a:r>
              <a:rPr lang="zh-TW" altLang="en-US" dirty="0"/>
              <a:t>而且一個任務也只能被一個伺服器處理</a:t>
            </a:r>
            <a:endParaRPr lang="en-US" altLang="zh-TW" dirty="0"/>
          </a:p>
          <a:p>
            <a:endParaRPr lang="en-US" altLang="zh-TW"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25</a:t>
            </a:fld>
            <a:endParaRPr lang="zh-TW" altLang="en-US"/>
          </a:p>
        </p:txBody>
      </p:sp>
    </p:spTree>
    <p:extLst>
      <p:ext uri="{BB962C8B-B14F-4D97-AF65-F5344CB8AC3E}">
        <p14:creationId xmlns:p14="http://schemas.microsoft.com/office/powerpoint/2010/main" val="2669894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因為每個伺服器上的資源是有限的</a:t>
            </a:r>
            <a:endParaRPr lang="en-US" altLang="zh-TW" dirty="0"/>
          </a:p>
          <a:p>
            <a:endParaRPr lang="en-US" altLang="zh-TW" dirty="0"/>
          </a:p>
          <a:p>
            <a:r>
              <a:rPr lang="zh-TW" altLang="en-US" dirty="0"/>
              <a:t>以下的任務排程約束必須被滿足</a:t>
            </a:r>
            <a:endParaRPr lang="en-US" altLang="zh-TW" dirty="0"/>
          </a:p>
          <a:p>
            <a:endParaRPr lang="en-US" altLang="zh-TW" dirty="0"/>
          </a:p>
          <a:p>
            <a:r>
              <a:rPr lang="zh-TW" altLang="en-US" dirty="0"/>
              <a:t>在每個伺服器 必須要有足夠的儲存空間來儲存 被處理的任務 否則就會導致 被處理任務的數據 遺失</a:t>
            </a:r>
            <a:endParaRPr lang="en-US" altLang="zh-TW" dirty="0"/>
          </a:p>
          <a:p>
            <a:endParaRPr lang="en-US" altLang="zh-TW" dirty="0"/>
          </a:p>
          <a:p>
            <a:r>
              <a:rPr lang="zh-TW" altLang="en-US" dirty="0"/>
              <a:t>因此 每個任務配給伺服器</a:t>
            </a:r>
            <a:r>
              <a:rPr lang="en-US" altLang="zh-TW" dirty="0" err="1"/>
              <a:t>ej</a:t>
            </a:r>
            <a:r>
              <a:rPr lang="en-US" altLang="zh-TW" dirty="0"/>
              <a:t> </a:t>
            </a:r>
            <a:r>
              <a:rPr lang="zh-TW" altLang="en-US" dirty="0"/>
              <a:t>所需的儲存需求 不能超過</a:t>
            </a:r>
            <a:r>
              <a:rPr lang="en-US" altLang="zh-TW" dirty="0" err="1"/>
              <a:t>ej</a:t>
            </a:r>
            <a:r>
              <a:rPr lang="zh-TW" altLang="en-US" dirty="0"/>
              <a:t>的儲存資源</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26</a:t>
            </a:fld>
            <a:endParaRPr lang="zh-TW" altLang="en-US"/>
          </a:p>
        </p:txBody>
      </p:sp>
    </p:spTree>
    <p:extLst>
      <p:ext uri="{BB962C8B-B14F-4D97-AF65-F5344CB8AC3E}">
        <p14:creationId xmlns:p14="http://schemas.microsoft.com/office/powerpoint/2010/main" val="3557164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因為在伺服器上部署的虛擬機數量是有限的</a:t>
            </a:r>
            <a:endParaRPr lang="en-US" altLang="zh-TW" dirty="0"/>
          </a:p>
          <a:p>
            <a:endParaRPr lang="en-US" altLang="zh-TW" dirty="0"/>
          </a:p>
          <a:p>
            <a:r>
              <a:rPr lang="zh-TW" altLang="en-US" dirty="0"/>
              <a:t>被配給伺服器</a:t>
            </a:r>
            <a:r>
              <a:rPr lang="en-US" altLang="zh-TW" dirty="0" err="1"/>
              <a:t>ej</a:t>
            </a:r>
            <a:r>
              <a:rPr lang="en-US" altLang="zh-TW" dirty="0"/>
              <a:t> </a:t>
            </a:r>
            <a:r>
              <a:rPr lang="zh-TW" altLang="en-US" dirty="0"/>
              <a:t>的任務總數</a:t>
            </a:r>
            <a:endParaRPr lang="en-US" altLang="zh-TW" dirty="0"/>
          </a:p>
          <a:p>
            <a:r>
              <a:rPr lang="zh-TW" altLang="en-US" dirty="0"/>
              <a:t>不能超過在伺服器上的虛擬機總數</a:t>
            </a:r>
            <a:endParaRPr lang="en-US" altLang="zh-TW" dirty="0"/>
          </a:p>
          <a:p>
            <a:endParaRPr lang="en-US" altLang="zh-TW" dirty="0"/>
          </a:p>
          <a:p>
            <a:r>
              <a:rPr lang="zh-TW" altLang="en-US" dirty="0"/>
              <a:t>表現</a:t>
            </a:r>
            <a:endParaRPr lang="en-US" altLang="zh-TW" dirty="0"/>
          </a:p>
          <a:p>
            <a:endParaRPr lang="en-US" altLang="zh-TW" dirty="0"/>
          </a:p>
          <a:p>
            <a:r>
              <a:rPr lang="zh-TW" altLang="en-US" dirty="0"/>
              <a:t>在本篇，因為被卸載的任務都有自己的延遲需求</a:t>
            </a:r>
            <a:endParaRPr lang="en-US" altLang="zh-TW" dirty="0"/>
          </a:p>
          <a:p>
            <a:endParaRPr lang="en-US" altLang="zh-TW" dirty="0"/>
          </a:p>
          <a:p>
            <a:r>
              <a:rPr lang="zh-TW" altLang="en-US" dirty="0"/>
              <a:t>每個任務的限制 必須在他的</a:t>
            </a:r>
            <a:r>
              <a:rPr lang="en-US" altLang="zh-TW" dirty="0"/>
              <a:t>deadline</a:t>
            </a:r>
            <a:r>
              <a:rPr lang="zh-TW" altLang="en-US" dirty="0"/>
              <a:t>裡完成</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27</a:t>
            </a:fld>
            <a:endParaRPr lang="zh-TW" altLang="en-US"/>
          </a:p>
        </p:txBody>
      </p:sp>
    </p:spTree>
    <p:extLst>
      <p:ext uri="{BB962C8B-B14F-4D97-AF65-F5344CB8AC3E}">
        <p14:creationId xmlns:p14="http://schemas.microsoft.com/office/powerpoint/2010/main" val="3719905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基本上 任務的完成時間有三個部分</a:t>
            </a:r>
            <a:endParaRPr lang="en-US" altLang="zh-TW" dirty="0"/>
          </a:p>
          <a:p>
            <a:endParaRPr lang="en-US" altLang="zh-TW" dirty="0"/>
          </a:p>
          <a:p>
            <a:r>
              <a:rPr lang="zh-TW" altLang="en-US" dirty="0"/>
              <a:t>計算時間 </a:t>
            </a:r>
            <a:endParaRPr lang="en-US" altLang="zh-TW" dirty="0"/>
          </a:p>
          <a:p>
            <a:endParaRPr lang="en-US" altLang="zh-TW" dirty="0"/>
          </a:p>
          <a:p>
            <a:r>
              <a:rPr lang="en-US" altLang="zh-TW" dirty="0" err="1"/>
              <a:t>Ti</a:t>
            </a:r>
            <a:r>
              <a:rPr lang="en-US" altLang="zh-TW" dirty="0"/>
              <a:t> </a:t>
            </a:r>
            <a:r>
              <a:rPr lang="zh-TW" altLang="en-US" dirty="0"/>
              <a:t>的</a:t>
            </a:r>
            <a:r>
              <a:rPr lang="en-US" altLang="zh-TW" dirty="0"/>
              <a:t>Input data</a:t>
            </a:r>
            <a:r>
              <a:rPr lang="zh-TW" altLang="en-US" dirty="0"/>
              <a:t>從</a:t>
            </a:r>
            <a:r>
              <a:rPr lang="en-US" altLang="zh-TW" dirty="0"/>
              <a:t>ECA</a:t>
            </a:r>
            <a:r>
              <a:rPr lang="zh-TW" altLang="en-US" dirty="0"/>
              <a:t>到伺服器</a:t>
            </a:r>
            <a:r>
              <a:rPr lang="en-US" altLang="zh-TW" dirty="0" err="1"/>
              <a:t>ej</a:t>
            </a:r>
            <a:r>
              <a:rPr lang="zh-TW" altLang="en-US" dirty="0"/>
              <a:t>傳輸時間</a:t>
            </a:r>
            <a:endParaRPr lang="en-US" altLang="zh-TW" dirty="0"/>
          </a:p>
          <a:p>
            <a:endParaRPr lang="en-US" altLang="zh-TW" dirty="0"/>
          </a:p>
          <a:p>
            <a:r>
              <a:rPr lang="en-US" altLang="zh-TW" dirty="0"/>
              <a:t>Output data</a:t>
            </a:r>
            <a:r>
              <a:rPr lang="zh-TW" altLang="en-US" dirty="0"/>
              <a:t>從伺服器到</a:t>
            </a:r>
            <a:r>
              <a:rPr lang="en-US" altLang="zh-TW" dirty="0"/>
              <a:t>ECA</a:t>
            </a:r>
            <a:r>
              <a:rPr lang="zh-TW" altLang="en-US" dirty="0"/>
              <a:t>的傳輸時間</a:t>
            </a:r>
            <a:endParaRPr lang="en-US" altLang="zh-TW" dirty="0"/>
          </a:p>
          <a:p>
            <a:endParaRPr lang="en-US" altLang="zh-TW" dirty="0"/>
          </a:p>
          <a:p>
            <a:r>
              <a:rPr lang="zh-TW" altLang="en-US" dirty="0"/>
              <a:t>要小於等於</a:t>
            </a:r>
            <a:r>
              <a:rPr lang="en-US" altLang="zh-TW" dirty="0"/>
              <a:t>sigma I</a:t>
            </a:r>
          </a:p>
          <a:p>
            <a:r>
              <a:rPr lang="en-US" altLang="zh-TW" dirty="0"/>
              <a:t> </a:t>
            </a:r>
            <a:r>
              <a:rPr lang="en-US" altLang="zh-TW" dirty="0" err="1"/>
              <a:t>ti</a:t>
            </a:r>
            <a:r>
              <a:rPr lang="en-US" altLang="zh-TW" dirty="0"/>
              <a:t> </a:t>
            </a:r>
            <a:r>
              <a:rPr lang="zh-TW" altLang="en-US" dirty="0"/>
              <a:t>的延遲需求</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28</a:t>
            </a:fld>
            <a:endParaRPr lang="zh-TW" altLang="en-US"/>
          </a:p>
        </p:txBody>
      </p:sp>
    </p:spTree>
    <p:extLst>
      <p:ext uri="{BB962C8B-B14F-4D97-AF65-F5344CB8AC3E}">
        <p14:creationId xmlns:p14="http://schemas.microsoft.com/office/powerpoint/2010/main" val="4125405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每個</a:t>
            </a:r>
            <a:r>
              <a:rPr lang="en-US" altLang="zh-TW" dirty="0" err="1"/>
              <a:t>ti</a:t>
            </a:r>
            <a:r>
              <a:rPr lang="zh-TW" altLang="en-US" dirty="0"/>
              <a:t>配給伺服器</a:t>
            </a:r>
            <a:r>
              <a:rPr lang="en-US" altLang="zh-TW" dirty="0" err="1"/>
              <a:t>ej</a:t>
            </a:r>
            <a:r>
              <a:rPr lang="zh-TW" altLang="en-US" dirty="0"/>
              <a:t> 有三個部份的時間可以被計算</a:t>
            </a:r>
            <a:endParaRPr lang="en-US" altLang="zh-TW" dirty="0"/>
          </a:p>
          <a:p>
            <a:endParaRPr lang="en-US" altLang="zh-TW" dirty="0"/>
          </a:p>
          <a:p>
            <a:r>
              <a:rPr lang="zh-TW" altLang="en-US" dirty="0"/>
              <a:t>計算時間 </a:t>
            </a:r>
            <a:r>
              <a:rPr lang="en-US" altLang="zh-TW" dirty="0"/>
              <a:t>:</a:t>
            </a:r>
            <a:r>
              <a:rPr lang="zh-TW" altLang="en-US" dirty="0"/>
              <a:t>  </a:t>
            </a:r>
            <a:r>
              <a:rPr lang="en-US" altLang="zh-TW" dirty="0" err="1"/>
              <a:t>ti</a:t>
            </a:r>
            <a:r>
              <a:rPr lang="zh-TW" altLang="en-US" dirty="0"/>
              <a:t>上的計算工作負載</a:t>
            </a:r>
            <a:r>
              <a:rPr lang="en-US" altLang="zh-TW" dirty="0"/>
              <a:t>/</a:t>
            </a:r>
            <a:r>
              <a:rPr lang="zh-TW" altLang="en-US" dirty="0"/>
              <a:t> 每個虛擬機的計算速率</a:t>
            </a:r>
            <a:endParaRPr lang="en-US" altLang="zh-TW" dirty="0"/>
          </a:p>
          <a:p>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err="1"/>
              <a:t>Ti</a:t>
            </a:r>
            <a:r>
              <a:rPr lang="en-US" altLang="zh-TW" dirty="0"/>
              <a:t> </a:t>
            </a:r>
            <a:r>
              <a:rPr lang="zh-TW" altLang="en-US" dirty="0"/>
              <a:t>的</a:t>
            </a:r>
            <a:r>
              <a:rPr lang="en-US" altLang="zh-TW" dirty="0"/>
              <a:t>Input data</a:t>
            </a:r>
            <a:r>
              <a:rPr lang="zh-TW" altLang="en-US" dirty="0"/>
              <a:t>從</a:t>
            </a:r>
            <a:r>
              <a:rPr lang="en-US" altLang="zh-TW" dirty="0"/>
              <a:t>ECA</a:t>
            </a:r>
            <a:r>
              <a:rPr lang="zh-TW" altLang="en-US" dirty="0"/>
              <a:t>到伺服器</a:t>
            </a:r>
            <a:r>
              <a:rPr lang="en-US" altLang="zh-TW" dirty="0" err="1"/>
              <a:t>ej</a:t>
            </a:r>
            <a:r>
              <a:rPr lang="zh-TW" altLang="en-US" dirty="0"/>
              <a:t>傳輸時間 </a:t>
            </a:r>
            <a:r>
              <a:rPr lang="en-US" altLang="zh-TW" dirty="0"/>
              <a:t>:</a:t>
            </a:r>
            <a:r>
              <a:rPr lang="zh-TW" altLang="en-US" dirty="0"/>
              <a:t> </a:t>
            </a:r>
            <a:r>
              <a:rPr lang="en-US" altLang="zh-TW" dirty="0" err="1"/>
              <a:t>Ti</a:t>
            </a:r>
            <a:r>
              <a:rPr lang="en-US" altLang="zh-TW" dirty="0"/>
              <a:t> input data</a:t>
            </a:r>
            <a:r>
              <a:rPr lang="zh-TW" altLang="en-US" dirty="0"/>
              <a:t>的大小</a:t>
            </a:r>
            <a:r>
              <a:rPr lang="en-US" altLang="zh-TW" dirty="0"/>
              <a:t>/ECA</a:t>
            </a:r>
            <a:r>
              <a:rPr lang="zh-TW" altLang="en-US" dirty="0"/>
              <a:t>跟伺服器間</a:t>
            </a:r>
            <a:r>
              <a:rPr lang="en-US" altLang="zh-TW" dirty="0"/>
              <a:t>TI</a:t>
            </a:r>
            <a:r>
              <a:rPr lang="zh-TW" altLang="en-US" dirty="0"/>
              <a:t>的下行頻寬</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a:t>Output data</a:t>
            </a:r>
            <a:r>
              <a:rPr lang="zh-TW" altLang="en-US" dirty="0"/>
              <a:t>從伺服器到</a:t>
            </a:r>
            <a:r>
              <a:rPr lang="en-US" altLang="zh-TW" dirty="0"/>
              <a:t>ECA</a:t>
            </a:r>
            <a:r>
              <a:rPr lang="zh-TW" altLang="en-US" dirty="0"/>
              <a:t>的傳輸時間 </a:t>
            </a:r>
            <a:r>
              <a:rPr lang="en-US" altLang="zh-TW" dirty="0"/>
              <a:t>:</a:t>
            </a:r>
            <a:r>
              <a:rPr lang="zh-TW" altLang="en-US" dirty="0"/>
              <a:t> </a:t>
            </a:r>
            <a:r>
              <a:rPr lang="en-US" altLang="zh-TW" dirty="0"/>
              <a:t>:</a:t>
            </a:r>
            <a:r>
              <a:rPr lang="en-US" altLang="zh-TW" dirty="0" err="1"/>
              <a:t>Ti</a:t>
            </a:r>
            <a:r>
              <a:rPr lang="en-US" altLang="zh-TW" dirty="0"/>
              <a:t> output data</a:t>
            </a:r>
            <a:r>
              <a:rPr lang="zh-TW" altLang="en-US" dirty="0"/>
              <a:t>的大小</a:t>
            </a:r>
            <a:r>
              <a:rPr lang="en-US" altLang="zh-TW" dirty="0"/>
              <a:t>/ECA</a:t>
            </a:r>
            <a:r>
              <a:rPr lang="zh-TW" altLang="en-US" dirty="0"/>
              <a:t>跟伺服器間</a:t>
            </a:r>
            <a:r>
              <a:rPr lang="en-US" altLang="zh-TW" dirty="0"/>
              <a:t>TI</a:t>
            </a:r>
            <a:r>
              <a:rPr lang="zh-TW" altLang="en-US" dirty="0"/>
              <a:t>的上行頻寬</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29</a:t>
            </a:fld>
            <a:endParaRPr lang="zh-TW" altLang="en-US"/>
          </a:p>
        </p:txBody>
      </p:sp>
    </p:spTree>
    <p:extLst>
      <p:ext uri="{BB962C8B-B14F-4D97-AF65-F5344CB8AC3E}">
        <p14:creationId xmlns:p14="http://schemas.microsoft.com/office/powerpoint/2010/main" val="3734282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我們假設 </a:t>
            </a:r>
            <a:r>
              <a:rPr lang="en-US" altLang="zh-TW" dirty="0"/>
              <a:t>ECA</a:t>
            </a:r>
            <a:r>
              <a:rPr lang="zh-TW" altLang="en-US" dirty="0"/>
              <a:t>跟伺服器間</a:t>
            </a:r>
            <a:r>
              <a:rPr lang="en-US" altLang="zh-TW" dirty="0"/>
              <a:t>TI</a:t>
            </a:r>
            <a:r>
              <a:rPr lang="zh-TW" altLang="en-US" dirty="0"/>
              <a:t>的下行頻寬 跟上行頻寬相等</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因此第五式變為</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30</a:t>
            </a:fld>
            <a:endParaRPr lang="zh-TW" altLang="en-US"/>
          </a:p>
        </p:txBody>
      </p:sp>
    </p:spTree>
    <p:extLst>
      <p:ext uri="{BB962C8B-B14F-4D97-AF65-F5344CB8AC3E}">
        <p14:creationId xmlns:p14="http://schemas.microsoft.com/office/powerpoint/2010/main" val="3330812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如果</a:t>
            </a:r>
            <a:r>
              <a:rPr lang="en-US" altLang="zh-TW" dirty="0"/>
              <a:t>TI</a:t>
            </a:r>
            <a:r>
              <a:rPr lang="zh-TW" altLang="en-US" dirty="0"/>
              <a:t>配給伺服器</a:t>
            </a:r>
            <a:r>
              <a:rPr lang="en-US" altLang="zh-TW" dirty="0"/>
              <a:t>EJ </a:t>
            </a:r>
            <a:r>
              <a:rPr lang="zh-TW" altLang="en-US" dirty="0"/>
              <a:t>藉由第</a:t>
            </a:r>
            <a:r>
              <a:rPr lang="en-US" altLang="zh-TW" dirty="0"/>
              <a:t>10</a:t>
            </a:r>
            <a:r>
              <a:rPr lang="zh-TW" altLang="en-US" dirty="0"/>
              <a:t>式 可以求出頻寬需求</a:t>
            </a:r>
            <a:endParaRPr lang="en-US" altLang="zh-TW" dirty="0"/>
          </a:p>
          <a:p>
            <a:endParaRPr lang="en-US" altLang="zh-TW" dirty="0"/>
          </a:p>
          <a:p>
            <a:r>
              <a:rPr lang="zh-TW" altLang="en-US" dirty="0"/>
              <a:t>頻寬需求的不等式如下</a:t>
            </a:r>
            <a:endParaRPr lang="en-US" altLang="zh-TW" dirty="0"/>
          </a:p>
          <a:p>
            <a:endParaRPr lang="en-US" altLang="zh-TW" dirty="0"/>
          </a:p>
          <a:p>
            <a:r>
              <a:rPr lang="zh-TW" altLang="en-US" dirty="0"/>
              <a:t>為了減少邊緣計算系統的資源</a:t>
            </a:r>
            <a:endParaRPr lang="en-US" altLang="zh-TW" dirty="0"/>
          </a:p>
          <a:p>
            <a:endParaRPr lang="en-US" altLang="zh-TW" dirty="0"/>
          </a:p>
          <a:p>
            <a:r>
              <a:rPr lang="zh-TW" altLang="en-US" dirty="0"/>
              <a:t>我們考慮所有任務都被正確的在她的</a:t>
            </a:r>
            <a:r>
              <a:rPr lang="en-US" altLang="zh-TW" dirty="0"/>
              <a:t>DEADLINE SIGMA I</a:t>
            </a:r>
            <a:r>
              <a:rPr lang="zh-TW" altLang="en-US" dirty="0"/>
              <a:t>內完成</a:t>
            </a:r>
            <a:endParaRPr lang="en-US" altLang="zh-TW" dirty="0"/>
          </a:p>
          <a:p>
            <a:endParaRPr lang="en-US" altLang="zh-TW" dirty="0"/>
          </a:p>
          <a:p>
            <a:r>
              <a:rPr lang="zh-TW" altLang="en-US" dirty="0"/>
              <a:t>接著 </a:t>
            </a:r>
            <a:r>
              <a:rPr lang="en-US" altLang="zh-TW" dirty="0"/>
              <a:t>TI</a:t>
            </a:r>
            <a:r>
              <a:rPr lang="zh-TW" altLang="en-US" dirty="0"/>
              <a:t>在</a:t>
            </a:r>
            <a:r>
              <a:rPr lang="en-US" altLang="zh-TW" dirty="0"/>
              <a:t>ECA</a:t>
            </a:r>
            <a:r>
              <a:rPr lang="zh-TW" altLang="en-US" dirty="0"/>
              <a:t> 和</a:t>
            </a:r>
            <a:r>
              <a:rPr lang="en-US" altLang="zh-TW" dirty="0" err="1"/>
              <a:t>ej</a:t>
            </a:r>
            <a:r>
              <a:rPr lang="zh-TW" altLang="en-US" dirty="0"/>
              <a:t>間所需的頻寬如下</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31</a:t>
            </a:fld>
            <a:endParaRPr lang="zh-TW" altLang="en-US"/>
          </a:p>
        </p:txBody>
      </p:sp>
    </p:spTree>
    <p:extLst>
      <p:ext uri="{BB962C8B-B14F-4D97-AF65-F5344CB8AC3E}">
        <p14:creationId xmlns:p14="http://schemas.microsoft.com/office/powerpoint/2010/main" val="415017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我們證實我們演算法跟其他最佳解比起來較有效率</a:t>
            </a:r>
            <a:endParaRPr lang="en-US" altLang="zh-TW" dirty="0"/>
          </a:p>
          <a:p>
            <a:endParaRPr lang="en-US" altLang="zh-TW" dirty="0"/>
          </a:p>
          <a:p>
            <a:endParaRPr lang="en-US" altLang="zh-TW" dirty="0"/>
          </a:p>
          <a:p>
            <a:endParaRPr lang="en-US" altLang="zh-TW" dirty="0"/>
          </a:p>
          <a:p>
            <a:r>
              <a:rPr lang="zh-TW" altLang="en-US" dirty="0"/>
              <a:t>這顯示我們的演算法可以有效率的減少邊緣計算系統的成本  同時滿足所有任務的延遲需求</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4</a:t>
            </a:fld>
            <a:endParaRPr lang="zh-TW" altLang="en-US"/>
          </a:p>
        </p:txBody>
      </p:sp>
    </p:spTree>
    <p:extLst>
      <p:ext uri="{BB962C8B-B14F-4D97-AF65-F5344CB8AC3E}">
        <p14:creationId xmlns:p14="http://schemas.microsoft.com/office/powerpoint/2010/main" val="903525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對於各個邊緣伺服器 </a:t>
            </a:r>
            <a:r>
              <a:rPr lang="en-US" altLang="zh-TW" dirty="0" err="1"/>
              <a:t>ej</a:t>
            </a:r>
            <a:r>
              <a:rPr lang="zh-TW" altLang="en-US" dirty="0"/>
              <a:t>  被分配給</a:t>
            </a:r>
            <a:r>
              <a:rPr lang="en-US" altLang="zh-TW" dirty="0" err="1"/>
              <a:t>ej</a:t>
            </a:r>
            <a:r>
              <a:rPr lang="zh-TW" altLang="en-US" dirty="0"/>
              <a:t>的任務所需頻寬的總和不能大於</a:t>
            </a:r>
            <a:r>
              <a:rPr lang="en-US" altLang="zh-TW" dirty="0" err="1"/>
              <a:t>ej</a:t>
            </a:r>
            <a:r>
              <a:rPr lang="zh-TW" altLang="en-US" dirty="0"/>
              <a:t>的頻寬</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32</a:t>
            </a:fld>
            <a:endParaRPr lang="zh-TW" altLang="en-US"/>
          </a:p>
        </p:txBody>
      </p:sp>
    </p:spTree>
    <p:extLst>
      <p:ext uri="{BB962C8B-B14F-4D97-AF65-F5344CB8AC3E}">
        <p14:creationId xmlns:p14="http://schemas.microsoft.com/office/powerpoint/2010/main" val="3866253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成本</a:t>
            </a:r>
            <a:endParaRPr lang="en-US" altLang="zh-TW" dirty="0"/>
          </a:p>
          <a:p>
            <a:endParaRPr lang="en-US" altLang="zh-TW" dirty="0"/>
          </a:p>
          <a:p>
            <a:r>
              <a:rPr lang="zh-TW" altLang="en-US" dirty="0"/>
              <a:t>在邊緣計算系統，因為</a:t>
            </a:r>
            <a:r>
              <a:rPr lang="en-US" altLang="zh-TW" dirty="0"/>
              <a:t>ECA</a:t>
            </a:r>
            <a:r>
              <a:rPr lang="zh-TW" altLang="en-US" dirty="0"/>
              <a:t>跟各個邊緣伺服器溝通且管理他們</a:t>
            </a:r>
            <a:endParaRPr lang="en-US" altLang="zh-TW" dirty="0"/>
          </a:p>
          <a:p>
            <a:endParaRPr lang="en-US" altLang="zh-TW" dirty="0"/>
          </a:p>
          <a:p>
            <a:r>
              <a:rPr lang="zh-TW" altLang="en-US" dirty="0"/>
              <a:t>每個伺服器可以被</a:t>
            </a:r>
            <a:r>
              <a:rPr lang="en-US" altLang="zh-TW" dirty="0"/>
              <a:t>ECA</a:t>
            </a:r>
            <a:r>
              <a:rPr lang="zh-TW" altLang="en-US" dirty="0"/>
              <a:t>打開或關掉</a:t>
            </a:r>
            <a:endParaRPr lang="en-US" altLang="zh-TW" dirty="0"/>
          </a:p>
          <a:p>
            <a:endParaRPr lang="en-US" altLang="zh-TW" dirty="0"/>
          </a:p>
          <a:p>
            <a:r>
              <a:rPr lang="zh-TW" altLang="en-US" dirty="0"/>
              <a:t>對於在</a:t>
            </a:r>
            <a:r>
              <a:rPr lang="en-US" altLang="zh-TW" dirty="0"/>
              <a:t>ON</a:t>
            </a:r>
            <a:r>
              <a:rPr lang="zh-TW" altLang="en-US" dirty="0"/>
              <a:t>狀態的伺服器，邊緣計算系統會付出一定的成本來維持 這個伺服器的正常運行</a:t>
            </a:r>
            <a:endParaRPr lang="en-US" altLang="zh-TW" dirty="0"/>
          </a:p>
          <a:p>
            <a:endParaRPr lang="en-US" altLang="zh-TW" dirty="0"/>
          </a:p>
          <a:p>
            <a:r>
              <a:rPr lang="zh-TW" altLang="en-US" dirty="0"/>
              <a:t>例如 </a:t>
            </a:r>
            <a:r>
              <a:rPr lang="en-US" altLang="zh-TW" dirty="0"/>
              <a:t>ECA</a:t>
            </a:r>
            <a:r>
              <a:rPr lang="zh-TW" altLang="en-US" dirty="0"/>
              <a:t>的資源會被消耗去管理運行中的伺服器 然後運行中的伺服器會消耗大量能量</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33</a:t>
            </a:fld>
            <a:endParaRPr lang="zh-TW" altLang="en-US"/>
          </a:p>
        </p:txBody>
      </p:sp>
    </p:spTree>
    <p:extLst>
      <p:ext uri="{BB962C8B-B14F-4D97-AF65-F5344CB8AC3E}">
        <p14:creationId xmlns:p14="http://schemas.microsoft.com/office/powerpoint/2010/main" val="4022662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當伺服器</a:t>
            </a:r>
            <a:r>
              <a:rPr lang="en-US" altLang="zh-TW" dirty="0" err="1"/>
              <a:t>ej</a:t>
            </a:r>
            <a:r>
              <a:rPr lang="zh-TW" altLang="en-US" dirty="0"/>
              <a:t>在</a:t>
            </a:r>
            <a:r>
              <a:rPr lang="en-US" altLang="zh-TW" dirty="0"/>
              <a:t>ON</a:t>
            </a:r>
            <a:r>
              <a:rPr lang="zh-TW" altLang="en-US" dirty="0"/>
              <a:t>狀態時 邊緣計算系統需要付出的成本以</a:t>
            </a:r>
            <a:r>
              <a:rPr lang="en-US" altLang="zh-TW" dirty="0" err="1"/>
              <a:t>cj</a:t>
            </a:r>
            <a:r>
              <a:rPr lang="en-US" altLang="zh-TW" dirty="0"/>
              <a:t> </a:t>
            </a:r>
            <a:r>
              <a:rPr lang="zh-TW" altLang="en-US" dirty="0"/>
              <a:t>表示</a:t>
            </a:r>
            <a:endParaRPr lang="en-US" altLang="zh-TW" dirty="0"/>
          </a:p>
          <a:p>
            <a:endParaRPr lang="en-US" altLang="zh-TW" dirty="0"/>
          </a:p>
          <a:p>
            <a:r>
              <a:rPr lang="zh-TW" altLang="en-US" dirty="0"/>
              <a:t>在這篇</a:t>
            </a:r>
            <a:r>
              <a:rPr lang="en-US" altLang="zh-TW" dirty="0"/>
              <a:t>paper</a:t>
            </a:r>
            <a:r>
              <a:rPr lang="zh-TW" altLang="en-US" dirty="0"/>
              <a:t> 我們定義邊緣計算系統的成本是那些在</a:t>
            </a:r>
            <a:r>
              <a:rPr lang="en-US" altLang="zh-TW" dirty="0"/>
              <a:t>ON</a:t>
            </a:r>
            <a:r>
              <a:rPr lang="zh-TW" altLang="en-US" dirty="0"/>
              <a:t> 狀態伺服器的總成本</a:t>
            </a:r>
            <a:endParaRPr lang="en-US" altLang="zh-TW" dirty="0"/>
          </a:p>
          <a:p>
            <a:endParaRPr lang="en-US" altLang="zh-TW" dirty="0"/>
          </a:p>
          <a:p>
            <a:r>
              <a:rPr lang="en-US" altLang="zh-TW" dirty="0" err="1"/>
              <a:t>Yj</a:t>
            </a:r>
            <a:r>
              <a:rPr lang="zh-TW" altLang="en-US" dirty="0"/>
              <a:t>表示</a:t>
            </a:r>
            <a:r>
              <a:rPr lang="en-US" altLang="zh-TW" dirty="0" err="1"/>
              <a:t>ej</a:t>
            </a:r>
            <a:r>
              <a:rPr lang="zh-TW" altLang="en-US" dirty="0"/>
              <a:t>的狀態</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34</a:t>
            </a:fld>
            <a:endParaRPr lang="zh-TW" altLang="en-US"/>
          </a:p>
        </p:txBody>
      </p:sp>
    </p:spTree>
    <p:extLst>
      <p:ext uri="{BB962C8B-B14F-4D97-AF65-F5344CB8AC3E}">
        <p14:creationId xmlns:p14="http://schemas.microsoft.com/office/powerpoint/2010/main" val="2545907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最佳化問題</a:t>
            </a:r>
            <a:endParaRPr lang="en-US" altLang="zh-TW" dirty="0"/>
          </a:p>
          <a:p>
            <a:endParaRPr lang="en-US" altLang="zh-TW" dirty="0"/>
          </a:p>
          <a:p>
            <a:r>
              <a:rPr lang="zh-TW" altLang="en-US" dirty="0"/>
              <a:t>在邊緣計算系統中 </a:t>
            </a:r>
            <a:r>
              <a:rPr lang="en-US" altLang="zh-TW" dirty="0"/>
              <a:t>ECA</a:t>
            </a:r>
            <a:r>
              <a:rPr lang="zh-TW" altLang="en-US" dirty="0"/>
              <a:t>分配各個卸載任務 到邊緣伺服器</a:t>
            </a:r>
            <a:endParaRPr lang="en-US" altLang="zh-TW" dirty="0"/>
          </a:p>
          <a:p>
            <a:endParaRPr lang="en-US" altLang="zh-TW" dirty="0"/>
          </a:p>
          <a:p>
            <a:r>
              <a:rPr lang="zh-TW" altLang="en-US" dirty="0"/>
              <a:t>當伺服器被分配任務時 他會處於</a:t>
            </a:r>
            <a:r>
              <a:rPr lang="en-US" altLang="zh-TW" dirty="0"/>
              <a:t>ON</a:t>
            </a:r>
            <a:r>
              <a:rPr lang="zh-TW" altLang="en-US" dirty="0"/>
              <a:t> 狀態 否則為</a:t>
            </a:r>
            <a:r>
              <a:rPr lang="en-US" altLang="zh-TW" dirty="0"/>
              <a:t>OFF</a:t>
            </a:r>
          </a:p>
          <a:p>
            <a:endParaRPr lang="en-US" altLang="zh-TW" dirty="0"/>
          </a:p>
          <a:p>
            <a:r>
              <a:rPr lang="zh-TW" altLang="en-US" dirty="0"/>
              <a:t>我們任務排程策略 的最佳化目標是 最小化 邊緣計算系統的成本 </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35</a:t>
            </a:fld>
            <a:endParaRPr lang="zh-TW" altLang="en-US"/>
          </a:p>
        </p:txBody>
      </p:sp>
    </p:spTree>
    <p:extLst>
      <p:ext uri="{BB962C8B-B14F-4D97-AF65-F5344CB8AC3E}">
        <p14:creationId xmlns:p14="http://schemas.microsoft.com/office/powerpoint/2010/main" val="41721016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a:p>
            <a:endParaRPr lang="en-US" altLang="zh-TW" dirty="0"/>
          </a:p>
          <a:p>
            <a:r>
              <a:rPr lang="zh-TW" altLang="en-US" dirty="0"/>
              <a:t>邊緣計算系統 裡 成本最小化的最佳問題可以公式化為以下</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36</a:t>
            </a:fld>
            <a:endParaRPr lang="zh-TW" altLang="en-US"/>
          </a:p>
        </p:txBody>
      </p:sp>
    </p:spTree>
    <p:extLst>
      <p:ext uri="{BB962C8B-B14F-4D97-AF65-F5344CB8AC3E}">
        <p14:creationId xmlns:p14="http://schemas.microsoft.com/office/powerpoint/2010/main" val="9170578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該模型制定的 成本最優化問題 是</a:t>
            </a:r>
            <a:r>
              <a:rPr lang="en-US" altLang="zh-TW" dirty="0"/>
              <a:t>NP</a:t>
            </a:r>
            <a:r>
              <a:rPr lang="zh-TW" altLang="en-US" dirty="0"/>
              <a:t> </a:t>
            </a:r>
            <a:r>
              <a:rPr lang="en-US" altLang="zh-TW" dirty="0"/>
              <a:t>HARD</a:t>
            </a:r>
            <a:r>
              <a:rPr lang="zh-TW" altLang="en-US" dirty="0"/>
              <a:t>問題</a:t>
            </a:r>
            <a:endParaRPr lang="en-US" altLang="zh-TW" dirty="0"/>
          </a:p>
          <a:p>
            <a:endParaRPr lang="en-US" altLang="zh-TW" dirty="0"/>
          </a:p>
          <a:p>
            <a:r>
              <a:rPr lang="zh-TW" altLang="en-US" dirty="0"/>
              <a:t>每個伺服器</a:t>
            </a:r>
            <a:r>
              <a:rPr lang="en-US" altLang="zh-TW" dirty="0" err="1"/>
              <a:t>ej</a:t>
            </a:r>
            <a:r>
              <a:rPr lang="zh-TW" altLang="en-US" dirty="0"/>
              <a:t>的資源可以表示成</a:t>
            </a:r>
            <a:r>
              <a:rPr lang="en-US" altLang="zh-TW" dirty="0" err="1"/>
              <a:t>Pej</a:t>
            </a:r>
            <a:r>
              <a:rPr lang="zh-TW" altLang="en-US" dirty="0"/>
              <a:t> 當任務</a:t>
            </a:r>
            <a:r>
              <a:rPr lang="en-US" altLang="zh-TW" dirty="0" err="1"/>
              <a:t>i</a:t>
            </a:r>
            <a:r>
              <a:rPr lang="zh-TW" altLang="en-US" dirty="0"/>
              <a:t>在伺服器上</a:t>
            </a:r>
            <a:r>
              <a:rPr lang="en-US" altLang="zh-TW" dirty="0" err="1"/>
              <a:t>ej</a:t>
            </a:r>
            <a:r>
              <a:rPr lang="zh-TW" altLang="en-US" dirty="0"/>
              <a:t>計算時，任務所需的資源可以表示為</a:t>
            </a:r>
            <a:endParaRPr lang="en-US" altLang="zh-TW" dirty="0"/>
          </a:p>
          <a:p>
            <a:endParaRPr lang="en-US" altLang="zh-TW" dirty="0"/>
          </a:p>
          <a:p>
            <a:r>
              <a:rPr lang="en-US" altLang="zh-TW" dirty="0" err="1"/>
              <a:t>Sj</a:t>
            </a:r>
            <a:r>
              <a:rPr lang="zh-TW" altLang="en-US" dirty="0"/>
              <a:t>  </a:t>
            </a:r>
            <a:r>
              <a:rPr lang="en-US" altLang="zh-TW" dirty="0" err="1"/>
              <a:t>ej</a:t>
            </a:r>
            <a:r>
              <a:rPr lang="en-US" altLang="zh-TW" dirty="0"/>
              <a:t> </a:t>
            </a:r>
            <a:r>
              <a:rPr lang="zh-TW" altLang="en-US" dirty="0"/>
              <a:t>的可用儲存空間</a:t>
            </a:r>
            <a:endParaRPr lang="en-US" altLang="zh-TW" dirty="0"/>
          </a:p>
          <a:p>
            <a:r>
              <a:rPr lang="en-US" altLang="zh-TW" dirty="0"/>
              <a:t>V</a:t>
            </a:r>
            <a:r>
              <a:rPr lang="zh-TW" altLang="en-US" dirty="0"/>
              <a:t>       上部署的虛擬機數量</a:t>
            </a:r>
            <a:endParaRPr lang="en-US" altLang="zh-TW" dirty="0"/>
          </a:p>
          <a:p>
            <a:r>
              <a:rPr lang="en-US" altLang="zh-TW" dirty="0"/>
              <a:t>B</a:t>
            </a:r>
            <a:r>
              <a:rPr lang="zh-TW" altLang="en-US" dirty="0"/>
              <a:t>       跟</a:t>
            </a:r>
            <a:r>
              <a:rPr lang="en-US" altLang="zh-TW" dirty="0"/>
              <a:t>ECA</a:t>
            </a:r>
            <a:r>
              <a:rPr lang="zh-TW" altLang="en-US" dirty="0"/>
              <a:t>之間的頻寬</a:t>
            </a:r>
            <a:endParaRPr lang="en-US" altLang="zh-TW" dirty="0"/>
          </a:p>
          <a:p>
            <a:endParaRPr lang="en-US" altLang="zh-TW" dirty="0"/>
          </a:p>
          <a:p>
            <a:endParaRPr lang="en-US" altLang="zh-TW" dirty="0"/>
          </a:p>
          <a:p>
            <a:r>
              <a:rPr lang="en-US" altLang="zh-TW" dirty="0"/>
              <a:t>S </a:t>
            </a:r>
            <a:r>
              <a:rPr lang="en-US" altLang="zh-TW" dirty="0" err="1"/>
              <a:t>ti</a:t>
            </a:r>
            <a:r>
              <a:rPr lang="en-US" altLang="zh-TW" dirty="0"/>
              <a:t> </a:t>
            </a:r>
            <a:r>
              <a:rPr lang="zh-TW" altLang="en-US" dirty="0"/>
              <a:t>的儲存需求</a:t>
            </a:r>
            <a:endParaRPr lang="en-US" altLang="zh-TW" dirty="0"/>
          </a:p>
          <a:p>
            <a:r>
              <a:rPr lang="en-US" altLang="zh-TW" dirty="0"/>
              <a:t>B </a:t>
            </a:r>
            <a:r>
              <a:rPr lang="zh-TW" altLang="en-US" dirty="0"/>
              <a:t>如果</a:t>
            </a:r>
            <a:r>
              <a:rPr lang="en-US" altLang="zh-TW" dirty="0" err="1"/>
              <a:t>ti</a:t>
            </a:r>
            <a:r>
              <a:rPr lang="en-US" altLang="zh-TW" dirty="0"/>
              <a:t> </a:t>
            </a:r>
            <a:r>
              <a:rPr lang="zh-TW" altLang="en-US" dirty="0"/>
              <a:t>在</a:t>
            </a:r>
            <a:r>
              <a:rPr lang="en-US" altLang="zh-TW" dirty="0" err="1"/>
              <a:t>ej</a:t>
            </a:r>
            <a:r>
              <a:rPr lang="zh-TW" altLang="en-US" dirty="0"/>
              <a:t>上計算所需的頻寬需求</a:t>
            </a:r>
            <a:endParaRPr lang="en-US" altLang="zh-TW"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37</a:t>
            </a:fld>
            <a:endParaRPr lang="zh-TW" altLang="en-US"/>
          </a:p>
        </p:txBody>
      </p:sp>
    </p:spTree>
    <p:extLst>
      <p:ext uri="{BB962C8B-B14F-4D97-AF65-F5344CB8AC3E}">
        <p14:creationId xmlns:p14="http://schemas.microsoft.com/office/powerpoint/2010/main" val="36821441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我們考慮一個特殊的</a:t>
            </a:r>
            <a:r>
              <a:rPr lang="en-US" altLang="zh-TW" dirty="0"/>
              <a:t>case</a:t>
            </a:r>
            <a:r>
              <a:rPr lang="zh-TW" altLang="en-US" dirty="0"/>
              <a:t>就是 所有伺服器都是同質</a:t>
            </a:r>
            <a:endParaRPr lang="en-US" altLang="zh-TW" dirty="0"/>
          </a:p>
          <a:p>
            <a:endParaRPr lang="en-US" altLang="zh-TW" dirty="0"/>
          </a:p>
          <a:p>
            <a:r>
              <a:rPr lang="en-US" altLang="zh-TW" dirty="0" err="1"/>
              <a:t>Pti</a:t>
            </a:r>
            <a:r>
              <a:rPr lang="en-US" altLang="zh-TW" dirty="0"/>
              <a:t> </a:t>
            </a:r>
            <a:r>
              <a:rPr lang="en-US" altLang="zh-TW" dirty="0" err="1"/>
              <a:t>ej</a:t>
            </a:r>
            <a:endParaRPr lang="en-US" altLang="zh-TW" dirty="0"/>
          </a:p>
          <a:p>
            <a:endParaRPr lang="en-US" altLang="zh-TW" dirty="0"/>
          </a:p>
          <a:p>
            <a:r>
              <a:rPr lang="zh-TW" altLang="en-US" dirty="0"/>
              <a:t>成本最優化的問題是要最小化系統成本 同時 滿足各個任務的</a:t>
            </a:r>
            <a:r>
              <a:rPr lang="en-US" altLang="zh-TW" dirty="0"/>
              <a:t>QOS</a:t>
            </a:r>
          </a:p>
          <a:p>
            <a:endParaRPr lang="en-US" altLang="zh-TW" dirty="0"/>
          </a:p>
          <a:p>
            <a:r>
              <a:rPr lang="zh-TW" altLang="en-US" dirty="0"/>
              <a:t>我們可以將 每個任務視為一個物品 每個伺服器是一個容器</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38</a:t>
            </a:fld>
            <a:endParaRPr lang="zh-TW" altLang="en-US"/>
          </a:p>
        </p:txBody>
      </p:sp>
    </p:spTree>
    <p:extLst>
      <p:ext uri="{BB962C8B-B14F-4D97-AF65-F5344CB8AC3E}">
        <p14:creationId xmlns:p14="http://schemas.microsoft.com/office/powerpoint/2010/main" val="3966534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我們的目標是用最少的容器來</a:t>
            </a:r>
            <a:r>
              <a:rPr lang="en-US" altLang="zh-TW" dirty="0"/>
              <a:t>‘</a:t>
            </a:r>
            <a:r>
              <a:rPr lang="zh-TW" altLang="en-US" dirty="0"/>
              <a:t>裝所有的任務</a:t>
            </a:r>
            <a:endParaRPr lang="en-US" altLang="zh-TW" dirty="0"/>
          </a:p>
          <a:p>
            <a:endParaRPr lang="en-US" altLang="zh-TW" dirty="0"/>
          </a:p>
          <a:p>
            <a:r>
              <a:rPr lang="zh-TW" altLang="en-US" dirty="0"/>
              <a:t>這個問題跟 三維的裝箱問題 相等 是一個</a:t>
            </a:r>
            <a:r>
              <a:rPr lang="en-US" altLang="zh-TW" dirty="0"/>
              <a:t>NP HARD </a:t>
            </a:r>
            <a:r>
              <a:rPr lang="zh-TW" altLang="en-US" dirty="0"/>
              <a:t>問題</a:t>
            </a:r>
            <a:endParaRPr lang="en-US" altLang="zh-TW" dirty="0"/>
          </a:p>
          <a:p>
            <a:endParaRPr lang="en-US" altLang="zh-TW" dirty="0"/>
          </a:p>
          <a:p>
            <a:r>
              <a:rPr lang="zh-TW" altLang="en-US" dirty="0"/>
              <a:t>假設最佳化的問題不是</a:t>
            </a:r>
            <a:r>
              <a:rPr lang="en-US" altLang="zh-TW" dirty="0"/>
              <a:t>NP</a:t>
            </a:r>
            <a:r>
              <a:rPr lang="zh-TW" altLang="en-US" dirty="0"/>
              <a:t> </a:t>
            </a:r>
            <a:r>
              <a:rPr lang="en-US" altLang="zh-TW" dirty="0"/>
              <a:t>HARD</a:t>
            </a:r>
            <a:r>
              <a:rPr lang="zh-TW" altLang="en-US" dirty="0"/>
              <a:t> 那這個特殊的情況也不是</a:t>
            </a:r>
            <a:r>
              <a:rPr lang="en-US" altLang="zh-TW" dirty="0"/>
              <a:t>NP</a:t>
            </a:r>
            <a:r>
              <a:rPr lang="zh-TW" altLang="en-US" dirty="0"/>
              <a:t> </a:t>
            </a:r>
            <a:r>
              <a:rPr lang="en-US" altLang="zh-TW" dirty="0"/>
              <a:t>HARD</a:t>
            </a:r>
          </a:p>
          <a:p>
            <a:endParaRPr lang="en-US" altLang="zh-TW" dirty="0"/>
          </a:p>
          <a:p>
            <a:r>
              <a:rPr lang="zh-TW" altLang="en-US" dirty="0"/>
              <a:t>然而這跟我們的出的結論相反 因此我們的成本最優化問題是</a:t>
            </a:r>
            <a:r>
              <a:rPr lang="en-US" altLang="zh-TW" dirty="0"/>
              <a:t>NP</a:t>
            </a:r>
            <a:r>
              <a:rPr lang="zh-TW" altLang="en-US" dirty="0"/>
              <a:t> </a:t>
            </a:r>
            <a:r>
              <a:rPr lang="en-US" altLang="zh-TW" dirty="0"/>
              <a:t>HARD</a:t>
            </a:r>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39</a:t>
            </a:fld>
            <a:endParaRPr lang="zh-TW" altLang="en-US"/>
          </a:p>
        </p:txBody>
      </p:sp>
    </p:spTree>
    <p:extLst>
      <p:ext uri="{BB962C8B-B14F-4D97-AF65-F5344CB8AC3E}">
        <p14:creationId xmlns:p14="http://schemas.microsoft.com/office/powerpoint/2010/main" val="24854191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在本節 我們提出一個有效的</a:t>
            </a:r>
            <a:r>
              <a:rPr lang="en-US" altLang="zh-TW" dirty="0"/>
              <a:t>TTSCO</a:t>
            </a:r>
            <a:r>
              <a:rPr lang="zh-TW" altLang="en-US" dirty="0"/>
              <a:t>演算法 來解決我們的成本最佳問題</a:t>
            </a:r>
            <a:endParaRPr lang="en-US" altLang="zh-TW" dirty="0"/>
          </a:p>
          <a:p>
            <a:endParaRPr lang="en-US" altLang="zh-TW" dirty="0"/>
          </a:p>
          <a:p>
            <a:r>
              <a:rPr lang="zh-TW" altLang="en-US" dirty="0"/>
              <a:t>接著我們對</a:t>
            </a:r>
            <a:r>
              <a:rPr lang="en-US" altLang="zh-TW" dirty="0"/>
              <a:t>TTSCO</a:t>
            </a:r>
            <a:r>
              <a:rPr lang="zh-TW" altLang="en-US" dirty="0"/>
              <a:t> 演算法進行分析</a:t>
            </a:r>
            <a:endParaRPr lang="en-US" altLang="zh-TW" dirty="0"/>
          </a:p>
          <a:p>
            <a:endParaRPr lang="en-US" altLang="zh-TW" dirty="0"/>
          </a:p>
          <a:p>
            <a:r>
              <a:rPr lang="zh-TW" altLang="en-US" dirty="0"/>
              <a:t>因為本篇的成本最佳化問題是</a:t>
            </a:r>
            <a:r>
              <a:rPr lang="en-US" altLang="zh-TW" dirty="0"/>
              <a:t>NP HARD </a:t>
            </a:r>
            <a:r>
              <a:rPr lang="zh-TW" altLang="en-US" dirty="0"/>
              <a:t>所以不可能在多項式時間內 找到最佳解</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40</a:t>
            </a:fld>
            <a:endParaRPr lang="zh-TW" altLang="en-US"/>
          </a:p>
        </p:txBody>
      </p:sp>
    </p:spTree>
    <p:extLst>
      <p:ext uri="{BB962C8B-B14F-4D97-AF65-F5344CB8AC3E}">
        <p14:creationId xmlns:p14="http://schemas.microsoft.com/office/powerpoint/2010/main" val="11228619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基於啟發式演算法 我們設計</a:t>
            </a:r>
            <a:r>
              <a:rPr lang="en-US" altLang="zh-TW" dirty="0"/>
              <a:t>TTSCO</a:t>
            </a:r>
            <a:r>
              <a:rPr lang="zh-TW" altLang="en-US" dirty="0"/>
              <a:t>演算法來解決最佳化問題</a:t>
            </a:r>
            <a:endParaRPr lang="en-US" altLang="zh-TW" dirty="0"/>
          </a:p>
          <a:p>
            <a:endParaRPr lang="en-US" altLang="zh-TW" dirty="0"/>
          </a:p>
          <a:p>
            <a:r>
              <a:rPr lang="en-US" altLang="zh-TW" dirty="0"/>
              <a:t>TTSCO</a:t>
            </a:r>
            <a:r>
              <a:rPr lang="zh-TW" altLang="en-US" dirty="0"/>
              <a:t>演算法包含兩階段</a:t>
            </a:r>
            <a:endParaRPr lang="en-US" altLang="zh-TW" dirty="0"/>
          </a:p>
          <a:p>
            <a:endParaRPr lang="en-US" altLang="zh-TW" dirty="0"/>
          </a:p>
          <a:p>
            <a:r>
              <a:rPr lang="zh-TW" altLang="en-US" dirty="0"/>
              <a:t>第一階段是我們利用改進的啟發是演算法來 獲得 初步的任務排成策略</a:t>
            </a:r>
            <a:endParaRPr lang="en-US" altLang="zh-TW" dirty="0"/>
          </a:p>
          <a:p>
            <a:endParaRPr lang="en-US" altLang="zh-TW" dirty="0"/>
          </a:p>
          <a:p>
            <a:r>
              <a:rPr lang="zh-TW" altLang="en-US" dirty="0"/>
              <a:t>第二階段 我們優化先前的任務排成方案 然後得到最終策略</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41</a:t>
            </a:fld>
            <a:endParaRPr lang="zh-TW" altLang="en-US"/>
          </a:p>
        </p:txBody>
      </p:sp>
    </p:spTree>
    <p:extLst>
      <p:ext uri="{BB962C8B-B14F-4D97-AF65-F5344CB8AC3E}">
        <p14:creationId xmlns:p14="http://schemas.microsoft.com/office/powerpoint/2010/main" val="3139992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伴隨著</a:t>
            </a:r>
            <a:r>
              <a:rPr lang="en-US" altLang="zh-TW" dirty="0"/>
              <a:t>IOT</a:t>
            </a:r>
            <a:r>
              <a:rPr lang="zh-TW" altLang="en-US" dirty="0"/>
              <a:t>技術的發展  對於延遲很敏感的應用程式數量  例如健康監測、以地點為基礎的擴增實境遊戲   都急速的增加</a:t>
            </a:r>
            <a:endParaRPr lang="en-US" altLang="zh-TW" dirty="0"/>
          </a:p>
          <a:p>
            <a:endParaRPr lang="en-US" altLang="zh-TW" dirty="0"/>
          </a:p>
          <a:p>
            <a:r>
              <a:rPr lang="zh-TW" altLang="en-US" dirty="0"/>
              <a:t>在</a:t>
            </a:r>
            <a:r>
              <a:rPr lang="en-US" altLang="zh-TW" dirty="0"/>
              <a:t>IOT</a:t>
            </a:r>
            <a:r>
              <a:rPr lang="zh-TW" altLang="en-US" dirty="0"/>
              <a:t> 設備的雲端資源及能量都有限的情況下，  很多附載比較重的處理任務 應該降載到遠端伺服器處理</a:t>
            </a:r>
            <a:endParaRPr lang="en-US" altLang="zh-TW" dirty="0"/>
          </a:p>
          <a:p>
            <a:endParaRPr lang="en-US" altLang="zh-TW" dirty="0"/>
          </a:p>
          <a:p>
            <a:r>
              <a:rPr lang="zh-TW" altLang="en-US" dirty="0"/>
              <a:t>有著足夠計算容量的雲計算被視為 一個處理降載任務的   潛在方式</a:t>
            </a:r>
            <a:endParaRPr lang="en-US" altLang="zh-TW"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5</a:t>
            </a:fld>
            <a:endParaRPr lang="zh-TW" altLang="en-US"/>
          </a:p>
        </p:txBody>
      </p:sp>
    </p:spTree>
    <p:extLst>
      <p:ext uri="{BB962C8B-B14F-4D97-AF65-F5344CB8AC3E}">
        <p14:creationId xmlns:p14="http://schemas.microsoft.com/office/powerpoint/2010/main" val="38441124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第一階段</a:t>
            </a:r>
            <a:endParaRPr lang="en-US" altLang="zh-TW" dirty="0"/>
          </a:p>
          <a:p>
            <a:endParaRPr lang="en-US" altLang="zh-TW" dirty="0"/>
          </a:p>
          <a:p>
            <a:r>
              <a:rPr lang="zh-TW" altLang="en-US" dirty="0"/>
              <a:t>由於邊緣伺服器在成本優化問題裡是異質的  </a:t>
            </a:r>
            <a:r>
              <a:rPr lang="en-US" altLang="zh-TW" dirty="0"/>
              <a:t>TTSCO</a:t>
            </a:r>
            <a:r>
              <a:rPr lang="zh-TW" altLang="en-US" dirty="0"/>
              <a:t>演算法應該考慮如何選擇邊緣伺服器來處理卸載的任務</a:t>
            </a:r>
            <a:endParaRPr lang="en-US" altLang="zh-TW" dirty="0"/>
          </a:p>
          <a:p>
            <a:endParaRPr lang="en-US" altLang="zh-TW" dirty="0"/>
          </a:p>
          <a:p>
            <a:r>
              <a:rPr lang="en-US" altLang="zh-TW" dirty="0"/>
              <a:t>TTSCO</a:t>
            </a:r>
            <a:r>
              <a:rPr lang="zh-TW" altLang="en-US" dirty="0"/>
              <a:t> 選擇單位成本</a:t>
            </a:r>
            <a:r>
              <a:rPr lang="en-US" altLang="zh-TW" dirty="0" err="1"/>
              <a:t>uj</a:t>
            </a:r>
            <a:r>
              <a:rPr lang="zh-TW" altLang="en-US" dirty="0"/>
              <a:t>最小的伺服器</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42</a:t>
            </a:fld>
            <a:endParaRPr lang="zh-TW" altLang="en-US"/>
          </a:p>
        </p:txBody>
      </p:sp>
    </p:spTree>
    <p:extLst>
      <p:ext uri="{BB962C8B-B14F-4D97-AF65-F5344CB8AC3E}">
        <p14:creationId xmlns:p14="http://schemas.microsoft.com/office/powerpoint/2010/main" val="9008988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不失一般性，不同邊緣伺服器的單位成本 也不同</a:t>
            </a:r>
            <a:endParaRPr lang="en-US" altLang="zh-TW" dirty="0"/>
          </a:p>
          <a:p>
            <a:endParaRPr lang="en-US" altLang="zh-TW" dirty="0"/>
          </a:p>
          <a:p>
            <a:r>
              <a:rPr lang="en-US" altLang="zh-TW" dirty="0" err="1"/>
              <a:t>Zj</a:t>
            </a:r>
            <a:r>
              <a:rPr lang="zh-TW" altLang="en-US" dirty="0"/>
              <a:t>表示</a:t>
            </a:r>
            <a:r>
              <a:rPr lang="en-US" altLang="zh-TW" dirty="0" err="1"/>
              <a:t>ej</a:t>
            </a:r>
            <a:r>
              <a:rPr lang="zh-TW" altLang="en-US" dirty="0"/>
              <a:t>的大小</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43</a:t>
            </a:fld>
            <a:endParaRPr lang="zh-TW" altLang="en-US"/>
          </a:p>
        </p:txBody>
      </p:sp>
    </p:spTree>
    <p:extLst>
      <p:ext uri="{BB962C8B-B14F-4D97-AF65-F5344CB8AC3E}">
        <p14:creationId xmlns:p14="http://schemas.microsoft.com/office/powerpoint/2010/main" val="14877629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Qej</a:t>
            </a:r>
            <a:r>
              <a:rPr lang="zh-TW" altLang="en-US" dirty="0"/>
              <a:t> 定義伺服器</a:t>
            </a:r>
            <a:r>
              <a:rPr lang="en-US" altLang="zh-TW" dirty="0" err="1"/>
              <a:t>ej</a:t>
            </a:r>
            <a:r>
              <a:rPr lang="zh-TW" altLang="en-US" dirty="0"/>
              <a:t>在被分配一些任務後剩餘的可用資源</a:t>
            </a:r>
            <a:endParaRPr lang="en-US" altLang="zh-TW" dirty="0"/>
          </a:p>
          <a:p>
            <a:endParaRPr lang="en-US" altLang="zh-TW" dirty="0"/>
          </a:p>
          <a:p>
            <a:r>
              <a:rPr lang="zh-TW" altLang="en-US" dirty="0"/>
              <a:t>機瑜啟發是演算法 對於可以在伺服器</a:t>
            </a:r>
            <a:r>
              <a:rPr lang="en-US" altLang="zh-TW" dirty="0" err="1"/>
              <a:t>ej</a:t>
            </a:r>
            <a:r>
              <a:rPr lang="zh-TW" altLang="en-US" dirty="0"/>
              <a:t>上處理的卸載任務 </a:t>
            </a:r>
            <a:r>
              <a:rPr lang="en-US" altLang="zh-TW" dirty="0"/>
              <a:t>ECA</a:t>
            </a:r>
            <a:r>
              <a:rPr lang="zh-TW" altLang="en-US" dirty="0"/>
              <a:t>會選擇最大的任務來讓這個伺服器處理</a:t>
            </a:r>
            <a:endParaRPr lang="en-US" altLang="zh-TW" dirty="0"/>
          </a:p>
          <a:p>
            <a:endParaRPr lang="en-US" altLang="zh-TW" dirty="0"/>
          </a:p>
          <a:p>
            <a:r>
              <a:rPr lang="zh-TW" altLang="en-US" dirty="0"/>
              <a:t>在</a:t>
            </a:r>
            <a:r>
              <a:rPr lang="en-US" altLang="zh-TW" dirty="0"/>
              <a:t>TTSCO</a:t>
            </a:r>
            <a:r>
              <a:rPr lang="zh-TW" altLang="en-US" dirty="0"/>
              <a:t>演算法 我們定義最大 是 </a:t>
            </a:r>
            <a:r>
              <a:rPr lang="en-US" altLang="zh-TW" dirty="0"/>
              <a:t>hi</a:t>
            </a:r>
            <a:r>
              <a:rPr lang="zh-TW" altLang="en-US" dirty="0"/>
              <a:t>內積的最大值</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44</a:t>
            </a:fld>
            <a:endParaRPr lang="zh-TW" altLang="en-US"/>
          </a:p>
        </p:txBody>
      </p:sp>
    </p:spTree>
    <p:extLst>
      <p:ext uri="{BB962C8B-B14F-4D97-AF65-F5344CB8AC3E}">
        <p14:creationId xmlns:p14="http://schemas.microsoft.com/office/powerpoint/2010/main" val="36892084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Hi</a:t>
            </a:r>
            <a:r>
              <a:rPr lang="zh-TW" altLang="en-US" dirty="0"/>
              <a:t>的內積 是                  最大化剩餘容量向量和物品的需求向量</a:t>
            </a:r>
            <a:endParaRPr lang="en-US" altLang="zh-TW" dirty="0"/>
          </a:p>
          <a:p>
            <a:endParaRPr lang="en-US" altLang="zh-TW" dirty="0"/>
          </a:p>
          <a:p>
            <a:r>
              <a:rPr lang="en-US" altLang="zh-TW" dirty="0"/>
              <a:t>(</a:t>
            </a:r>
            <a:r>
              <a:rPr lang="zh-TW" altLang="en-US" dirty="0"/>
              <a:t>微軟提出</a:t>
            </a:r>
            <a:r>
              <a:rPr lang="en-US" altLang="zh-TW" dirty="0"/>
              <a:t>)</a:t>
            </a:r>
          </a:p>
          <a:p>
            <a:r>
              <a:rPr lang="en-US" altLang="zh-TW" dirty="0"/>
              <a:t>P t*j</a:t>
            </a:r>
            <a:r>
              <a:rPr lang="zh-TW" altLang="en-US" dirty="0"/>
              <a:t>表示所有分配到伺服器</a:t>
            </a:r>
            <a:r>
              <a:rPr lang="en-US" altLang="zh-TW" dirty="0" err="1"/>
              <a:t>ej</a:t>
            </a:r>
            <a:r>
              <a:rPr lang="zh-TW" altLang="en-US" dirty="0"/>
              <a:t>的任務 所需的資源</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45</a:t>
            </a:fld>
            <a:endParaRPr lang="zh-TW" altLang="en-US"/>
          </a:p>
        </p:txBody>
      </p:sp>
    </p:spTree>
    <p:extLst>
      <p:ext uri="{BB962C8B-B14F-4D97-AF65-F5344CB8AC3E}">
        <p14:creationId xmlns:p14="http://schemas.microsoft.com/office/powerpoint/2010/main" val="3343227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第二階段</a:t>
            </a:r>
            <a:endParaRPr lang="en-US" altLang="zh-TW" dirty="0"/>
          </a:p>
          <a:p>
            <a:endParaRPr lang="en-US" altLang="zh-TW" dirty="0"/>
          </a:p>
          <a:p>
            <a:r>
              <a:rPr lang="zh-TW" altLang="en-US" dirty="0"/>
              <a:t>在第一階段後，我們得到初步的任務排成策略</a:t>
            </a:r>
            <a:endParaRPr lang="en-US" altLang="zh-TW" dirty="0"/>
          </a:p>
          <a:p>
            <a:endParaRPr lang="en-US" altLang="zh-TW" dirty="0"/>
          </a:p>
          <a:p>
            <a:r>
              <a:rPr lang="zh-TW" altLang="en-US" dirty="0"/>
              <a:t>值得注意的是 在一些特殊情況裡 可以進一步減少初步任務排成策略的系統成本</a:t>
            </a:r>
            <a:endParaRPr lang="en-US" altLang="zh-TW" dirty="0"/>
          </a:p>
          <a:p>
            <a:endParaRPr lang="en-US" altLang="zh-TW" dirty="0"/>
          </a:p>
          <a:p>
            <a:r>
              <a:rPr lang="zh-TW" altLang="en-US" dirty="0"/>
              <a:t>舉一個簡單的例子  考慮有兩個任務</a:t>
            </a:r>
            <a:r>
              <a:rPr lang="en-US" altLang="zh-TW" dirty="0"/>
              <a:t>A1</a:t>
            </a:r>
            <a:r>
              <a:rPr lang="zh-TW" altLang="en-US" dirty="0"/>
              <a:t> </a:t>
            </a:r>
            <a:r>
              <a:rPr lang="en-US" altLang="zh-TW" dirty="0"/>
              <a:t>A2</a:t>
            </a:r>
            <a:r>
              <a:rPr lang="zh-TW" altLang="en-US" dirty="0"/>
              <a:t> 要被計算</a:t>
            </a:r>
            <a:endParaRPr lang="en-US" altLang="zh-TW" dirty="0"/>
          </a:p>
          <a:p>
            <a:endParaRPr lang="en-US" altLang="zh-TW" dirty="0"/>
          </a:p>
          <a:p>
            <a:r>
              <a:rPr lang="zh-TW" altLang="en-US" dirty="0"/>
              <a:t>兩個伺服器</a:t>
            </a:r>
            <a:r>
              <a:rPr lang="en-US" altLang="zh-TW" dirty="0"/>
              <a:t>B1</a:t>
            </a:r>
            <a:r>
              <a:rPr lang="zh-TW" altLang="en-US" dirty="0"/>
              <a:t> </a:t>
            </a:r>
            <a:r>
              <a:rPr lang="en-US" altLang="zh-TW" dirty="0"/>
              <a:t>B2</a:t>
            </a:r>
            <a:r>
              <a:rPr lang="zh-TW" altLang="en-US" dirty="0"/>
              <a:t> </a:t>
            </a:r>
            <a:endParaRPr lang="en-US" altLang="zh-TW" dirty="0"/>
          </a:p>
          <a:p>
            <a:r>
              <a:rPr lang="en-US" altLang="zh-TW" dirty="0"/>
              <a:t>A1</a:t>
            </a:r>
            <a:r>
              <a:rPr lang="zh-TW" altLang="en-US" dirty="0"/>
              <a:t> </a:t>
            </a:r>
            <a:r>
              <a:rPr lang="en-US" altLang="zh-TW" dirty="0"/>
              <a:t>A2</a:t>
            </a:r>
            <a:r>
              <a:rPr lang="zh-TW" altLang="en-US" dirty="0"/>
              <a:t>的資源需求向量為 </a:t>
            </a:r>
            <a:r>
              <a:rPr lang="en-US" altLang="zh-TW" dirty="0"/>
              <a:t>10</a:t>
            </a:r>
            <a:r>
              <a:rPr lang="zh-TW" altLang="en-US" dirty="0"/>
              <a:t> </a:t>
            </a:r>
            <a:r>
              <a:rPr lang="en-US" altLang="zh-TW" dirty="0"/>
              <a:t>10</a:t>
            </a:r>
            <a:r>
              <a:rPr lang="zh-TW" altLang="en-US" dirty="0"/>
              <a:t> </a:t>
            </a:r>
            <a:r>
              <a:rPr lang="en-US" altLang="zh-TW" dirty="0"/>
              <a:t>10</a:t>
            </a:r>
            <a:r>
              <a:rPr lang="zh-TW" altLang="en-US" dirty="0"/>
              <a:t> 及 </a:t>
            </a:r>
            <a:r>
              <a:rPr lang="en-US" altLang="zh-TW" dirty="0"/>
              <a:t>20</a:t>
            </a:r>
            <a:r>
              <a:rPr lang="zh-TW" altLang="en-US" dirty="0"/>
              <a:t> </a:t>
            </a:r>
            <a:r>
              <a:rPr lang="en-US" altLang="zh-TW" dirty="0"/>
              <a:t>20</a:t>
            </a:r>
            <a:r>
              <a:rPr lang="zh-TW" altLang="en-US" dirty="0"/>
              <a:t> </a:t>
            </a:r>
            <a:r>
              <a:rPr lang="en-US" altLang="zh-TW" dirty="0"/>
              <a:t>20</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46</a:t>
            </a:fld>
            <a:endParaRPr lang="zh-TW" altLang="en-US"/>
          </a:p>
        </p:txBody>
      </p:sp>
    </p:spTree>
    <p:extLst>
      <p:ext uri="{BB962C8B-B14F-4D97-AF65-F5344CB8AC3E}">
        <p14:creationId xmlns:p14="http://schemas.microsoft.com/office/powerpoint/2010/main" val="21057413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伺服器</a:t>
            </a:r>
            <a:r>
              <a:rPr lang="en-US" altLang="zh-TW" dirty="0"/>
              <a:t>B1</a:t>
            </a:r>
            <a:r>
              <a:rPr lang="zh-TW" altLang="en-US" dirty="0"/>
              <a:t> </a:t>
            </a:r>
            <a:r>
              <a:rPr lang="en-US" altLang="zh-TW" dirty="0"/>
              <a:t>B2</a:t>
            </a:r>
            <a:r>
              <a:rPr lang="zh-TW" altLang="en-US" dirty="0"/>
              <a:t> 的可用資源向量是 </a:t>
            </a:r>
            <a:r>
              <a:rPr lang="en-US" altLang="zh-TW" dirty="0"/>
              <a:t>15</a:t>
            </a:r>
            <a:r>
              <a:rPr lang="zh-TW" altLang="en-US" dirty="0"/>
              <a:t> </a:t>
            </a:r>
            <a:r>
              <a:rPr lang="en-US" altLang="zh-TW" dirty="0"/>
              <a:t>15</a:t>
            </a:r>
            <a:r>
              <a:rPr lang="zh-TW" altLang="en-US" dirty="0"/>
              <a:t> </a:t>
            </a:r>
            <a:r>
              <a:rPr lang="en-US" altLang="zh-TW" dirty="0"/>
              <a:t>15</a:t>
            </a:r>
            <a:r>
              <a:rPr lang="zh-TW" altLang="en-US" dirty="0"/>
              <a:t> 及 </a:t>
            </a:r>
            <a:r>
              <a:rPr lang="en-US" altLang="zh-TW" dirty="0"/>
              <a:t>50</a:t>
            </a:r>
            <a:r>
              <a:rPr lang="zh-TW" altLang="en-US" dirty="0"/>
              <a:t> </a:t>
            </a:r>
            <a:r>
              <a:rPr lang="en-US" altLang="zh-TW" dirty="0"/>
              <a:t>50</a:t>
            </a:r>
            <a:r>
              <a:rPr lang="zh-TW" altLang="en-US" dirty="0"/>
              <a:t> </a:t>
            </a:r>
            <a:r>
              <a:rPr lang="en-US" altLang="zh-TW" dirty="0"/>
              <a:t>50</a:t>
            </a:r>
          </a:p>
          <a:p>
            <a:endParaRPr lang="en-US" altLang="zh-TW" dirty="0"/>
          </a:p>
          <a:p>
            <a:r>
              <a:rPr lang="zh-TW" altLang="en-US" dirty="0"/>
              <a:t>根據第一個排程階段  </a:t>
            </a:r>
            <a:r>
              <a:rPr lang="en-US" altLang="zh-TW" dirty="0"/>
              <a:t>A1</a:t>
            </a:r>
            <a:r>
              <a:rPr lang="zh-TW" altLang="en-US" dirty="0"/>
              <a:t>會被分配給</a:t>
            </a:r>
            <a:r>
              <a:rPr lang="en-US" altLang="zh-TW" dirty="0"/>
              <a:t>B1</a:t>
            </a:r>
            <a:r>
              <a:rPr lang="zh-TW" altLang="en-US" dirty="0"/>
              <a:t> </a:t>
            </a:r>
            <a:r>
              <a:rPr lang="en-US" altLang="zh-TW" dirty="0"/>
              <a:t>A2</a:t>
            </a:r>
            <a:r>
              <a:rPr lang="zh-TW" altLang="en-US" dirty="0"/>
              <a:t> 會被分配給</a:t>
            </a:r>
            <a:r>
              <a:rPr lang="en-US" altLang="zh-TW" dirty="0"/>
              <a:t>B2</a:t>
            </a:r>
          </a:p>
          <a:p>
            <a:endParaRPr lang="en-US" altLang="zh-TW" dirty="0"/>
          </a:p>
          <a:p>
            <a:r>
              <a:rPr lang="zh-TW" altLang="en-US" dirty="0"/>
              <a:t>在這個</a:t>
            </a:r>
            <a:r>
              <a:rPr lang="en-US" altLang="zh-TW" dirty="0"/>
              <a:t>case </a:t>
            </a:r>
            <a:r>
              <a:rPr lang="zh-TW" altLang="en-US" dirty="0"/>
              <a:t>總成本會是兩個伺服器的成本總和</a:t>
            </a:r>
            <a:endParaRPr lang="en-US" altLang="zh-TW" dirty="0"/>
          </a:p>
          <a:p>
            <a:endParaRPr lang="en-US" altLang="zh-TW" dirty="0"/>
          </a:p>
          <a:p>
            <a:r>
              <a:rPr lang="zh-TW" altLang="en-US" dirty="0"/>
              <a:t>然而如果兩個任務都被分配給</a:t>
            </a:r>
            <a:r>
              <a:rPr lang="en-US" altLang="zh-TW" dirty="0"/>
              <a:t>B2 </a:t>
            </a:r>
            <a:r>
              <a:rPr lang="zh-TW" altLang="en-US" dirty="0"/>
              <a:t>總成本就只會是</a:t>
            </a:r>
            <a:r>
              <a:rPr lang="en-US" altLang="zh-TW" dirty="0"/>
              <a:t>B2</a:t>
            </a:r>
            <a:r>
              <a:rPr lang="zh-TW" altLang="en-US" dirty="0"/>
              <a:t>的成本</a:t>
            </a:r>
            <a:endParaRPr lang="en-US" altLang="zh-TW" dirty="0"/>
          </a:p>
          <a:p>
            <a:endParaRPr lang="en-US" altLang="zh-TW" dirty="0"/>
          </a:p>
          <a:p>
            <a:r>
              <a:rPr lang="zh-TW" altLang="en-US" dirty="0"/>
              <a:t>藉由這種排程策略 總成本被明顯的減少</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47</a:t>
            </a:fld>
            <a:endParaRPr lang="zh-TW" altLang="en-US"/>
          </a:p>
        </p:txBody>
      </p:sp>
    </p:spTree>
    <p:extLst>
      <p:ext uri="{BB962C8B-B14F-4D97-AF65-F5344CB8AC3E}">
        <p14:creationId xmlns:p14="http://schemas.microsoft.com/office/powerpoint/2010/main" val="36348171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根據上面的例子 對於最後選擇的伺服器，只有少量的資源被使用</a:t>
            </a:r>
            <a:endParaRPr lang="en-US" altLang="zh-TW" dirty="0"/>
          </a:p>
          <a:p>
            <a:endParaRPr lang="en-US" altLang="zh-TW" dirty="0"/>
          </a:p>
          <a:p>
            <a:r>
              <a:rPr lang="zh-TW" altLang="en-US" dirty="0"/>
              <a:t>因此在第一階段後，我們需要進一步優化排程策略來減少不必要的成本</a:t>
            </a:r>
            <a:endParaRPr lang="en-US" altLang="zh-TW" dirty="0"/>
          </a:p>
          <a:p>
            <a:endParaRPr lang="en-US" altLang="zh-TW" dirty="0"/>
          </a:p>
          <a:p>
            <a:r>
              <a:rPr lang="zh-TW" altLang="en-US" dirty="0"/>
              <a:t>一般情況下 最後被選擇的伺服器會有大量的可用資源</a:t>
            </a:r>
            <a:endParaRPr lang="en-US" altLang="zh-TW" dirty="0"/>
          </a:p>
          <a:p>
            <a:endParaRPr lang="en-US" altLang="zh-TW" dirty="0"/>
          </a:p>
          <a:p>
            <a:r>
              <a:rPr lang="zh-TW" altLang="en-US" dirty="0"/>
              <a:t>在</a:t>
            </a:r>
            <a:r>
              <a:rPr lang="en-US" altLang="zh-TW" dirty="0"/>
              <a:t>TTSCO</a:t>
            </a:r>
            <a:r>
              <a:rPr lang="zh-TW" altLang="en-US" dirty="0"/>
              <a:t>演算法 我們提出一個最優策略來 最大化最後被選擇伺服器的資源利用率</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48</a:t>
            </a:fld>
            <a:endParaRPr lang="zh-TW" altLang="en-US"/>
          </a:p>
        </p:txBody>
      </p:sp>
    </p:spTree>
    <p:extLst>
      <p:ext uri="{BB962C8B-B14F-4D97-AF65-F5344CB8AC3E}">
        <p14:creationId xmlns:p14="http://schemas.microsoft.com/office/powerpoint/2010/main" val="9585507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最優化策略的主要思想 就是在第一階段後 將成本最小的伺服器 重新放入最後被選的伺服器</a:t>
            </a:r>
            <a:endParaRPr lang="en-US" altLang="zh-TW" dirty="0"/>
          </a:p>
          <a:p>
            <a:endParaRPr lang="en-US" altLang="zh-TW" dirty="0"/>
          </a:p>
          <a:p>
            <a:r>
              <a:rPr lang="zh-TW" altLang="en-US" dirty="0"/>
              <a:t>如此一來 </a:t>
            </a:r>
            <a:r>
              <a:rPr lang="en-US" altLang="zh-TW" dirty="0"/>
              <a:t>TTSCO</a:t>
            </a:r>
            <a:r>
              <a:rPr lang="zh-TW" altLang="en-US" dirty="0"/>
              <a:t> 演算法可以增加有最高程本伺服器的利用率 減少 小成本伺服器造成的 不必要成本</a:t>
            </a:r>
            <a:endParaRPr lang="en-US" altLang="zh-TW" dirty="0"/>
          </a:p>
          <a:p>
            <a:endParaRPr lang="en-US" altLang="zh-TW" dirty="0"/>
          </a:p>
          <a:p>
            <a:r>
              <a:rPr lang="zh-TW" altLang="en-US" dirty="0"/>
              <a:t>總結以上我們提出</a:t>
            </a:r>
            <a:r>
              <a:rPr lang="en-US" altLang="zh-TW" dirty="0"/>
              <a:t>TTSCO</a:t>
            </a:r>
            <a:r>
              <a:rPr lang="zh-TW" altLang="en-US" dirty="0"/>
              <a:t> 演算法來解決我們的最優問題</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49</a:t>
            </a:fld>
            <a:endParaRPr lang="zh-TW" altLang="en-US"/>
          </a:p>
        </p:txBody>
      </p:sp>
    </p:spTree>
    <p:extLst>
      <p:ext uri="{BB962C8B-B14F-4D97-AF65-F5344CB8AC3E}">
        <p14:creationId xmlns:p14="http://schemas.microsoft.com/office/powerpoint/2010/main" val="42461606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lnSpcReduction="10000"/>
          </a:bodyPr>
          <a:lstStyle/>
          <a:p>
            <a:r>
              <a:rPr lang="zh-TW" altLang="en-US" dirty="0"/>
              <a:t>演算法的</a:t>
            </a:r>
            <a:r>
              <a:rPr lang="en-US" altLang="zh-TW" dirty="0"/>
              <a:t>input</a:t>
            </a:r>
            <a:r>
              <a:rPr lang="zh-TW" altLang="en-US" dirty="0"/>
              <a:t>是要被分配到伺服器的任務集合 以及可用的邊緣伺服器集合  在第一行 我們先初始化在最優問題 的決策二元變數 </a:t>
            </a:r>
            <a:r>
              <a:rPr lang="en-US" altLang="zh-TW" dirty="0" err="1"/>
              <a:t>xij</a:t>
            </a:r>
            <a:r>
              <a:rPr lang="en-US" altLang="zh-TW" dirty="0"/>
              <a:t> </a:t>
            </a:r>
            <a:r>
              <a:rPr lang="zh-TW" altLang="en-US" dirty="0"/>
              <a:t>和</a:t>
            </a:r>
            <a:r>
              <a:rPr lang="en-US" altLang="zh-TW" dirty="0" err="1"/>
              <a:t>yj</a:t>
            </a:r>
            <a:r>
              <a:rPr lang="zh-TW" altLang="en-US" dirty="0"/>
              <a:t>  在第一階段  當單位成本相等時  我們將邊緣伺服器進行排序 單位成本</a:t>
            </a:r>
            <a:r>
              <a:rPr lang="en-US" altLang="zh-TW" dirty="0" err="1"/>
              <a:t>uj</a:t>
            </a:r>
            <a:r>
              <a:rPr lang="zh-TW" altLang="en-US" dirty="0"/>
              <a:t> 及 </a:t>
            </a:r>
            <a:r>
              <a:rPr lang="en-US" altLang="zh-TW" dirty="0" err="1"/>
              <a:t>cj</a:t>
            </a:r>
            <a:r>
              <a:rPr lang="zh-TW" altLang="en-US" dirty="0"/>
              <a:t>都按照 非遞減 排序                   從</a:t>
            </a:r>
            <a:r>
              <a:rPr lang="en-US" altLang="zh-TW" dirty="0"/>
              <a:t>5-16</a:t>
            </a:r>
            <a:r>
              <a:rPr lang="zh-TW" altLang="en-US" dirty="0"/>
              <a:t>行 我們根據任務的資源需求以及伺服器的可用資源來選擇要處理沒被分配的任務給伺服器     在第</a:t>
            </a:r>
            <a:r>
              <a:rPr lang="en-US" altLang="zh-TW" dirty="0"/>
              <a:t>6</a:t>
            </a:r>
            <a:r>
              <a:rPr lang="zh-TW" altLang="en-US" dirty="0"/>
              <a:t>行 我們在可用的伺服器集合</a:t>
            </a:r>
            <a:r>
              <a:rPr lang="en-US" altLang="zh-TW" dirty="0"/>
              <a:t>E</a:t>
            </a:r>
            <a:r>
              <a:rPr lang="zh-TW" altLang="en-US" dirty="0"/>
              <a:t>裡 選擇有最小單位程本的伺服器</a:t>
            </a:r>
            <a:r>
              <a:rPr lang="en-US" altLang="zh-TW" dirty="0" err="1"/>
              <a:t>ej</a:t>
            </a:r>
            <a:r>
              <a:rPr lang="zh-TW" altLang="en-US" dirty="0"/>
              <a:t>       如果選中的伺服器的可用資源 可以滿足還沒被分配的任務集合</a:t>
            </a:r>
            <a:r>
              <a:rPr lang="en-US" altLang="zh-TW" dirty="0"/>
              <a:t>T</a:t>
            </a:r>
            <a:r>
              <a:rPr lang="zh-TW" altLang="en-US" dirty="0"/>
              <a:t>中  某些任務的資源需求</a:t>
            </a:r>
            <a:endParaRPr lang="en-US" altLang="zh-TW" dirty="0"/>
          </a:p>
          <a:p>
            <a:r>
              <a:rPr lang="zh-TW" altLang="en-US" dirty="0"/>
              <a:t>就選擇最大的任務來放進伺服器</a:t>
            </a:r>
            <a:r>
              <a:rPr lang="en-US" altLang="zh-TW" dirty="0" err="1"/>
              <a:t>ej</a:t>
            </a:r>
            <a:r>
              <a:rPr lang="zh-TW" altLang="en-US" dirty="0"/>
              <a:t> </a:t>
            </a:r>
            <a:r>
              <a:rPr lang="en-US" altLang="zh-TW" dirty="0"/>
              <a:t>(</a:t>
            </a:r>
            <a:r>
              <a:rPr lang="zh-TW" altLang="en-US" dirty="0"/>
              <a:t>第</a:t>
            </a:r>
            <a:r>
              <a:rPr lang="en-US" altLang="zh-TW" dirty="0"/>
              <a:t>7-14)</a:t>
            </a:r>
            <a:r>
              <a:rPr lang="zh-TW" altLang="en-US" dirty="0"/>
              <a:t>    否則 伺服器</a:t>
            </a:r>
            <a:r>
              <a:rPr lang="en-US" altLang="zh-TW" dirty="0" err="1"/>
              <a:t>ej</a:t>
            </a:r>
            <a:r>
              <a:rPr lang="zh-TW" altLang="en-US" dirty="0"/>
              <a:t>就會從可用伺服器</a:t>
            </a:r>
            <a:r>
              <a:rPr lang="en-US" altLang="zh-TW" dirty="0"/>
              <a:t>E</a:t>
            </a:r>
            <a:r>
              <a:rPr lang="zh-TW" altLang="en-US" dirty="0"/>
              <a:t>裡被移除 </a:t>
            </a:r>
            <a:r>
              <a:rPr lang="en-US" altLang="zh-TW" dirty="0"/>
              <a:t>(</a:t>
            </a:r>
            <a:r>
              <a:rPr lang="zh-TW" altLang="en-US" dirty="0"/>
              <a:t>第</a:t>
            </a:r>
            <a:r>
              <a:rPr lang="en-US" altLang="zh-TW" dirty="0"/>
              <a:t>15)</a:t>
            </a:r>
            <a:r>
              <a:rPr lang="zh-TW" altLang="en-US" dirty="0"/>
              <a:t>      在第</a:t>
            </a:r>
            <a:r>
              <a:rPr lang="en-US" altLang="zh-TW" dirty="0"/>
              <a:t>8</a:t>
            </a:r>
            <a:r>
              <a:rPr lang="zh-TW" altLang="en-US" dirty="0"/>
              <a:t>行可以藉由剛剛</a:t>
            </a:r>
            <a:r>
              <a:rPr lang="en-US" altLang="zh-TW" dirty="0"/>
              <a:t>21</a:t>
            </a:r>
            <a:r>
              <a:rPr lang="zh-TW" altLang="en-US" dirty="0"/>
              <a:t>、</a:t>
            </a:r>
            <a:r>
              <a:rPr lang="en-US" altLang="zh-TW" dirty="0"/>
              <a:t>22</a:t>
            </a:r>
            <a:r>
              <a:rPr lang="zh-TW" altLang="en-US" dirty="0"/>
              <a:t>式得到最大的任務</a:t>
            </a:r>
            <a:r>
              <a:rPr lang="en-US" altLang="zh-TW" dirty="0" err="1"/>
              <a:t>ti</a:t>
            </a:r>
            <a:r>
              <a:rPr lang="zh-TW" altLang="en-US" dirty="0"/>
              <a:t>    接著</a:t>
            </a:r>
            <a:r>
              <a:rPr lang="en-US" altLang="zh-TW" dirty="0" err="1"/>
              <a:t>ti</a:t>
            </a:r>
            <a:r>
              <a:rPr lang="zh-TW" altLang="en-US" dirty="0"/>
              <a:t> 從沒被分配的任務集合</a:t>
            </a:r>
            <a:r>
              <a:rPr lang="en-US" altLang="zh-TW" dirty="0"/>
              <a:t>T</a:t>
            </a:r>
            <a:r>
              <a:rPr lang="zh-TW" altLang="en-US" dirty="0"/>
              <a:t>裡被移除     接著</a:t>
            </a:r>
            <a:r>
              <a:rPr lang="en-US" altLang="zh-TW" dirty="0" err="1"/>
              <a:t>tij</a:t>
            </a:r>
            <a:r>
              <a:rPr lang="en-US" altLang="zh-TW" dirty="0"/>
              <a:t> </a:t>
            </a:r>
            <a:r>
              <a:rPr lang="en-US" altLang="zh-TW" dirty="0" err="1"/>
              <a:t>yj</a:t>
            </a:r>
            <a:r>
              <a:rPr lang="zh-TW" altLang="en-US" dirty="0"/>
              <a:t>都被設為</a:t>
            </a:r>
            <a:r>
              <a:rPr lang="en-US" altLang="zh-TW" dirty="0"/>
              <a:t>1</a:t>
            </a:r>
            <a:r>
              <a:rPr lang="zh-TW" altLang="en-US" dirty="0"/>
              <a:t> </a:t>
            </a:r>
            <a:r>
              <a:rPr lang="en-US" altLang="zh-TW" dirty="0"/>
              <a:t>(</a:t>
            </a:r>
            <a:r>
              <a:rPr lang="zh-TW" altLang="en-US" dirty="0"/>
              <a:t>第</a:t>
            </a:r>
            <a:r>
              <a:rPr lang="en-US" altLang="zh-TW" dirty="0"/>
              <a:t>10-12)</a:t>
            </a:r>
            <a:r>
              <a:rPr lang="zh-TW" altLang="en-US" dirty="0"/>
              <a:t>     接著伺服器</a:t>
            </a:r>
            <a:r>
              <a:rPr lang="en-US" altLang="zh-TW" dirty="0" err="1"/>
              <a:t>ej</a:t>
            </a:r>
            <a:r>
              <a:rPr lang="zh-TW" altLang="en-US" dirty="0"/>
              <a:t>被加入以使用的伺服器</a:t>
            </a:r>
            <a:r>
              <a:rPr lang="en-US" altLang="zh-TW" dirty="0"/>
              <a:t>U</a:t>
            </a:r>
            <a:r>
              <a:rPr lang="zh-TW" altLang="en-US" dirty="0"/>
              <a:t>集合 裡</a:t>
            </a:r>
          </a:p>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50</a:t>
            </a:fld>
            <a:endParaRPr lang="zh-TW" altLang="en-US"/>
          </a:p>
        </p:txBody>
      </p:sp>
    </p:spTree>
    <p:extLst>
      <p:ext uri="{BB962C8B-B14F-4D97-AF65-F5344CB8AC3E}">
        <p14:creationId xmlns:p14="http://schemas.microsoft.com/office/powerpoint/2010/main" val="8230699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在第二階段， 我們首先得到 在</a:t>
            </a:r>
            <a:r>
              <a:rPr lang="en-US" altLang="zh-TW" dirty="0"/>
              <a:t>U</a:t>
            </a:r>
            <a:r>
              <a:rPr lang="zh-TW" altLang="en-US" dirty="0"/>
              <a:t>集合裡有最後選擇的伺服器 </a:t>
            </a:r>
            <a:r>
              <a:rPr lang="en-US" altLang="zh-TW" dirty="0"/>
              <a:t>eg1</a:t>
            </a:r>
            <a:r>
              <a:rPr lang="zh-TW" altLang="en-US" dirty="0"/>
              <a:t>然後最小成本 </a:t>
            </a:r>
            <a:r>
              <a:rPr lang="en-US" altLang="zh-TW" dirty="0"/>
              <a:t>eg2</a:t>
            </a:r>
          </a:p>
          <a:p>
            <a:endParaRPr lang="en-US" altLang="zh-TW" dirty="0"/>
          </a:p>
          <a:p>
            <a:r>
              <a:rPr lang="zh-TW" altLang="en-US" dirty="0"/>
              <a:t>如果伺服器</a:t>
            </a:r>
            <a:r>
              <a:rPr lang="en-US" altLang="zh-TW" dirty="0"/>
              <a:t>eg1</a:t>
            </a:r>
            <a:r>
              <a:rPr lang="zh-TW" altLang="en-US" dirty="0"/>
              <a:t>的可用資源可以滿足 在伺服器</a:t>
            </a:r>
            <a:r>
              <a:rPr lang="en-US" altLang="zh-TW" dirty="0"/>
              <a:t>eg2</a:t>
            </a:r>
            <a:r>
              <a:rPr lang="zh-TW" altLang="en-US" dirty="0"/>
              <a:t>裡的任務</a:t>
            </a:r>
            <a:r>
              <a:rPr lang="en-US" altLang="zh-TW" dirty="0" err="1"/>
              <a:t>ti</a:t>
            </a:r>
            <a:r>
              <a:rPr lang="zh-TW" altLang="en-US" dirty="0"/>
              <a:t>的資源需求</a:t>
            </a:r>
            <a:endParaRPr lang="en-US" altLang="zh-TW" dirty="0"/>
          </a:p>
          <a:p>
            <a:endParaRPr lang="en-US" altLang="zh-TW" dirty="0"/>
          </a:p>
          <a:p>
            <a:r>
              <a:rPr lang="zh-TW" altLang="en-US" dirty="0"/>
              <a:t>我們就重新把任務</a:t>
            </a:r>
            <a:r>
              <a:rPr lang="en-US" altLang="zh-TW" dirty="0" err="1"/>
              <a:t>ti</a:t>
            </a:r>
            <a:r>
              <a:rPr lang="zh-TW" altLang="en-US" dirty="0"/>
              <a:t>放回伺服器</a:t>
            </a:r>
            <a:r>
              <a:rPr lang="en-US" altLang="zh-TW" dirty="0"/>
              <a:t>eg1</a:t>
            </a:r>
            <a:r>
              <a:rPr lang="zh-TW" altLang="en-US" dirty="0"/>
              <a:t> 然後更新任務排成的變數 </a:t>
            </a:r>
            <a:r>
              <a:rPr lang="en-US" altLang="zh-TW" dirty="0"/>
              <a:t>(</a:t>
            </a:r>
            <a:r>
              <a:rPr lang="zh-TW" altLang="en-US" dirty="0"/>
              <a:t>第</a:t>
            </a:r>
            <a:r>
              <a:rPr lang="en-US" altLang="zh-TW" dirty="0"/>
              <a:t>19-27)</a:t>
            </a:r>
          </a:p>
          <a:p>
            <a:endParaRPr lang="en-US" altLang="zh-TW" dirty="0"/>
          </a:p>
          <a:p>
            <a:r>
              <a:rPr lang="zh-TW" altLang="en-US" dirty="0"/>
              <a:t>當在伺服器</a:t>
            </a:r>
            <a:r>
              <a:rPr lang="en-US" altLang="zh-TW" dirty="0"/>
              <a:t>eg2</a:t>
            </a:r>
            <a:r>
              <a:rPr lang="zh-TW" altLang="en-US" dirty="0"/>
              <a:t>裡的任務都全數被移除 伺服器</a:t>
            </a:r>
            <a:r>
              <a:rPr lang="en-US" altLang="zh-TW" dirty="0"/>
              <a:t>eg2</a:t>
            </a:r>
            <a:r>
              <a:rPr lang="zh-TW" altLang="en-US" dirty="0"/>
              <a:t>就會從</a:t>
            </a:r>
            <a:r>
              <a:rPr lang="en-US" altLang="zh-TW" dirty="0"/>
              <a:t>U</a:t>
            </a:r>
            <a:r>
              <a:rPr lang="zh-TW" altLang="en-US" dirty="0"/>
              <a:t>裡移除 並更新 伺服器</a:t>
            </a:r>
            <a:r>
              <a:rPr lang="en-US" altLang="zh-TW" dirty="0"/>
              <a:t>eg2 </a:t>
            </a:r>
            <a:r>
              <a:rPr lang="zh-TW" altLang="en-US" dirty="0"/>
              <a:t>的狀態</a:t>
            </a:r>
            <a:endParaRPr lang="en-US" altLang="zh-TW" dirty="0"/>
          </a:p>
          <a:p>
            <a:endParaRPr lang="en-US" altLang="zh-TW" dirty="0"/>
          </a:p>
          <a:p>
            <a:r>
              <a:rPr lang="zh-TW" altLang="en-US" dirty="0"/>
              <a:t>然後再集合</a:t>
            </a:r>
            <a:r>
              <a:rPr lang="en-US" altLang="zh-TW" dirty="0"/>
              <a:t>U</a:t>
            </a:r>
            <a:r>
              <a:rPr lang="zh-TW" altLang="en-US" dirty="0"/>
              <a:t>裡選取有最小成本的新伺服器 </a:t>
            </a:r>
            <a:r>
              <a:rPr lang="en-US" altLang="zh-TW" dirty="0"/>
              <a:t>(</a:t>
            </a:r>
            <a:r>
              <a:rPr lang="zh-TW" altLang="en-US" dirty="0"/>
              <a:t>第</a:t>
            </a:r>
            <a:r>
              <a:rPr lang="en-US" altLang="zh-TW" dirty="0"/>
              <a:t>22-25)</a:t>
            </a:r>
          </a:p>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51</a:t>
            </a:fld>
            <a:endParaRPr lang="zh-TW" altLang="en-US"/>
          </a:p>
        </p:txBody>
      </p:sp>
    </p:spTree>
    <p:extLst>
      <p:ext uri="{BB962C8B-B14F-4D97-AF65-F5344CB8AC3E}">
        <p14:creationId xmlns:p14="http://schemas.microsoft.com/office/powerpoint/2010/main" val="1792834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然而因為傳統雲跟</a:t>
            </a:r>
            <a:r>
              <a:rPr lang="en-US" altLang="zh-TW" dirty="0"/>
              <a:t>IOT</a:t>
            </a:r>
            <a:r>
              <a:rPr lang="zh-TW" altLang="en-US" dirty="0"/>
              <a:t>設備的遠距離  傳送大量的任務到傳統雲做處理  會導致回應時間太長以及嚴重的網路壅塞</a:t>
            </a:r>
            <a:endParaRPr lang="en-US" altLang="zh-TW" dirty="0"/>
          </a:p>
          <a:p>
            <a:endParaRPr lang="en-US" altLang="zh-TW" dirty="0"/>
          </a:p>
          <a:p>
            <a:r>
              <a:rPr lang="zh-TW" altLang="en-US" dirty="0"/>
              <a:t>為了處理這個問題 邊緣計算最近被提出作為一個有前途的計算模型</a:t>
            </a:r>
            <a:endParaRPr lang="en-US" altLang="zh-TW" dirty="0"/>
          </a:p>
          <a:p>
            <a:endParaRPr lang="en-US" altLang="zh-TW" dirty="0"/>
          </a:p>
          <a:p>
            <a:r>
              <a:rPr lang="zh-TW" altLang="en-US" dirty="0"/>
              <a:t>邊緣計算提供一個額外的計算基礎設施 這層包含了一些在網路端的伺服器</a:t>
            </a:r>
            <a:r>
              <a:rPr lang="en-US" altLang="zh-TW" dirty="0"/>
              <a:t>(</a:t>
            </a:r>
            <a:r>
              <a:rPr lang="zh-TW" altLang="en-US" dirty="0"/>
              <a:t>例如基地台</a:t>
            </a:r>
            <a:r>
              <a:rPr lang="en-US" altLang="zh-TW" dirty="0"/>
              <a:t>)</a:t>
            </a:r>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6</a:t>
            </a:fld>
            <a:endParaRPr lang="zh-TW" altLang="en-US"/>
          </a:p>
        </p:txBody>
      </p:sp>
    </p:spTree>
    <p:extLst>
      <p:ext uri="{BB962C8B-B14F-4D97-AF65-F5344CB8AC3E}">
        <p14:creationId xmlns:p14="http://schemas.microsoft.com/office/powerpoint/2010/main" val="19867168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我們接著分析</a:t>
            </a:r>
            <a:r>
              <a:rPr lang="en-US" altLang="zh-TW" dirty="0"/>
              <a:t>TTSCO</a:t>
            </a:r>
            <a:r>
              <a:rPr lang="zh-TW" altLang="en-US" dirty="0"/>
              <a:t>的時間複雜度</a:t>
            </a:r>
            <a:endParaRPr lang="en-US" altLang="zh-TW" dirty="0"/>
          </a:p>
          <a:p>
            <a:endParaRPr lang="en-US" altLang="zh-TW" dirty="0"/>
          </a:p>
          <a:p>
            <a:r>
              <a:rPr lang="zh-TW" altLang="en-US" dirty="0"/>
              <a:t>回想第一階段的</a:t>
            </a:r>
            <a:r>
              <a:rPr lang="en-US" altLang="zh-TW" dirty="0"/>
              <a:t>TTSCO</a:t>
            </a:r>
            <a:r>
              <a:rPr lang="zh-TW" altLang="en-US" dirty="0"/>
              <a:t>演算法  有兩著主要的階段  分別是 伺服器的排序 以及 分配任務給伺服器</a:t>
            </a:r>
            <a:endParaRPr lang="en-US" altLang="zh-TW" dirty="0"/>
          </a:p>
          <a:p>
            <a:endParaRPr lang="en-US" altLang="zh-TW" dirty="0"/>
          </a:p>
          <a:p>
            <a:r>
              <a:rPr lang="zh-TW" altLang="en-US" dirty="0"/>
              <a:t>在第一階段 排序伺服器會花至少 </a:t>
            </a:r>
            <a:r>
              <a:rPr lang="en-US" altLang="zh-TW" dirty="0" err="1"/>
              <a:t>mlogm</a:t>
            </a:r>
            <a:r>
              <a:rPr lang="zh-TW" altLang="en-US" dirty="0"/>
              <a:t>的時間</a:t>
            </a:r>
            <a:endParaRPr lang="en-US" altLang="zh-TW" dirty="0"/>
          </a:p>
          <a:p>
            <a:endParaRPr lang="en-US" altLang="zh-TW" dirty="0"/>
          </a:p>
          <a:p>
            <a:r>
              <a:rPr lang="zh-TW" altLang="en-US" dirty="0"/>
              <a:t>在第二階段 有</a:t>
            </a:r>
            <a:r>
              <a:rPr lang="en-US" altLang="zh-TW" dirty="0"/>
              <a:t>n</a:t>
            </a:r>
            <a:r>
              <a:rPr lang="zh-TW" altLang="en-US" dirty="0"/>
              <a:t>個任務要被分配</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52</a:t>
            </a:fld>
            <a:endParaRPr lang="zh-TW" altLang="en-US"/>
          </a:p>
        </p:txBody>
      </p:sp>
    </p:spTree>
    <p:extLst>
      <p:ext uri="{BB962C8B-B14F-4D97-AF65-F5344CB8AC3E}">
        <p14:creationId xmlns:p14="http://schemas.microsoft.com/office/powerpoint/2010/main" val="30109551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考慮到最壞的情況 就是被選擇的伺服器可以滿足所有沒被分配的任務的資源需求</a:t>
            </a:r>
            <a:endParaRPr lang="en-US" altLang="zh-TW" dirty="0"/>
          </a:p>
          <a:p>
            <a:endParaRPr lang="en-US" altLang="zh-TW" dirty="0"/>
          </a:p>
          <a:p>
            <a:r>
              <a:rPr lang="zh-TW" altLang="en-US" dirty="0"/>
              <a:t>演算法會花</a:t>
            </a:r>
            <a:r>
              <a:rPr lang="en-US" altLang="zh-TW" dirty="0"/>
              <a:t>N</a:t>
            </a:r>
            <a:r>
              <a:rPr lang="zh-TW" altLang="en-US" dirty="0"/>
              <a:t> 次來計算內積 以及選擇最大的任務</a:t>
            </a:r>
            <a:endParaRPr lang="en-US" altLang="zh-TW" dirty="0"/>
          </a:p>
          <a:p>
            <a:endParaRPr lang="en-US" altLang="zh-TW" dirty="0"/>
          </a:p>
          <a:p>
            <a:r>
              <a:rPr lang="zh-TW" altLang="en-US" dirty="0"/>
              <a:t>在這種狀況 第二個階段會花至少</a:t>
            </a:r>
            <a:r>
              <a:rPr lang="en-US" altLang="zh-TW" dirty="0"/>
              <a:t>n2</a:t>
            </a:r>
            <a:r>
              <a:rPr lang="zh-TW" altLang="en-US" dirty="0"/>
              <a:t>時間</a:t>
            </a:r>
            <a:endParaRPr lang="en-US" altLang="zh-TW" dirty="0"/>
          </a:p>
          <a:p>
            <a:endParaRPr lang="en-US" altLang="zh-TW" dirty="0"/>
          </a:p>
          <a:p>
            <a:r>
              <a:rPr lang="zh-TW" altLang="en-US" dirty="0"/>
              <a:t>因此第一階段最糟的時間複雜度會是 </a:t>
            </a:r>
            <a:r>
              <a:rPr lang="en-US" altLang="zh-TW" dirty="0"/>
              <a:t>mlogm+n2</a:t>
            </a:r>
          </a:p>
          <a:p>
            <a:endParaRPr lang="en-US" altLang="zh-TW" dirty="0"/>
          </a:p>
          <a:p>
            <a:r>
              <a:rPr lang="zh-TW" altLang="en-US" dirty="0"/>
              <a:t>對於第二個階段 最糟的情況會有</a:t>
            </a:r>
            <a:r>
              <a:rPr lang="en-US" altLang="zh-TW" dirty="0"/>
              <a:t>n-1</a:t>
            </a:r>
            <a:r>
              <a:rPr lang="zh-TW" altLang="en-US" dirty="0"/>
              <a:t>次</a:t>
            </a:r>
            <a:endParaRPr lang="en-US" altLang="zh-TW" dirty="0"/>
          </a:p>
          <a:p>
            <a:endParaRPr lang="en-US" altLang="zh-TW" dirty="0"/>
          </a:p>
          <a:p>
            <a:r>
              <a:rPr lang="zh-TW" altLang="en-US" dirty="0"/>
              <a:t>所以</a:t>
            </a:r>
            <a:r>
              <a:rPr lang="en-US" altLang="zh-TW" dirty="0"/>
              <a:t>TTSCO</a:t>
            </a:r>
            <a:r>
              <a:rPr lang="zh-TW" altLang="en-US" dirty="0"/>
              <a:t>罪遭的時間複雜度 匯市</a:t>
            </a:r>
            <a:r>
              <a:rPr lang="en-US" altLang="zh-TW" dirty="0"/>
              <a:t>mlogm+n2</a:t>
            </a:r>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53</a:t>
            </a:fld>
            <a:endParaRPr lang="zh-TW" altLang="en-US"/>
          </a:p>
        </p:txBody>
      </p:sp>
    </p:spTree>
    <p:extLst>
      <p:ext uri="{BB962C8B-B14F-4D97-AF65-F5344CB8AC3E}">
        <p14:creationId xmlns:p14="http://schemas.microsoft.com/office/powerpoint/2010/main" val="31292913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在本節 我們對解決最佳化問題的</a:t>
            </a:r>
            <a:r>
              <a:rPr lang="en-US" altLang="zh-TW" dirty="0"/>
              <a:t>TTSCO</a:t>
            </a:r>
            <a:r>
              <a:rPr lang="zh-TW" altLang="en-US" dirty="0"/>
              <a:t>演算法進行效評估</a:t>
            </a:r>
            <a:endParaRPr lang="en-US" altLang="zh-TW" dirty="0"/>
          </a:p>
          <a:p>
            <a:endParaRPr lang="en-US" altLang="zh-TW" dirty="0"/>
          </a:p>
          <a:p>
            <a:r>
              <a:rPr lang="zh-TW" altLang="en-US" dirty="0"/>
              <a:t>透過模擬的結果 我們展示了我們任務排成策略跟隨積排程策略相比的有效性及進步</a:t>
            </a:r>
            <a:endParaRPr lang="en-US" altLang="zh-TW" dirty="0"/>
          </a:p>
          <a:p>
            <a:endParaRPr lang="en-US" altLang="zh-TW" dirty="0"/>
          </a:p>
          <a:p>
            <a:r>
              <a:rPr lang="zh-TW" altLang="en-US" dirty="0"/>
              <a:t>隨機排程策略將每個任務分配到一個可用伺服器去處理</a:t>
            </a:r>
            <a:endParaRPr lang="en-US" altLang="zh-TW" dirty="0"/>
          </a:p>
          <a:p>
            <a:endParaRPr lang="en-US" altLang="zh-TW" dirty="0"/>
          </a:p>
          <a:p>
            <a:r>
              <a:rPr lang="zh-TW" altLang="en-US" dirty="0"/>
              <a:t>選擇的伺服器可以滿足任務所需的</a:t>
            </a:r>
            <a:r>
              <a:rPr lang="en-US" altLang="zh-TW" dirty="0"/>
              <a:t>QOS</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54</a:t>
            </a:fld>
            <a:endParaRPr lang="zh-TW" altLang="en-US"/>
          </a:p>
        </p:txBody>
      </p:sp>
    </p:spTree>
    <p:extLst>
      <p:ext uri="{BB962C8B-B14F-4D97-AF65-F5344CB8AC3E}">
        <p14:creationId xmlns:p14="http://schemas.microsoft.com/office/powerpoint/2010/main" val="28732182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在實驗中 我們考慮邊緣計算系統有 兩種型態的伺服器</a:t>
            </a:r>
            <a:endParaRPr lang="en-US" altLang="zh-TW" dirty="0"/>
          </a:p>
          <a:p>
            <a:endParaRPr lang="en-US" altLang="zh-TW" dirty="0"/>
          </a:p>
          <a:p>
            <a:r>
              <a:rPr lang="zh-TW" altLang="en-US" dirty="0"/>
              <a:t>邊緣計算系統有足夠的服務能力來處理所有任務需求</a:t>
            </a:r>
            <a:endParaRPr lang="en-US" altLang="zh-TW" dirty="0"/>
          </a:p>
          <a:p>
            <a:endParaRPr lang="en-US" altLang="zh-TW" dirty="0"/>
          </a:p>
          <a:p>
            <a:r>
              <a:rPr lang="zh-TW" altLang="en-US" dirty="0"/>
              <a:t>對於各個任務需求，他的延遲需求是 </a:t>
            </a:r>
            <a:r>
              <a:rPr lang="en-US" altLang="zh-TW" dirty="0"/>
              <a:t>di/a</a:t>
            </a:r>
          </a:p>
          <a:p>
            <a:r>
              <a:rPr lang="en-US" altLang="zh-TW" dirty="0"/>
              <a:t>di</a:t>
            </a:r>
            <a:r>
              <a:rPr lang="zh-TW" altLang="en-US" dirty="0"/>
              <a:t> </a:t>
            </a:r>
            <a:r>
              <a:rPr lang="en-US" altLang="zh-TW" dirty="0" err="1"/>
              <a:t>ti</a:t>
            </a:r>
            <a:r>
              <a:rPr lang="en-US" altLang="zh-TW" dirty="0"/>
              <a:t> </a:t>
            </a:r>
            <a:r>
              <a:rPr lang="zh-TW" altLang="en-US" dirty="0"/>
              <a:t>傳輸的資料量</a:t>
            </a:r>
            <a:endParaRPr lang="en-US" altLang="zh-TW" dirty="0"/>
          </a:p>
          <a:p>
            <a:endParaRPr lang="en-US" altLang="zh-TW" dirty="0"/>
          </a:p>
          <a:p>
            <a:r>
              <a:rPr lang="en-US" altLang="zh-TW" dirty="0"/>
              <a:t>a</a:t>
            </a:r>
            <a:r>
              <a:rPr lang="zh-TW" altLang="en-US" dirty="0"/>
              <a:t>是在</a:t>
            </a:r>
            <a:r>
              <a:rPr lang="en-US" altLang="zh-TW" dirty="0"/>
              <a:t>9-11</a:t>
            </a:r>
            <a:r>
              <a:rPr lang="zh-TW" altLang="en-US" dirty="0"/>
              <a:t>中隨機分布</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55</a:t>
            </a:fld>
            <a:endParaRPr lang="zh-TW" altLang="en-US"/>
          </a:p>
        </p:txBody>
      </p:sp>
    </p:spTree>
    <p:extLst>
      <p:ext uri="{BB962C8B-B14F-4D97-AF65-F5344CB8AC3E}">
        <p14:creationId xmlns:p14="http://schemas.microsoft.com/office/powerpoint/2010/main" val="41944280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不失一 般姓 不同伺服器的服務能力參數都不同</a:t>
            </a:r>
            <a:endParaRPr lang="en-US" altLang="zh-TW" dirty="0"/>
          </a:p>
          <a:p>
            <a:endParaRPr lang="en-US" altLang="zh-TW" dirty="0"/>
          </a:p>
          <a:p>
            <a:r>
              <a:rPr lang="zh-TW" altLang="en-US" dirty="0"/>
              <a:t>包含了儲存容量 虛擬機的數量 計算速率 及溝通頻寬</a:t>
            </a:r>
            <a:endParaRPr lang="en-US" altLang="zh-TW" dirty="0"/>
          </a:p>
          <a:p>
            <a:endParaRPr lang="en-US" altLang="zh-TW" dirty="0"/>
          </a:p>
          <a:p>
            <a:r>
              <a:rPr lang="zh-TW" altLang="en-US" dirty="0"/>
              <a:t>且每個伺服器的成本 都被設為跟他服務能力 正相關</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56</a:t>
            </a:fld>
            <a:endParaRPr lang="zh-TW" altLang="en-US"/>
          </a:p>
        </p:txBody>
      </p:sp>
    </p:spTree>
    <p:extLst>
      <p:ext uri="{BB962C8B-B14F-4D97-AF65-F5344CB8AC3E}">
        <p14:creationId xmlns:p14="http://schemas.microsoft.com/office/powerpoint/2010/main" val="4745340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比較實驗</a:t>
            </a:r>
            <a:endParaRPr lang="en-US" altLang="zh-TW" dirty="0"/>
          </a:p>
          <a:p>
            <a:endParaRPr lang="en-US" altLang="zh-TW" dirty="0"/>
          </a:p>
          <a:p>
            <a:r>
              <a:rPr lang="zh-TW" altLang="en-US" dirty="0"/>
              <a:t>我們首先檢查由我們</a:t>
            </a:r>
            <a:r>
              <a:rPr lang="en-US" altLang="zh-TW" dirty="0"/>
              <a:t>TTSCO</a:t>
            </a:r>
            <a:r>
              <a:rPr lang="zh-TW" altLang="en-US" dirty="0"/>
              <a:t>演算法獲得結果的效能</a:t>
            </a:r>
            <a:endParaRPr lang="en-US" altLang="zh-TW" dirty="0"/>
          </a:p>
          <a:p>
            <a:endParaRPr lang="en-US" altLang="zh-TW" dirty="0"/>
          </a:p>
          <a:p>
            <a:r>
              <a:rPr lang="zh-TW" altLang="en-US" dirty="0"/>
              <a:t>我們把</a:t>
            </a:r>
            <a:r>
              <a:rPr lang="en-US" altLang="zh-TW" dirty="0"/>
              <a:t>TTSCO</a:t>
            </a:r>
            <a:r>
              <a:rPr lang="zh-TW" altLang="en-US" dirty="0"/>
              <a:t>的結果跟最佳解進行比較</a:t>
            </a:r>
            <a:endParaRPr lang="en-US" altLang="zh-TW" dirty="0"/>
          </a:p>
          <a:p>
            <a:endParaRPr lang="en-US" altLang="zh-TW" dirty="0"/>
          </a:p>
          <a:p>
            <a:r>
              <a:rPr lang="zh-TW" altLang="en-US" dirty="0"/>
              <a:t>我們用軟體</a:t>
            </a:r>
            <a:r>
              <a:rPr lang="en-US" altLang="zh-TW" dirty="0"/>
              <a:t>LINGO</a:t>
            </a:r>
            <a:r>
              <a:rPr lang="zh-TW" altLang="en-US" dirty="0"/>
              <a:t> 來獲得 最佳解</a:t>
            </a:r>
            <a:endParaRPr lang="en-US" altLang="zh-TW" dirty="0"/>
          </a:p>
          <a:p>
            <a:endParaRPr lang="en-US" altLang="zh-TW"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57</a:t>
            </a:fld>
            <a:endParaRPr lang="zh-TW" altLang="en-US"/>
          </a:p>
        </p:txBody>
      </p:sp>
    </p:spTree>
    <p:extLst>
      <p:ext uri="{BB962C8B-B14F-4D97-AF65-F5344CB8AC3E}">
        <p14:creationId xmlns:p14="http://schemas.microsoft.com/office/powerpoint/2010/main" val="15587265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我們在圖</a:t>
            </a:r>
            <a:r>
              <a:rPr lang="en-US" altLang="zh-TW" dirty="0"/>
              <a:t>2</a:t>
            </a:r>
            <a:r>
              <a:rPr lang="zh-TW" altLang="en-US" dirty="0"/>
              <a:t> 劃出我們演算法的結果以及最佳解</a:t>
            </a:r>
            <a:endParaRPr lang="en-US" altLang="zh-TW" dirty="0"/>
          </a:p>
          <a:p>
            <a:endParaRPr lang="en-US" altLang="zh-TW" dirty="0"/>
          </a:p>
          <a:p>
            <a:r>
              <a:rPr lang="zh-TW" altLang="en-US" dirty="0"/>
              <a:t>比較的結果顯示 </a:t>
            </a:r>
            <a:r>
              <a:rPr lang="en-US" altLang="zh-TW" dirty="0"/>
              <a:t>TTSCO</a:t>
            </a:r>
            <a:r>
              <a:rPr lang="zh-TW" altLang="en-US" dirty="0"/>
              <a:t>演算法得出的解法很接近最佳解</a:t>
            </a:r>
          </a:p>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58</a:t>
            </a:fld>
            <a:endParaRPr lang="zh-TW" altLang="en-US"/>
          </a:p>
        </p:txBody>
      </p:sp>
    </p:spTree>
    <p:extLst>
      <p:ext uri="{BB962C8B-B14F-4D97-AF65-F5344CB8AC3E}">
        <p14:creationId xmlns:p14="http://schemas.microsoft.com/office/powerpoint/2010/main" val="34201345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接著我們 將</a:t>
            </a:r>
            <a:r>
              <a:rPr lang="en-US" altLang="zh-TW" dirty="0"/>
              <a:t>c1</a:t>
            </a:r>
            <a:r>
              <a:rPr lang="zh-TW" altLang="en-US" dirty="0"/>
              <a:t>表示為</a:t>
            </a:r>
            <a:r>
              <a:rPr lang="en-US" altLang="zh-TW" dirty="0"/>
              <a:t>TTSCO</a:t>
            </a:r>
            <a:r>
              <a:rPr lang="zh-TW" altLang="en-US" dirty="0"/>
              <a:t>得到的解法 </a:t>
            </a:r>
            <a:r>
              <a:rPr lang="en-US" altLang="zh-TW" dirty="0"/>
              <a:t>C2</a:t>
            </a:r>
            <a:r>
              <a:rPr lang="zh-TW" altLang="en-US" dirty="0"/>
              <a:t>表為</a:t>
            </a:r>
            <a:r>
              <a:rPr lang="en-US" altLang="zh-TW" dirty="0"/>
              <a:t>LINGO</a:t>
            </a:r>
            <a:r>
              <a:rPr lang="zh-TW" altLang="en-US" dirty="0"/>
              <a:t>得到的最佳解</a:t>
            </a:r>
            <a:endParaRPr lang="en-US" altLang="zh-TW" dirty="0"/>
          </a:p>
          <a:p>
            <a:endParaRPr lang="en-US" altLang="zh-TW" dirty="0"/>
          </a:p>
          <a:p>
            <a:r>
              <a:rPr lang="zh-TW" altLang="en-US" dirty="0"/>
              <a:t>近似比</a:t>
            </a:r>
            <a:r>
              <a:rPr lang="en-US" altLang="zh-TW" dirty="0"/>
              <a:t>C1/C2</a:t>
            </a:r>
            <a:r>
              <a:rPr lang="zh-TW" altLang="en-US" dirty="0"/>
              <a:t>表示我們演算法表現的指標</a:t>
            </a:r>
            <a:endParaRPr lang="en-US" altLang="zh-TW" dirty="0"/>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59</a:t>
            </a:fld>
            <a:endParaRPr lang="zh-TW" altLang="en-US"/>
          </a:p>
        </p:txBody>
      </p:sp>
    </p:spTree>
    <p:extLst>
      <p:ext uri="{BB962C8B-B14F-4D97-AF65-F5344CB8AC3E}">
        <p14:creationId xmlns:p14="http://schemas.microsoft.com/office/powerpoint/2010/main" val="24639892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我們把近似比</a:t>
            </a:r>
            <a:endParaRPr lang="en-US" altLang="zh-TW" dirty="0"/>
          </a:p>
          <a:p>
            <a:endParaRPr lang="en-US" altLang="zh-TW" dirty="0"/>
          </a:p>
          <a:p>
            <a:r>
              <a:rPr lang="zh-TW" altLang="en-US" dirty="0"/>
              <a:t>的累積分布函數畫在圖</a:t>
            </a:r>
            <a:r>
              <a:rPr lang="en-US" altLang="zh-TW" dirty="0"/>
              <a:t>3</a:t>
            </a:r>
          </a:p>
          <a:p>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從圖</a:t>
            </a:r>
            <a:r>
              <a:rPr lang="en-US" altLang="zh-TW" dirty="0"/>
              <a:t>3</a:t>
            </a:r>
            <a:r>
              <a:rPr lang="zh-TW" altLang="en-US" dirty="0"/>
              <a:t>可看出 近似比介於</a:t>
            </a:r>
            <a:r>
              <a:rPr lang="en-US" altLang="zh-TW" dirty="0"/>
              <a:t>1-1.3</a:t>
            </a:r>
            <a:r>
              <a:rPr lang="zh-TW" altLang="en-US" dirty="0"/>
              <a:t> 且</a:t>
            </a:r>
            <a:r>
              <a:rPr lang="en-US" altLang="zh-TW" dirty="0"/>
              <a:t>95%</a:t>
            </a:r>
            <a:r>
              <a:rPr lang="zh-TW" altLang="en-US" dirty="0"/>
              <a:t>的近似比小於</a:t>
            </a:r>
            <a:r>
              <a:rPr lang="en-US" altLang="zh-TW" dirty="0"/>
              <a:t>1.2</a:t>
            </a:r>
          </a:p>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60</a:t>
            </a:fld>
            <a:endParaRPr lang="zh-TW" altLang="en-US"/>
          </a:p>
        </p:txBody>
      </p:sp>
    </p:spTree>
    <p:extLst>
      <p:ext uri="{BB962C8B-B14F-4D97-AF65-F5344CB8AC3E}">
        <p14:creationId xmlns:p14="http://schemas.microsoft.com/office/powerpoint/2010/main" val="18606558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a:p>
            <a:r>
              <a:rPr lang="zh-TW" altLang="en-US" dirty="0"/>
              <a:t>模擬的結果可以驗證我們演算法的正確性</a:t>
            </a:r>
            <a:endParaRPr lang="en-US" altLang="zh-TW" dirty="0"/>
          </a:p>
          <a:p>
            <a:endParaRPr lang="en-US" altLang="zh-TW" dirty="0"/>
          </a:p>
          <a:p>
            <a:r>
              <a:rPr lang="zh-TW" altLang="en-US" dirty="0"/>
              <a:t>隨著我們</a:t>
            </a:r>
            <a:r>
              <a:rPr lang="en-US" altLang="zh-TW" dirty="0"/>
              <a:t>Input</a:t>
            </a:r>
            <a:r>
              <a:rPr lang="zh-TW" altLang="en-US" dirty="0"/>
              <a:t>任務數量的增加 我們發現用</a:t>
            </a:r>
            <a:r>
              <a:rPr lang="en-US" altLang="zh-TW" dirty="0"/>
              <a:t>LINGO</a:t>
            </a:r>
            <a:r>
              <a:rPr lang="zh-TW" altLang="en-US" dirty="0"/>
              <a:t>軟體 需要花費很長的時間</a:t>
            </a:r>
            <a:r>
              <a:rPr lang="en-US" altLang="zh-TW" dirty="0"/>
              <a:t>(</a:t>
            </a:r>
            <a:r>
              <a:rPr lang="zh-TW" altLang="en-US" dirty="0"/>
              <a:t>或許超過一小時</a:t>
            </a:r>
            <a:r>
              <a:rPr lang="en-US" altLang="zh-TW" dirty="0"/>
              <a:t>)</a:t>
            </a:r>
            <a:r>
              <a:rPr lang="zh-TW" altLang="en-US" dirty="0"/>
              <a:t>來求出最佳解</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61</a:t>
            </a:fld>
            <a:endParaRPr lang="zh-TW" altLang="en-US"/>
          </a:p>
        </p:txBody>
      </p:sp>
    </p:spTree>
    <p:extLst>
      <p:ext uri="{BB962C8B-B14F-4D97-AF65-F5344CB8AC3E}">
        <p14:creationId xmlns:p14="http://schemas.microsoft.com/office/powerpoint/2010/main" val="4251311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對於降載</a:t>
            </a:r>
            <a:r>
              <a:rPr lang="en-US" altLang="zh-TW" dirty="0"/>
              <a:t>IOT</a:t>
            </a:r>
            <a:r>
              <a:rPr lang="zh-TW" altLang="en-US" dirty="0"/>
              <a:t>的計算任務 邊緣計算提供計算服務 然後回傳結果到設備</a:t>
            </a:r>
            <a:endParaRPr lang="en-US" altLang="zh-TW" dirty="0"/>
          </a:p>
          <a:p>
            <a:endParaRPr lang="en-US" altLang="zh-TW" dirty="0"/>
          </a:p>
          <a:p>
            <a:r>
              <a:rPr lang="zh-TW" altLang="en-US" dirty="0"/>
              <a:t>用這種方式， 降載任務及核心網路的交通負載 的傳輸延遲會大量的減少</a:t>
            </a:r>
            <a:endParaRPr lang="en-US" altLang="zh-TW" dirty="0"/>
          </a:p>
          <a:p>
            <a:endParaRPr lang="en-US" altLang="zh-TW" dirty="0"/>
          </a:p>
          <a:p>
            <a:r>
              <a:rPr lang="zh-TW" altLang="en-US" dirty="0"/>
              <a:t>因為這些好處 邊緣計算被更多的研究者注意到</a:t>
            </a:r>
            <a:endParaRPr lang="en-US" altLang="zh-TW" dirty="0"/>
          </a:p>
          <a:p>
            <a:endParaRPr lang="en-US" altLang="zh-TW" dirty="0"/>
          </a:p>
          <a:p>
            <a:r>
              <a:rPr lang="zh-TW" altLang="en-US" dirty="0"/>
              <a:t>在邊緣計算  任務排程問題變成一個熱門的研究</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7</a:t>
            </a:fld>
            <a:endParaRPr lang="zh-TW" altLang="en-US"/>
          </a:p>
        </p:txBody>
      </p:sp>
    </p:spTree>
    <p:extLst>
      <p:ext uri="{BB962C8B-B14F-4D97-AF65-F5344CB8AC3E}">
        <p14:creationId xmlns:p14="http://schemas.microsoft.com/office/powerpoint/2010/main" val="21436352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然而 我們演算法的近似解可以藉由</a:t>
            </a:r>
            <a:r>
              <a:rPr lang="en-US" altLang="zh-TW" dirty="0"/>
              <a:t>MATLAB</a:t>
            </a:r>
            <a:r>
              <a:rPr lang="zh-TW" altLang="en-US" dirty="0"/>
              <a:t>來在幾秒內獲得</a:t>
            </a:r>
            <a:endParaRPr lang="en-US" altLang="zh-TW" dirty="0"/>
          </a:p>
          <a:p>
            <a:endParaRPr lang="en-US" altLang="zh-TW" dirty="0"/>
          </a:p>
          <a:p>
            <a:r>
              <a:rPr lang="zh-TW" altLang="en-US" dirty="0"/>
              <a:t>因為成本最佳化問題是</a:t>
            </a:r>
            <a:r>
              <a:rPr lang="en-US" altLang="zh-TW" dirty="0"/>
              <a:t>NP</a:t>
            </a:r>
            <a:r>
              <a:rPr lang="zh-TW" altLang="en-US" dirty="0"/>
              <a:t> </a:t>
            </a:r>
            <a:r>
              <a:rPr lang="en-US" altLang="zh-TW" dirty="0"/>
              <a:t>HARD</a:t>
            </a:r>
            <a:r>
              <a:rPr lang="zh-TW" altLang="en-US" dirty="0"/>
              <a:t> 我們不能在多項是時間內獲得最佳解</a:t>
            </a:r>
            <a:endParaRPr lang="en-US" altLang="zh-TW" dirty="0"/>
          </a:p>
          <a:p>
            <a:endParaRPr lang="en-US" altLang="zh-TW" dirty="0"/>
          </a:p>
          <a:p>
            <a:r>
              <a:rPr lang="zh-TW" altLang="en-US" dirty="0"/>
              <a:t>然而我們演算法可以在多項是時間 獲得一個最佳解</a:t>
            </a:r>
            <a:endParaRPr lang="en-US" altLang="zh-TW" dirty="0"/>
          </a:p>
          <a:p>
            <a:endParaRPr lang="en-US" altLang="zh-TW" dirty="0"/>
          </a:p>
          <a:p>
            <a:r>
              <a:rPr lang="zh-TW" altLang="en-US" dirty="0"/>
              <a:t>因此本篇提出的</a:t>
            </a:r>
            <a:r>
              <a:rPr lang="en-US" altLang="zh-TW" dirty="0"/>
              <a:t>TTSCO</a:t>
            </a:r>
            <a:r>
              <a:rPr lang="zh-TW" altLang="en-US" dirty="0"/>
              <a:t> 既準確又有效率</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62</a:t>
            </a:fld>
            <a:endParaRPr lang="zh-TW" altLang="en-US"/>
          </a:p>
        </p:txBody>
      </p:sp>
    </p:spTree>
    <p:extLst>
      <p:ext uri="{BB962C8B-B14F-4D97-AF65-F5344CB8AC3E}">
        <p14:creationId xmlns:p14="http://schemas.microsoft.com/office/powerpoint/2010/main" val="21877431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參數分析</a:t>
            </a:r>
            <a:endParaRPr lang="en-US" altLang="zh-TW" dirty="0"/>
          </a:p>
          <a:p>
            <a:endParaRPr lang="en-US" altLang="zh-TW" dirty="0"/>
          </a:p>
          <a:p>
            <a:r>
              <a:rPr lang="zh-TW" altLang="en-US" dirty="0"/>
              <a:t>在這小節 我們把</a:t>
            </a:r>
            <a:r>
              <a:rPr lang="en-US" altLang="zh-TW" dirty="0"/>
              <a:t>TTSCO </a:t>
            </a:r>
            <a:r>
              <a:rPr lang="zh-TW" altLang="en-US" dirty="0"/>
              <a:t>及</a:t>
            </a:r>
            <a:r>
              <a:rPr lang="en-US" altLang="zh-TW" dirty="0"/>
              <a:t>RANDOM</a:t>
            </a:r>
            <a:r>
              <a:rPr lang="zh-TW" altLang="en-US" dirty="0"/>
              <a:t>演算法做 參數影響的比較</a:t>
            </a:r>
            <a:endParaRPr lang="en-US" altLang="zh-TW" dirty="0"/>
          </a:p>
          <a:p>
            <a:endParaRPr lang="en-US" altLang="zh-TW" dirty="0"/>
          </a:p>
          <a:p>
            <a:r>
              <a:rPr lang="zh-TW" altLang="en-US" dirty="0"/>
              <a:t>這些參數包含</a:t>
            </a:r>
            <a:r>
              <a:rPr lang="en-US" altLang="zh-TW" dirty="0"/>
              <a:t>input</a:t>
            </a:r>
            <a:r>
              <a:rPr lang="zh-TW" altLang="en-US" dirty="0"/>
              <a:t>任務的數量 要傳輸資料輛的大小 及延遲需求</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63</a:t>
            </a:fld>
            <a:endParaRPr lang="zh-TW" altLang="en-US"/>
          </a:p>
        </p:txBody>
      </p:sp>
    </p:spTree>
    <p:extLst>
      <p:ext uri="{BB962C8B-B14F-4D97-AF65-F5344CB8AC3E}">
        <p14:creationId xmlns:p14="http://schemas.microsoft.com/office/powerpoint/2010/main" val="25266286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任務數量的影響</a:t>
            </a:r>
            <a:endParaRPr lang="en-US" altLang="zh-TW" dirty="0"/>
          </a:p>
          <a:p>
            <a:endParaRPr lang="en-US" altLang="zh-TW" dirty="0"/>
          </a:p>
          <a:p>
            <a:r>
              <a:rPr lang="zh-TW" altLang="en-US" dirty="0"/>
              <a:t>在這個模擬 我們評估我們演算法在不同數量</a:t>
            </a:r>
            <a:r>
              <a:rPr lang="en-US" altLang="zh-TW" dirty="0"/>
              <a:t>INPUT</a:t>
            </a:r>
            <a:r>
              <a:rPr lang="zh-TW" altLang="en-US" dirty="0"/>
              <a:t>任務 的效能</a:t>
            </a:r>
            <a:endParaRPr lang="en-US" altLang="zh-TW" dirty="0"/>
          </a:p>
          <a:p>
            <a:endParaRPr lang="en-US" altLang="zh-TW" dirty="0"/>
          </a:p>
          <a:p>
            <a:r>
              <a:rPr lang="zh-TW" altLang="en-US" dirty="0"/>
              <a:t>傳輸資料量的大小 設為</a:t>
            </a:r>
            <a:r>
              <a:rPr lang="en-US" altLang="zh-TW" dirty="0"/>
              <a:t>50MB</a:t>
            </a:r>
          </a:p>
          <a:p>
            <a:endParaRPr lang="en-US" altLang="zh-TW" dirty="0"/>
          </a:p>
          <a:p>
            <a:r>
              <a:rPr lang="zh-TW" altLang="en-US" dirty="0"/>
              <a:t>我們把</a:t>
            </a:r>
            <a:r>
              <a:rPr lang="en-US" altLang="zh-TW" dirty="0"/>
              <a:t>INPUT</a:t>
            </a:r>
            <a:r>
              <a:rPr lang="zh-TW" altLang="en-US" dirty="0"/>
              <a:t>任務數量從</a:t>
            </a:r>
            <a:r>
              <a:rPr lang="en-US" altLang="zh-TW" dirty="0"/>
              <a:t>30</a:t>
            </a:r>
            <a:r>
              <a:rPr lang="zh-TW" altLang="en-US" dirty="0"/>
              <a:t>開始 每次增加</a:t>
            </a:r>
            <a:r>
              <a:rPr lang="en-US" altLang="zh-TW" dirty="0"/>
              <a:t>30 </a:t>
            </a:r>
            <a:r>
              <a:rPr lang="zh-TW" altLang="en-US" dirty="0"/>
              <a:t>直到</a:t>
            </a:r>
            <a:r>
              <a:rPr lang="en-US" altLang="zh-TW" dirty="0"/>
              <a:t>150</a:t>
            </a:r>
          </a:p>
          <a:p>
            <a:endParaRPr lang="en-US" altLang="zh-TW" dirty="0"/>
          </a:p>
          <a:p>
            <a:r>
              <a:rPr lang="zh-TW" altLang="en-US" dirty="0"/>
              <a:t>我們的表現是跟</a:t>
            </a:r>
            <a:r>
              <a:rPr lang="en-US" altLang="zh-TW" dirty="0"/>
              <a:t>RANDOM</a:t>
            </a:r>
            <a:r>
              <a:rPr lang="zh-TW" altLang="en-US" dirty="0"/>
              <a:t>演算法做比較</a:t>
            </a:r>
            <a:endParaRPr lang="en-US" altLang="zh-TW" dirty="0"/>
          </a:p>
          <a:p>
            <a:endParaRPr lang="en-US" altLang="zh-TW" dirty="0"/>
          </a:p>
          <a:p>
            <a:r>
              <a:rPr lang="zh-TW" altLang="en-US" dirty="0"/>
              <a:t>我們把兩個演算法 所花的邊緣計算系統成本 畫在圖</a:t>
            </a:r>
            <a:r>
              <a:rPr lang="en-US" altLang="zh-TW" dirty="0"/>
              <a:t>4</a:t>
            </a:r>
          </a:p>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64</a:t>
            </a:fld>
            <a:endParaRPr lang="zh-TW" altLang="en-US"/>
          </a:p>
        </p:txBody>
      </p:sp>
    </p:spTree>
    <p:extLst>
      <p:ext uri="{BB962C8B-B14F-4D97-AF65-F5344CB8AC3E}">
        <p14:creationId xmlns:p14="http://schemas.microsoft.com/office/powerpoint/2010/main" val="2038563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a:t>
            </a:r>
            <a:r>
              <a:rPr lang="en-US" altLang="zh-TW" dirty="0"/>
              <a:t>4</a:t>
            </a:r>
            <a:r>
              <a:rPr lang="zh-TW" altLang="en-US" dirty="0"/>
              <a:t> 顯示當</a:t>
            </a:r>
            <a:r>
              <a:rPr lang="en-US" altLang="zh-TW" dirty="0"/>
              <a:t>INPUT</a:t>
            </a:r>
            <a:r>
              <a:rPr lang="zh-TW" altLang="en-US" dirty="0"/>
              <a:t>任務數量增加時 邊緣計算系統的成本也會增加</a:t>
            </a:r>
            <a:endParaRPr lang="en-US" altLang="zh-TW" dirty="0"/>
          </a:p>
          <a:p>
            <a:endParaRPr lang="en-US" altLang="zh-TW" dirty="0"/>
          </a:p>
          <a:p>
            <a:r>
              <a:rPr lang="zh-TW" altLang="en-US" dirty="0"/>
              <a:t>這是因為需要更多伺服器來處理任務 所以到置成本的增加</a:t>
            </a:r>
            <a:endParaRPr lang="en-US" altLang="zh-TW" dirty="0"/>
          </a:p>
          <a:p>
            <a:endParaRPr lang="en-US" altLang="zh-TW" dirty="0"/>
          </a:p>
          <a:p>
            <a:r>
              <a:rPr lang="zh-TW" altLang="en-US" dirty="0"/>
              <a:t>從圖</a:t>
            </a:r>
            <a:r>
              <a:rPr lang="en-US" altLang="zh-TW" dirty="0"/>
              <a:t>4</a:t>
            </a:r>
            <a:r>
              <a:rPr lang="zh-TW" altLang="en-US" dirty="0"/>
              <a:t>可看出 我們</a:t>
            </a:r>
            <a:r>
              <a:rPr lang="en-US" altLang="zh-TW" dirty="0"/>
              <a:t>TTSCO</a:t>
            </a:r>
            <a:r>
              <a:rPr lang="zh-TW" altLang="en-US" dirty="0"/>
              <a:t>演算法跟</a:t>
            </a:r>
            <a:r>
              <a:rPr lang="en-US" altLang="zh-TW" dirty="0"/>
              <a:t>RANDOM</a:t>
            </a:r>
            <a:r>
              <a:rPr lang="zh-TW" altLang="en-US" dirty="0"/>
              <a:t>演算法相比 可以平均降低</a:t>
            </a:r>
            <a:r>
              <a:rPr lang="en-US" altLang="zh-TW" dirty="0"/>
              <a:t>50%</a:t>
            </a:r>
            <a:r>
              <a:rPr lang="zh-TW" altLang="en-US" dirty="0"/>
              <a:t>的成本</a:t>
            </a:r>
            <a:endParaRPr lang="en-US" altLang="zh-TW" dirty="0"/>
          </a:p>
          <a:p>
            <a:endParaRPr lang="en-US" altLang="zh-TW" dirty="0"/>
          </a:p>
          <a:p>
            <a:r>
              <a:rPr lang="zh-TW" altLang="en-US" dirty="0"/>
              <a:t>那是因為我們</a:t>
            </a:r>
            <a:r>
              <a:rPr lang="en-US" altLang="zh-TW" dirty="0"/>
              <a:t>TTSCO</a:t>
            </a:r>
            <a:r>
              <a:rPr lang="zh-TW" altLang="en-US" dirty="0"/>
              <a:t>演算法增加個個被使用伺服器的資源利用率</a:t>
            </a:r>
            <a:endParaRPr lang="en-US" altLang="zh-TW" dirty="0"/>
          </a:p>
          <a:p>
            <a:endParaRPr lang="en-US" altLang="zh-TW" dirty="0"/>
          </a:p>
          <a:p>
            <a:r>
              <a:rPr lang="zh-TW" altLang="en-US" dirty="0"/>
              <a:t>在這種狀況 伺服器在</a:t>
            </a:r>
            <a:r>
              <a:rPr lang="en-US" altLang="zh-TW" dirty="0"/>
              <a:t>ON</a:t>
            </a:r>
            <a:r>
              <a:rPr lang="zh-TW" altLang="en-US" dirty="0"/>
              <a:t>狀態的數量會減少</a:t>
            </a:r>
          </a:p>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65</a:t>
            </a:fld>
            <a:endParaRPr lang="zh-TW" altLang="en-US"/>
          </a:p>
        </p:txBody>
      </p:sp>
    </p:spTree>
    <p:extLst>
      <p:ext uri="{BB962C8B-B14F-4D97-AF65-F5344CB8AC3E}">
        <p14:creationId xmlns:p14="http://schemas.microsoft.com/office/powerpoint/2010/main" val="4593943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傳輸數據量大小的影響</a:t>
            </a:r>
            <a:endParaRPr lang="en-US" altLang="zh-TW" dirty="0"/>
          </a:p>
          <a:p>
            <a:endParaRPr lang="en-US" altLang="zh-TW" dirty="0"/>
          </a:p>
          <a:p>
            <a:r>
              <a:rPr lang="zh-TW" altLang="en-US" dirty="0"/>
              <a:t>在這個模擬 我們研究不同</a:t>
            </a:r>
            <a:r>
              <a:rPr lang="en-US" altLang="zh-TW" dirty="0"/>
              <a:t>INPUT</a:t>
            </a:r>
            <a:r>
              <a:rPr lang="zh-TW" altLang="en-US" dirty="0"/>
              <a:t> 任務的數據傳輸量 對我們即</a:t>
            </a:r>
            <a:r>
              <a:rPr lang="en-US" altLang="zh-TW" dirty="0"/>
              <a:t>RANDOM</a:t>
            </a:r>
            <a:r>
              <a:rPr lang="zh-TW" altLang="en-US" dirty="0"/>
              <a:t>演算法 的影響</a:t>
            </a:r>
            <a:endParaRPr lang="en-US" altLang="zh-TW" dirty="0"/>
          </a:p>
          <a:p>
            <a:endParaRPr lang="en-US" altLang="zh-TW" dirty="0"/>
          </a:p>
          <a:p>
            <a:r>
              <a:rPr lang="zh-TW" altLang="en-US" dirty="0"/>
              <a:t>我們將</a:t>
            </a:r>
            <a:r>
              <a:rPr lang="en-US" altLang="zh-TW" dirty="0"/>
              <a:t>INPUT</a:t>
            </a:r>
            <a:r>
              <a:rPr lang="zh-TW" altLang="en-US" dirty="0"/>
              <a:t>任務量設為</a:t>
            </a:r>
            <a:r>
              <a:rPr lang="en-US" altLang="zh-TW" dirty="0"/>
              <a:t>150</a:t>
            </a:r>
          </a:p>
          <a:p>
            <a:endParaRPr lang="en-US" altLang="zh-TW" dirty="0"/>
          </a:p>
          <a:p>
            <a:r>
              <a:rPr lang="zh-TW" altLang="en-US" dirty="0"/>
              <a:t>然後傳輸數據量從</a:t>
            </a:r>
            <a:r>
              <a:rPr lang="en-US" altLang="zh-TW" dirty="0"/>
              <a:t>25MB</a:t>
            </a:r>
            <a:r>
              <a:rPr lang="zh-TW" altLang="en-US" dirty="0"/>
              <a:t>開始 每次增加</a:t>
            </a:r>
            <a:r>
              <a:rPr lang="en-US" altLang="zh-TW" dirty="0"/>
              <a:t>5MB</a:t>
            </a:r>
            <a:r>
              <a:rPr lang="zh-TW" altLang="en-US" dirty="0"/>
              <a:t> 直到</a:t>
            </a:r>
            <a:r>
              <a:rPr lang="en-US" altLang="zh-TW" dirty="0"/>
              <a:t>50MB</a:t>
            </a:r>
          </a:p>
          <a:p>
            <a:endParaRPr lang="en-US" altLang="zh-TW" dirty="0"/>
          </a:p>
          <a:p>
            <a:r>
              <a:rPr lang="zh-TW" altLang="en-US" dirty="0"/>
              <a:t>我們把兩個演算法 所消耗的邊緣計算系統成本畫在圖</a:t>
            </a:r>
            <a:r>
              <a:rPr lang="en-US" altLang="zh-TW" dirty="0"/>
              <a:t>5</a:t>
            </a:r>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66</a:t>
            </a:fld>
            <a:endParaRPr lang="zh-TW" altLang="en-US"/>
          </a:p>
        </p:txBody>
      </p:sp>
    </p:spTree>
    <p:extLst>
      <p:ext uri="{BB962C8B-B14F-4D97-AF65-F5344CB8AC3E}">
        <p14:creationId xmlns:p14="http://schemas.microsoft.com/office/powerpoint/2010/main" val="8476057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10000"/>
          </a:bodyPr>
          <a:lstStyle/>
          <a:p>
            <a:r>
              <a:rPr lang="zh-TW" altLang="en-US" dirty="0"/>
              <a:t>圖</a:t>
            </a:r>
            <a:r>
              <a:rPr lang="en-US" altLang="zh-TW" dirty="0"/>
              <a:t>5</a:t>
            </a:r>
            <a:r>
              <a:rPr lang="zh-TW" altLang="en-US" dirty="0"/>
              <a:t> 顯示 在我們演算法下  傳輸數據大小增加 時 邊緣計算系統的成本也會增加    然而 當傳輸數據大小低於</a:t>
            </a:r>
            <a:r>
              <a:rPr lang="en-US" altLang="zh-TW" dirty="0"/>
              <a:t>30MB</a:t>
            </a:r>
            <a:r>
              <a:rPr lang="zh-TW" altLang="en-US" dirty="0"/>
              <a:t> 時 邊緣計算系統的成本不會因為傳輸數據大小增加而增加   理由是因為 虛擬機的數量是 任務排成的主要限制       然而 各個伺服器上的頻寬資源使用率 跟儲存資源 相對低    當任務傳輸數據增加時 各個伺服器的資源使用率會增加但總成本不會改變 </a:t>
            </a:r>
            <a:r>
              <a:rPr lang="en-US" altLang="zh-TW" dirty="0"/>
              <a:t>(</a:t>
            </a:r>
            <a:r>
              <a:rPr lang="zh-TW" altLang="en-US" dirty="0"/>
              <a:t> 在</a:t>
            </a:r>
            <a:r>
              <a:rPr lang="en-US" altLang="zh-TW" dirty="0"/>
              <a:t>25-30MB)</a:t>
            </a:r>
            <a:r>
              <a:rPr lang="zh-TW" altLang="en-US" dirty="0"/>
              <a:t>           當傳輸數據量不斷增加時 使用的伺服器的資源會不足以處理這些任務 然後更多的伺服器會被使用    讚這種情況 傳輸數據大小增加 時 邊緣計算系統的成本也會增加       從圖</a:t>
            </a:r>
            <a:r>
              <a:rPr lang="en-US" altLang="zh-TW" dirty="0"/>
              <a:t>5</a:t>
            </a:r>
            <a:r>
              <a:rPr lang="zh-TW" altLang="en-US" dirty="0"/>
              <a:t> 可看出 </a:t>
            </a:r>
            <a:r>
              <a:rPr lang="en-US" altLang="zh-TW" dirty="0"/>
              <a:t>RANDOM</a:t>
            </a:r>
            <a:r>
              <a:rPr lang="zh-TW" altLang="en-US" dirty="0"/>
              <a:t>演算法的成本大致相同    原因是因為</a:t>
            </a:r>
            <a:r>
              <a:rPr lang="en-US" altLang="zh-TW" dirty="0"/>
              <a:t>RANDOM</a:t>
            </a:r>
            <a:r>
              <a:rPr lang="zh-TW" altLang="en-US" dirty="0"/>
              <a:t>演算法隨機選取伺服器來處理任務               這樣會導致很多正在運行的伺服器資源利用率太低</a:t>
            </a:r>
            <a:endParaRPr lang="en-US" altLang="zh-TW" dirty="0"/>
          </a:p>
          <a:p>
            <a:r>
              <a:rPr lang="zh-TW" altLang="en-US" dirty="0"/>
              <a:t>當傳輸數據增加時 各個伺服器的資源使用率會增加 但總成本維持不變              圖</a:t>
            </a:r>
            <a:r>
              <a:rPr lang="en-US" altLang="zh-TW" dirty="0"/>
              <a:t>5</a:t>
            </a:r>
            <a:r>
              <a:rPr lang="zh-TW" altLang="en-US" dirty="0"/>
              <a:t>可看出 我們</a:t>
            </a:r>
            <a:r>
              <a:rPr lang="en-US" altLang="zh-TW" dirty="0"/>
              <a:t>TTSCO</a:t>
            </a:r>
            <a:r>
              <a:rPr lang="zh-TW" altLang="en-US" dirty="0"/>
              <a:t>演算法平均可以比</a:t>
            </a:r>
            <a:r>
              <a:rPr lang="en-US" altLang="zh-TW" dirty="0"/>
              <a:t>RANDOM</a:t>
            </a:r>
            <a:r>
              <a:rPr lang="zh-TW" altLang="en-US" dirty="0"/>
              <a:t>演算法減少</a:t>
            </a:r>
            <a:r>
              <a:rPr lang="en-US" altLang="zh-TW" dirty="0"/>
              <a:t>50%</a:t>
            </a:r>
            <a:r>
              <a:rPr lang="zh-TW" altLang="en-US" dirty="0"/>
              <a:t>的成本</a:t>
            </a:r>
            <a:endParaRPr lang="en-US" altLang="zh-TW" dirty="0"/>
          </a:p>
          <a:p>
            <a:endParaRPr lang="zh-TW" altLang="en-US" dirty="0"/>
          </a:p>
          <a:p>
            <a:endParaRPr lang="en-US" altLang="zh-TW" dirty="0"/>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67</a:t>
            </a:fld>
            <a:endParaRPr lang="zh-TW" altLang="en-US"/>
          </a:p>
        </p:txBody>
      </p:sp>
    </p:spTree>
    <p:extLst>
      <p:ext uri="{BB962C8B-B14F-4D97-AF65-F5344CB8AC3E}">
        <p14:creationId xmlns:p14="http://schemas.microsoft.com/office/powerpoint/2010/main" val="35781035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任務延遲要求的影響</a:t>
            </a:r>
            <a:endParaRPr lang="en-US" altLang="zh-TW" dirty="0"/>
          </a:p>
          <a:p>
            <a:endParaRPr lang="en-US" altLang="zh-TW" dirty="0"/>
          </a:p>
          <a:p>
            <a:r>
              <a:rPr lang="zh-TW" altLang="en-US" dirty="0"/>
              <a:t>在這個模擬 我們評估我們演算法在不同</a:t>
            </a:r>
            <a:r>
              <a:rPr lang="en-US" altLang="zh-TW" dirty="0"/>
              <a:t>INPUT</a:t>
            </a:r>
            <a:r>
              <a:rPr lang="zh-TW" altLang="en-US" dirty="0"/>
              <a:t>延遲需求下的效能</a:t>
            </a:r>
            <a:endParaRPr lang="en-US" altLang="zh-TW" dirty="0"/>
          </a:p>
          <a:p>
            <a:endParaRPr lang="en-US" altLang="zh-TW" dirty="0"/>
          </a:p>
          <a:p>
            <a:r>
              <a:rPr lang="zh-TW" altLang="en-US" dirty="0"/>
              <a:t>我們定義一個任務集合裡有</a:t>
            </a:r>
            <a:r>
              <a:rPr lang="en-US" altLang="zh-TW" dirty="0"/>
              <a:t>7</a:t>
            </a:r>
            <a:r>
              <a:rPr lang="zh-TW" altLang="en-US" dirty="0"/>
              <a:t>個任務</a:t>
            </a:r>
            <a:endParaRPr lang="en-US" altLang="zh-TW" dirty="0"/>
          </a:p>
          <a:p>
            <a:endParaRPr lang="en-US" altLang="zh-TW" dirty="0"/>
          </a:p>
          <a:p>
            <a:r>
              <a:rPr lang="zh-TW" altLang="en-US" dirty="0"/>
              <a:t>他們的傳輸數據大小從</a:t>
            </a:r>
            <a:r>
              <a:rPr lang="en-US" altLang="zh-TW" dirty="0"/>
              <a:t>20MB</a:t>
            </a:r>
            <a:r>
              <a:rPr lang="zh-TW" altLang="en-US" dirty="0"/>
              <a:t>每次增加</a:t>
            </a:r>
            <a:r>
              <a:rPr lang="en-US" altLang="zh-TW" dirty="0"/>
              <a:t>5MB</a:t>
            </a:r>
            <a:r>
              <a:rPr lang="zh-TW" altLang="en-US" dirty="0"/>
              <a:t> 直到</a:t>
            </a:r>
            <a:r>
              <a:rPr lang="en-US" altLang="zh-TW" dirty="0"/>
              <a:t>50MB</a:t>
            </a:r>
          </a:p>
          <a:p>
            <a:endParaRPr lang="en-US" altLang="zh-TW" dirty="0"/>
          </a:p>
          <a:p>
            <a:r>
              <a:rPr lang="zh-TW" altLang="en-US" dirty="0"/>
              <a:t>我們用</a:t>
            </a:r>
            <a:r>
              <a:rPr lang="en-US" altLang="zh-TW" dirty="0"/>
              <a:t>15</a:t>
            </a:r>
            <a:r>
              <a:rPr lang="zh-TW" altLang="en-US" dirty="0"/>
              <a:t>個任務集合做為</a:t>
            </a:r>
            <a:r>
              <a:rPr lang="en-US" altLang="zh-TW" dirty="0"/>
              <a:t>INPUT</a:t>
            </a:r>
            <a:r>
              <a:rPr lang="zh-TW" altLang="en-US" dirty="0"/>
              <a:t>任務</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68</a:t>
            </a:fld>
            <a:endParaRPr lang="zh-TW" altLang="en-US"/>
          </a:p>
        </p:txBody>
      </p:sp>
    </p:spTree>
    <p:extLst>
      <p:ext uri="{BB962C8B-B14F-4D97-AF65-F5344CB8AC3E}">
        <p14:creationId xmlns:p14="http://schemas.microsoft.com/office/powerpoint/2010/main" val="23955273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每個任務的延遲要求訂為 </a:t>
            </a:r>
            <a:r>
              <a:rPr lang="en-US" altLang="zh-TW" dirty="0"/>
              <a:t>sigma/p</a:t>
            </a:r>
          </a:p>
          <a:p>
            <a:endParaRPr lang="en-US" altLang="zh-TW" dirty="0"/>
          </a:p>
          <a:p>
            <a:r>
              <a:rPr lang="en-US" altLang="zh-TW" dirty="0"/>
              <a:t>Sigma</a:t>
            </a:r>
            <a:r>
              <a:rPr lang="zh-TW" altLang="en-US" dirty="0"/>
              <a:t>是原始的延遲 </a:t>
            </a:r>
            <a:r>
              <a:rPr lang="en-US" altLang="zh-TW" dirty="0"/>
              <a:t>p</a:t>
            </a:r>
            <a:r>
              <a:rPr lang="zh-TW" altLang="en-US" dirty="0"/>
              <a:t>是減少的速率</a:t>
            </a:r>
            <a:endParaRPr lang="en-US" altLang="zh-TW" dirty="0"/>
          </a:p>
          <a:p>
            <a:endParaRPr lang="en-US" altLang="zh-TW" dirty="0"/>
          </a:p>
          <a:p>
            <a:r>
              <a:rPr lang="zh-TW" altLang="en-US" dirty="0"/>
              <a:t>我們把</a:t>
            </a:r>
            <a:r>
              <a:rPr lang="en-US" altLang="zh-TW" dirty="0"/>
              <a:t>P</a:t>
            </a:r>
            <a:r>
              <a:rPr lang="zh-TW" altLang="en-US" dirty="0"/>
              <a:t>從</a:t>
            </a:r>
            <a:r>
              <a:rPr lang="en-US" altLang="zh-TW" dirty="0"/>
              <a:t>1</a:t>
            </a:r>
            <a:r>
              <a:rPr lang="zh-TW" altLang="en-US" dirty="0"/>
              <a:t>更改成</a:t>
            </a:r>
            <a:r>
              <a:rPr lang="en-US" altLang="zh-TW" dirty="0"/>
              <a:t>2</a:t>
            </a:r>
            <a:r>
              <a:rPr lang="zh-TW" altLang="en-US" dirty="0"/>
              <a:t> 每次增加</a:t>
            </a:r>
            <a:r>
              <a:rPr lang="en-US" altLang="zh-TW" dirty="0"/>
              <a:t>0.2</a:t>
            </a:r>
          </a:p>
          <a:p>
            <a:endParaRPr lang="en-US" altLang="zh-TW" dirty="0"/>
          </a:p>
          <a:p>
            <a:r>
              <a:rPr lang="zh-TW" altLang="en-US" dirty="0"/>
              <a:t>我們把兩個演算法 所獲得的邊緣計算系統成本畫成圖</a:t>
            </a:r>
            <a:r>
              <a:rPr lang="en-US" altLang="zh-TW" dirty="0"/>
              <a:t>6</a:t>
            </a:r>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69</a:t>
            </a:fld>
            <a:endParaRPr lang="zh-TW" altLang="en-US"/>
          </a:p>
        </p:txBody>
      </p:sp>
    </p:spTree>
    <p:extLst>
      <p:ext uri="{BB962C8B-B14F-4D97-AF65-F5344CB8AC3E}">
        <p14:creationId xmlns:p14="http://schemas.microsoft.com/office/powerpoint/2010/main" val="34821188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類似的結果可以從圖</a:t>
            </a:r>
            <a:r>
              <a:rPr lang="en-US" altLang="zh-TW" dirty="0"/>
              <a:t>6</a:t>
            </a:r>
            <a:r>
              <a:rPr lang="zh-TW" altLang="en-US" dirty="0"/>
              <a:t>得出</a:t>
            </a:r>
            <a:endParaRPr lang="en-US" altLang="zh-TW" dirty="0"/>
          </a:p>
          <a:p>
            <a:endParaRPr lang="en-US" altLang="zh-TW" dirty="0"/>
          </a:p>
          <a:p>
            <a:r>
              <a:rPr lang="zh-TW" altLang="en-US" dirty="0"/>
              <a:t>隨著減少速率</a:t>
            </a:r>
            <a:r>
              <a:rPr lang="en-US" altLang="zh-TW" dirty="0"/>
              <a:t>P</a:t>
            </a:r>
            <a:r>
              <a:rPr lang="zh-TW" altLang="en-US" dirty="0"/>
              <a:t>的增加  </a:t>
            </a:r>
            <a:r>
              <a:rPr lang="en-US" altLang="zh-TW" dirty="0"/>
              <a:t>TTSCO</a:t>
            </a:r>
            <a:r>
              <a:rPr lang="zh-TW" altLang="en-US" dirty="0"/>
              <a:t>演算法的成本也會增加 但基本上</a:t>
            </a:r>
            <a:r>
              <a:rPr lang="en-US" altLang="zh-TW" dirty="0"/>
              <a:t>RANDOM</a:t>
            </a:r>
            <a:r>
              <a:rPr lang="zh-TW" altLang="en-US" dirty="0"/>
              <a:t>策略的成本沒有變化</a:t>
            </a:r>
            <a:endParaRPr lang="en-US" altLang="zh-TW" dirty="0"/>
          </a:p>
          <a:p>
            <a:endParaRPr lang="en-US" altLang="zh-TW" dirty="0"/>
          </a:p>
          <a:p>
            <a:r>
              <a:rPr lang="zh-TW" altLang="en-US" dirty="0"/>
              <a:t>這是因為較小的延遲 表示需要較大的傳輸需求頻寬</a:t>
            </a:r>
            <a:endParaRPr lang="en-US" altLang="zh-TW" dirty="0"/>
          </a:p>
          <a:p>
            <a:endParaRPr lang="en-US" altLang="zh-TW" dirty="0"/>
          </a:p>
          <a:p>
            <a:r>
              <a:rPr lang="zh-TW" altLang="en-US" dirty="0"/>
              <a:t>這會導致更多的伺服器需要被用來處理任務</a:t>
            </a:r>
            <a:endParaRPr lang="en-US" altLang="zh-TW" dirty="0"/>
          </a:p>
          <a:p>
            <a:endParaRPr lang="en-US" altLang="zh-TW" dirty="0"/>
          </a:p>
          <a:p>
            <a:r>
              <a:rPr lang="zh-TW" altLang="en-US" dirty="0"/>
              <a:t>圖</a:t>
            </a:r>
            <a:r>
              <a:rPr lang="en-US" altLang="zh-TW" dirty="0"/>
              <a:t>6</a:t>
            </a:r>
            <a:r>
              <a:rPr lang="zh-TW" altLang="en-US" dirty="0"/>
              <a:t>顯示 我們</a:t>
            </a:r>
            <a:r>
              <a:rPr lang="en-US" altLang="zh-TW" dirty="0"/>
              <a:t>TTSCO</a:t>
            </a:r>
            <a:r>
              <a:rPr lang="zh-TW" altLang="en-US" dirty="0"/>
              <a:t> 跟</a:t>
            </a:r>
            <a:r>
              <a:rPr lang="en-US" altLang="zh-TW" dirty="0"/>
              <a:t>RANDOM</a:t>
            </a:r>
            <a:r>
              <a:rPr lang="zh-TW" altLang="en-US" dirty="0"/>
              <a:t>演算法相比 可以減少平均</a:t>
            </a:r>
            <a:r>
              <a:rPr lang="en-US" altLang="zh-TW" dirty="0"/>
              <a:t>45%</a:t>
            </a:r>
            <a:r>
              <a:rPr lang="zh-TW" altLang="en-US" dirty="0"/>
              <a:t>的成本</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70</a:t>
            </a:fld>
            <a:endParaRPr lang="zh-TW" altLang="en-US"/>
          </a:p>
        </p:txBody>
      </p:sp>
    </p:spTree>
    <p:extLst>
      <p:ext uri="{BB962C8B-B14F-4D97-AF65-F5344CB8AC3E}">
        <p14:creationId xmlns:p14="http://schemas.microsoft.com/office/powerpoint/2010/main" val="37462688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在這篇</a:t>
            </a:r>
            <a:r>
              <a:rPr lang="en-US" altLang="zh-TW" dirty="0"/>
              <a:t>paper </a:t>
            </a:r>
            <a:r>
              <a:rPr lang="zh-TW" altLang="en-US" dirty="0"/>
              <a:t>我們在邊緣計算系統探索任務排程問題的成本最佳化</a:t>
            </a:r>
            <a:endParaRPr lang="en-US" altLang="zh-TW" dirty="0"/>
          </a:p>
          <a:p>
            <a:endParaRPr lang="en-US" altLang="zh-TW" dirty="0"/>
          </a:p>
          <a:p>
            <a:r>
              <a:rPr lang="zh-TW" altLang="en-US" dirty="0"/>
              <a:t>我們提出最佳問題來最小化邊緣計算系統的成本 同時滿足所有任務的</a:t>
            </a:r>
            <a:r>
              <a:rPr lang="en-US" altLang="zh-TW" dirty="0"/>
              <a:t>QOS</a:t>
            </a:r>
            <a:r>
              <a:rPr lang="zh-TW" altLang="en-US" dirty="0"/>
              <a:t>需求</a:t>
            </a:r>
            <a:endParaRPr lang="en-US" altLang="zh-TW" dirty="0"/>
          </a:p>
          <a:p>
            <a:endParaRPr lang="en-US" altLang="zh-TW" dirty="0"/>
          </a:p>
          <a:p>
            <a:r>
              <a:rPr lang="zh-TW" altLang="en-US" dirty="0"/>
              <a:t>一個有效的演算法 叫</a:t>
            </a:r>
            <a:r>
              <a:rPr lang="en-US" altLang="zh-TW" dirty="0"/>
              <a:t>TTSCO</a:t>
            </a:r>
            <a:r>
              <a:rPr lang="zh-TW" altLang="en-US" dirty="0"/>
              <a:t> 被提出來解決成本最佳化的問題</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71</a:t>
            </a:fld>
            <a:endParaRPr lang="zh-TW" altLang="en-US"/>
          </a:p>
        </p:txBody>
      </p:sp>
    </p:spTree>
    <p:extLst>
      <p:ext uri="{BB962C8B-B14F-4D97-AF65-F5344CB8AC3E}">
        <p14:creationId xmlns:p14="http://schemas.microsoft.com/office/powerpoint/2010/main" val="366797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為了減少計算任務時的電力消耗   </a:t>
            </a:r>
            <a:r>
              <a:rPr lang="en-US" altLang="zh-TW" dirty="0"/>
              <a:t>IOT</a:t>
            </a:r>
            <a:r>
              <a:rPr lang="zh-TW" altLang="en-US" dirty="0"/>
              <a:t>裝置會降載計算任務到邊緣伺服器</a:t>
            </a:r>
            <a:endParaRPr lang="en-US" altLang="zh-TW" dirty="0"/>
          </a:p>
          <a:p>
            <a:endParaRPr lang="en-US" altLang="zh-TW" dirty="0"/>
          </a:p>
          <a:p>
            <a:r>
              <a:rPr lang="zh-TW" altLang="en-US" dirty="0"/>
              <a:t>然而 降載任務會消耗額外的電力來傳輸任務到邊緣伺服器  降載任務的完成時間也會增加</a:t>
            </a:r>
            <a:endParaRPr lang="en-US" altLang="zh-TW" dirty="0"/>
          </a:p>
          <a:p>
            <a:endParaRPr lang="en-US" altLang="zh-TW" dirty="0"/>
          </a:p>
          <a:p>
            <a:r>
              <a:rPr lang="zh-TW" altLang="en-US" dirty="0"/>
              <a:t>在這個案例， 有些研究設備如何決定任務降載</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8</a:t>
            </a:fld>
            <a:endParaRPr lang="zh-TW" altLang="en-US"/>
          </a:p>
        </p:txBody>
      </p:sp>
    </p:spTree>
    <p:extLst>
      <p:ext uri="{BB962C8B-B14F-4D97-AF65-F5344CB8AC3E}">
        <p14:creationId xmlns:p14="http://schemas.microsoft.com/office/powerpoint/2010/main" val="32661774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藉由與</a:t>
            </a:r>
            <a:r>
              <a:rPr lang="en-US" altLang="zh-TW" dirty="0"/>
              <a:t>LINGO</a:t>
            </a:r>
            <a:r>
              <a:rPr lang="zh-TW" altLang="en-US" dirty="0"/>
              <a:t>軟體所得到的最佳解相比 五們驗證了我們演算法的正確性</a:t>
            </a:r>
            <a:endParaRPr lang="en-US" altLang="zh-TW" dirty="0"/>
          </a:p>
          <a:p>
            <a:endParaRPr lang="en-US" altLang="zh-TW" dirty="0"/>
          </a:p>
          <a:p>
            <a:r>
              <a:rPr lang="zh-TW" altLang="en-US" dirty="0"/>
              <a:t>效能評估顯示 跟</a:t>
            </a:r>
            <a:r>
              <a:rPr lang="en-US" altLang="zh-TW" dirty="0"/>
              <a:t>RANDOM</a:t>
            </a:r>
            <a:r>
              <a:rPr lang="zh-TW" altLang="en-US" dirty="0"/>
              <a:t>演算法相比 我們演算法在減少邊緣計算系統成本 有改善</a:t>
            </a:r>
            <a:endParaRPr lang="en-US" altLang="zh-TW" dirty="0"/>
          </a:p>
          <a:p>
            <a:endParaRPr lang="en-US" altLang="zh-TW" dirty="0"/>
          </a:p>
          <a:p>
            <a:r>
              <a:rPr lang="zh-TW" altLang="en-US" dirty="0"/>
              <a:t>在未來的研究 我們會考慮在多個邊緣雲做動態的資源分配以及工作排成</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72</a:t>
            </a:fld>
            <a:endParaRPr lang="zh-TW" altLang="en-US"/>
          </a:p>
        </p:txBody>
      </p:sp>
    </p:spTree>
    <p:extLst>
      <p:ext uri="{BB962C8B-B14F-4D97-AF65-F5344CB8AC3E}">
        <p14:creationId xmlns:p14="http://schemas.microsoft.com/office/powerpoint/2010/main" val="2747464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當計算任務被分配到不同邊緣伺服器 傳輸以及計算的成本也會不同</a:t>
            </a:r>
            <a:endParaRPr lang="en-US" altLang="zh-TW" dirty="0"/>
          </a:p>
          <a:p>
            <a:endParaRPr lang="en-US" altLang="zh-TW" dirty="0"/>
          </a:p>
          <a:p>
            <a:endParaRPr lang="en-US" altLang="zh-TW" dirty="0"/>
          </a:p>
          <a:p>
            <a:r>
              <a:rPr lang="zh-TW" altLang="en-US" dirty="0"/>
              <a:t>因此，</a:t>
            </a:r>
            <a:r>
              <a:rPr lang="en-US" altLang="zh-TW" dirty="0"/>
              <a:t>ref13-18</a:t>
            </a:r>
            <a:r>
              <a:rPr lang="zh-TW" altLang="en-US" dirty="0"/>
              <a:t>致力於減少因為傳輸或計算任務的系統成本</a:t>
            </a:r>
            <a:endParaRPr lang="en-US" altLang="zh-TW" dirty="0"/>
          </a:p>
          <a:p>
            <a:endParaRPr lang="en-US" altLang="zh-TW" dirty="0"/>
          </a:p>
          <a:p>
            <a:r>
              <a:rPr lang="zh-TW" altLang="en-US" dirty="0"/>
              <a:t>然而，他們很少考慮邊緣伺服器產生的成本</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9</a:t>
            </a:fld>
            <a:endParaRPr lang="zh-TW" altLang="en-US"/>
          </a:p>
        </p:txBody>
      </p:sp>
    </p:spTree>
    <p:extLst>
      <p:ext uri="{BB962C8B-B14F-4D97-AF65-F5344CB8AC3E}">
        <p14:creationId xmlns:p14="http://schemas.microsoft.com/office/powerpoint/2010/main" val="4104134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ref5</a:t>
            </a:r>
            <a:r>
              <a:rPr lang="zh-TW" altLang="en-US" dirty="0"/>
              <a:t>提到問題是 減少因為伺服器在離峰時的系統成本 是大量的未探索</a:t>
            </a:r>
            <a:endParaRPr lang="en-US" altLang="zh-TW" dirty="0"/>
          </a:p>
          <a:p>
            <a:endParaRPr lang="en-US" altLang="zh-TW" dirty="0"/>
          </a:p>
          <a:p>
            <a:endParaRPr lang="en-US" altLang="zh-TW" dirty="0"/>
          </a:p>
          <a:p>
            <a:r>
              <a:rPr lang="zh-TW" altLang="en-US" dirty="0"/>
              <a:t>我們針對延遲敏感的任務  開發一個任務排程的模型</a:t>
            </a:r>
            <a:endParaRPr lang="en-US" altLang="zh-TW" dirty="0"/>
          </a:p>
          <a:p>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最後，模擬的結果會提供來驗證我們演算法的所提升的準確度及表現</a:t>
            </a:r>
            <a:endParaRPr lang="en-US" altLang="zh-TW" dirty="0"/>
          </a:p>
          <a:p>
            <a:endParaRPr lang="en-US" altLang="zh-TW"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10</a:t>
            </a:fld>
            <a:endParaRPr lang="zh-TW" altLang="en-US"/>
          </a:p>
        </p:txBody>
      </p:sp>
    </p:spTree>
    <p:extLst>
      <p:ext uri="{BB962C8B-B14F-4D97-AF65-F5344CB8AC3E}">
        <p14:creationId xmlns:p14="http://schemas.microsoft.com/office/powerpoint/2010/main" val="1422147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a:extLst>
              <a:ext uri="{FF2B5EF4-FFF2-40B4-BE49-F238E27FC236}">
                <a16:creationId xmlns:a16="http://schemas.microsoft.com/office/drawing/2014/main" id="{95D28D2F-DE64-4E21-B3F5-7CA5D679D265}"/>
              </a:ext>
            </a:extLst>
          </p:cNvPr>
          <p:cNvGrpSpPr>
            <a:grpSpLocks/>
          </p:cNvGrpSpPr>
          <p:nvPr/>
        </p:nvGrpSpPr>
        <p:grpSpPr bwMode="auto">
          <a:xfrm>
            <a:off x="0" y="0"/>
            <a:ext cx="9144000" cy="6858000"/>
            <a:chOff x="0" y="0"/>
            <a:chExt cx="9144000" cy="6858000"/>
          </a:xfrm>
        </p:grpSpPr>
        <p:grpSp>
          <p:nvGrpSpPr>
            <p:cNvPr id="5" name="Group 9">
              <a:extLst>
                <a:ext uri="{FF2B5EF4-FFF2-40B4-BE49-F238E27FC236}">
                  <a16:creationId xmlns:a16="http://schemas.microsoft.com/office/drawing/2014/main" id="{7356D345-3422-424E-B71F-8AC30CF82271}"/>
                </a:ext>
              </a:extLst>
            </p:cNvPr>
            <p:cNvGrpSpPr>
              <a:grpSpLocks/>
            </p:cNvGrpSpPr>
            <p:nvPr/>
          </p:nvGrpSpPr>
          <p:grpSpPr bwMode="auto">
            <a:xfrm>
              <a:off x="5399085" y="6113463"/>
              <a:ext cx="3744910" cy="700087"/>
              <a:chOff x="3379" y="3851"/>
              <a:chExt cx="2359" cy="441"/>
            </a:xfrm>
          </p:grpSpPr>
          <p:pic>
            <p:nvPicPr>
              <p:cNvPr id="11" name="Picture 12">
                <a:extLst>
                  <a:ext uri="{FF2B5EF4-FFF2-40B4-BE49-F238E27FC236}">
                    <a16:creationId xmlns:a16="http://schemas.microsoft.com/office/drawing/2014/main" id="{AA055793-B465-4D65-A6B4-8206D94D0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 y="3851"/>
                <a:ext cx="483"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8">
                <a:extLst>
                  <a:ext uri="{FF2B5EF4-FFF2-40B4-BE49-F238E27FC236}">
                    <a16:creationId xmlns:a16="http://schemas.microsoft.com/office/drawing/2014/main" id="{D0458488-4950-4674-96D8-C0224744A84C}"/>
                  </a:ext>
                </a:extLst>
              </p:cNvPr>
              <p:cNvSpPr>
                <a:spLocks noChangeArrowheads="1"/>
              </p:cNvSpPr>
              <p:nvPr/>
            </p:nvSpPr>
            <p:spPr bwMode="auto">
              <a:xfrm>
                <a:off x="3379" y="4020"/>
                <a:ext cx="19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n-US" altLang="zh-TW" sz="1000">
                    <a:solidFill>
                      <a:srgbClr val="969696"/>
                    </a:solidFill>
                    <a:latin typeface="Calibri" panose="020F0502020204030204" pitchFamily="34" charset="0"/>
                  </a:rPr>
                  <a:t>National Chung Cheng University</a:t>
                </a:r>
              </a:p>
              <a:p>
                <a:pPr algn="r" eaLnBrk="1" hangingPunct="1"/>
                <a:r>
                  <a:rPr lang="en-US" altLang="zh-TW" sz="1000">
                    <a:solidFill>
                      <a:srgbClr val="969696"/>
                    </a:solidFill>
                    <a:latin typeface="Calibri" panose="020F0502020204030204" pitchFamily="34" charset="0"/>
                  </a:rPr>
                  <a:t>Dept. Computer Science &amp; Information Engineering</a:t>
                </a:r>
              </a:p>
            </p:txBody>
          </p:sp>
        </p:grpSp>
        <p:pic>
          <p:nvPicPr>
            <p:cNvPr id="6" name="Picture 7">
              <a:extLst>
                <a:ext uri="{FF2B5EF4-FFF2-40B4-BE49-F238E27FC236}">
                  <a16:creationId xmlns:a16="http://schemas.microsoft.com/office/drawing/2014/main" id="{CA637171-4331-40CF-9FE9-4B754DC884E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060" b="24757"/>
            <a:stretch>
              <a:fillRect/>
            </a:stretch>
          </p:blipFill>
          <p:spPr bwMode="auto">
            <a:xfrm>
              <a:off x="0" y="4643438"/>
              <a:ext cx="2271713"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10086C1B-8090-4683-9876-632ABFEADC8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809"/>
            <a:stretch>
              <a:fillRect/>
            </a:stretch>
          </p:blipFill>
          <p:spPr bwMode="auto">
            <a:xfrm>
              <a:off x="2214563" y="5053013"/>
              <a:ext cx="181927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11D426E5-C86D-4C55-A632-2A10246EBFE5}"/>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l="21568" t="33981"/>
            <a:stretch>
              <a:fillRect/>
            </a:stretch>
          </p:blipFill>
          <p:spPr bwMode="auto">
            <a:xfrm>
              <a:off x="0" y="0"/>
              <a:ext cx="2286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a16="http://schemas.microsoft.com/office/drawing/2014/main" id="{96767CE4-6062-4DC0-9F9F-21D74090C837}"/>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3567"/>
            <a:stretch>
              <a:fillRect/>
            </a:stretch>
          </p:blipFill>
          <p:spPr bwMode="auto">
            <a:xfrm>
              <a:off x="0" y="1162050"/>
              <a:ext cx="1052513"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16">
              <a:extLst>
                <a:ext uri="{FF2B5EF4-FFF2-40B4-BE49-F238E27FC236}">
                  <a16:creationId xmlns:a16="http://schemas.microsoft.com/office/drawing/2014/main" id="{14C72539-3DB9-4CB5-BB90-B2DBC1452620}"/>
                </a:ext>
              </a:extLst>
            </p:cNvPr>
            <p:cNvSpPr>
              <a:spLocks noChangeArrowheads="1"/>
            </p:cNvSpPr>
            <p:nvPr/>
          </p:nvSpPr>
          <p:spPr bwMode="auto">
            <a:xfrm>
              <a:off x="142875" y="6367463"/>
              <a:ext cx="4284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600" b="1">
                  <a:latin typeface="Calibri" panose="020F0502020204030204" pitchFamily="34" charset="0"/>
                </a:rPr>
                <a:t>2020 Mobile All-IP Networking Laboratory</a:t>
              </a:r>
            </a:p>
          </p:txBody>
        </p:sp>
      </p:grpSp>
      <p:sp>
        <p:nvSpPr>
          <p:cNvPr id="2" name="標題 1"/>
          <p:cNvSpPr>
            <a:spLocks noGrp="1"/>
          </p:cNvSpPr>
          <p:nvPr>
            <p:ph type="ctrTitle"/>
          </p:nvPr>
        </p:nvSpPr>
        <p:spPr>
          <a:xfrm>
            <a:off x="685800" y="1676400"/>
            <a:ext cx="77724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371600" y="3432175"/>
            <a:ext cx="64008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a:p>
        </p:txBody>
      </p:sp>
      <p:sp>
        <p:nvSpPr>
          <p:cNvPr id="13" name="日期版面配置區 3">
            <a:extLst>
              <a:ext uri="{FF2B5EF4-FFF2-40B4-BE49-F238E27FC236}">
                <a16:creationId xmlns:a16="http://schemas.microsoft.com/office/drawing/2014/main" id="{6A337CE6-CDC1-4F7F-8F2D-C08EAB7094D3}"/>
              </a:ext>
            </a:extLst>
          </p:cNvPr>
          <p:cNvSpPr>
            <a:spLocks noGrp="1"/>
          </p:cNvSpPr>
          <p:nvPr>
            <p:ph type="dt" sz="half" idx="10"/>
          </p:nvPr>
        </p:nvSpPr>
        <p:spPr/>
        <p:txBody>
          <a:bodyPr/>
          <a:lstStyle>
            <a:lvl1pPr>
              <a:defRPr>
                <a:latin typeface="微軟正黑體" pitchFamily="34" charset="-120"/>
                <a:ea typeface="微軟正黑體" pitchFamily="34" charset="-120"/>
              </a:defRPr>
            </a:lvl1pPr>
          </a:lstStyle>
          <a:p>
            <a:pPr>
              <a:defRPr/>
            </a:pPr>
            <a:fld id="{F20AA19D-9D55-47CD-825C-E073C013CDB4}" type="datetimeFigureOut">
              <a:rPr lang="en-US" altLang="zh-TW"/>
              <a:pPr>
                <a:defRPr/>
              </a:pPr>
              <a:t>12/14/2021</a:t>
            </a:fld>
            <a:endParaRPr lang="en-US" altLang="zh-TW"/>
          </a:p>
        </p:txBody>
      </p:sp>
      <p:sp>
        <p:nvSpPr>
          <p:cNvPr id="14" name="頁尾版面配置區 4">
            <a:extLst>
              <a:ext uri="{FF2B5EF4-FFF2-40B4-BE49-F238E27FC236}">
                <a16:creationId xmlns:a16="http://schemas.microsoft.com/office/drawing/2014/main" id="{F2DEED95-2548-46E6-8C91-ECCDACD2DC1B}"/>
              </a:ext>
            </a:extLst>
          </p:cNvPr>
          <p:cNvSpPr>
            <a:spLocks noGrp="1"/>
          </p:cNvSpPr>
          <p:nvPr>
            <p:ph type="ftr" sz="quarter" idx="11"/>
          </p:nvPr>
        </p:nvSpPr>
        <p:spPr/>
        <p:txBody>
          <a:bodyPr/>
          <a:lstStyle>
            <a:lvl1pPr>
              <a:defRPr>
                <a:latin typeface="微軟正黑體" pitchFamily="34" charset="-120"/>
                <a:ea typeface="微軟正黑體" pitchFamily="34" charset="-120"/>
              </a:defRPr>
            </a:lvl1pPr>
          </a:lstStyle>
          <a:p>
            <a:pPr>
              <a:defRPr/>
            </a:pPr>
            <a:endParaRPr lang="en-US" altLang="zh-TW"/>
          </a:p>
        </p:txBody>
      </p:sp>
      <p:sp>
        <p:nvSpPr>
          <p:cNvPr id="15" name="投影片編號版面配置區 5">
            <a:extLst>
              <a:ext uri="{FF2B5EF4-FFF2-40B4-BE49-F238E27FC236}">
                <a16:creationId xmlns:a16="http://schemas.microsoft.com/office/drawing/2014/main" id="{7ADE5608-5D99-4447-970D-855BF702FAFA}"/>
              </a:ext>
            </a:extLst>
          </p:cNvPr>
          <p:cNvSpPr>
            <a:spLocks noGrp="1"/>
          </p:cNvSpPr>
          <p:nvPr>
            <p:ph type="sldNum" sz="quarter" idx="12"/>
          </p:nvPr>
        </p:nvSpPr>
        <p:spPr/>
        <p:txBody>
          <a:bodyPr/>
          <a:lstStyle>
            <a:lvl1pPr>
              <a:defRPr>
                <a:latin typeface="微軟正黑體" panose="020B0604030504040204" pitchFamily="34" charset="-120"/>
                <a:ea typeface="微軟正黑體" panose="020B0604030504040204" pitchFamily="34" charset="-120"/>
              </a:defRPr>
            </a:lvl1pPr>
          </a:lstStyle>
          <a:p>
            <a:pPr>
              <a:defRPr/>
            </a:pPr>
            <a:fld id="{E28B7461-CE34-4E05-8998-62C425B810B4}" type="slidenum">
              <a:rPr lang="en-US" altLang="zh-TW"/>
              <a:pPr>
                <a:defRPr/>
              </a:pPr>
              <a:t>‹#›</a:t>
            </a:fld>
            <a:endParaRPr lang="en-US" altLang="zh-TW"/>
          </a:p>
        </p:txBody>
      </p:sp>
    </p:spTree>
    <p:extLst>
      <p:ext uri="{BB962C8B-B14F-4D97-AF65-F5344CB8AC3E}">
        <p14:creationId xmlns:p14="http://schemas.microsoft.com/office/powerpoint/2010/main" val="84294560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a:extLst>
              <a:ext uri="{FF2B5EF4-FFF2-40B4-BE49-F238E27FC236}">
                <a16:creationId xmlns:a16="http://schemas.microsoft.com/office/drawing/2014/main" id="{61DEACC3-104A-4F3E-BED6-522AEACDD068}"/>
              </a:ext>
            </a:extLst>
          </p:cNvPr>
          <p:cNvSpPr>
            <a:spLocks noGrp="1"/>
          </p:cNvSpPr>
          <p:nvPr>
            <p:ph type="dt" sz="half" idx="10"/>
          </p:nvPr>
        </p:nvSpPr>
        <p:spPr/>
        <p:txBody>
          <a:bodyPr/>
          <a:lstStyle>
            <a:lvl1pPr>
              <a:defRPr/>
            </a:lvl1pPr>
          </a:lstStyle>
          <a:p>
            <a:pPr>
              <a:defRPr/>
            </a:pPr>
            <a:fld id="{EBC55CEA-9C32-49B3-9535-AA567D5F8EFD}" type="datetimeFigureOut">
              <a:rPr lang="en-US" altLang="zh-TW"/>
              <a:pPr>
                <a:defRPr/>
              </a:pPr>
              <a:t>12/14/2021</a:t>
            </a:fld>
            <a:endParaRPr lang="en-US" altLang="zh-TW"/>
          </a:p>
        </p:txBody>
      </p:sp>
      <p:sp>
        <p:nvSpPr>
          <p:cNvPr id="6" name="頁尾版面配置區 4">
            <a:extLst>
              <a:ext uri="{FF2B5EF4-FFF2-40B4-BE49-F238E27FC236}">
                <a16:creationId xmlns:a16="http://schemas.microsoft.com/office/drawing/2014/main" id="{3226DECC-29C7-47B2-87F5-6AF54B486023}"/>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5061CA3E-A36B-4FA5-962F-B311C40A14FF}"/>
              </a:ext>
            </a:extLst>
          </p:cNvPr>
          <p:cNvSpPr>
            <a:spLocks noGrp="1"/>
          </p:cNvSpPr>
          <p:nvPr>
            <p:ph type="sldNum" sz="quarter" idx="12"/>
          </p:nvPr>
        </p:nvSpPr>
        <p:spPr/>
        <p:txBody>
          <a:bodyPr/>
          <a:lstStyle>
            <a:lvl1pPr>
              <a:defRPr/>
            </a:lvl1pPr>
          </a:lstStyle>
          <a:p>
            <a:pPr>
              <a:defRPr/>
            </a:pPr>
            <a:fld id="{5C89BBE7-378D-4DDA-8E8D-69D2273B409B}" type="slidenum">
              <a:rPr lang="en-US" altLang="zh-TW"/>
              <a:pPr>
                <a:defRPr/>
              </a:pPr>
              <a:t>‹#›</a:t>
            </a:fld>
            <a:endParaRPr lang="en-US" altLang="zh-TW"/>
          </a:p>
        </p:txBody>
      </p:sp>
    </p:spTree>
    <p:extLst>
      <p:ext uri="{BB962C8B-B14F-4D97-AF65-F5344CB8AC3E}">
        <p14:creationId xmlns:p14="http://schemas.microsoft.com/office/powerpoint/2010/main" val="100196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FA8C45E0-70F9-456E-A44A-A8B8A47C6C83}"/>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97191F28-CD26-4C02-95A3-27654B58E2B8}"/>
              </a:ext>
            </a:extLst>
          </p:cNvPr>
          <p:cNvSpPr>
            <a:spLocks noGrp="1"/>
          </p:cNvSpPr>
          <p:nvPr>
            <p:ph type="dt" sz="half" idx="10"/>
          </p:nvPr>
        </p:nvSpPr>
        <p:spPr/>
        <p:txBody>
          <a:bodyPr/>
          <a:lstStyle>
            <a:lvl1pPr>
              <a:defRPr/>
            </a:lvl1pPr>
          </a:lstStyle>
          <a:p>
            <a:pPr>
              <a:defRPr/>
            </a:pPr>
            <a:fld id="{8B34C62D-9A80-4DCA-92E6-B810F134DC0A}" type="datetimeFigureOut">
              <a:rPr lang="en-US" altLang="zh-TW"/>
              <a:pPr>
                <a:defRPr/>
              </a:pPr>
              <a:t>12/14/2021</a:t>
            </a:fld>
            <a:endParaRPr lang="en-US" altLang="zh-TW"/>
          </a:p>
        </p:txBody>
      </p:sp>
      <p:sp>
        <p:nvSpPr>
          <p:cNvPr id="6" name="頁尾版面配置區 4">
            <a:extLst>
              <a:ext uri="{FF2B5EF4-FFF2-40B4-BE49-F238E27FC236}">
                <a16:creationId xmlns:a16="http://schemas.microsoft.com/office/drawing/2014/main" id="{1F26E694-572F-402D-8674-71DBCFCBA1F1}"/>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DB748065-F90A-4D01-B89C-435D628FD56E}"/>
              </a:ext>
            </a:extLst>
          </p:cNvPr>
          <p:cNvSpPr>
            <a:spLocks noGrp="1"/>
          </p:cNvSpPr>
          <p:nvPr>
            <p:ph type="sldNum" sz="quarter" idx="12"/>
          </p:nvPr>
        </p:nvSpPr>
        <p:spPr/>
        <p:txBody>
          <a:bodyPr/>
          <a:lstStyle>
            <a:lvl1pPr>
              <a:defRPr/>
            </a:lvl1pPr>
          </a:lstStyle>
          <a:p>
            <a:pPr>
              <a:defRPr/>
            </a:pPr>
            <a:fld id="{FFCC56CB-7A50-4156-BBE2-9F9E8C7DAE93}" type="slidenum">
              <a:rPr lang="en-US" altLang="zh-TW"/>
              <a:pPr>
                <a:defRPr/>
              </a:pPr>
              <a:t>‹#›</a:t>
            </a:fld>
            <a:endParaRPr lang="en-US" altLang="zh-TW"/>
          </a:p>
        </p:txBody>
      </p:sp>
    </p:spTree>
    <p:extLst>
      <p:ext uri="{BB962C8B-B14F-4D97-AF65-F5344CB8AC3E}">
        <p14:creationId xmlns:p14="http://schemas.microsoft.com/office/powerpoint/2010/main" val="3079168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3973C24-1A3C-4748-9683-09C71A55CBF6}"/>
              </a:ext>
            </a:extLst>
          </p:cNvPr>
          <p:cNvCxnSpPr/>
          <p:nvPr/>
        </p:nvCxnSpPr>
        <p:spPr>
          <a:xfrm rot="5400000">
            <a:off x="3657601" y="3200400"/>
            <a:ext cx="5791200" cy="3175"/>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19845983-740D-4A8C-A332-A7F0A6B287FB}"/>
              </a:ext>
            </a:extLst>
          </p:cNvPr>
          <p:cNvSpPr>
            <a:spLocks noGrp="1"/>
          </p:cNvSpPr>
          <p:nvPr>
            <p:ph type="dt" sz="half" idx="10"/>
          </p:nvPr>
        </p:nvSpPr>
        <p:spPr/>
        <p:txBody>
          <a:bodyPr/>
          <a:lstStyle>
            <a:lvl1pPr>
              <a:defRPr/>
            </a:lvl1pPr>
          </a:lstStyle>
          <a:p>
            <a:pPr>
              <a:defRPr/>
            </a:pPr>
            <a:fld id="{5A0BA39B-11F7-4010-93D5-2ED9E4CA59DB}" type="datetimeFigureOut">
              <a:rPr lang="en-US" altLang="zh-TW"/>
              <a:pPr>
                <a:defRPr/>
              </a:pPr>
              <a:t>12/14/2021</a:t>
            </a:fld>
            <a:endParaRPr lang="en-US" altLang="zh-TW"/>
          </a:p>
        </p:txBody>
      </p:sp>
      <p:sp>
        <p:nvSpPr>
          <p:cNvPr id="6" name="頁尾版面配置區 4">
            <a:extLst>
              <a:ext uri="{FF2B5EF4-FFF2-40B4-BE49-F238E27FC236}">
                <a16:creationId xmlns:a16="http://schemas.microsoft.com/office/drawing/2014/main" id="{063B3D5C-548E-42D0-9856-04FE363518C2}"/>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1D1EEAEF-D85B-452D-8BB1-48A26F5769E2}"/>
              </a:ext>
            </a:extLst>
          </p:cNvPr>
          <p:cNvSpPr>
            <a:spLocks noGrp="1"/>
          </p:cNvSpPr>
          <p:nvPr>
            <p:ph type="sldNum" sz="quarter" idx="12"/>
          </p:nvPr>
        </p:nvSpPr>
        <p:spPr/>
        <p:txBody>
          <a:bodyPr/>
          <a:lstStyle>
            <a:lvl1pPr>
              <a:defRPr/>
            </a:lvl1pPr>
          </a:lstStyle>
          <a:p>
            <a:pPr>
              <a:defRPr/>
            </a:pPr>
            <a:fld id="{0BC0821D-58D9-4986-97C6-D54AE9BD5B3B}" type="slidenum">
              <a:rPr lang="en-US" altLang="zh-TW"/>
              <a:pPr>
                <a:defRPr/>
              </a:pPr>
              <a:t>‹#›</a:t>
            </a:fld>
            <a:endParaRPr lang="en-US" altLang="zh-TW"/>
          </a:p>
        </p:txBody>
      </p:sp>
    </p:spTree>
    <p:extLst>
      <p:ext uri="{BB962C8B-B14F-4D97-AF65-F5344CB8AC3E}">
        <p14:creationId xmlns:p14="http://schemas.microsoft.com/office/powerpoint/2010/main" val="335414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a:extLst>
              <a:ext uri="{FF2B5EF4-FFF2-40B4-BE49-F238E27FC236}">
                <a16:creationId xmlns:a16="http://schemas.microsoft.com/office/drawing/2014/main" id="{E6A14F93-68C9-4D08-9146-0195FD5E01C1}"/>
              </a:ext>
            </a:extLst>
          </p:cNvPr>
          <p:cNvSpPr>
            <a:spLocks noGrp="1"/>
          </p:cNvSpPr>
          <p:nvPr>
            <p:ph type="dt" sz="half" idx="10"/>
          </p:nvPr>
        </p:nvSpPr>
        <p:spPr/>
        <p:txBody>
          <a:bodyPr/>
          <a:lstStyle>
            <a:lvl1pPr>
              <a:defRPr/>
            </a:lvl1pPr>
          </a:lstStyle>
          <a:p>
            <a:pPr>
              <a:defRPr/>
            </a:pPr>
            <a:fld id="{3695CB4F-6D90-4AA4-9B8B-279AFAF53821}" type="datetimeFigureOut">
              <a:rPr lang="en-US" altLang="zh-TW"/>
              <a:pPr>
                <a:defRPr/>
              </a:pPr>
              <a:t>12/14/2021</a:t>
            </a:fld>
            <a:endParaRPr lang="en-US" altLang="zh-TW"/>
          </a:p>
        </p:txBody>
      </p:sp>
      <p:sp>
        <p:nvSpPr>
          <p:cNvPr id="4" name="頁尾版面配置區 4">
            <a:extLst>
              <a:ext uri="{FF2B5EF4-FFF2-40B4-BE49-F238E27FC236}">
                <a16:creationId xmlns:a16="http://schemas.microsoft.com/office/drawing/2014/main" id="{508A6FD7-785C-4653-BA4A-D72D1991D394}"/>
              </a:ext>
            </a:extLst>
          </p:cNvPr>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a:extLst>
              <a:ext uri="{FF2B5EF4-FFF2-40B4-BE49-F238E27FC236}">
                <a16:creationId xmlns:a16="http://schemas.microsoft.com/office/drawing/2014/main" id="{AF281211-07ED-4BC0-BFC9-AFCF2A2E6624}"/>
              </a:ext>
            </a:extLst>
          </p:cNvPr>
          <p:cNvSpPr>
            <a:spLocks noGrp="1"/>
          </p:cNvSpPr>
          <p:nvPr>
            <p:ph type="sldNum" sz="quarter" idx="12"/>
          </p:nvPr>
        </p:nvSpPr>
        <p:spPr/>
        <p:txBody>
          <a:bodyPr/>
          <a:lstStyle>
            <a:lvl1pPr>
              <a:defRPr/>
            </a:lvl1pPr>
          </a:lstStyle>
          <a:p>
            <a:pPr>
              <a:defRPr/>
            </a:pPr>
            <a:fld id="{59672B1C-3D49-481B-A37A-B834FA22E467}" type="slidenum">
              <a:rPr lang="en-US" altLang="zh-TW"/>
              <a:pPr>
                <a:defRPr/>
              </a:pPr>
              <a:t>‹#›</a:t>
            </a:fld>
            <a:endParaRPr lang="en-US" altLang="zh-TW"/>
          </a:p>
        </p:txBody>
      </p:sp>
    </p:spTree>
    <p:extLst>
      <p:ext uri="{BB962C8B-B14F-4D97-AF65-F5344CB8AC3E}">
        <p14:creationId xmlns:p14="http://schemas.microsoft.com/office/powerpoint/2010/main" val="96748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CA982DDF-3033-40D4-A1EC-EC7242796AAC}"/>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a:extLst>
              <a:ext uri="{FF2B5EF4-FFF2-40B4-BE49-F238E27FC236}">
                <a16:creationId xmlns:a16="http://schemas.microsoft.com/office/drawing/2014/main" id="{2B9029A6-1C13-49D2-9BB9-8370C540DF0F}"/>
              </a:ext>
            </a:extLst>
          </p:cNvPr>
          <p:cNvSpPr>
            <a:spLocks noGrp="1"/>
          </p:cNvSpPr>
          <p:nvPr>
            <p:ph type="dt" sz="half" idx="10"/>
          </p:nvPr>
        </p:nvSpPr>
        <p:spPr/>
        <p:txBody>
          <a:bodyPr/>
          <a:lstStyle>
            <a:lvl1pPr>
              <a:defRPr/>
            </a:lvl1pPr>
          </a:lstStyle>
          <a:p>
            <a:pPr>
              <a:defRPr/>
            </a:pPr>
            <a:fld id="{392D9695-3222-4C9D-903D-CF55E618EA90}" type="datetimeFigureOut">
              <a:rPr lang="en-US" altLang="zh-TW"/>
              <a:pPr>
                <a:defRPr/>
              </a:pPr>
              <a:t>12/14/2021</a:t>
            </a:fld>
            <a:endParaRPr lang="en-US" altLang="zh-TW"/>
          </a:p>
        </p:txBody>
      </p:sp>
      <p:sp>
        <p:nvSpPr>
          <p:cNvPr id="6" name="頁尾版面配置區 4">
            <a:extLst>
              <a:ext uri="{FF2B5EF4-FFF2-40B4-BE49-F238E27FC236}">
                <a16:creationId xmlns:a16="http://schemas.microsoft.com/office/drawing/2014/main" id="{15650508-1D86-4F2B-9AAB-3D6895B713C2}"/>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90C9A3AD-9DED-497B-985F-35275AA1AC3C}"/>
              </a:ext>
            </a:extLst>
          </p:cNvPr>
          <p:cNvSpPr>
            <a:spLocks noGrp="1"/>
          </p:cNvSpPr>
          <p:nvPr>
            <p:ph type="sldNum" sz="quarter" idx="12"/>
          </p:nvPr>
        </p:nvSpPr>
        <p:spPr/>
        <p:txBody>
          <a:bodyPr/>
          <a:lstStyle>
            <a:lvl1pPr>
              <a:defRPr/>
            </a:lvl1pPr>
          </a:lstStyle>
          <a:p>
            <a:pPr>
              <a:defRPr/>
            </a:pPr>
            <a:fld id="{ED95C714-5B02-47C9-A319-900C92638A80}" type="slidenum">
              <a:rPr lang="en-US" altLang="zh-TW"/>
              <a:pPr>
                <a:defRPr/>
              </a:pPr>
              <a:t>‹#›</a:t>
            </a:fld>
            <a:endParaRPr lang="en-US" altLang="zh-TW"/>
          </a:p>
        </p:txBody>
      </p:sp>
    </p:spTree>
    <p:extLst>
      <p:ext uri="{BB962C8B-B14F-4D97-AF65-F5344CB8AC3E}">
        <p14:creationId xmlns:p14="http://schemas.microsoft.com/office/powerpoint/2010/main" val="59168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08C9DB74-EC66-4DC2-AA0E-868C509DDE5F}"/>
              </a:ext>
            </a:extLst>
          </p:cNvPr>
          <p:cNvSpPr>
            <a:spLocks noGrp="1"/>
          </p:cNvSpPr>
          <p:nvPr>
            <p:ph type="dt" sz="half" idx="10"/>
          </p:nvPr>
        </p:nvSpPr>
        <p:spPr/>
        <p:txBody>
          <a:bodyPr/>
          <a:lstStyle>
            <a:lvl1pPr>
              <a:defRPr/>
            </a:lvl1pPr>
          </a:lstStyle>
          <a:p>
            <a:pPr>
              <a:defRPr/>
            </a:pPr>
            <a:fld id="{09DA8F3A-4623-4E2D-8FA2-FE577A4A0C1F}" type="datetimeFigureOut">
              <a:rPr lang="en-US" altLang="zh-TW"/>
              <a:pPr>
                <a:defRPr/>
              </a:pPr>
              <a:t>12/14/2021</a:t>
            </a:fld>
            <a:endParaRPr lang="en-US" altLang="zh-TW"/>
          </a:p>
        </p:txBody>
      </p:sp>
      <p:sp>
        <p:nvSpPr>
          <p:cNvPr id="5" name="頁尾版面配置區 4">
            <a:extLst>
              <a:ext uri="{FF2B5EF4-FFF2-40B4-BE49-F238E27FC236}">
                <a16:creationId xmlns:a16="http://schemas.microsoft.com/office/drawing/2014/main" id="{BD5C9B11-5DF3-4D93-83A0-8CA22802F0F4}"/>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AAE4B05A-9967-4442-9049-42B95757804C}"/>
              </a:ext>
            </a:extLst>
          </p:cNvPr>
          <p:cNvSpPr>
            <a:spLocks noGrp="1"/>
          </p:cNvSpPr>
          <p:nvPr>
            <p:ph type="sldNum" sz="quarter" idx="12"/>
          </p:nvPr>
        </p:nvSpPr>
        <p:spPr/>
        <p:txBody>
          <a:bodyPr/>
          <a:lstStyle>
            <a:lvl1pPr>
              <a:defRPr/>
            </a:lvl1pPr>
          </a:lstStyle>
          <a:p>
            <a:pPr>
              <a:defRPr/>
            </a:pPr>
            <a:fld id="{1E51066C-74CF-4FCC-B5C8-C6E2A0283515}" type="slidenum">
              <a:rPr lang="en-US" altLang="zh-TW"/>
              <a:pPr>
                <a:defRPr/>
              </a:pPr>
              <a:t>‹#›</a:t>
            </a:fld>
            <a:endParaRPr lang="en-US" altLang="zh-TW"/>
          </a:p>
        </p:txBody>
      </p:sp>
    </p:spTree>
    <p:extLst>
      <p:ext uri="{BB962C8B-B14F-4D97-AF65-F5344CB8AC3E}">
        <p14:creationId xmlns:p14="http://schemas.microsoft.com/office/powerpoint/2010/main" val="385479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0060D4FE-1D25-43EA-A9F6-E3883940A251}"/>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a:extLst>
              <a:ext uri="{FF2B5EF4-FFF2-40B4-BE49-F238E27FC236}">
                <a16:creationId xmlns:a16="http://schemas.microsoft.com/office/drawing/2014/main" id="{444E9300-70A8-4582-87AB-28BE3DA65733}"/>
              </a:ext>
            </a:extLst>
          </p:cNvPr>
          <p:cNvSpPr>
            <a:spLocks noGrp="1"/>
          </p:cNvSpPr>
          <p:nvPr>
            <p:ph type="dt" sz="half" idx="10"/>
          </p:nvPr>
        </p:nvSpPr>
        <p:spPr/>
        <p:txBody>
          <a:bodyPr/>
          <a:lstStyle>
            <a:lvl1pPr>
              <a:defRPr/>
            </a:lvl1pPr>
          </a:lstStyle>
          <a:p>
            <a:pPr>
              <a:defRPr/>
            </a:pPr>
            <a:fld id="{5146D157-19D3-49D6-B8FB-1658AAB0111D}" type="datetimeFigureOut">
              <a:rPr lang="en-US" altLang="zh-TW"/>
              <a:pPr>
                <a:defRPr/>
              </a:pPr>
              <a:t>12/14/2021</a:t>
            </a:fld>
            <a:endParaRPr lang="en-US" altLang="zh-TW"/>
          </a:p>
        </p:txBody>
      </p:sp>
      <p:sp>
        <p:nvSpPr>
          <p:cNvPr id="7" name="頁尾版面配置區 4">
            <a:extLst>
              <a:ext uri="{FF2B5EF4-FFF2-40B4-BE49-F238E27FC236}">
                <a16:creationId xmlns:a16="http://schemas.microsoft.com/office/drawing/2014/main" id="{2A31317C-2595-453A-8B93-59591ACE0208}"/>
              </a:ext>
            </a:extLst>
          </p:cNvPr>
          <p:cNvSpPr>
            <a:spLocks noGrp="1"/>
          </p:cNvSpPr>
          <p:nvPr>
            <p:ph type="ftr" sz="quarter" idx="11"/>
          </p:nvPr>
        </p:nvSpPr>
        <p:spPr/>
        <p:txBody>
          <a:bodyPr/>
          <a:lstStyle>
            <a:lvl1pPr>
              <a:defRPr/>
            </a:lvl1pPr>
          </a:lstStyle>
          <a:p>
            <a:pPr>
              <a:defRPr/>
            </a:pPr>
            <a:endParaRPr lang="en-US" altLang="zh-TW"/>
          </a:p>
        </p:txBody>
      </p:sp>
      <p:sp>
        <p:nvSpPr>
          <p:cNvPr id="8" name="投影片編號版面配置區 5">
            <a:extLst>
              <a:ext uri="{FF2B5EF4-FFF2-40B4-BE49-F238E27FC236}">
                <a16:creationId xmlns:a16="http://schemas.microsoft.com/office/drawing/2014/main" id="{505B7CD9-AF07-4502-82E7-8D6175290403}"/>
              </a:ext>
            </a:extLst>
          </p:cNvPr>
          <p:cNvSpPr>
            <a:spLocks noGrp="1"/>
          </p:cNvSpPr>
          <p:nvPr>
            <p:ph type="sldNum" sz="quarter" idx="12"/>
          </p:nvPr>
        </p:nvSpPr>
        <p:spPr/>
        <p:txBody>
          <a:bodyPr/>
          <a:lstStyle>
            <a:lvl1pPr>
              <a:defRPr/>
            </a:lvl1pPr>
          </a:lstStyle>
          <a:p>
            <a:pPr>
              <a:defRPr/>
            </a:pPr>
            <a:fld id="{FFD83EA1-64D8-45A2-9E03-7EA75783F65B}" type="slidenum">
              <a:rPr lang="en-US" altLang="zh-TW"/>
              <a:pPr>
                <a:defRPr/>
              </a:pPr>
              <a:t>‹#›</a:t>
            </a:fld>
            <a:endParaRPr lang="en-US" altLang="zh-TW"/>
          </a:p>
        </p:txBody>
      </p:sp>
    </p:spTree>
    <p:extLst>
      <p:ext uri="{BB962C8B-B14F-4D97-AF65-F5344CB8AC3E}">
        <p14:creationId xmlns:p14="http://schemas.microsoft.com/office/powerpoint/2010/main" val="361434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a:extLst>
              <a:ext uri="{FF2B5EF4-FFF2-40B4-BE49-F238E27FC236}">
                <a16:creationId xmlns:a16="http://schemas.microsoft.com/office/drawing/2014/main" id="{2F5653DB-2DF5-46E4-9E8F-32CF1251EEE0}"/>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a:extLst>
              <a:ext uri="{FF2B5EF4-FFF2-40B4-BE49-F238E27FC236}">
                <a16:creationId xmlns:a16="http://schemas.microsoft.com/office/drawing/2014/main" id="{87F9B012-76F8-4B26-8468-B7C78216277F}"/>
              </a:ext>
            </a:extLst>
          </p:cNvPr>
          <p:cNvSpPr>
            <a:spLocks noGrp="1"/>
          </p:cNvSpPr>
          <p:nvPr>
            <p:ph type="dt" sz="half" idx="10"/>
          </p:nvPr>
        </p:nvSpPr>
        <p:spPr/>
        <p:txBody>
          <a:bodyPr/>
          <a:lstStyle>
            <a:lvl1pPr>
              <a:defRPr/>
            </a:lvl1pPr>
          </a:lstStyle>
          <a:p>
            <a:pPr>
              <a:defRPr/>
            </a:pPr>
            <a:fld id="{52D00630-6A46-483F-AEF2-B06B1556E119}" type="datetimeFigureOut">
              <a:rPr lang="en-US" altLang="zh-TW"/>
              <a:pPr>
                <a:defRPr/>
              </a:pPr>
              <a:t>12/14/2021</a:t>
            </a:fld>
            <a:endParaRPr lang="en-US" altLang="zh-TW"/>
          </a:p>
        </p:txBody>
      </p:sp>
      <p:sp>
        <p:nvSpPr>
          <p:cNvPr id="9" name="頁尾版面配置區 4">
            <a:extLst>
              <a:ext uri="{FF2B5EF4-FFF2-40B4-BE49-F238E27FC236}">
                <a16:creationId xmlns:a16="http://schemas.microsoft.com/office/drawing/2014/main" id="{FA629D7E-1FBC-4747-B4BD-DCE8252CE2A4}"/>
              </a:ext>
            </a:extLst>
          </p:cNvPr>
          <p:cNvSpPr>
            <a:spLocks noGrp="1"/>
          </p:cNvSpPr>
          <p:nvPr>
            <p:ph type="ftr" sz="quarter" idx="11"/>
          </p:nvPr>
        </p:nvSpPr>
        <p:spPr/>
        <p:txBody>
          <a:bodyPr/>
          <a:lstStyle>
            <a:lvl1pPr>
              <a:defRPr/>
            </a:lvl1pPr>
          </a:lstStyle>
          <a:p>
            <a:pPr>
              <a:defRPr/>
            </a:pPr>
            <a:endParaRPr lang="en-US" altLang="zh-TW"/>
          </a:p>
        </p:txBody>
      </p:sp>
      <p:sp>
        <p:nvSpPr>
          <p:cNvPr id="10" name="投影片編號版面配置區 5">
            <a:extLst>
              <a:ext uri="{FF2B5EF4-FFF2-40B4-BE49-F238E27FC236}">
                <a16:creationId xmlns:a16="http://schemas.microsoft.com/office/drawing/2014/main" id="{060ACD8F-9C92-4448-A240-C18567C642AF}"/>
              </a:ext>
            </a:extLst>
          </p:cNvPr>
          <p:cNvSpPr>
            <a:spLocks noGrp="1"/>
          </p:cNvSpPr>
          <p:nvPr>
            <p:ph type="sldNum" sz="quarter" idx="12"/>
          </p:nvPr>
        </p:nvSpPr>
        <p:spPr/>
        <p:txBody>
          <a:bodyPr/>
          <a:lstStyle>
            <a:lvl1pPr>
              <a:defRPr/>
            </a:lvl1pPr>
          </a:lstStyle>
          <a:p>
            <a:pPr>
              <a:defRPr/>
            </a:pPr>
            <a:fld id="{E65B193E-78F2-43DB-8741-38074AA97FD7}" type="slidenum">
              <a:rPr lang="en-US" altLang="zh-TW"/>
              <a:pPr>
                <a:defRPr/>
              </a:pPr>
              <a:t>‹#›</a:t>
            </a:fld>
            <a:endParaRPr lang="en-US" altLang="zh-TW"/>
          </a:p>
        </p:txBody>
      </p:sp>
    </p:spTree>
    <p:extLst>
      <p:ext uri="{BB962C8B-B14F-4D97-AF65-F5344CB8AC3E}">
        <p14:creationId xmlns:p14="http://schemas.microsoft.com/office/powerpoint/2010/main" val="1588154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a:extLst>
              <a:ext uri="{FF2B5EF4-FFF2-40B4-BE49-F238E27FC236}">
                <a16:creationId xmlns:a16="http://schemas.microsoft.com/office/drawing/2014/main" id="{154B50FB-61AB-458A-9C0E-6C9F75FFF9BB}"/>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a:extLst>
              <a:ext uri="{FF2B5EF4-FFF2-40B4-BE49-F238E27FC236}">
                <a16:creationId xmlns:a16="http://schemas.microsoft.com/office/drawing/2014/main" id="{F6966FD5-E3A0-41C5-A7A3-21CD6A62FDE2}"/>
              </a:ext>
            </a:extLst>
          </p:cNvPr>
          <p:cNvSpPr>
            <a:spLocks noGrp="1"/>
          </p:cNvSpPr>
          <p:nvPr>
            <p:ph type="dt" sz="half" idx="10"/>
          </p:nvPr>
        </p:nvSpPr>
        <p:spPr/>
        <p:txBody>
          <a:bodyPr/>
          <a:lstStyle>
            <a:lvl1pPr>
              <a:defRPr/>
            </a:lvl1pPr>
          </a:lstStyle>
          <a:p>
            <a:pPr>
              <a:defRPr/>
            </a:pPr>
            <a:fld id="{1755B341-2C74-4F32-B961-36BF376912D8}" type="datetimeFigureOut">
              <a:rPr lang="en-US" altLang="zh-TW"/>
              <a:pPr>
                <a:defRPr/>
              </a:pPr>
              <a:t>12/14/2021</a:t>
            </a:fld>
            <a:endParaRPr lang="en-US" altLang="zh-TW"/>
          </a:p>
        </p:txBody>
      </p:sp>
      <p:sp>
        <p:nvSpPr>
          <p:cNvPr id="5" name="頁尾版面配置區 4">
            <a:extLst>
              <a:ext uri="{FF2B5EF4-FFF2-40B4-BE49-F238E27FC236}">
                <a16:creationId xmlns:a16="http://schemas.microsoft.com/office/drawing/2014/main" id="{02F7C73A-4E7C-4E04-B554-0195EEEC7EDF}"/>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89014A5A-20D0-4866-917C-77AB2B2B6F2A}"/>
              </a:ext>
            </a:extLst>
          </p:cNvPr>
          <p:cNvSpPr>
            <a:spLocks noGrp="1"/>
          </p:cNvSpPr>
          <p:nvPr>
            <p:ph type="sldNum" sz="quarter" idx="12"/>
          </p:nvPr>
        </p:nvSpPr>
        <p:spPr/>
        <p:txBody>
          <a:bodyPr/>
          <a:lstStyle>
            <a:lvl1pPr>
              <a:defRPr/>
            </a:lvl1pPr>
          </a:lstStyle>
          <a:p>
            <a:pPr>
              <a:defRPr/>
            </a:pPr>
            <a:fld id="{D2CE5293-6846-4100-806C-562331D30278}" type="slidenum">
              <a:rPr lang="en-US" altLang="zh-TW"/>
              <a:pPr>
                <a:defRPr/>
              </a:pPr>
              <a:t>‹#›</a:t>
            </a:fld>
            <a:endParaRPr lang="en-US" altLang="zh-TW"/>
          </a:p>
        </p:txBody>
      </p:sp>
    </p:spTree>
    <p:extLst>
      <p:ext uri="{BB962C8B-B14F-4D97-AF65-F5344CB8AC3E}">
        <p14:creationId xmlns:p14="http://schemas.microsoft.com/office/powerpoint/2010/main" val="335391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a:extLst>
              <a:ext uri="{FF2B5EF4-FFF2-40B4-BE49-F238E27FC236}">
                <a16:creationId xmlns:a16="http://schemas.microsoft.com/office/drawing/2014/main" id="{B8C0729D-F298-4FD2-BD91-82400843BE40}"/>
              </a:ext>
            </a:extLst>
          </p:cNvPr>
          <p:cNvSpPr>
            <a:spLocks noGrp="1"/>
          </p:cNvSpPr>
          <p:nvPr>
            <p:ph type="dt" sz="half" idx="10"/>
          </p:nvPr>
        </p:nvSpPr>
        <p:spPr/>
        <p:txBody>
          <a:bodyPr/>
          <a:lstStyle>
            <a:lvl1pPr>
              <a:defRPr/>
            </a:lvl1pPr>
          </a:lstStyle>
          <a:p>
            <a:pPr>
              <a:defRPr/>
            </a:pPr>
            <a:fld id="{E640EF85-A82A-4C25-82AB-B44215B73FCB}" type="datetimeFigureOut">
              <a:rPr lang="en-US" altLang="zh-TW"/>
              <a:pPr>
                <a:defRPr/>
              </a:pPr>
              <a:t>12/14/2021</a:t>
            </a:fld>
            <a:endParaRPr lang="en-US" altLang="zh-TW"/>
          </a:p>
        </p:txBody>
      </p:sp>
      <p:sp>
        <p:nvSpPr>
          <p:cNvPr id="3" name="頁尾版面配置區 4">
            <a:extLst>
              <a:ext uri="{FF2B5EF4-FFF2-40B4-BE49-F238E27FC236}">
                <a16:creationId xmlns:a16="http://schemas.microsoft.com/office/drawing/2014/main" id="{AA22ADAD-51C5-4010-9560-B6D139375742}"/>
              </a:ext>
            </a:extLst>
          </p:cNvPr>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a:extLst>
              <a:ext uri="{FF2B5EF4-FFF2-40B4-BE49-F238E27FC236}">
                <a16:creationId xmlns:a16="http://schemas.microsoft.com/office/drawing/2014/main" id="{67DF40EE-2718-4753-B5EE-F6E2B67D8D39}"/>
              </a:ext>
            </a:extLst>
          </p:cNvPr>
          <p:cNvSpPr>
            <a:spLocks noGrp="1"/>
          </p:cNvSpPr>
          <p:nvPr>
            <p:ph type="sldNum" sz="quarter" idx="12"/>
          </p:nvPr>
        </p:nvSpPr>
        <p:spPr/>
        <p:txBody>
          <a:bodyPr/>
          <a:lstStyle>
            <a:lvl1pPr>
              <a:defRPr/>
            </a:lvl1pPr>
          </a:lstStyle>
          <a:p>
            <a:pPr>
              <a:defRPr/>
            </a:pPr>
            <a:fld id="{365A86B2-60A7-4BEC-9FD1-42A023FC84FF}" type="slidenum">
              <a:rPr lang="en-US" altLang="zh-TW"/>
              <a:pPr>
                <a:defRPr/>
              </a:pPr>
              <a:t>‹#›</a:t>
            </a:fld>
            <a:endParaRPr lang="en-US" altLang="zh-TW"/>
          </a:p>
        </p:txBody>
      </p:sp>
    </p:spTree>
    <p:extLst>
      <p:ext uri="{BB962C8B-B14F-4D97-AF65-F5344CB8AC3E}">
        <p14:creationId xmlns:p14="http://schemas.microsoft.com/office/powerpoint/2010/main" val="177136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a:extLst>
              <a:ext uri="{FF2B5EF4-FFF2-40B4-BE49-F238E27FC236}">
                <a16:creationId xmlns:a16="http://schemas.microsoft.com/office/drawing/2014/main" id="{0B853865-058B-40BE-8F58-63EA86FC8FAE}"/>
              </a:ext>
            </a:extLst>
          </p:cNvPr>
          <p:cNvSpPr>
            <a:spLocks noGrp="1"/>
          </p:cNvSpPr>
          <p:nvPr>
            <p:ph type="dt" sz="half" idx="10"/>
          </p:nvPr>
        </p:nvSpPr>
        <p:spPr/>
        <p:txBody>
          <a:bodyPr/>
          <a:lstStyle>
            <a:lvl1pPr>
              <a:defRPr/>
            </a:lvl1pPr>
          </a:lstStyle>
          <a:p>
            <a:pPr>
              <a:defRPr/>
            </a:pPr>
            <a:fld id="{6D392750-AAFB-449E-AECE-207C4E1258B5}" type="datetimeFigureOut">
              <a:rPr lang="en-US" altLang="zh-TW"/>
              <a:pPr>
                <a:defRPr/>
              </a:pPr>
              <a:t>12/14/2021</a:t>
            </a:fld>
            <a:endParaRPr lang="en-US" altLang="zh-TW"/>
          </a:p>
        </p:txBody>
      </p:sp>
      <p:sp>
        <p:nvSpPr>
          <p:cNvPr id="6" name="頁尾版面配置區 4">
            <a:extLst>
              <a:ext uri="{FF2B5EF4-FFF2-40B4-BE49-F238E27FC236}">
                <a16:creationId xmlns:a16="http://schemas.microsoft.com/office/drawing/2014/main" id="{A9FED222-36DF-4519-A037-0CDE7FE9092A}"/>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FEC078E3-0404-44ED-A06A-C7039868592C}"/>
              </a:ext>
            </a:extLst>
          </p:cNvPr>
          <p:cNvSpPr>
            <a:spLocks noGrp="1"/>
          </p:cNvSpPr>
          <p:nvPr>
            <p:ph type="sldNum" sz="quarter" idx="12"/>
          </p:nvPr>
        </p:nvSpPr>
        <p:spPr/>
        <p:txBody>
          <a:bodyPr/>
          <a:lstStyle>
            <a:lvl1pPr>
              <a:defRPr/>
            </a:lvl1pPr>
          </a:lstStyle>
          <a:p>
            <a:pPr>
              <a:defRPr/>
            </a:pPr>
            <a:fld id="{E0AF61E7-FEFA-4B36-91C8-D7F5A191A464}" type="slidenum">
              <a:rPr lang="en-US" altLang="zh-TW"/>
              <a:pPr>
                <a:defRPr/>
              </a:pPr>
              <a:t>‹#›</a:t>
            </a:fld>
            <a:endParaRPr lang="en-US" altLang="zh-TW"/>
          </a:p>
        </p:txBody>
      </p:sp>
    </p:spTree>
    <p:extLst>
      <p:ext uri="{BB962C8B-B14F-4D97-AF65-F5344CB8AC3E}">
        <p14:creationId xmlns:p14="http://schemas.microsoft.com/office/powerpoint/2010/main" val="251259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圖片 12" descr="logo_ppt.png">
            <a:extLst>
              <a:ext uri="{FF2B5EF4-FFF2-40B4-BE49-F238E27FC236}">
                <a16:creationId xmlns:a16="http://schemas.microsoft.com/office/drawing/2014/main" id="{7B93FA70-4341-41D7-B648-95891FB186BA}"/>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6019800"/>
            <a:ext cx="266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a:extLst>
              <a:ext uri="{FF2B5EF4-FFF2-40B4-BE49-F238E27FC236}">
                <a16:creationId xmlns:a16="http://schemas.microsoft.com/office/drawing/2014/main" id="{CEE3B764-6B63-4D91-A7DC-5D6F546E1DBB}"/>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4288"/>
            <a:ext cx="7667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矩形 20">
            <a:extLst>
              <a:ext uri="{FF2B5EF4-FFF2-40B4-BE49-F238E27FC236}">
                <a16:creationId xmlns:a16="http://schemas.microsoft.com/office/drawing/2014/main" id="{7FED78B6-1896-4DE9-B6BE-D91AEA95E468}"/>
              </a:ext>
            </a:extLst>
          </p:cNvPr>
          <p:cNvSpPr>
            <a:spLocks noChangeArrowheads="1"/>
          </p:cNvSpPr>
          <p:nvPr/>
        </p:nvSpPr>
        <p:spPr bwMode="auto">
          <a:xfrm>
            <a:off x="620713" y="60325"/>
            <a:ext cx="3113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000">
                <a:solidFill>
                  <a:srgbClr val="969696"/>
                </a:solidFill>
                <a:latin typeface="Calibri" panose="020F0502020204030204" pitchFamily="34" charset="0"/>
              </a:rPr>
              <a:t>National Chung Cheng University</a:t>
            </a:r>
          </a:p>
          <a:p>
            <a:pPr eaLnBrk="1" hangingPunct="1"/>
            <a:r>
              <a:rPr lang="en-US" altLang="zh-TW" sz="1000">
                <a:solidFill>
                  <a:srgbClr val="969696"/>
                </a:solidFill>
                <a:latin typeface="Calibri" panose="020F0502020204030204" pitchFamily="34" charset="0"/>
              </a:rPr>
              <a:t>Dept. Computer Science &amp; Information Engineering</a:t>
            </a:r>
          </a:p>
        </p:txBody>
      </p:sp>
      <p:sp>
        <p:nvSpPr>
          <p:cNvPr id="1029" name="標題版面配置區 1">
            <a:extLst>
              <a:ext uri="{FF2B5EF4-FFF2-40B4-BE49-F238E27FC236}">
                <a16:creationId xmlns:a16="http://schemas.microsoft.com/office/drawing/2014/main" id="{2195E2FF-F050-40A7-B96F-7BF9CE9D4F1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a:extLst>
              <a:ext uri="{FF2B5EF4-FFF2-40B4-BE49-F238E27FC236}">
                <a16:creationId xmlns:a16="http://schemas.microsoft.com/office/drawing/2014/main" id="{0334C3A4-171E-4A39-8B04-4C3387A8377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11C8945-B7C9-411D-B8E3-0441A15F1BC3}"/>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a:defRPr/>
            </a:pPr>
            <a:fld id="{518A111F-39E2-4275-8FBA-98986013CC0D}" type="datetimeFigureOut">
              <a:rPr lang="en-US" altLang="zh-TW"/>
              <a:pPr>
                <a:defRPr/>
              </a:pPr>
              <a:t>12/14/2021</a:t>
            </a:fld>
            <a:endParaRPr lang="en-US" altLang="zh-TW"/>
          </a:p>
        </p:txBody>
      </p:sp>
      <p:sp>
        <p:nvSpPr>
          <p:cNvPr id="5" name="頁尾版面配置區 4">
            <a:extLst>
              <a:ext uri="{FF2B5EF4-FFF2-40B4-BE49-F238E27FC236}">
                <a16:creationId xmlns:a16="http://schemas.microsoft.com/office/drawing/2014/main" id="{4E00CDB4-D6C1-4FCF-917D-B94792EF5EDE}"/>
              </a:ext>
            </a:extLst>
          </p:cNvPr>
          <p:cNvSpPr>
            <a:spLocks noGrp="1"/>
          </p:cNvSpPr>
          <p:nvPr>
            <p:ph type="ftr" sz="quarter" idx="3"/>
          </p:nvPr>
        </p:nvSpPr>
        <p:spPr>
          <a:xfrm>
            <a:off x="59436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a:defRPr/>
            </a:pPr>
            <a:endParaRPr lang="en-US" altLang="zh-TW"/>
          </a:p>
        </p:txBody>
      </p:sp>
      <p:sp>
        <p:nvSpPr>
          <p:cNvPr id="6" name="投影片編號版面配置區 5">
            <a:extLst>
              <a:ext uri="{FF2B5EF4-FFF2-40B4-BE49-F238E27FC236}">
                <a16:creationId xmlns:a16="http://schemas.microsoft.com/office/drawing/2014/main" id="{19D80D4E-9939-4F02-B3DD-8AFA664B20E2}"/>
              </a:ext>
            </a:extLst>
          </p:cNvPr>
          <p:cNvSpPr>
            <a:spLocks noGrp="1"/>
          </p:cNvSpPr>
          <p:nvPr>
            <p:ph type="sldNum" sz="quarter" idx="4"/>
          </p:nvPr>
        </p:nvSpPr>
        <p:spPr>
          <a:xfrm>
            <a:off x="34290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1">
                <a:solidFill>
                  <a:srgbClr val="898989"/>
                </a:solidFill>
                <a:latin typeface="Calibri" panose="020F0502020204030204" pitchFamily="34" charset="0"/>
              </a:defRPr>
            </a:lvl1pPr>
          </a:lstStyle>
          <a:p>
            <a:pPr>
              <a:defRPr/>
            </a:pPr>
            <a:fld id="{DF827E98-F3E5-4845-B3B4-520E6808C9DB}"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94" r:id="rId1"/>
    <p:sldLayoutId id="2147483789" r:id="rId2"/>
    <p:sldLayoutId id="2147483795" r:id="rId3"/>
    <p:sldLayoutId id="2147483790" r:id="rId4"/>
    <p:sldLayoutId id="2147483796" r:id="rId5"/>
    <p:sldLayoutId id="2147483797" r:id="rId6"/>
    <p:sldLayoutId id="2147483798" r:id="rId7"/>
    <p:sldLayoutId id="2147483791" r:id="rId8"/>
    <p:sldLayoutId id="2147483792" r:id="rId9"/>
    <p:sldLayoutId id="2147483793" r:id="rId10"/>
    <p:sldLayoutId id="2147483799" r:id="rId11"/>
    <p:sldLayoutId id="2147483800" r:id="rId12"/>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panose="020B0604020202020204" pitchFamily="34"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panose="020B0604020202020204" pitchFamily="34"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panose="020B0604020202020204" pitchFamily="34"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a:extLst>
              <a:ext uri="{FF2B5EF4-FFF2-40B4-BE49-F238E27FC236}">
                <a16:creationId xmlns:a16="http://schemas.microsoft.com/office/drawing/2014/main" id="{142382AB-5123-4428-8FA2-1EC5E85E95BA}"/>
              </a:ext>
            </a:extLst>
          </p:cNvPr>
          <p:cNvSpPr>
            <a:spLocks noGrp="1"/>
          </p:cNvSpPr>
          <p:nvPr>
            <p:ph type="ctrTitle"/>
          </p:nvPr>
        </p:nvSpPr>
        <p:spPr>
          <a:xfrm>
            <a:off x="0" y="2348880"/>
            <a:ext cx="9144000" cy="1680592"/>
          </a:xfrm>
        </p:spPr>
        <p:txBody>
          <a:bodyPr/>
          <a:lstStyle/>
          <a:p>
            <a:pPr defTabSz="912813"/>
            <a:r>
              <a:rPr lang="en-US" altLang="zh-TW" dirty="0">
                <a:latin typeface="Times New Roman" panose="02020603050405020304" pitchFamily="18" charset="0"/>
                <a:cs typeface="Times New Roman" panose="02020603050405020304" pitchFamily="18" charset="0"/>
              </a:rPr>
              <a:t>Cost Efﬁcient Scheduling </a:t>
            </a:r>
            <a:br>
              <a:rPr lang="en-US" altLang="zh-TW" dirty="0">
                <a:latin typeface="Times New Roman" panose="02020603050405020304" pitchFamily="18" charset="0"/>
                <a:cs typeface="Times New Roman" panose="02020603050405020304" pitchFamily="18" charset="0"/>
              </a:rPr>
            </a:br>
            <a:r>
              <a:rPr lang="en-US" altLang="zh-TW" dirty="0">
                <a:latin typeface="Times New Roman" panose="02020603050405020304" pitchFamily="18" charset="0"/>
                <a:cs typeface="Times New Roman" panose="02020603050405020304" pitchFamily="18" charset="0"/>
              </a:rPr>
              <a:t>for Delay-sensitive Tasks </a:t>
            </a:r>
            <a:br>
              <a:rPr lang="en-US" altLang="zh-TW" dirty="0">
                <a:latin typeface="Times New Roman" panose="02020603050405020304" pitchFamily="18" charset="0"/>
                <a:cs typeface="Times New Roman" panose="02020603050405020304" pitchFamily="18" charset="0"/>
              </a:rPr>
            </a:br>
            <a:r>
              <a:rPr lang="en-US" altLang="zh-TW" dirty="0">
                <a:latin typeface="Times New Roman" panose="02020603050405020304" pitchFamily="18" charset="0"/>
                <a:cs typeface="Times New Roman" panose="02020603050405020304" pitchFamily="18" charset="0"/>
              </a:rPr>
              <a:t>in Edge Computing System</a:t>
            </a:r>
            <a:br>
              <a:rPr lang="en-US" altLang="zh-TW" dirty="0"/>
            </a:br>
            <a:endParaRPr lang="zh-TW" altLang="zh-TW" dirty="0"/>
          </a:p>
        </p:txBody>
      </p:sp>
      <p:sp>
        <p:nvSpPr>
          <p:cNvPr id="3" name="副標題 2">
            <a:extLst>
              <a:ext uri="{FF2B5EF4-FFF2-40B4-BE49-F238E27FC236}">
                <a16:creationId xmlns:a16="http://schemas.microsoft.com/office/drawing/2014/main" id="{A1AE1DAB-4690-410E-B3B7-43C95765DF44}"/>
              </a:ext>
            </a:extLst>
          </p:cNvPr>
          <p:cNvSpPr>
            <a:spLocks noGrp="1"/>
          </p:cNvSpPr>
          <p:nvPr>
            <p:ph type="subTitle" idx="1"/>
          </p:nvPr>
        </p:nvSpPr>
        <p:spPr>
          <a:xfrm>
            <a:off x="611560" y="4221088"/>
            <a:ext cx="8280920" cy="1752600"/>
          </a:xfrm>
        </p:spPr>
        <p:txBody>
          <a:bodyPr rtlCol="0">
            <a:normAutofit/>
          </a:bodyPr>
          <a:lstStyle/>
          <a:p>
            <a:pPr fontAlgn="auto">
              <a:spcAft>
                <a:spcPts val="0"/>
              </a:spcAft>
              <a:defRPr/>
            </a:pPr>
            <a:r>
              <a:rPr lang="en-US" sz="1800" dirty="0" err="1">
                <a:latin typeface="Times New Roman" panose="02020603050405020304" pitchFamily="18" charset="0"/>
                <a:cs typeface="Times New Roman" panose="02020603050405020304" pitchFamily="18" charset="0"/>
              </a:rPr>
              <a:t>Yongchao</a:t>
            </a:r>
            <a:r>
              <a:rPr lang="en-US" sz="1800" dirty="0">
                <a:latin typeface="Times New Roman" panose="02020603050405020304" pitchFamily="18" charset="0"/>
                <a:cs typeface="Times New Roman" panose="02020603050405020304" pitchFamily="18" charset="0"/>
              </a:rPr>
              <a:t> Zhang∗, Xin Chen∗, Ying Chen∗, </a:t>
            </a:r>
            <a:r>
              <a:rPr lang="en-US" sz="1800" dirty="0" err="1">
                <a:latin typeface="Times New Roman" panose="02020603050405020304" pitchFamily="18" charset="0"/>
                <a:cs typeface="Times New Roman" panose="02020603050405020304" pitchFamily="18" charset="0"/>
              </a:rPr>
              <a:t>Zhuo</a:t>
            </a:r>
            <a:r>
              <a:rPr lang="en-US" sz="1800" dirty="0">
                <a:latin typeface="Times New Roman" panose="02020603050405020304" pitchFamily="18" charset="0"/>
                <a:cs typeface="Times New Roman" panose="02020603050405020304" pitchFamily="18" charset="0"/>
              </a:rPr>
              <a:t> Li∗, </a:t>
            </a:r>
            <a:r>
              <a:rPr lang="en-US" sz="1800" dirty="0" err="1">
                <a:latin typeface="Times New Roman" panose="02020603050405020304" pitchFamily="18" charset="0"/>
                <a:cs typeface="Times New Roman" panose="02020603050405020304" pitchFamily="18" charset="0"/>
              </a:rPr>
              <a:t>Jiwei</a:t>
            </a:r>
            <a:r>
              <a:rPr lang="en-US" sz="1800" dirty="0">
                <a:latin typeface="Times New Roman" panose="02020603050405020304" pitchFamily="18" charset="0"/>
                <a:cs typeface="Times New Roman" panose="02020603050405020304" pitchFamily="18" charset="0"/>
              </a:rPr>
              <a:t> Huang† ∗ School of Computer Science, Beijing Information Science &amp; Technology University Beijing, China Email: zhangyongchao@mail.bistu.edu.cn, {</a:t>
            </a:r>
            <a:r>
              <a:rPr lang="en-US" sz="1800" dirty="0" err="1">
                <a:latin typeface="Times New Roman" panose="02020603050405020304" pitchFamily="18" charset="0"/>
                <a:cs typeface="Times New Roman" panose="02020603050405020304" pitchFamily="18" charset="0"/>
              </a:rPr>
              <a:t>chenxin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chenying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lizhuo</a:t>
            </a:r>
            <a:r>
              <a:rPr lang="en-US" sz="1800" dirty="0">
                <a:latin typeface="Times New Roman" panose="02020603050405020304" pitchFamily="18" charset="0"/>
                <a:cs typeface="Times New Roman" panose="02020603050405020304" pitchFamily="18" charset="0"/>
              </a:rPr>
              <a:t>}@bistu.edu.cn † Beijing University of Posts and Telecommunications Beijing, China Email: huangjw@bupt.edu.cn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B2D81311-E03E-4EDE-AD13-AEA5B3DE5A8D}"/>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The problem of reducing the system cost caused by the servers during the off-peak times (e.g., at night) is largely unexplored [5].</a:t>
            </a:r>
          </a:p>
          <a:p>
            <a:r>
              <a:rPr lang="en-US" altLang="zh-TW" sz="2800" dirty="0">
                <a:latin typeface="Times New Roman" panose="02020603050405020304" pitchFamily="18" charset="0"/>
                <a:cs typeface="Times New Roman" panose="02020603050405020304" pitchFamily="18" charset="0"/>
              </a:rPr>
              <a:t>We develop a task scheduling model for the delay-sensitive input tasks.  </a:t>
            </a:r>
          </a:p>
          <a:p>
            <a:r>
              <a:rPr lang="en-US" altLang="zh-TW" sz="2800" dirty="0">
                <a:latin typeface="Times New Roman" panose="02020603050405020304" pitchFamily="18" charset="0"/>
                <a:cs typeface="Times New Roman" panose="02020603050405020304" pitchFamily="18" charset="0"/>
              </a:rPr>
              <a:t>Finally, simulation results are provided to verify the accuracy and performance improvement of our algorithm.</a:t>
            </a:r>
            <a:endParaRPr lang="zh-TW" altLang="en-US" sz="2800" dirty="0">
              <a:latin typeface="Times New Roman" panose="02020603050405020304" pitchFamily="18" charset="0"/>
              <a:cs typeface="Times New Roman" panose="02020603050405020304" pitchFamily="18" charset="0"/>
            </a:endParaRP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6236C072-0B0A-409B-A6A6-E3F50E65DEA7}"/>
              </a:ext>
            </a:extLst>
          </p:cNvPr>
          <p:cNvSpPr>
            <a:spLocks noGrp="1"/>
          </p:cNvSpPr>
          <p:nvPr>
            <p:ph type="sldNum" sz="quarter" idx="12"/>
          </p:nvPr>
        </p:nvSpPr>
        <p:spPr/>
        <p:txBody>
          <a:bodyPr/>
          <a:lstStyle/>
          <a:p>
            <a:pPr>
              <a:defRPr/>
            </a:pPr>
            <a:fld id="{ED95C714-5B02-47C9-A319-900C92638A80}" type="slidenum">
              <a:rPr lang="en-US" altLang="zh-TW" smtClean="0"/>
              <a:pPr>
                <a:defRPr/>
              </a:pPr>
              <a:t>10</a:t>
            </a:fld>
            <a:endParaRPr lang="en-US" altLang="zh-TW"/>
          </a:p>
        </p:txBody>
      </p:sp>
      <p:sp>
        <p:nvSpPr>
          <p:cNvPr id="5" name="標題 1">
            <a:extLst>
              <a:ext uri="{FF2B5EF4-FFF2-40B4-BE49-F238E27FC236}">
                <a16:creationId xmlns:a16="http://schemas.microsoft.com/office/drawing/2014/main" id="{888FCF2A-186A-4DE3-8F8C-2B12B8D20D44}"/>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INTRODUCTION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0651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3B5AF929-61D7-4C84-84B4-FA767F82DB96}"/>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Previous work about the edge computing included fog computing [6], cloudlet [7], [8], </a:t>
            </a:r>
            <a:r>
              <a:rPr lang="en-US" altLang="zh-TW" sz="2800" dirty="0" err="1">
                <a:latin typeface="Times New Roman" panose="02020603050405020304" pitchFamily="18" charset="0"/>
                <a:cs typeface="Times New Roman" panose="02020603050405020304" pitchFamily="18" charset="0"/>
              </a:rPr>
              <a:t>femtoclouds</a:t>
            </a:r>
            <a:r>
              <a:rPr lang="en-US" altLang="zh-TW" sz="2800" dirty="0">
                <a:latin typeface="Times New Roman" panose="02020603050405020304" pitchFamily="18" charset="0"/>
                <a:cs typeface="Times New Roman" panose="02020603050405020304" pitchFamily="18" charset="0"/>
              </a:rPr>
              <a:t> [9], and mobile edge computing [10]. </a:t>
            </a:r>
          </a:p>
          <a:p>
            <a:r>
              <a:rPr lang="en-US" altLang="zh-TW" sz="2800" dirty="0">
                <a:latin typeface="Times New Roman" panose="02020603050405020304" pitchFamily="18" charset="0"/>
                <a:cs typeface="Times New Roman" panose="02020603050405020304" pitchFamily="18" charset="0"/>
              </a:rPr>
              <a:t>Bonomi et al. [6] introduced the concept and characteristics of fog computing which enabled a style of applications and services.</a:t>
            </a: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08DD1354-6E25-430D-93BD-F1B538F10B6B}"/>
              </a:ext>
            </a:extLst>
          </p:cNvPr>
          <p:cNvSpPr>
            <a:spLocks noGrp="1"/>
          </p:cNvSpPr>
          <p:nvPr>
            <p:ph type="sldNum" sz="quarter" idx="12"/>
          </p:nvPr>
        </p:nvSpPr>
        <p:spPr/>
        <p:txBody>
          <a:bodyPr/>
          <a:lstStyle/>
          <a:p>
            <a:pPr>
              <a:defRPr/>
            </a:pPr>
            <a:fld id="{ED95C714-5B02-47C9-A319-900C92638A80}" type="slidenum">
              <a:rPr lang="en-US" altLang="zh-TW" smtClean="0"/>
              <a:pPr>
                <a:defRPr/>
              </a:pPr>
              <a:t>11</a:t>
            </a:fld>
            <a:endParaRPr lang="en-US" altLang="zh-TW"/>
          </a:p>
        </p:txBody>
      </p:sp>
      <p:sp>
        <p:nvSpPr>
          <p:cNvPr id="5" name="標題 1">
            <a:extLst>
              <a:ext uri="{FF2B5EF4-FFF2-40B4-BE49-F238E27FC236}">
                <a16:creationId xmlns:a16="http://schemas.microsoft.com/office/drawing/2014/main" id="{207312DD-CAB0-45E5-A32D-D44A010F36CF}"/>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RELATED WORK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5388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8B19AA0F-796D-48AA-98C7-5C53950E1462}"/>
              </a:ext>
            </a:extLst>
          </p:cNvPr>
          <p:cNvSpPr>
            <a:spLocks noGrp="1"/>
          </p:cNvSpPr>
          <p:nvPr>
            <p:ph idx="1"/>
          </p:nvPr>
        </p:nvSpPr>
        <p:spPr/>
        <p:txBody>
          <a:bodyPr/>
          <a:lstStyle/>
          <a:p>
            <a:r>
              <a:rPr lang="en-US" altLang="zh-TW" sz="2800" dirty="0" err="1">
                <a:latin typeface="Times New Roman" panose="02020603050405020304" pitchFamily="18" charset="0"/>
                <a:cs typeface="Times New Roman" panose="02020603050405020304" pitchFamily="18" charset="0"/>
              </a:rPr>
              <a:t>Verbelen</a:t>
            </a:r>
            <a:r>
              <a:rPr lang="en-US" altLang="zh-TW" sz="2800" dirty="0">
                <a:latin typeface="Times New Roman" panose="02020603050405020304" pitchFamily="18" charset="0"/>
                <a:cs typeface="Times New Roman" panose="02020603050405020304" pitchFamily="18" charset="0"/>
              </a:rPr>
              <a:t> et al. [8] presented a cloudlet architecture with three layers, and executed the AR use case based on their architecture.</a:t>
            </a:r>
          </a:p>
          <a:p>
            <a:r>
              <a:rPr lang="en-US" altLang="zh-TW" sz="2800" dirty="0">
                <a:latin typeface="Times New Roman" panose="02020603050405020304" pitchFamily="18" charset="0"/>
                <a:cs typeface="Times New Roman" panose="02020603050405020304" pitchFamily="18" charset="0"/>
              </a:rPr>
              <a:t>A </a:t>
            </a:r>
            <a:r>
              <a:rPr lang="en-US" altLang="zh-TW" sz="2800" dirty="0" err="1">
                <a:latin typeface="Times New Roman" panose="02020603050405020304" pitchFamily="18" charset="0"/>
                <a:cs typeface="Times New Roman" panose="02020603050405020304" pitchFamily="18" charset="0"/>
              </a:rPr>
              <a:t>femtocloud</a:t>
            </a:r>
            <a:r>
              <a:rPr lang="en-US" altLang="zh-TW" sz="2800" dirty="0">
                <a:latin typeface="Times New Roman" panose="02020603050405020304" pitchFamily="18" charset="0"/>
                <a:cs typeface="Times New Roman" panose="02020603050405020304" pitchFamily="18" charset="0"/>
              </a:rPr>
              <a:t> system consisting of several </a:t>
            </a:r>
            <a:r>
              <a:rPr lang="en-US" altLang="zh-TW" sz="2800" dirty="0">
                <a:solidFill>
                  <a:srgbClr val="FF0000"/>
                </a:solidFill>
                <a:latin typeface="Times New Roman" panose="02020603050405020304" pitchFamily="18" charset="0"/>
                <a:cs typeface="Times New Roman" panose="02020603050405020304" pitchFamily="18" charset="0"/>
              </a:rPr>
              <a:t>co-located</a:t>
            </a:r>
            <a:r>
              <a:rPr lang="en-US" altLang="zh-TW" sz="2800" dirty="0">
                <a:latin typeface="Times New Roman" panose="02020603050405020304" pitchFamily="18" charset="0"/>
                <a:cs typeface="Times New Roman" panose="02020603050405020304" pitchFamily="18" charset="0"/>
              </a:rPr>
              <a:t> mobile devices was proposed to provide cloud services at the edge [9]. </a:t>
            </a:r>
          </a:p>
          <a:p>
            <a:r>
              <a:rPr lang="en-US" altLang="zh-TW" sz="2800" dirty="0">
                <a:latin typeface="Times New Roman" panose="02020603050405020304" pitchFamily="18" charset="0"/>
                <a:cs typeface="Times New Roman" panose="02020603050405020304" pitchFamily="18" charset="0"/>
              </a:rPr>
              <a:t>Michael et al. [10] presented an architectural topology of mobile edge computing and classiﬁed serval applications deployed at the mobile edge.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A951BCCF-D7EF-47C1-93A0-A5831AF5E51C}"/>
              </a:ext>
            </a:extLst>
          </p:cNvPr>
          <p:cNvSpPr>
            <a:spLocks noGrp="1"/>
          </p:cNvSpPr>
          <p:nvPr>
            <p:ph type="sldNum" sz="quarter" idx="12"/>
          </p:nvPr>
        </p:nvSpPr>
        <p:spPr/>
        <p:txBody>
          <a:bodyPr/>
          <a:lstStyle/>
          <a:p>
            <a:pPr>
              <a:defRPr/>
            </a:pPr>
            <a:fld id="{ED95C714-5B02-47C9-A319-900C92638A80}" type="slidenum">
              <a:rPr lang="en-US" altLang="zh-TW" smtClean="0"/>
              <a:pPr>
                <a:defRPr/>
              </a:pPr>
              <a:t>12</a:t>
            </a:fld>
            <a:endParaRPr lang="en-US" altLang="zh-TW"/>
          </a:p>
        </p:txBody>
      </p:sp>
      <p:sp>
        <p:nvSpPr>
          <p:cNvPr id="5" name="標題 1">
            <a:extLst>
              <a:ext uri="{FF2B5EF4-FFF2-40B4-BE49-F238E27FC236}">
                <a16:creationId xmlns:a16="http://schemas.microsoft.com/office/drawing/2014/main" id="{5E05F4F1-ECD2-4739-A5EA-E027D77E1572}"/>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RELATED WORK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7565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B24F8E3-5C3A-415D-81AC-B0F067CA6985}"/>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There were extensive research studies about the task scheduling problem in edge computing system.</a:t>
            </a:r>
          </a:p>
          <a:p>
            <a:r>
              <a:rPr lang="en-US" altLang="zh-TW" sz="2800" dirty="0">
                <a:latin typeface="Times New Roman" panose="02020603050405020304" pitchFamily="18" charset="0"/>
                <a:cs typeface="Times New Roman" panose="02020603050405020304" pitchFamily="18" charset="0"/>
              </a:rPr>
              <a:t>Kim et al. [11] studied the cost-delay tradeoff for dual-side in mobile computing system, and proposed control algorithm to minimize the cost in the competition and cooperation scenario. </a:t>
            </a:r>
          </a:p>
          <a:p>
            <a:r>
              <a:rPr lang="en-US" altLang="zh-TW" sz="2800" dirty="0">
                <a:latin typeface="Times New Roman" panose="02020603050405020304" pitchFamily="18" charset="0"/>
                <a:cs typeface="Times New Roman" panose="02020603050405020304" pitchFamily="18" charset="0"/>
              </a:rPr>
              <a:t>Mao et al. [12] proposed a dynamic computation ofﬂoading policy to minimize the execution cost of a green Mobile Edge Computing (MEC) system with energy harvesting devices.</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F3EF345C-CF13-4E39-BA42-2DB672855395}"/>
              </a:ext>
            </a:extLst>
          </p:cNvPr>
          <p:cNvSpPr>
            <a:spLocks noGrp="1"/>
          </p:cNvSpPr>
          <p:nvPr>
            <p:ph type="sldNum" sz="quarter" idx="12"/>
          </p:nvPr>
        </p:nvSpPr>
        <p:spPr/>
        <p:txBody>
          <a:bodyPr/>
          <a:lstStyle/>
          <a:p>
            <a:pPr>
              <a:defRPr/>
            </a:pPr>
            <a:fld id="{ED95C714-5B02-47C9-A319-900C92638A80}" type="slidenum">
              <a:rPr lang="en-US" altLang="zh-TW" smtClean="0"/>
              <a:pPr>
                <a:defRPr/>
              </a:pPr>
              <a:t>13</a:t>
            </a:fld>
            <a:endParaRPr lang="en-US" altLang="zh-TW"/>
          </a:p>
        </p:txBody>
      </p:sp>
      <p:sp>
        <p:nvSpPr>
          <p:cNvPr id="5" name="標題 1">
            <a:extLst>
              <a:ext uri="{FF2B5EF4-FFF2-40B4-BE49-F238E27FC236}">
                <a16:creationId xmlns:a16="http://schemas.microsoft.com/office/drawing/2014/main" id="{E5E1518D-2660-4F4E-960E-99DDB3D803CF}"/>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RELATED WORK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7953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0810EF9-8DEA-4109-99A9-FA14F809D9E8}"/>
              </a:ext>
            </a:extLst>
          </p:cNvPr>
          <p:cNvSpPr>
            <a:spLocks noGrp="1"/>
          </p:cNvSpPr>
          <p:nvPr>
            <p:ph idx="1"/>
          </p:nvPr>
        </p:nvSpPr>
        <p:spPr/>
        <p:txBody>
          <a:bodyPr/>
          <a:lstStyle/>
          <a:p>
            <a:r>
              <a:rPr lang="en-US" altLang="zh-TW" sz="2800" dirty="0" err="1">
                <a:latin typeface="Times New Roman" panose="02020603050405020304" pitchFamily="18" charset="0"/>
                <a:cs typeface="Times New Roman" panose="02020603050405020304" pitchFamily="18" charset="0"/>
              </a:rPr>
              <a:t>Lyu</a:t>
            </a:r>
            <a:r>
              <a:rPr lang="en-US" altLang="zh-TW" sz="2800" dirty="0">
                <a:latin typeface="Times New Roman" panose="02020603050405020304" pitchFamily="18" charset="0"/>
                <a:cs typeface="Times New Roman" panose="02020603050405020304" pitchFamily="18" charset="0"/>
              </a:rPr>
              <a:t> et al. [13] proposed an asymptotically optimal ofﬂoading approach to maximize the network utility and guarantee the quality of service of wireless applications. </a:t>
            </a:r>
          </a:p>
          <a:p>
            <a:r>
              <a:rPr lang="en-US" altLang="zh-TW" sz="2800" dirty="0">
                <a:latin typeface="Times New Roman" panose="02020603050405020304" pitchFamily="18" charset="0"/>
                <a:cs typeface="Times New Roman" panose="02020603050405020304" pitchFamily="18" charset="0"/>
              </a:rPr>
              <a:t>An online joint radio and computational resource management algorithm were proposed to minimize the long-term average power consumption for the multi-user MEC system [14].</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CE226199-9DEB-47BB-B20F-07E4AF3AA9A8}"/>
              </a:ext>
            </a:extLst>
          </p:cNvPr>
          <p:cNvSpPr>
            <a:spLocks noGrp="1"/>
          </p:cNvSpPr>
          <p:nvPr>
            <p:ph type="sldNum" sz="quarter" idx="12"/>
          </p:nvPr>
        </p:nvSpPr>
        <p:spPr/>
        <p:txBody>
          <a:bodyPr/>
          <a:lstStyle/>
          <a:p>
            <a:pPr>
              <a:defRPr/>
            </a:pPr>
            <a:fld id="{ED95C714-5B02-47C9-A319-900C92638A80}" type="slidenum">
              <a:rPr lang="en-US" altLang="zh-TW" smtClean="0"/>
              <a:pPr>
                <a:defRPr/>
              </a:pPr>
              <a:t>14</a:t>
            </a:fld>
            <a:endParaRPr lang="en-US" altLang="zh-TW"/>
          </a:p>
        </p:txBody>
      </p:sp>
      <p:sp>
        <p:nvSpPr>
          <p:cNvPr id="5" name="標題 1">
            <a:extLst>
              <a:ext uri="{FF2B5EF4-FFF2-40B4-BE49-F238E27FC236}">
                <a16:creationId xmlns:a16="http://schemas.microsoft.com/office/drawing/2014/main" id="{5F7241CE-B47E-4C04-8A65-5630E5492F3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RELATED WORK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5797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0810EF9-8DEA-4109-99A9-FA14F809D9E8}"/>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These works considered the distribution of workload between the user and edge cloud, but the task scheduling within the edge cloud was not studied.</a:t>
            </a:r>
          </a:p>
          <a:p>
            <a:r>
              <a:rPr lang="en-US" altLang="zh-TW" sz="2800" dirty="0">
                <a:latin typeface="Times New Roman" panose="02020603050405020304" pitchFamily="18" charset="0"/>
                <a:cs typeface="Times New Roman" panose="02020603050405020304" pitchFamily="18" charset="0"/>
              </a:rPr>
              <a:t>Jia et al. [15] studied multiple cloudlets placement problem in a large scale Wireless Metropolitan Area Network (WMAN),which was to minimize the average access delay between mobile and cloudlets.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CE226199-9DEB-47BB-B20F-07E4AF3AA9A8}"/>
              </a:ext>
            </a:extLst>
          </p:cNvPr>
          <p:cNvSpPr>
            <a:spLocks noGrp="1"/>
          </p:cNvSpPr>
          <p:nvPr>
            <p:ph type="sldNum" sz="quarter" idx="12"/>
          </p:nvPr>
        </p:nvSpPr>
        <p:spPr/>
        <p:txBody>
          <a:bodyPr/>
          <a:lstStyle/>
          <a:p>
            <a:pPr>
              <a:defRPr/>
            </a:pPr>
            <a:fld id="{ED95C714-5B02-47C9-A319-900C92638A80}" type="slidenum">
              <a:rPr lang="en-US" altLang="zh-TW" smtClean="0"/>
              <a:pPr>
                <a:defRPr/>
              </a:pPr>
              <a:t>15</a:t>
            </a:fld>
            <a:endParaRPr lang="en-US" altLang="zh-TW"/>
          </a:p>
        </p:txBody>
      </p:sp>
      <p:sp>
        <p:nvSpPr>
          <p:cNvPr id="5" name="標題 1">
            <a:extLst>
              <a:ext uri="{FF2B5EF4-FFF2-40B4-BE49-F238E27FC236}">
                <a16:creationId xmlns:a16="http://schemas.microsoft.com/office/drawing/2014/main" id="{5F7241CE-B47E-4C04-8A65-5630E5492F3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RELATED WORK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0124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0810EF9-8DEA-4109-99A9-FA14F809D9E8}"/>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Zeng et al. [16] proposed an task scheduling and resource management strategy to minimize the task completion time in fog computing system. </a:t>
            </a:r>
          </a:p>
          <a:p>
            <a:r>
              <a:rPr lang="en-US" altLang="zh-TW" sz="2800" dirty="0">
                <a:latin typeface="Times New Roman" panose="02020603050405020304" pitchFamily="18" charset="0"/>
                <a:cs typeface="Times New Roman" panose="02020603050405020304" pitchFamily="18" charset="0"/>
              </a:rPr>
              <a:t>Gu et al. [17] proposed a two-phase linear programming-based algorithm to tackle the cost efﬁciency problem in fog computing medical cyber-physical systems (FC-MCPS).</a:t>
            </a:r>
          </a:p>
          <a:p>
            <a:r>
              <a:rPr lang="en-US" altLang="zh-TW" sz="2800" dirty="0">
                <a:latin typeface="Times New Roman" panose="02020603050405020304" pitchFamily="18" charset="0"/>
                <a:cs typeface="Times New Roman" panose="02020603050405020304" pitchFamily="18" charset="0"/>
              </a:rPr>
              <a:t>In order to handle the peak workloads from mobile users and efﬁciently utilize cloud resources, Tong et al. [18] proposed a tree hierarchy of geo-distributed servers in the edge cloud.</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CE226199-9DEB-47BB-B20F-07E4AF3AA9A8}"/>
              </a:ext>
            </a:extLst>
          </p:cNvPr>
          <p:cNvSpPr>
            <a:spLocks noGrp="1"/>
          </p:cNvSpPr>
          <p:nvPr>
            <p:ph type="sldNum" sz="quarter" idx="12"/>
          </p:nvPr>
        </p:nvSpPr>
        <p:spPr/>
        <p:txBody>
          <a:bodyPr/>
          <a:lstStyle/>
          <a:p>
            <a:pPr>
              <a:defRPr/>
            </a:pPr>
            <a:fld id="{ED95C714-5B02-47C9-A319-900C92638A80}" type="slidenum">
              <a:rPr lang="en-US" altLang="zh-TW" smtClean="0"/>
              <a:pPr>
                <a:defRPr/>
              </a:pPr>
              <a:t>16</a:t>
            </a:fld>
            <a:endParaRPr lang="en-US" altLang="zh-TW"/>
          </a:p>
        </p:txBody>
      </p:sp>
      <p:sp>
        <p:nvSpPr>
          <p:cNvPr id="5" name="標題 1">
            <a:extLst>
              <a:ext uri="{FF2B5EF4-FFF2-40B4-BE49-F238E27FC236}">
                <a16:creationId xmlns:a16="http://schemas.microsoft.com/office/drawing/2014/main" id="{5F7241CE-B47E-4C04-8A65-5630E5492F3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RELATED WORK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6870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0810EF9-8DEA-4109-99A9-FA14F809D9E8}"/>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And they also proposed an efﬁcient heuristic algorithm to schedule the workloads.</a:t>
            </a:r>
          </a:p>
          <a:p>
            <a:r>
              <a:rPr lang="en-US" altLang="zh-TW" sz="2800" dirty="0" err="1">
                <a:latin typeface="Times New Roman" panose="02020603050405020304" pitchFamily="18" charset="0"/>
                <a:cs typeface="Times New Roman" panose="02020603050405020304" pitchFamily="18" charset="0"/>
              </a:rPr>
              <a:t>Urgaonkar</a:t>
            </a:r>
            <a:r>
              <a:rPr lang="en-US" altLang="zh-TW" sz="2800" dirty="0">
                <a:latin typeface="Times New Roman" panose="02020603050405020304" pitchFamily="18" charset="0"/>
                <a:cs typeface="Times New Roman" panose="02020603050405020304" pitchFamily="18" charset="0"/>
              </a:rPr>
              <a:t> et al. [19] modeled the optimize operational costs as a Markov Decision Problem (MDP), and presented an approach to minimize the operational costs in this model. </a:t>
            </a:r>
          </a:p>
          <a:p>
            <a:r>
              <a:rPr lang="en-US" altLang="zh-TW" sz="2800" dirty="0">
                <a:latin typeface="Times New Roman" panose="02020603050405020304" pitchFamily="18" charset="0"/>
                <a:cs typeface="Times New Roman" panose="02020603050405020304" pitchFamily="18" charset="0"/>
              </a:rPr>
              <a:t>To satisfy the quality of service requirements of the tasks, Song et al. [20] presented an periodical task distribution to maximize the number of tasks which can be processed in the edge cloud.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CE226199-9DEB-47BB-B20F-07E4AF3AA9A8}"/>
              </a:ext>
            </a:extLst>
          </p:cNvPr>
          <p:cNvSpPr>
            <a:spLocks noGrp="1"/>
          </p:cNvSpPr>
          <p:nvPr>
            <p:ph type="sldNum" sz="quarter" idx="12"/>
          </p:nvPr>
        </p:nvSpPr>
        <p:spPr/>
        <p:txBody>
          <a:bodyPr/>
          <a:lstStyle/>
          <a:p>
            <a:pPr>
              <a:defRPr/>
            </a:pPr>
            <a:fld id="{ED95C714-5B02-47C9-A319-900C92638A80}" type="slidenum">
              <a:rPr lang="en-US" altLang="zh-TW" smtClean="0"/>
              <a:pPr>
                <a:defRPr/>
              </a:pPr>
              <a:t>17</a:t>
            </a:fld>
            <a:endParaRPr lang="en-US" altLang="zh-TW"/>
          </a:p>
        </p:txBody>
      </p:sp>
      <p:sp>
        <p:nvSpPr>
          <p:cNvPr id="5" name="標題 1">
            <a:extLst>
              <a:ext uri="{FF2B5EF4-FFF2-40B4-BE49-F238E27FC236}">
                <a16:creationId xmlns:a16="http://schemas.microsoft.com/office/drawing/2014/main" id="{5F7241CE-B47E-4C04-8A65-5630E5492F3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RELATED WORK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4183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0810EF9-8DEA-4109-99A9-FA14F809D9E8}"/>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In this works, the task scheduling and resource management problem within the edge cloud were well studied. </a:t>
            </a:r>
          </a:p>
          <a:p>
            <a:r>
              <a:rPr lang="en-US" altLang="zh-TW" sz="2800" dirty="0">
                <a:latin typeface="Times New Roman" panose="02020603050405020304" pitchFamily="18" charset="0"/>
                <a:cs typeface="Times New Roman" panose="02020603050405020304" pitchFamily="18" charset="0"/>
              </a:rPr>
              <a:t>However, they did not consider the task scheduling problem for reducing system cost generated by the edge servers.</a:t>
            </a: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CE226199-9DEB-47BB-B20F-07E4AF3AA9A8}"/>
              </a:ext>
            </a:extLst>
          </p:cNvPr>
          <p:cNvSpPr>
            <a:spLocks noGrp="1"/>
          </p:cNvSpPr>
          <p:nvPr>
            <p:ph type="sldNum" sz="quarter" idx="12"/>
          </p:nvPr>
        </p:nvSpPr>
        <p:spPr/>
        <p:txBody>
          <a:bodyPr/>
          <a:lstStyle/>
          <a:p>
            <a:pPr>
              <a:defRPr/>
            </a:pPr>
            <a:fld id="{ED95C714-5B02-47C9-A319-900C92638A80}" type="slidenum">
              <a:rPr lang="en-US" altLang="zh-TW" smtClean="0"/>
              <a:pPr>
                <a:defRPr/>
              </a:pPr>
              <a:t>18</a:t>
            </a:fld>
            <a:endParaRPr lang="en-US" altLang="zh-TW"/>
          </a:p>
        </p:txBody>
      </p:sp>
      <p:sp>
        <p:nvSpPr>
          <p:cNvPr id="5" name="標題 1">
            <a:extLst>
              <a:ext uri="{FF2B5EF4-FFF2-40B4-BE49-F238E27FC236}">
                <a16:creationId xmlns:a16="http://schemas.microsoft.com/office/drawing/2014/main" id="{5F7241CE-B47E-4C04-8A65-5630E5492F3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RELATED WORK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4083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內容版面配置區 1">
            <a:extLst>
              <a:ext uri="{FF2B5EF4-FFF2-40B4-BE49-F238E27FC236}">
                <a16:creationId xmlns:a16="http://schemas.microsoft.com/office/drawing/2014/main" id="{3F3789C6-02F9-4C7E-911A-2DC7852EFDCA}"/>
              </a:ext>
            </a:extLst>
          </p:cNvPr>
          <p:cNvPicPr>
            <a:picLocks noGrp="1" noChangeAspect="1"/>
          </p:cNvPicPr>
          <p:nvPr>
            <p:ph idx="1"/>
          </p:nvPr>
        </p:nvPicPr>
        <p:blipFill>
          <a:blip r:embed="rId3"/>
          <a:stretch>
            <a:fillRect/>
          </a:stretch>
        </p:blipFill>
        <p:spPr>
          <a:xfrm>
            <a:off x="1222492" y="1772816"/>
            <a:ext cx="6546615" cy="4525963"/>
          </a:xfrm>
          <a:prstGeom prst="rect">
            <a:avLst/>
          </a:prstGeom>
        </p:spPr>
      </p:pic>
      <p:sp>
        <p:nvSpPr>
          <p:cNvPr id="4" name="投影片編號版面配置區 3">
            <a:extLst>
              <a:ext uri="{FF2B5EF4-FFF2-40B4-BE49-F238E27FC236}">
                <a16:creationId xmlns:a16="http://schemas.microsoft.com/office/drawing/2014/main" id="{CE226199-9DEB-47BB-B20F-07E4AF3AA9A8}"/>
              </a:ext>
            </a:extLst>
          </p:cNvPr>
          <p:cNvSpPr>
            <a:spLocks noGrp="1"/>
          </p:cNvSpPr>
          <p:nvPr>
            <p:ph type="sldNum" sz="quarter" idx="12"/>
          </p:nvPr>
        </p:nvSpPr>
        <p:spPr/>
        <p:txBody>
          <a:bodyPr/>
          <a:lstStyle/>
          <a:p>
            <a:pPr>
              <a:defRPr/>
            </a:pPr>
            <a:fld id="{ED95C714-5B02-47C9-A319-900C92638A80}" type="slidenum">
              <a:rPr lang="en-US" altLang="zh-TW" smtClean="0"/>
              <a:pPr>
                <a:defRPr/>
              </a:pPr>
              <a:t>19</a:t>
            </a:fld>
            <a:endParaRPr lang="en-US" altLang="zh-TW"/>
          </a:p>
        </p:txBody>
      </p:sp>
      <p:sp>
        <p:nvSpPr>
          <p:cNvPr id="5" name="標題 1">
            <a:extLst>
              <a:ext uri="{FF2B5EF4-FFF2-40B4-BE49-F238E27FC236}">
                <a16:creationId xmlns:a16="http://schemas.microsoft.com/office/drawing/2014/main" id="{5F7241CE-B47E-4C04-8A65-5630E5492F3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SYSTEM MODEL</a:t>
            </a:r>
          </a:p>
        </p:txBody>
      </p:sp>
    </p:spTree>
    <p:extLst>
      <p:ext uri="{BB962C8B-B14F-4D97-AF65-F5344CB8AC3E}">
        <p14:creationId xmlns:p14="http://schemas.microsoft.com/office/powerpoint/2010/main" val="341374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9A552B-4251-4BBF-8108-9DBE3BCF8462}"/>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Outline</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4930FE50-FEC2-4B73-92EB-003DC4F0478B}"/>
              </a:ext>
            </a:extLst>
          </p:cNvPr>
          <p:cNvSpPr>
            <a:spLocks noGrp="1"/>
          </p:cNvSpPr>
          <p:nvPr>
            <p:ph idx="1"/>
          </p:nvPr>
        </p:nvSpPr>
        <p:spPr/>
        <p:txBody>
          <a:bodyPr/>
          <a:lstStyle/>
          <a:p>
            <a:r>
              <a:rPr lang="en-US" altLang="zh-TW" dirty="0"/>
              <a:t>Purpose:</a:t>
            </a:r>
            <a:r>
              <a:rPr lang="zh-TW" altLang="en-US" dirty="0"/>
              <a:t> </a:t>
            </a:r>
            <a:r>
              <a:rPr lang="en-US" altLang="zh-TW" dirty="0">
                <a:latin typeface="Times New Roman" panose="02020603050405020304" pitchFamily="18" charset="0"/>
                <a:cs typeface="Times New Roman" panose="02020603050405020304" pitchFamily="18" charset="0"/>
              </a:rPr>
              <a:t>minimize the system cost while satisfying the delay requirements of all the tasks.</a:t>
            </a:r>
          </a:p>
          <a:p>
            <a:r>
              <a:rPr lang="en-US" altLang="zh-TW" dirty="0"/>
              <a:t>NP</a:t>
            </a:r>
            <a:r>
              <a:rPr lang="zh-TW" altLang="en-US" dirty="0"/>
              <a:t> </a:t>
            </a:r>
            <a:r>
              <a:rPr lang="en-US" altLang="zh-TW" dirty="0"/>
              <a:t>Hard Problem: Three-dimensional vector packing </a:t>
            </a:r>
          </a:p>
          <a:p>
            <a:r>
              <a:rPr lang="en-US" altLang="zh-TW" dirty="0"/>
              <a:t>Heuristic algorithm: TTSCO</a:t>
            </a:r>
            <a:endParaRPr lang="zh-TW" altLang="en-US" dirty="0"/>
          </a:p>
        </p:txBody>
      </p:sp>
      <p:sp>
        <p:nvSpPr>
          <p:cNvPr id="4" name="投影片編號版面配置區 3">
            <a:extLst>
              <a:ext uri="{FF2B5EF4-FFF2-40B4-BE49-F238E27FC236}">
                <a16:creationId xmlns:a16="http://schemas.microsoft.com/office/drawing/2014/main" id="{E98ED0E3-7B25-41C2-8EF5-F888FF0A3504}"/>
              </a:ext>
            </a:extLst>
          </p:cNvPr>
          <p:cNvSpPr>
            <a:spLocks noGrp="1"/>
          </p:cNvSpPr>
          <p:nvPr>
            <p:ph type="sldNum" sz="quarter" idx="12"/>
          </p:nvPr>
        </p:nvSpPr>
        <p:spPr/>
        <p:txBody>
          <a:bodyPr/>
          <a:lstStyle/>
          <a:p>
            <a:pPr>
              <a:defRPr/>
            </a:pPr>
            <a:fld id="{ED95C714-5B02-47C9-A319-900C92638A80}" type="slidenum">
              <a:rPr lang="en-US" altLang="zh-TW" smtClean="0"/>
              <a:pPr>
                <a:defRPr/>
              </a:pPr>
              <a:t>2</a:t>
            </a:fld>
            <a:endParaRPr lang="en-US" altLang="zh-TW"/>
          </a:p>
        </p:txBody>
      </p:sp>
    </p:spTree>
    <p:extLst>
      <p:ext uri="{BB962C8B-B14F-4D97-AF65-F5344CB8AC3E}">
        <p14:creationId xmlns:p14="http://schemas.microsoft.com/office/powerpoint/2010/main" val="3858013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0810EF9-8DEA-4109-99A9-FA14F809D9E8}"/>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Let I be the interval time between two consecutive task scheduling process. As the completion time of each group will be different from each other, we dynamically adjust the value of I, which is given as follows,</a:t>
            </a:r>
          </a:p>
          <a:p>
            <a:pPr marL="0" indent="0">
              <a:buNone/>
            </a:pPr>
            <a:r>
              <a:rPr lang="en-US" altLang="zh-TW" sz="2800" dirty="0">
                <a:latin typeface="Times New Roman" panose="02020603050405020304" pitchFamily="18" charset="0"/>
                <a:cs typeface="Times New Roman" panose="02020603050405020304" pitchFamily="18" charset="0"/>
              </a:rPr>
              <a:t>                                        I = t</a:t>
            </a:r>
            <a:r>
              <a:rPr lang="en-US" altLang="zh-TW" sz="2800" baseline="-25000" dirty="0">
                <a:latin typeface="Times New Roman" panose="02020603050405020304" pitchFamily="18" charset="0"/>
                <a:cs typeface="Times New Roman" panose="02020603050405020304" pitchFamily="18" charset="0"/>
              </a:rPr>
              <a:t>md</a:t>
            </a:r>
            <a:r>
              <a:rPr lang="en-US" altLang="zh-TW" sz="2800" dirty="0">
                <a:latin typeface="Times New Roman" panose="02020603050405020304" pitchFamily="18" charset="0"/>
                <a:cs typeface="Times New Roman" panose="02020603050405020304" pitchFamily="18" charset="0"/>
              </a:rPr>
              <a:t>                                (1)</a:t>
            </a:r>
          </a:p>
          <a:p>
            <a:r>
              <a:rPr lang="en-US" altLang="zh-TW" sz="2800" dirty="0">
                <a:latin typeface="Times New Roman" panose="02020603050405020304" pitchFamily="18" charset="0"/>
                <a:cs typeface="Times New Roman" panose="02020603050405020304" pitchFamily="18" charset="0"/>
              </a:rPr>
              <a:t>Here, t</a:t>
            </a:r>
            <a:r>
              <a:rPr lang="en-US" altLang="zh-TW" sz="2800" baseline="-25000" dirty="0">
                <a:latin typeface="Times New Roman" panose="02020603050405020304" pitchFamily="18" charset="0"/>
                <a:cs typeface="Times New Roman" panose="02020603050405020304" pitchFamily="18" charset="0"/>
              </a:rPr>
              <a:t>md</a:t>
            </a:r>
            <a:r>
              <a:rPr lang="en-US" altLang="zh-TW" sz="2800" dirty="0">
                <a:latin typeface="Times New Roman" panose="02020603050405020304" pitchFamily="18" charset="0"/>
                <a:cs typeface="Times New Roman" panose="02020603050405020304" pitchFamily="18" charset="0"/>
              </a:rPr>
              <a:t> is the maximum of expect completion time of all the tasks.</a:t>
            </a:r>
          </a:p>
          <a:p>
            <a:pPr marL="0" indent="0">
              <a:buNone/>
            </a:pPr>
            <a:r>
              <a:rPr lang="en-US" altLang="zh-TW" sz="2800" dirty="0">
                <a:latin typeface="Times New Roman" panose="02020603050405020304" pitchFamily="18" charset="0"/>
                <a:cs typeface="Times New Roman" panose="02020603050405020304" pitchFamily="18" charset="0"/>
              </a:rPr>
              <a:t> </a:t>
            </a: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CE226199-9DEB-47BB-B20F-07E4AF3AA9A8}"/>
              </a:ext>
            </a:extLst>
          </p:cNvPr>
          <p:cNvSpPr>
            <a:spLocks noGrp="1"/>
          </p:cNvSpPr>
          <p:nvPr>
            <p:ph type="sldNum" sz="quarter" idx="12"/>
          </p:nvPr>
        </p:nvSpPr>
        <p:spPr/>
        <p:txBody>
          <a:bodyPr/>
          <a:lstStyle/>
          <a:p>
            <a:pPr>
              <a:defRPr/>
            </a:pPr>
            <a:fld id="{ED95C714-5B02-47C9-A319-900C92638A80}" type="slidenum">
              <a:rPr lang="en-US" altLang="zh-TW" smtClean="0"/>
              <a:pPr>
                <a:defRPr/>
              </a:pPr>
              <a:t>20</a:t>
            </a:fld>
            <a:endParaRPr lang="en-US" altLang="zh-TW"/>
          </a:p>
        </p:txBody>
      </p:sp>
      <p:sp>
        <p:nvSpPr>
          <p:cNvPr id="5" name="標題 1">
            <a:extLst>
              <a:ext uri="{FF2B5EF4-FFF2-40B4-BE49-F238E27FC236}">
                <a16:creationId xmlns:a16="http://schemas.microsoft.com/office/drawing/2014/main" id="{5F7241CE-B47E-4C04-8A65-5630E5492F3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SYSTEM MODEL</a:t>
            </a:r>
          </a:p>
        </p:txBody>
      </p:sp>
    </p:spTree>
    <p:extLst>
      <p:ext uri="{BB962C8B-B14F-4D97-AF65-F5344CB8AC3E}">
        <p14:creationId xmlns:p14="http://schemas.microsoft.com/office/powerpoint/2010/main" val="3621019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0810EF9-8DEA-4109-99A9-FA14F809D9E8}"/>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B. Problem Formulation</a:t>
            </a:r>
          </a:p>
          <a:p>
            <a:r>
              <a:rPr lang="en-US" altLang="zh-TW" sz="2800" dirty="0">
                <a:latin typeface="Times New Roman" panose="02020603050405020304" pitchFamily="18" charset="0"/>
                <a:cs typeface="Times New Roman" panose="02020603050405020304" pitchFamily="18" charset="0"/>
              </a:rPr>
              <a:t>To formulate the task scheduling problem in the edge computing system, we ﬁrst model the input tasks ofﬂoaded from the users and the available edge servers. </a:t>
            </a:r>
          </a:p>
          <a:p>
            <a:r>
              <a:rPr lang="en-US" altLang="zh-TW" sz="2800" dirty="0">
                <a:latin typeface="Times New Roman" panose="02020603050405020304" pitchFamily="18" charset="0"/>
                <a:cs typeface="Times New Roman" panose="02020603050405020304" pitchFamily="18" charset="0"/>
              </a:rPr>
              <a:t>Then, we derive the resource constraints of task scheduling problem, and propose a uniﬁed optimization framework.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CE226199-9DEB-47BB-B20F-07E4AF3AA9A8}"/>
              </a:ext>
            </a:extLst>
          </p:cNvPr>
          <p:cNvSpPr>
            <a:spLocks noGrp="1"/>
          </p:cNvSpPr>
          <p:nvPr>
            <p:ph type="sldNum" sz="quarter" idx="12"/>
          </p:nvPr>
        </p:nvSpPr>
        <p:spPr/>
        <p:txBody>
          <a:bodyPr/>
          <a:lstStyle/>
          <a:p>
            <a:pPr>
              <a:defRPr/>
            </a:pPr>
            <a:fld id="{ED95C714-5B02-47C9-A319-900C92638A80}" type="slidenum">
              <a:rPr lang="en-US" altLang="zh-TW" smtClean="0"/>
              <a:pPr>
                <a:defRPr/>
              </a:pPr>
              <a:t>21</a:t>
            </a:fld>
            <a:endParaRPr lang="en-US" altLang="zh-TW"/>
          </a:p>
        </p:txBody>
      </p:sp>
      <p:sp>
        <p:nvSpPr>
          <p:cNvPr id="5" name="標題 1">
            <a:extLst>
              <a:ext uri="{FF2B5EF4-FFF2-40B4-BE49-F238E27FC236}">
                <a16:creationId xmlns:a16="http://schemas.microsoft.com/office/drawing/2014/main" id="{5F7241CE-B47E-4C04-8A65-5630E5492F3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SYSTEM MODEL</a:t>
            </a:r>
          </a:p>
        </p:txBody>
      </p:sp>
    </p:spTree>
    <p:extLst>
      <p:ext uri="{BB962C8B-B14F-4D97-AF65-F5344CB8AC3E}">
        <p14:creationId xmlns:p14="http://schemas.microsoft.com/office/powerpoint/2010/main" val="3774432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0810EF9-8DEA-4109-99A9-FA14F809D9E8}"/>
              </a:ext>
            </a:extLst>
          </p:cNvPr>
          <p:cNvSpPr>
            <a:spLocks noGrp="1"/>
          </p:cNvSpPr>
          <p:nvPr>
            <p:ph idx="1"/>
          </p:nvPr>
        </p:nvSpPr>
        <p:spPr/>
        <p:txBody>
          <a:bodyPr/>
          <a:lstStyle/>
          <a:p>
            <a:pPr marL="514350" indent="-514350">
              <a:buAutoNum type="arabicParenR"/>
            </a:pPr>
            <a:r>
              <a:rPr lang="en-US" altLang="zh-TW" sz="2800" dirty="0">
                <a:latin typeface="Times New Roman" panose="02020603050405020304" pitchFamily="18" charset="0"/>
                <a:cs typeface="Times New Roman" panose="02020603050405020304" pitchFamily="18" charset="0"/>
              </a:rPr>
              <a:t>Task Model and Server Model:</a:t>
            </a:r>
          </a:p>
          <a:p>
            <a:r>
              <a:rPr lang="en-US" altLang="zh-TW" sz="2800" dirty="0">
                <a:latin typeface="Times New Roman" panose="02020603050405020304" pitchFamily="18" charset="0"/>
                <a:cs typeface="Times New Roman" panose="02020603050405020304" pitchFamily="18" charset="0"/>
              </a:rPr>
              <a:t>In the edge computing system, we consider a group of delay-sensitive tasks T = {t</a:t>
            </a:r>
            <a:r>
              <a:rPr lang="en-US" altLang="zh-TW" sz="2800" baseline="-25000" dirty="0">
                <a:latin typeface="Times New Roman" panose="02020603050405020304" pitchFamily="18" charset="0"/>
                <a:cs typeface="Times New Roman" panose="02020603050405020304" pitchFamily="18" charset="0"/>
              </a:rPr>
              <a:t>1</a:t>
            </a:r>
            <a:r>
              <a:rPr lang="en-US" altLang="zh-TW" sz="2800" dirty="0">
                <a:latin typeface="Times New Roman" panose="02020603050405020304" pitchFamily="18" charset="0"/>
                <a:cs typeface="Times New Roman" panose="02020603050405020304" pitchFamily="18" charset="0"/>
              </a:rPr>
              <a:t>,t</a:t>
            </a:r>
            <a:r>
              <a:rPr lang="en-US" altLang="zh-TW" sz="2800" baseline="-25000" dirty="0">
                <a:latin typeface="Times New Roman" panose="02020603050405020304" pitchFamily="18" charset="0"/>
                <a:cs typeface="Times New Roman" panose="02020603050405020304" pitchFamily="18" charset="0"/>
              </a:rPr>
              <a:t>2</a:t>
            </a:r>
            <a:r>
              <a:rPr lang="en-US" altLang="zh-TW" sz="2800" dirty="0">
                <a:latin typeface="Times New Roman" panose="02020603050405020304" pitchFamily="18" charset="0"/>
                <a:cs typeface="Times New Roman" panose="02020603050405020304" pitchFamily="18" charset="0"/>
              </a:rPr>
              <a:t>,···,t</a:t>
            </a:r>
            <a:r>
              <a:rPr lang="en-US" altLang="zh-TW" sz="2800" baseline="-25000" dirty="0">
                <a:latin typeface="Times New Roman" panose="02020603050405020304" pitchFamily="18" charset="0"/>
                <a:cs typeface="Times New Roman" panose="02020603050405020304" pitchFamily="18" charset="0"/>
              </a:rPr>
              <a:t>n</a:t>
            </a:r>
            <a:r>
              <a:rPr lang="en-US" altLang="zh-TW" sz="2800" dirty="0">
                <a:latin typeface="Times New Roman" panose="02020603050405020304" pitchFamily="18" charset="0"/>
                <a:cs typeface="Times New Roman" panose="02020603050405020304" pitchFamily="18" charset="0"/>
              </a:rPr>
              <a:t>} to be processed at the time of executing the tasks scheduling strategy, where n is the total number of input tasks.</a:t>
            </a:r>
          </a:p>
          <a:p>
            <a:r>
              <a:rPr lang="en-US" altLang="zh-TW" sz="2800" dirty="0">
                <a:latin typeface="Times New Roman" panose="02020603050405020304" pitchFamily="18" charset="0"/>
                <a:cs typeface="Times New Roman" panose="02020603050405020304" pitchFamily="18" charset="0"/>
              </a:rPr>
              <a:t>Each task </a:t>
            </a:r>
            <a:r>
              <a:rPr lang="en-US" altLang="zh-TW" sz="2800" dirty="0" err="1">
                <a:latin typeface="Times New Roman" panose="02020603050405020304" pitchFamily="18" charset="0"/>
                <a:cs typeface="Times New Roman" panose="02020603050405020304" pitchFamily="18" charset="0"/>
              </a:rPr>
              <a:t>t</a:t>
            </a:r>
            <a:r>
              <a:rPr lang="en-US" altLang="zh-TW" sz="2800" baseline="-25000" dirty="0" err="1">
                <a:latin typeface="Times New Roman" panose="02020603050405020304" pitchFamily="18" charset="0"/>
                <a:cs typeface="Times New Roman" panose="02020603050405020304" pitchFamily="18" charset="0"/>
              </a:rPr>
              <a:t>i</a:t>
            </a:r>
            <a:r>
              <a:rPr lang="en-US" altLang="zh-TW" sz="2800" dirty="0">
                <a:latin typeface="Times New Roman" panose="02020603050405020304" pitchFamily="18" charset="0"/>
                <a:cs typeface="Times New Roman" panose="02020603050405020304" pitchFamily="18" charset="0"/>
              </a:rPr>
              <a:t> ∈ T is indicated by </a:t>
            </a:r>
            <a:r>
              <a:rPr lang="en-US" altLang="zh-TW" sz="2800" dirty="0" err="1">
                <a:latin typeface="Times New Roman" panose="02020603050405020304" pitchFamily="18" charset="0"/>
                <a:cs typeface="Times New Roman" panose="02020603050405020304" pitchFamily="18" charset="0"/>
              </a:rPr>
              <a:t>t</a:t>
            </a:r>
            <a:r>
              <a:rPr lang="en-US" altLang="zh-TW" sz="2800" baseline="-25000" dirty="0" err="1">
                <a:latin typeface="Times New Roman" panose="02020603050405020304" pitchFamily="18" charset="0"/>
                <a:cs typeface="Times New Roman" panose="02020603050405020304" pitchFamily="18" charset="0"/>
              </a:rPr>
              <a:t>i</a:t>
            </a:r>
            <a:r>
              <a:rPr lang="en-US" altLang="zh-TW" sz="2800" dirty="0">
                <a:latin typeface="Times New Roman" panose="02020603050405020304" pitchFamily="18" charset="0"/>
                <a:cs typeface="Times New Roman" panose="02020603050405020304" pitchFamily="18" charset="0"/>
              </a:rPr>
              <a:t> = {</a:t>
            </a:r>
            <a:r>
              <a:rPr lang="en-US" altLang="zh-TW" sz="2800" dirty="0" err="1">
                <a:latin typeface="Times New Roman" panose="02020603050405020304" pitchFamily="18" charset="0"/>
                <a:cs typeface="Times New Roman" panose="02020603050405020304" pitchFamily="18" charset="0"/>
              </a:rPr>
              <a:t>d</a:t>
            </a:r>
            <a:r>
              <a:rPr lang="en-US" altLang="zh-TW" sz="2800" baseline="-25000" dirty="0" err="1">
                <a:latin typeface="Times New Roman" panose="02020603050405020304" pitchFamily="18" charset="0"/>
                <a:cs typeface="Times New Roman" panose="02020603050405020304" pitchFamily="18" charset="0"/>
              </a:rPr>
              <a:t>i</a:t>
            </a:r>
            <a:r>
              <a:rPr lang="en-US" altLang="zh-TW" sz="2800" dirty="0" err="1">
                <a:latin typeface="Times New Roman" panose="02020603050405020304" pitchFamily="18" charset="0"/>
                <a:cs typeface="Times New Roman" panose="02020603050405020304" pitchFamily="18" charset="0"/>
              </a:rPr>
              <a:t>,w</a:t>
            </a:r>
            <a:r>
              <a:rPr lang="en-US" altLang="zh-TW" sz="2800" baseline="-25000" dirty="0" err="1">
                <a:latin typeface="Times New Roman" panose="02020603050405020304" pitchFamily="18" charset="0"/>
                <a:cs typeface="Times New Roman" panose="02020603050405020304" pitchFamily="18" charset="0"/>
              </a:rPr>
              <a:t>i</a:t>
            </a:r>
            <a:r>
              <a:rPr lang="en-US" altLang="zh-TW" sz="2800" dirty="0" err="1">
                <a:latin typeface="Times New Roman" panose="02020603050405020304" pitchFamily="18" charset="0"/>
                <a:cs typeface="Times New Roman" panose="02020603050405020304" pitchFamily="18" charset="0"/>
              </a:rPr>
              <a:t>,δ</a:t>
            </a:r>
            <a:r>
              <a:rPr lang="en-US" altLang="zh-TW" sz="2800" baseline="-25000" dirty="0" err="1">
                <a:latin typeface="Times New Roman" panose="02020603050405020304" pitchFamily="18" charset="0"/>
                <a:cs typeface="Times New Roman" panose="02020603050405020304" pitchFamily="18" charset="0"/>
              </a:rPr>
              <a:t>i</a:t>
            </a:r>
            <a:r>
              <a:rPr lang="en-US" altLang="zh-TW" sz="2800" dirty="0" err="1">
                <a:latin typeface="Times New Roman" panose="02020603050405020304" pitchFamily="18" charset="0"/>
                <a:cs typeface="Times New Roman" panose="02020603050405020304" pitchFamily="18" charset="0"/>
              </a:rPr>
              <a:t>,s</a:t>
            </a:r>
            <a:r>
              <a:rPr lang="en-US" altLang="zh-TW" sz="2800" baseline="-25000" dirty="0" err="1">
                <a:latin typeface="Times New Roman" panose="02020603050405020304" pitchFamily="18" charset="0"/>
                <a:cs typeface="Times New Roman" panose="02020603050405020304" pitchFamily="18" charset="0"/>
              </a:rPr>
              <a:t>i</a:t>
            </a:r>
            <a:r>
              <a:rPr lang="en-US" altLang="zh-TW" sz="2800" dirty="0">
                <a:latin typeface="Times New Roman" panose="02020603050405020304" pitchFamily="18" charset="0"/>
                <a:cs typeface="Times New Roman" panose="02020603050405020304" pitchFamily="18" charset="0"/>
              </a:rPr>
              <a:t>}.</a:t>
            </a:r>
          </a:p>
          <a:p>
            <a:endParaRPr lang="en-US" altLang="zh-TW" sz="2800" dirty="0">
              <a:latin typeface="Times New Roman" panose="02020603050405020304" pitchFamily="18" charset="0"/>
              <a:cs typeface="Times New Roman" panose="02020603050405020304" pitchFamily="18" charset="0"/>
            </a:endParaRP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CE226199-9DEB-47BB-B20F-07E4AF3AA9A8}"/>
              </a:ext>
            </a:extLst>
          </p:cNvPr>
          <p:cNvSpPr>
            <a:spLocks noGrp="1"/>
          </p:cNvSpPr>
          <p:nvPr>
            <p:ph type="sldNum" sz="quarter" idx="12"/>
          </p:nvPr>
        </p:nvSpPr>
        <p:spPr/>
        <p:txBody>
          <a:bodyPr/>
          <a:lstStyle/>
          <a:p>
            <a:pPr>
              <a:defRPr/>
            </a:pPr>
            <a:fld id="{ED95C714-5B02-47C9-A319-900C92638A80}" type="slidenum">
              <a:rPr lang="en-US" altLang="zh-TW" smtClean="0"/>
              <a:pPr>
                <a:defRPr/>
              </a:pPr>
              <a:t>22</a:t>
            </a:fld>
            <a:endParaRPr lang="en-US" altLang="zh-TW"/>
          </a:p>
        </p:txBody>
      </p:sp>
      <p:sp>
        <p:nvSpPr>
          <p:cNvPr id="9" name="標題 1">
            <a:extLst>
              <a:ext uri="{FF2B5EF4-FFF2-40B4-BE49-F238E27FC236}">
                <a16:creationId xmlns:a16="http://schemas.microsoft.com/office/drawing/2014/main" id="{6F0D294E-BE96-46EF-A5B9-E663E5A24EC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SYSTEM MODEL</a:t>
            </a:r>
          </a:p>
        </p:txBody>
      </p:sp>
    </p:spTree>
    <p:extLst>
      <p:ext uri="{BB962C8B-B14F-4D97-AF65-F5344CB8AC3E}">
        <p14:creationId xmlns:p14="http://schemas.microsoft.com/office/powerpoint/2010/main" val="49474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0810EF9-8DEA-4109-99A9-FA14F809D9E8}"/>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We consider there are </a:t>
            </a:r>
            <a:r>
              <a:rPr lang="en-US" altLang="zh-TW" sz="2800" i="1" dirty="0">
                <a:latin typeface="Times New Roman" panose="02020603050405020304" pitchFamily="18" charset="0"/>
                <a:cs typeface="Times New Roman" panose="02020603050405020304" pitchFamily="18" charset="0"/>
              </a:rPr>
              <a:t>m</a:t>
            </a:r>
            <a:r>
              <a:rPr lang="en-US" altLang="zh-TW" sz="2800" dirty="0">
                <a:latin typeface="Times New Roman" panose="02020603050405020304" pitchFamily="18" charset="0"/>
                <a:cs typeface="Times New Roman" panose="02020603050405020304" pitchFamily="18" charset="0"/>
              </a:rPr>
              <a:t> heterogeneous edge servers E = {e</a:t>
            </a:r>
            <a:r>
              <a:rPr lang="en-US" altLang="zh-TW" sz="2800" baseline="-25000" dirty="0">
                <a:latin typeface="Times New Roman" panose="02020603050405020304" pitchFamily="18" charset="0"/>
                <a:cs typeface="Times New Roman" panose="02020603050405020304" pitchFamily="18" charset="0"/>
              </a:rPr>
              <a:t>1</a:t>
            </a:r>
            <a:r>
              <a:rPr lang="en-US" altLang="zh-TW" sz="2800" dirty="0">
                <a:latin typeface="Times New Roman" panose="02020603050405020304" pitchFamily="18" charset="0"/>
                <a:cs typeface="Times New Roman" panose="02020603050405020304" pitchFamily="18" charset="0"/>
              </a:rPr>
              <a:t>,e</a:t>
            </a:r>
            <a:r>
              <a:rPr lang="en-US" altLang="zh-TW" sz="2800" baseline="-25000" dirty="0">
                <a:latin typeface="Times New Roman" panose="02020603050405020304" pitchFamily="18" charset="0"/>
                <a:cs typeface="Times New Roman" panose="02020603050405020304" pitchFamily="18" charset="0"/>
              </a:rPr>
              <a:t>2</a:t>
            </a:r>
            <a:r>
              <a:rPr lang="en-US" altLang="zh-TW" sz="2800" dirty="0">
                <a:latin typeface="Times New Roman" panose="02020603050405020304" pitchFamily="18" charset="0"/>
                <a:cs typeface="Times New Roman" panose="02020603050405020304" pitchFamily="18" charset="0"/>
              </a:rPr>
              <a:t>,···,e</a:t>
            </a:r>
            <a:r>
              <a:rPr lang="en-US" altLang="zh-TW" sz="2800" baseline="-25000" dirty="0">
                <a:latin typeface="Times New Roman" panose="02020603050405020304" pitchFamily="18" charset="0"/>
                <a:cs typeface="Times New Roman" panose="02020603050405020304" pitchFamily="18" charset="0"/>
              </a:rPr>
              <a:t>m</a:t>
            </a:r>
            <a:r>
              <a:rPr lang="en-US" altLang="zh-TW" sz="2800" dirty="0">
                <a:latin typeface="Times New Roman" panose="02020603050405020304" pitchFamily="18" charset="0"/>
                <a:cs typeface="Times New Roman" panose="02020603050405020304" pitchFamily="18" charset="0"/>
              </a:rPr>
              <a:t>} in the edge computing system. </a:t>
            </a:r>
          </a:p>
          <a:p>
            <a:r>
              <a:rPr lang="en-US" altLang="zh-TW" sz="2800" dirty="0">
                <a:latin typeface="Times New Roman" panose="02020603050405020304" pitchFamily="18" charset="0"/>
                <a:cs typeface="Times New Roman" panose="02020603050405020304" pitchFamily="18" charset="0"/>
              </a:rPr>
              <a:t>Each server e</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 E is denoted by ej = {B</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,V</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,R</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,S</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a:t>
            </a:r>
          </a:p>
          <a:p>
            <a:r>
              <a:rPr lang="en-US" altLang="zh-TW" sz="2800" dirty="0">
                <a:latin typeface="Times New Roman" panose="02020603050405020304" pitchFamily="18" charset="0"/>
                <a:cs typeface="Times New Roman" panose="02020603050405020304" pitchFamily="18" charset="0"/>
              </a:rPr>
              <a:t>And the bandwidth occupied by each VM can be dynamically adjusted when the task scheduling happens.</a:t>
            </a:r>
          </a:p>
          <a:p>
            <a:r>
              <a:rPr lang="en-US" altLang="zh-TW" sz="2800" dirty="0">
                <a:latin typeface="Times New Roman" panose="02020603050405020304" pitchFamily="18" charset="0"/>
                <a:cs typeface="Times New Roman" panose="02020603050405020304" pitchFamily="18" charset="0"/>
              </a:rPr>
              <a:t>Besides, we denote </a:t>
            </a:r>
            <a:r>
              <a:rPr lang="en-US" altLang="zh-TW" sz="2800" dirty="0" err="1">
                <a:latin typeface="Times New Roman" panose="02020603050405020304" pitchFamily="18" charset="0"/>
                <a:cs typeface="Times New Roman" panose="02020603050405020304" pitchFamily="18" charset="0"/>
              </a:rPr>
              <a:t>b</a:t>
            </a:r>
            <a:r>
              <a:rPr lang="en-US" altLang="zh-TW" sz="2800" baseline="-25000" dirty="0" err="1">
                <a:latin typeface="Times New Roman" panose="02020603050405020304" pitchFamily="18" charset="0"/>
                <a:cs typeface="Times New Roman" panose="02020603050405020304" pitchFamily="18" charset="0"/>
              </a:rPr>
              <a:t>ij</a:t>
            </a:r>
            <a:r>
              <a:rPr lang="en-US" altLang="zh-TW" sz="2800" dirty="0">
                <a:latin typeface="Times New Roman" panose="02020603050405020304" pitchFamily="18" charset="0"/>
                <a:cs typeface="Times New Roman" panose="02020603050405020304" pitchFamily="18" charset="0"/>
              </a:rPr>
              <a:t> as the bandwidth requirement when </a:t>
            </a:r>
            <a:r>
              <a:rPr lang="en-US" altLang="zh-TW" sz="2800" dirty="0" err="1">
                <a:latin typeface="Times New Roman" panose="02020603050405020304" pitchFamily="18" charset="0"/>
                <a:cs typeface="Times New Roman" panose="02020603050405020304" pitchFamily="18" charset="0"/>
              </a:rPr>
              <a:t>t</a:t>
            </a:r>
            <a:r>
              <a:rPr lang="en-US" altLang="zh-TW" sz="2800" baseline="-25000" dirty="0" err="1">
                <a:latin typeface="Times New Roman" panose="02020603050405020304" pitchFamily="18" charset="0"/>
                <a:cs typeface="Times New Roman" panose="02020603050405020304" pitchFamily="18" charset="0"/>
              </a:rPr>
              <a:t>i</a:t>
            </a:r>
            <a:r>
              <a:rPr lang="en-US" altLang="zh-TW" sz="2800" dirty="0">
                <a:latin typeface="Times New Roman" panose="02020603050405020304" pitchFamily="18" charset="0"/>
                <a:cs typeface="Times New Roman" panose="02020603050405020304" pitchFamily="18" charset="0"/>
              </a:rPr>
              <a:t> is scheduled to </a:t>
            </a:r>
            <a:r>
              <a:rPr lang="en-US" altLang="zh-TW" sz="2800" dirty="0" err="1">
                <a:latin typeface="Times New Roman" panose="02020603050405020304" pitchFamily="18" charset="0"/>
                <a:cs typeface="Times New Roman" panose="02020603050405020304" pitchFamily="18" charset="0"/>
              </a:rPr>
              <a:t>e</a:t>
            </a:r>
            <a:r>
              <a:rPr lang="en-US" altLang="zh-TW" sz="2800" baseline="-25000" dirty="0" err="1">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for processing, and </a:t>
            </a:r>
            <a:r>
              <a:rPr lang="en-US" altLang="zh-TW" sz="2800" dirty="0" err="1">
                <a:latin typeface="Times New Roman" panose="02020603050405020304" pitchFamily="18" charset="0"/>
                <a:cs typeface="Times New Roman" panose="02020603050405020304" pitchFamily="18" charset="0"/>
              </a:rPr>
              <a:t>C</a:t>
            </a:r>
            <a:r>
              <a:rPr lang="en-US" altLang="zh-TW" sz="2800" baseline="-25000" dirty="0" err="1">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as the cost of server </a:t>
            </a:r>
            <a:r>
              <a:rPr lang="en-US" altLang="zh-TW" sz="2800" dirty="0" err="1">
                <a:latin typeface="Times New Roman" panose="02020603050405020304" pitchFamily="18" charset="0"/>
                <a:cs typeface="Times New Roman" panose="02020603050405020304" pitchFamily="18" charset="0"/>
              </a:rPr>
              <a:t>e</a:t>
            </a:r>
            <a:r>
              <a:rPr lang="en-US" altLang="zh-TW" sz="2800" baseline="-25000" dirty="0" err="1">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when it is in the ON state. </a:t>
            </a:r>
          </a:p>
          <a:p>
            <a:r>
              <a:rPr lang="en-US" altLang="zh-TW" sz="2800" dirty="0">
                <a:latin typeface="Times New Roman" panose="02020603050405020304" pitchFamily="18" charset="0"/>
                <a:cs typeface="Times New Roman" panose="02020603050405020304" pitchFamily="18" charset="0"/>
              </a:rPr>
              <a:t>For the brevity, the major notations and deﬁnitions used in this paper are listed in Table I.</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CE226199-9DEB-47BB-B20F-07E4AF3AA9A8}"/>
              </a:ext>
            </a:extLst>
          </p:cNvPr>
          <p:cNvSpPr>
            <a:spLocks noGrp="1"/>
          </p:cNvSpPr>
          <p:nvPr>
            <p:ph type="sldNum" sz="quarter" idx="12"/>
          </p:nvPr>
        </p:nvSpPr>
        <p:spPr/>
        <p:txBody>
          <a:bodyPr/>
          <a:lstStyle/>
          <a:p>
            <a:pPr>
              <a:defRPr/>
            </a:pPr>
            <a:fld id="{ED95C714-5B02-47C9-A319-900C92638A80}" type="slidenum">
              <a:rPr lang="en-US" altLang="zh-TW" smtClean="0"/>
              <a:pPr>
                <a:defRPr/>
              </a:pPr>
              <a:t>23</a:t>
            </a:fld>
            <a:endParaRPr lang="en-US" altLang="zh-TW"/>
          </a:p>
        </p:txBody>
      </p:sp>
      <p:sp>
        <p:nvSpPr>
          <p:cNvPr id="5" name="標題 1">
            <a:extLst>
              <a:ext uri="{FF2B5EF4-FFF2-40B4-BE49-F238E27FC236}">
                <a16:creationId xmlns:a16="http://schemas.microsoft.com/office/drawing/2014/main" id="{5F7241CE-B47E-4C04-8A65-5630E5492F3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SYSTEM MODEL</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6883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0810EF9-8DEA-4109-99A9-FA14F809D9E8}"/>
              </a:ext>
            </a:extLst>
          </p:cNvPr>
          <p:cNvSpPr>
            <a:spLocks noGrp="1"/>
          </p:cNvSpPr>
          <p:nvPr>
            <p:ph idx="1"/>
          </p:nvPr>
        </p:nvSpPr>
        <p:spPr/>
        <p:txBody>
          <a:bodyPr/>
          <a:lstStyle/>
          <a:p>
            <a:pPr marL="0" indent="0">
              <a:buNone/>
            </a:pPr>
            <a:endParaRPr lang="zh-TW" altLang="en-US" dirty="0"/>
          </a:p>
        </p:txBody>
      </p:sp>
      <p:sp>
        <p:nvSpPr>
          <p:cNvPr id="4" name="投影片編號版面配置區 3">
            <a:extLst>
              <a:ext uri="{FF2B5EF4-FFF2-40B4-BE49-F238E27FC236}">
                <a16:creationId xmlns:a16="http://schemas.microsoft.com/office/drawing/2014/main" id="{CE226199-9DEB-47BB-B20F-07E4AF3AA9A8}"/>
              </a:ext>
            </a:extLst>
          </p:cNvPr>
          <p:cNvSpPr>
            <a:spLocks noGrp="1"/>
          </p:cNvSpPr>
          <p:nvPr>
            <p:ph type="sldNum" sz="quarter" idx="12"/>
          </p:nvPr>
        </p:nvSpPr>
        <p:spPr/>
        <p:txBody>
          <a:bodyPr/>
          <a:lstStyle/>
          <a:p>
            <a:pPr>
              <a:defRPr/>
            </a:pPr>
            <a:fld id="{ED95C714-5B02-47C9-A319-900C92638A80}" type="slidenum">
              <a:rPr lang="en-US" altLang="zh-TW" smtClean="0"/>
              <a:pPr>
                <a:defRPr/>
              </a:pPr>
              <a:t>24</a:t>
            </a:fld>
            <a:endParaRPr lang="en-US" altLang="zh-TW"/>
          </a:p>
        </p:txBody>
      </p:sp>
      <p:sp>
        <p:nvSpPr>
          <p:cNvPr id="5" name="標題 1">
            <a:extLst>
              <a:ext uri="{FF2B5EF4-FFF2-40B4-BE49-F238E27FC236}">
                <a16:creationId xmlns:a16="http://schemas.microsoft.com/office/drawing/2014/main" id="{5F7241CE-B47E-4C04-8A65-5630E5492F3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SYSTEM MODEL</a:t>
            </a:r>
            <a:endParaRPr lang="zh-TW" altLang="en-US" dirty="0">
              <a:latin typeface="Times New Roman" panose="02020603050405020304" pitchFamily="18" charset="0"/>
              <a:cs typeface="Times New Roman" panose="02020603050405020304" pitchFamily="18" charset="0"/>
            </a:endParaRPr>
          </a:p>
        </p:txBody>
      </p:sp>
      <p:pic>
        <p:nvPicPr>
          <p:cNvPr id="2" name="圖片 1">
            <a:extLst>
              <a:ext uri="{FF2B5EF4-FFF2-40B4-BE49-F238E27FC236}">
                <a16:creationId xmlns:a16="http://schemas.microsoft.com/office/drawing/2014/main" id="{25855091-3F0F-41C9-A117-2B427BA60224}"/>
              </a:ext>
            </a:extLst>
          </p:cNvPr>
          <p:cNvPicPr>
            <a:picLocks noChangeAspect="1"/>
          </p:cNvPicPr>
          <p:nvPr/>
        </p:nvPicPr>
        <p:blipFill rotWithShape="1">
          <a:blip r:embed="rId2"/>
          <a:srcRect t="18414" b="2288"/>
          <a:stretch/>
        </p:blipFill>
        <p:spPr>
          <a:xfrm>
            <a:off x="770994" y="1600200"/>
            <a:ext cx="7602011" cy="5242594"/>
          </a:xfrm>
          <a:prstGeom prst="rect">
            <a:avLst/>
          </a:prstGeom>
        </p:spPr>
      </p:pic>
    </p:spTree>
    <p:extLst>
      <p:ext uri="{BB962C8B-B14F-4D97-AF65-F5344CB8AC3E}">
        <p14:creationId xmlns:p14="http://schemas.microsoft.com/office/powerpoint/2010/main" val="525813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0810EF9-8DEA-4109-99A9-FA14F809D9E8}"/>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We deﬁne binary variable x</a:t>
            </a:r>
            <a:r>
              <a:rPr lang="en-US" altLang="zh-TW" sz="2800" baseline="-25000" dirty="0">
                <a:latin typeface="Times New Roman" panose="02020603050405020304" pitchFamily="18" charset="0"/>
                <a:cs typeface="Times New Roman" panose="02020603050405020304" pitchFamily="18" charset="0"/>
              </a:rPr>
              <a:t>ij</a:t>
            </a:r>
            <a:r>
              <a:rPr lang="en-US" altLang="zh-TW" sz="2800" dirty="0">
                <a:latin typeface="Times New Roman" panose="02020603050405020304" pitchFamily="18" charset="0"/>
                <a:cs typeface="Times New Roman" panose="02020603050405020304" pitchFamily="18" charset="0"/>
              </a:rPr>
              <a:t> to denote whether task t</a:t>
            </a:r>
            <a:r>
              <a:rPr lang="en-US" altLang="zh-TW" sz="2800" baseline="-25000" dirty="0">
                <a:latin typeface="Times New Roman" panose="02020603050405020304" pitchFamily="18" charset="0"/>
                <a:cs typeface="Times New Roman" panose="02020603050405020304" pitchFamily="18" charset="0"/>
              </a:rPr>
              <a:t>i</a:t>
            </a:r>
            <a:r>
              <a:rPr lang="en-US" altLang="zh-TW" sz="2800" dirty="0">
                <a:latin typeface="Times New Roman" panose="02020603050405020304" pitchFamily="18" charset="0"/>
                <a:cs typeface="Times New Roman" panose="02020603050405020304" pitchFamily="18" charset="0"/>
              </a:rPr>
              <a:t> is scheduled to server e</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i.e.,</a:t>
            </a:r>
          </a:p>
          <a:p>
            <a:endParaRPr lang="en-US" altLang="zh-TW" sz="2800" dirty="0">
              <a:latin typeface="Times New Roman" panose="02020603050405020304" pitchFamily="18" charset="0"/>
              <a:cs typeface="Times New Roman" panose="02020603050405020304" pitchFamily="18" charset="0"/>
            </a:endParaRPr>
          </a:p>
          <a:p>
            <a:endParaRPr lang="en-US" altLang="zh-TW" sz="2800" dirty="0">
              <a:latin typeface="Times New Roman" panose="02020603050405020304" pitchFamily="18" charset="0"/>
              <a:cs typeface="Times New Roman" panose="02020603050405020304" pitchFamily="18" charset="0"/>
            </a:endParaRPr>
          </a:p>
          <a:p>
            <a:r>
              <a:rPr lang="en-US" altLang="zh-TW" sz="2800" dirty="0">
                <a:latin typeface="Times New Roman" panose="02020603050405020304" pitchFamily="18" charset="0"/>
                <a:cs typeface="Times New Roman" panose="02020603050405020304" pitchFamily="18" charset="0"/>
              </a:rPr>
              <a:t>Since the edge computing system has sufﬁcient service capacity to process all the task requests, each task t</a:t>
            </a:r>
            <a:r>
              <a:rPr lang="en-US" altLang="zh-TW" sz="2800" baseline="-25000" dirty="0">
                <a:latin typeface="Times New Roman" panose="02020603050405020304" pitchFamily="18" charset="0"/>
                <a:cs typeface="Times New Roman" panose="02020603050405020304" pitchFamily="18" charset="0"/>
              </a:rPr>
              <a:t>i</a:t>
            </a:r>
            <a:r>
              <a:rPr lang="en-US" altLang="zh-TW" sz="2800" dirty="0">
                <a:latin typeface="Times New Roman" panose="02020603050405020304" pitchFamily="18" charset="0"/>
                <a:cs typeface="Times New Roman" panose="02020603050405020304" pitchFamily="18" charset="0"/>
              </a:rPr>
              <a:t> will be scheduled to one server for processing. And a task can only be processed by one server. This leads to</a:t>
            </a:r>
          </a:p>
          <a:p>
            <a:endParaRPr lang="en-US" altLang="zh-TW"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CE226199-9DEB-47BB-B20F-07E4AF3AA9A8}"/>
              </a:ext>
            </a:extLst>
          </p:cNvPr>
          <p:cNvSpPr>
            <a:spLocks noGrp="1"/>
          </p:cNvSpPr>
          <p:nvPr>
            <p:ph type="sldNum" sz="quarter" idx="12"/>
          </p:nvPr>
        </p:nvSpPr>
        <p:spPr>
          <a:xfrm>
            <a:off x="3429000" y="6520259"/>
            <a:ext cx="2133600" cy="365125"/>
          </a:xfrm>
        </p:spPr>
        <p:txBody>
          <a:bodyPr/>
          <a:lstStyle/>
          <a:p>
            <a:pPr>
              <a:defRPr/>
            </a:pPr>
            <a:fld id="{ED95C714-5B02-47C9-A319-900C92638A80}" type="slidenum">
              <a:rPr lang="en-US" altLang="zh-TW" smtClean="0"/>
              <a:pPr>
                <a:defRPr/>
              </a:pPr>
              <a:t>25</a:t>
            </a:fld>
            <a:endParaRPr lang="en-US" altLang="zh-TW"/>
          </a:p>
        </p:txBody>
      </p:sp>
      <p:sp>
        <p:nvSpPr>
          <p:cNvPr id="5" name="標題 1">
            <a:extLst>
              <a:ext uri="{FF2B5EF4-FFF2-40B4-BE49-F238E27FC236}">
                <a16:creationId xmlns:a16="http://schemas.microsoft.com/office/drawing/2014/main" id="{5F7241CE-B47E-4C04-8A65-5630E5492F3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SYSTEM MODEL</a:t>
            </a:r>
            <a:endParaRPr lang="zh-TW" altLang="en-US" dirty="0">
              <a:latin typeface="Times New Roman" panose="02020603050405020304" pitchFamily="18" charset="0"/>
              <a:cs typeface="Times New Roman" panose="02020603050405020304" pitchFamily="18" charset="0"/>
            </a:endParaRPr>
          </a:p>
        </p:txBody>
      </p:sp>
      <p:pic>
        <p:nvPicPr>
          <p:cNvPr id="2" name="圖片 1">
            <a:extLst>
              <a:ext uri="{FF2B5EF4-FFF2-40B4-BE49-F238E27FC236}">
                <a16:creationId xmlns:a16="http://schemas.microsoft.com/office/drawing/2014/main" id="{09C6B09A-B35C-4ED2-B888-3C691F0978D5}"/>
              </a:ext>
            </a:extLst>
          </p:cNvPr>
          <p:cNvPicPr>
            <a:picLocks noChangeAspect="1"/>
          </p:cNvPicPr>
          <p:nvPr/>
        </p:nvPicPr>
        <p:blipFill>
          <a:blip r:embed="rId3"/>
          <a:stretch>
            <a:fillRect/>
          </a:stretch>
        </p:blipFill>
        <p:spPr>
          <a:xfrm>
            <a:off x="1331640" y="2492896"/>
            <a:ext cx="6792273" cy="990738"/>
          </a:xfrm>
          <a:prstGeom prst="rect">
            <a:avLst/>
          </a:prstGeom>
        </p:spPr>
      </p:pic>
      <p:pic>
        <p:nvPicPr>
          <p:cNvPr id="7" name="圖片 6">
            <a:extLst>
              <a:ext uri="{FF2B5EF4-FFF2-40B4-BE49-F238E27FC236}">
                <a16:creationId xmlns:a16="http://schemas.microsoft.com/office/drawing/2014/main" id="{25BC32FC-52CE-4B47-A885-ABE84251A840}"/>
              </a:ext>
            </a:extLst>
          </p:cNvPr>
          <p:cNvPicPr>
            <a:picLocks noChangeAspect="1"/>
          </p:cNvPicPr>
          <p:nvPr/>
        </p:nvPicPr>
        <p:blipFill>
          <a:blip r:embed="rId4"/>
          <a:stretch>
            <a:fillRect/>
          </a:stretch>
        </p:blipFill>
        <p:spPr>
          <a:xfrm>
            <a:off x="2122325" y="5373216"/>
            <a:ext cx="5210902" cy="1143160"/>
          </a:xfrm>
          <a:prstGeom prst="rect">
            <a:avLst/>
          </a:prstGeom>
        </p:spPr>
      </p:pic>
    </p:spTree>
    <p:extLst>
      <p:ext uri="{BB962C8B-B14F-4D97-AF65-F5344CB8AC3E}">
        <p14:creationId xmlns:p14="http://schemas.microsoft.com/office/powerpoint/2010/main" val="1135319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0810EF9-8DEA-4109-99A9-FA14F809D9E8}"/>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As the resources in each server are limited, these following task scheduling constraints must be satisﬁed. In each server, there must be sufﬁcient storage space to store the processed tasks, otherwise it will result in the loss of task data.</a:t>
            </a:r>
          </a:p>
          <a:p>
            <a:r>
              <a:rPr lang="en-US" altLang="zh-TW" sz="2800" dirty="0">
                <a:latin typeface="Times New Roman" panose="02020603050405020304" pitchFamily="18" charset="0"/>
                <a:cs typeface="Times New Roman" panose="02020603050405020304" pitchFamily="18" charset="0"/>
              </a:rPr>
              <a:t>Therefore, the total storage requirement of each task scheduled to server e</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can not exceed the storage resource of server e</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That is, </a:t>
            </a: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CE226199-9DEB-47BB-B20F-07E4AF3AA9A8}"/>
              </a:ext>
            </a:extLst>
          </p:cNvPr>
          <p:cNvSpPr>
            <a:spLocks noGrp="1"/>
          </p:cNvSpPr>
          <p:nvPr>
            <p:ph type="sldNum" sz="quarter" idx="12"/>
          </p:nvPr>
        </p:nvSpPr>
        <p:spPr/>
        <p:txBody>
          <a:bodyPr/>
          <a:lstStyle/>
          <a:p>
            <a:pPr>
              <a:defRPr/>
            </a:pPr>
            <a:fld id="{ED95C714-5B02-47C9-A319-900C92638A80}" type="slidenum">
              <a:rPr lang="en-US" altLang="zh-TW" smtClean="0"/>
              <a:pPr>
                <a:defRPr/>
              </a:pPr>
              <a:t>26</a:t>
            </a:fld>
            <a:endParaRPr lang="en-US" altLang="zh-TW"/>
          </a:p>
        </p:txBody>
      </p:sp>
      <p:sp>
        <p:nvSpPr>
          <p:cNvPr id="5" name="標題 1">
            <a:extLst>
              <a:ext uri="{FF2B5EF4-FFF2-40B4-BE49-F238E27FC236}">
                <a16:creationId xmlns:a16="http://schemas.microsoft.com/office/drawing/2014/main" id="{5F7241CE-B47E-4C04-8A65-5630E5492F3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SYSTEM MODEL</a:t>
            </a:r>
            <a:endParaRPr lang="zh-TW" altLang="en-US" dirty="0">
              <a:latin typeface="Times New Roman" panose="02020603050405020304" pitchFamily="18" charset="0"/>
              <a:cs typeface="Times New Roman" panose="02020603050405020304" pitchFamily="18" charset="0"/>
            </a:endParaRPr>
          </a:p>
        </p:txBody>
      </p:sp>
      <p:pic>
        <p:nvPicPr>
          <p:cNvPr id="2" name="圖片 1">
            <a:extLst>
              <a:ext uri="{FF2B5EF4-FFF2-40B4-BE49-F238E27FC236}">
                <a16:creationId xmlns:a16="http://schemas.microsoft.com/office/drawing/2014/main" id="{EEB61B39-FCA1-449A-A92A-AEE96C420501}"/>
              </a:ext>
            </a:extLst>
          </p:cNvPr>
          <p:cNvPicPr>
            <a:picLocks noChangeAspect="1"/>
          </p:cNvPicPr>
          <p:nvPr/>
        </p:nvPicPr>
        <p:blipFill>
          <a:blip r:embed="rId3"/>
          <a:stretch>
            <a:fillRect/>
          </a:stretch>
        </p:blipFill>
        <p:spPr>
          <a:xfrm>
            <a:off x="2051720" y="5327506"/>
            <a:ext cx="5344271" cy="1028844"/>
          </a:xfrm>
          <a:prstGeom prst="rect">
            <a:avLst/>
          </a:prstGeom>
        </p:spPr>
      </p:pic>
    </p:spTree>
    <p:extLst>
      <p:ext uri="{BB962C8B-B14F-4D97-AF65-F5344CB8AC3E}">
        <p14:creationId xmlns:p14="http://schemas.microsoft.com/office/powerpoint/2010/main" val="1662506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0810EF9-8DEA-4109-99A9-FA14F809D9E8}"/>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In addition, since the number of VMs deployed per server is limited, the total number of tasks scheduled to server e</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can not exceed the number of VMs on server </a:t>
            </a:r>
            <a:r>
              <a:rPr lang="en-US" altLang="zh-TW" sz="2800" dirty="0" err="1">
                <a:latin typeface="Times New Roman" panose="02020603050405020304" pitchFamily="18" charset="0"/>
                <a:cs typeface="Times New Roman" panose="02020603050405020304" pitchFamily="18" charset="0"/>
              </a:rPr>
              <a:t>e</a:t>
            </a:r>
            <a:r>
              <a:rPr lang="en-US" altLang="zh-TW" sz="2800" baseline="-25000" dirty="0" err="1">
                <a:latin typeface="Times New Roman" panose="02020603050405020304" pitchFamily="18" charset="0"/>
                <a:cs typeface="Times New Roman" panose="02020603050405020304" pitchFamily="18" charset="0"/>
              </a:rPr>
              <a:t>j</a:t>
            </a:r>
            <a:r>
              <a:rPr lang="en-US" altLang="zh-TW" sz="2800" baseline="-25000" dirty="0">
                <a:latin typeface="Times New Roman" panose="02020603050405020304" pitchFamily="18" charset="0"/>
                <a:cs typeface="Times New Roman" panose="02020603050405020304" pitchFamily="18" charset="0"/>
              </a:rPr>
              <a:t>.</a:t>
            </a:r>
          </a:p>
          <a:p>
            <a:endParaRPr lang="en-US" altLang="zh-TW" sz="2800" baseline="-25000" dirty="0">
              <a:latin typeface="Times New Roman" panose="02020603050405020304" pitchFamily="18" charset="0"/>
              <a:cs typeface="Times New Roman" panose="02020603050405020304" pitchFamily="18" charset="0"/>
            </a:endParaRPr>
          </a:p>
          <a:p>
            <a:endParaRPr lang="en-US" altLang="zh-TW" sz="2800" baseline="-25000" dirty="0">
              <a:latin typeface="Times New Roman" panose="02020603050405020304" pitchFamily="18" charset="0"/>
              <a:cs typeface="Times New Roman" panose="02020603050405020304" pitchFamily="18" charset="0"/>
            </a:endParaRPr>
          </a:p>
          <a:p>
            <a:endParaRPr lang="en-US" altLang="zh-TW" sz="2800" baseline="-25000" dirty="0">
              <a:latin typeface="Times New Roman" panose="02020603050405020304" pitchFamily="18" charset="0"/>
              <a:cs typeface="Times New Roman" panose="02020603050405020304" pitchFamily="18" charset="0"/>
            </a:endParaRPr>
          </a:p>
          <a:p>
            <a:endParaRPr lang="en-US" altLang="zh-TW" sz="2800" baseline="-25000" dirty="0">
              <a:latin typeface="Times New Roman" panose="02020603050405020304" pitchFamily="18" charset="0"/>
              <a:cs typeface="Times New Roman" panose="02020603050405020304" pitchFamily="18" charset="0"/>
            </a:endParaRPr>
          </a:p>
          <a:p>
            <a:pPr marL="0" indent="0">
              <a:buNone/>
            </a:pPr>
            <a:r>
              <a:rPr lang="en-US" altLang="zh-TW" sz="2800" dirty="0">
                <a:latin typeface="Times New Roman" panose="02020603050405020304" pitchFamily="18" charset="0"/>
                <a:cs typeface="Times New Roman" panose="02020603050405020304" pitchFamily="18" charset="0"/>
              </a:rPr>
              <a:t>2) Performance:</a:t>
            </a:r>
          </a:p>
          <a:p>
            <a:r>
              <a:rPr lang="en-US" altLang="zh-TW" sz="2800" dirty="0">
                <a:latin typeface="Times New Roman" panose="02020603050405020304" pitchFamily="18" charset="0"/>
                <a:cs typeface="Times New Roman" panose="02020603050405020304" pitchFamily="18" charset="0"/>
              </a:rPr>
              <a:t>In this paper, since the ofﬂoaded task has its delay requirement, the constraint is that each task must be completed within its deadline.</a:t>
            </a:r>
            <a:endParaRPr lang="zh-TW" altLang="en-US" sz="2800" dirty="0">
              <a:latin typeface="Times New Roman" panose="02020603050405020304" pitchFamily="18" charset="0"/>
              <a:cs typeface="Times New Roman" panose="02020603050405020304" pitchFamily="18" charset="0"/>
            </a:endParaRP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CE226199-9DEB-47BB-B20F-07E4AF3AA9A8}"/>
              </a:ext>
            </a:extLst>
          </p:cNvPr>
          <p:cNvSpPr>
            <a:spLocks noGrp="1"/>
          </p:cNvSpPr>
          <p:nvPr>
            <p:ph type="sldNum" sz="quarter" idx="12"/>
          </p:nvPr>
        </p:nvSpPr>
        <p:spPr>
          <a:xfrm>
            <a:off x="3505200" y="6492875"/>
            <a:ext cx="2133600" cy="365125"/>
          </a:xfrm>
        </p:spPr>
        <p:txBody>
          <a:bodyPr/>
          <a:lstStyle/>
          <a:p>
            <a:pPr>
              <a:defRPr/>
            </a:pPr>
            <a:fld id="{ED95C714-5B02-47C9-A319-900C92638A80}" type="slidenum">
              <a:rPr lang="en-US" altLang="zh-TW" smtClean="0"/>
              <a:pPr>
                <a:defRPr/>
              </a:pPr>
              <a:t>27</a:t>
            </a:fld>
            <a:endParaRPr lang="en-US" altLang="zh-TW"/>
          </a:p>
        </p:txBody>
      </p:sp>
      <p:sp>
        <p:nvSpPr>
          <p:cNvPr id="5" name="標題 1">
            <a:extLst>
              <a:ext uri="{FF2B5EF4-FFF2-40B4-BE49-F238E27FC236}">
                <a16:creationId xmlns:a16="http://schemas.microsoft.com/office/drawing/2014/main" id="{5F7241CE-B47E-4C04-8A65-5630E5492F3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SYSTEM MODEL</a:t>
            </a:r>
            <a:endParaRPr lang="zh-TW" altLang="en-US" dirty="0">
              <a:latin typeface="Times New Roman" panose="02020603050405020304" pitchFamily="18" charset="0"/>
              <a:cs typeface="Times New Roman" panose="02020603050405020304" pitchFamily="18" charset="0"/>
            </a:endParaRPr>
          </a:p>
        </p:txBody>
      </p:sp>
      <p:pic>
        <p:nvPicPr>
          <p:cNvPr id="2" name="圖片 1">
            <a:extLst>
              <a:ext uri="{FF2B5EF4-FFF2-40B4-BE49-F238E27FC236}">
                <a16:creationId xmlns:a16="http://schemas.microsoft.com/office/drawing/2014/main" id="{B9311F51-F7A3-436A-9E04-84D4A8E36EAC}"/>
              </a:ext>
            </a:extLst>
          </p:cNvPr>
          <p:cNvPicPr>
            <a:picLocks noChangeAspect="1"/>
          </p:cNvPicPr>
          <p:nvPr/>
        </p:nvPicPr>
        <p:blipFill>
          <a:blip r:embed="rId3"/>
          <a:stretch>
            <a:fillRect/>
          </a:stretch>
        </p:blipFill>
        <p:spPr>
          <a:xfrm>
            <a:off x="2195736" y="3573016"/>
            <a:ext cx="5239481" cy="1028844"/>
          </a:xfrm>
          <a:prstGeom prst="rect">
            <a:avLst/>
          </a:prstGeom>
        </p:spPr>
      </p:pic>
    </p:spTree>
    <p:extLst>
      <p:ext uri="{BB962C8B-B14F-4D97-AF65-F5344CB8AC3E}">
        <p14:creationId xmlns:p14="http://schemas.microsoft.com/office/powerpoint/2010/main" val="417360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40810EF9-8DEA-4109-99A9-FA14F809D9E8}"/>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Basically, the task completion time consists of three basic components: the computation time denoted by         </a:t>
                </a:r>
                <a14:m>
                  <m:oMath xmlns:m="http://schemas.openxmlformats.org/officeDocument/2006/math">
                    <m:sSubSup>
                      <m:sSubSupPr>
                        <m:ctrlPr>
                          <a:rPr lang="en-US" altLang="zh-TW" sz="2800" i="1" smtClean="0">
                            <a:latin typeface="Cambria Math" panose="02040503050406030204" pitchFamily="18" charset="0"/>
                            <a:cs typeface="Times New Roman" panose="02020603050405020304" pitchFamily="18" charset="0"/>
                          </a:rPr>
                        </m:ctrlPr>
                      </m:sSubSupPr>
                      <m:e>
                        <m:r>
                          <a:rPr lang="en-US" altLang="zh-TW" sz="2800" b="0" i="1" smtClean="0">
                            <a:latin typeface="Cambria Math" panose="02040503050406030204" pitchFamily="18" charset="0"/>
                            <a:cs typeface="Times New Roman" panose="02020603050405020304" pitchFamily="18" charset="0"/>
                          </a:rPr>
                          <m:t>𝑙</m:t>
                        </m:r>
                      </m:e>
                      <m:sub>
                        <m:r>
                          <a:rPr lang="en-US" altLang="zh-TW" sz="2800" b="0" i="1" smtClean="0">
                            <a:latin typeface="Cambria Math" panose="02040503050406030204" pitchFamily="18" charset="0"/>
                            <a:cs typeface="Times New Roman" panose="02020603050405020304" pitchFamily="18" charset="0"/>
                          </a:rPr>
                          <m:t>𝑖𝑗</m:t>
                        </m:r>
                      </m:sub>
                      <m:sup>
                        <m:r>
                          <a:rPr lang="en-US" altLang="zh-TW" sz="2800" b="0" i="1" smtClean="0">
                            <a:latin typeface="Cambria Math" panose="02040503050406030204" pitchFamily="18" charset="0"/>
                            <a:cs typeface="Times New Roman" panose="02020603050405020304" pitchFamily="18" charset="0"/>
                          </a:rPr>
                          <m:t>𝑐𝑜𝑚</m:t>
                        </m:r>
                      </m:sup>
                    </m:sSubSup>
                  </m:oMath>
                </a14:m>
                <a:r>
                  <a:rPr lang="en-US" altLang="zh-TW" sz="2800" dirty="0">
                    <a:latin typeface="Times New Roman" panose="02020603050405020304" pitchFamily="18" charset="0"/>
                    <a:cs typeface="Times New Roman" panose="02020603050405020304" pitchFamily="18" charset="0"/>
                  </a:rPr>
                  <a:t>, the input data’s transmission time </a:t>
                </a:r>
                <a14:m>
                  <m:oMath xmlns:m="http://schemas.openxmlformats.org/officeDocument/2006/math">
                    <m:sSubSup>
                      <m:sSubSupPr>
                        <m:ctrlPr>
                          <a:rPr lang="en-US" altLang="zh-TW" sz="2800" i="1" smtClean="0">
                            <a:latin typeface="Cambria Math" panose="02040503050406030204" pitchFamily="18" charset="0"/>
                            <a:cs typeface="Times New Roman" panose="02020603050405020304" pitchFamily="18" charset="0"/>
                          </a:rPr>
                        </m:ctrlPr>
                      </m:sSubSupPr>
                      <m:e>
                        <m:r>
                          <a:rPr lang="en-US" altLang="zh-TW" sz="2800" b="0" i="1" smtClean="0">
                            <a:latin typeface="Cambria Math" panose="02040503050406030204" pitchFamily="18" charset="0"/>
                            <a:cs typeface="Times New Roman" panose="02020603050405020304" pitchFamily="18" charset="0"/>
                          </a:rPr>
                          <m:t>𝑙</m:t>
                        </m:r>
                      </m:e>
                      <m:sub>
                        <m:r>
                          <a:rPr lang="en-US" altLang="zh-TW" sz="2800" b="0" i="1" smtClean="0">
                            <a:latin typeface="Cambria Math" panose="02040503050406030204" pitchFamily="18" charset="0"/>
                            <a:cs typeface="Times New Roman" panose="02020603050405020304" pitchFamily="18" charset="0"/>
                          </a:rPr>
                          <m:t>𝑖𝑗</m:t>
                        </m:r>
                      </m:sub>
                      <m:sup>
                        <m:r>
                          <a:rPr lang="en-US" altLang="zh-TW" sz="2800" b="0" i="1" smtClean="0">
                            <a:latin typeface="Cambria Math" panose="02040503050406030204" pitchFamily="18" charset="0"/>
                            <a:cs typeface="Times New Roman" panose="02020603050405020304" pitchFamily="18" charset="0"/>
                          </a:rPr>
                          <m:t>𝑖𝑛</m:t>
                        </m:r>
                      </m:sup>
                    </m:sSubSup>
                  </m:oMath>
                </a14:m>
                <a:r>
                  <a:rPr lang="en-US" altLang="zh-TW" sz="2800" dirty="0">
                    <a:latin typeface="Times New Roman" panose="02020603050405020304" pitchFamily="18" charset="0"/>
                    <a:cs typeface="Times New Roman" panose="02020603050405020304" pitchFamily="18" charset="0"/>
                  </a:rPr>
                  <a:t>of t</a:t>
                </a:r>
                <a:r>
                  <a:rPr lang="en-US" altLang="zh-TW" sz="2800" baseline="-25000" dirty="0">
                    <a:latin typeface="Times New Roman" panose="02020603050405020304" pitchFamily="18" charset="0"/>
                    <a:cs typeface="Times New Roman" panose="02020603050405020304" pitchFamily="18" charset="0"/>
                  </a:rPr>
                  <a:t>i</a:t>
                </a:r>
                <a:r>
                  <a:rPr lang="en-US" altLang="zh-TW" sz="2800" dirty="0">
                    <a:latin typeface="Times New Roman" panose="02020603050405020304" pitchFamily="18" charset="0"/>
                    <a:cs typeface="Times New Roman" panose="02020603050405020304" pitchFamily="18" charset="0"/>
                  </a:rPr>
                  <a:t> from ECA to server e</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and the output data’s transmission time </a:t>
                </a:r>
                <a14:m>
                  <m:oMath xmlns:m="http://schemas.openxmlformats.org/officeDocument/2006/math">
                    <m:sSubSup>
                      <m:sSubSupPr>
                        <m:ctrlPr>
                          <a:rPr lang="en-US" altLang="zh-TW" sz="2800" i="1" smtClean="0">
                            <a:latin typeface="Cambria Math" panose="02040503050406030204" pitchFamily="18" charset="0"/>
                            <a:cs typeface="Times New Roman" panose="02020603050405020304" pitchFamily="18" charset="0"/>
                          </a:rPr>
                        </m:ctrlPr>
                      </m:sSubSupPr>
                      <m:e>
                        <m:r>
                          <a:rPr lang="en-US" altLang="zh-TW" sz="2800" b="0" i="1" smtClean="0">
                            <a:latin typeface="Cambria Math" panose="02040503050406030204" pitchFamily="18" charset="0"/>
                            <a:cs typeface="Times New Roman" panose="02020603050405020304" pitchFamily="18" charset="0"/>
                          </a:rPr>
                          <m:t>𝑙</m:t>
                        </m:r>
                      </m:e>
                      <m:sub>
                        <m:r>
                          <a:rPr lang="en-US" altLang="zh-TW" sz="2800" b="0" i="1" smtClean="0">
                            <a:latin typeface="Cambria Math" panose="02040503050406030204" pitchFamily="18" charset="0"/>
                            <a:cs typeface="Times New Roman" panose="02020603050405020304" pitchFamily="18" charset="0"/>
                          </a:rPr>
                          <m:t>𝑖𝑗</m:t>
                        </m:r>
                      </m:sub>
                      <m:sup>
                        <m:r>
                          <a:rPr lang="en-US" altLang="zh-TW" sz="2800" b="0" i="1" smtClean="0">
                            <a:latin typeface="Cambria Math" panose="02040503050406030204" pitchFamily="18" charset="0"/>
                            <a:cs typeface="Times New Roman" panose="02020603050405020304" pitchFamily="18" charset="0"/>
                          </a:rPr>
                          <m:t>𝑜𝑢𝑡</m:t>
                        </m:r>
                      </m:sup>
                    </m:sSubSup>
                  </m:oMath>
                </a14:m>
                <a:r>
                  <a:rPr lang="en-US" altLang="zh-TW" sz="2800" dirty="0">
                    <a:latin typeface="Times New Roman" panose="02020603050405020304" pitchFamily="18" charset="0"/>
                    <a:cs typeface="Times New Roman" panose="02020603050405020304" pitchFamily="18" charset="0"/>
                  </a:rPr>
                  <a:t>from server to ECA. Hence, we have: </a:t>
                </a:r>
                <a:endParaRPr lang="zh-TW" altLang="en-US" sz="2800" dirty="0">
                  <a:latin typeface="Times New Roman" panose="02020603050405020304" pitchFamily="18" charset="0"/>
                  <a:cs typeface="Times New Roman" panose="02020603050405020304" pitchFamily="18" charset="0"/>
                </a:endParaRPr>
              </a:p>
            </p:txBody>
          </p:sp>
        </mc:Choice>
        <mc:Fallback xmlns="">
          <p:sp>
            <p:nvSpPr>
              <p:cNvPr id="3" name="內容版面配置區 2">
                <a:extLst>
                  <a:ext uri="{FF2B5EF4-FFF2-40B4-BE49-F238E27FC236}">
                    <a16:creationId xmlns:a16="http://schemas.microsoft.com/office/drawing/2014/main" id="{40810EF9-8DEA-4109-99A9-FA14F809D9E8}"/>
                  </a:ext>
                </a:extLst>
              </p:cNvPr>
              <p:cNvSpPr>
                <a:spLocks noGrp="1" noRot="1" noChangeAspect="1" noMove="1" noResize="1" noEditPoints="1" noAdjustHandles="1" noChangeArrowheads="1" noChangeShapeType="1" noTextEdit="1"/>
              </p:cNvSpPr>
              <p:nvPr>
                <p:ph idx="1"/>
              </p:nvPr>
            </p:nvSpPr>
            <p:spPr>
              <a:blipFill>
                <a:blip r:embed="rId3"/>
                <a:stretch>
                  <a:fillRect l="-1259" t="-1482" r="-7407"/>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CE226199-9DEB-47BB-B20F-07E4AF3AA9A8}"/>
              </a:ext>
            </a:extLst>
          </p:cNvPr>
          <p:cNvSpPr>
            <a:spLocks noGrp="1"/>
          </p:cNvSpPr>
          <p:nvPr>
            <p:ph type="sldNum" sz="quarter" idx="12"/>
          </p:nvPr>
        </p:nvSpPr>
        <p:spPr/>
        <p:txBody>
          <a:bodyPr/>
          <a:lstStyle/>
          <a:p>
            <a:pPr>
              <a:defRPr/>
            </a:pPr>
            <a:fld id="{ED95C714-5B02-47C9-A319-900C92638A80}" type="slidenum">
              <a:rPr lang="en-US" altLang="zh-TW" smtClean="0"/>
              <a:pPr>
                <a:defRPr/>
              </a:pPr>
              <a:t>28</a:t>
            </a:fld>
            <a:endParaRPr lang="en-US" altLang="zh-TW"/>
          </a:p>
        </p:txBody>
      </p:sp>
      <p:sp>
        <p:nvSpPr>
          <p:cNvPr id="5" name="標題 1">
            <a:extLst>
              <a:ext uri="{FF2B5EF4-FFF2-40B4-BE49-F238E27FC236}">
                <a16:creationId xmlns:a16="http://schemas.microsoft.com/office/drawing/2014/main" id="{5F7241CE-B47E-4C04-8A65-5630E5492F3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SYSTEM MODEL</a:t>
            </a:r>
            <a:endParaRPr lang="zh-TW" altLang="en-US" dirty="0">
              <a:latin typeface="Times New Roman" panose="02020603050405020304" pitchFamily="18" charset="0"/>
              <a:cs typeface="Times New Roman" panose="02020603050405020304" pitchFamily="18" charset="0"/>
            </a:endParaRPr>
          </a:p>
        </p:txBody>
      </p:sp>
      <p:pic>
        <p:nvPicPr>
          <p:cNvPr id="2" name="圖片 1">
            <a:extLst>
              <a:ext uri="{FF2B5EF4-FFF2-40B4-BE49-F238E27FC236}">
                <a16:creationId xmlns:a16="http://schemas.microsoft.com/office/drawing/2014/main" id="{413F8D10-BDC4-41C7-817B-838B836241E0}"/>
              </a:ext>
            </a:extLst>
          </p:cNvPr>
          <p:cNvPicPr>
            <a:picLocks noChangeAspect="1"/>
          </p:cNvPicPr>
          <p:nvPr/>
        </p:nvPicPr>
        <p:blipFill>
          <a:blip r:embed="rId4"/>
          <a:stretch>
            <a:fillRect/>
          </a:stretch>
        </p:blipFill>
        <p:spPr>
          <a:xfrm>
            <a:off x="1835696" y="4149080"/>
            <a:ext cx="6230219" cy="581106"/>
          </a:xfrm>
          <a:prstGeom prst="rect">
            <a:avLst/>
          </a:prstGeom>
        </p:spPr>
      </p:pic>
    </p:spTree>
    <p:extLst>
      <p:ext uri="{BB962C8B-B14F-4D97-AF65-F5344CB8AC3E}">
        <p14:creationId xmlns:p14="http://schemas.microsoft.com/office/powerpoint/2010/main" val="2090851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0810EF9-8DEA-4109-99A9-FA14F809D9E8}"/>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For each task t</a:t>
            </a:r>
            <a:r>
              <a:rPr lang="en-US" altLang="zh-TW" sz="2800" baseline="-25000" dirty="0">
                <a:latin typeface="Times New Roman" panose="02020603050405020304" pitchFamily="18" charset="0"/>
                <a:cs typeface="Times New Roman" panose="02020603050405020304" pitchFamily="18" charset="0"/>
              </a:rPr>
              <a:t>i</a:t>
            </a:r>
            <a:r>
              <a:rPr lang="en-US" altLang="zh-TW" sz="2800" dirty="0">
                <a:latin typeface="Times New Roman" panose="02020603050405020304" pitchFamily="18" charset="0"/>
                <a:cs typeface="Times New Roman" panose="02020603050405020304" pitchFamily="18" charset="0"/>
              </a:rPr>
              <a:t> scheduled to server e</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the three components of time can be calculated as follows [22],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CE226199-9DEB-47BB-B20F-07E4AF3AA9A8}"/>
              </a:ext>
            </a:extLst>
          </p:cNvPr>
          <p:cNvSpPr>
            <a:spLocks noGrp="1"/>
          </p:cNvSpPr>
          <p:nvPr>
            <p:ph type="sldNum" sz="quarter" idx="12"/>
          </p:nvPr>
        </p:nvSpPr>
        <p:spPr/>
        <p:txBody>
          <a:bodyPr/>
          <a:lstStyle/>
          <a:p>
            <a:pPr>
              <a:defRPr/>
            </a:pPr>
            <a:fld id="{ED95C714-5B02-47C9-A319-900C92638A80}" type="slidenum">
              <a:rPr lang="en-US" altLang="zh-TW" smtClean="0"/>
              <a:pPr>
                <a:defRPr/>
              </a:pPr>
              <a:t>29</a:t>
            </a:fld>
            <a:endParaRPr lang="en-US" altLang="zh-TW"/>
          </a:p>
        </p:txBody>
      </p:sp>
      <p:sp>
        <p:nvSpPr>
          <p:cNvPr id="5" name="標題 1">
            <a:extLst>
              <a:ext uri="{FF2B5EF4-FFF2-40B4-BE49-F238E27FC236}">
                <a16:creationId xmlns:a16="http://schemas.microsoft.com/office/drawing/2014/main" id="{5F7241CE-B47E-4C04-8A65-5630E5492F3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SYSTEM MODEL</a:t>
            </a:r>
            <a:endParaRPr lang="zh-TW" altLang="en-US" dirty="0">
              <a:latin typeface="Times New Roman" panose="02020603050405020304" pitchFamily="18" charset="0"/>
              <a:cs typeface="Times New Roman" panose="02020603050405020304" pitchFamily="18" charset="0"/>
            </a:endParaRPr>
          </a:p>
        </p:txBody>
      </p:sp>
      <p:pic>
        <p:nvPicPr>
          <p:cNvPr id="2" name="圖片 1">
            <a:extLst>
              <a:ext uri="{FF2B5EF4-FFF2-40B4-BE49-F238E27FC236}">
                <a16:creationId xmlns:a16="http://schemas.microsoft.com/office/drawing/2014/main" id="{198E7EE3-61A3-4114-8C80-BFD583D3A520}"/>
              </a:ext>
            </a:extLst>
          </p:cNvPr>
          <p:cNvPicPr>
            <a:picLocks noChangeAspect="1"/>
          </p:cNvPicPr>
          <p:nvPr/>
        </p:nvPicPr>
        <p:blipFill rotWithShape="1">
          <a:blip r:embed="rId3"/>
          <a:srcRect r="65320"/>
          <a:stretch/>
        </p:blipFill>
        <p:spPr>
          <a:xfrm>
            <a:off x="814023" y="2852936"/>
            <a:ext cx="1813762" cy="2991267"/>
          </a:xfrm>
          <a:prstGeom prst="rect">
            <a:avLst/>
          </a:prstGeom>
        </p:spPr>
      </p:pic>
      <p:pic>
        <p:nvPicPr>
          <p:cNvPr id="6" name="圖片 5">
            <a:extLst>
              <a:ext uri="{FF2B5EF4-FFF2-40B4-BE49-F238E27FC236}">
                <a16:creationId xmlns:a16="http://schemas.microsoft.com/office/drawing/2014/main" id="{90F9A365-D780-493C-BFE8-C2E577580F33}"/>
              </a:ext>
            </a:extLst>
          </p:cNvPr>
          <p:cNvPicPr>
            <a:picLocks noChangeAspect="1"/>
          </p:cNvPicPr>
          <p:nvPr/>
        </p:nvPicPr>
        <p:blipFill>
          <a:blip r:embed="rId4"/>
          <a:stretch>
            <a:fillRect/>
          </a:stretch>
        </p:blipFill>
        <p:spPr>
          <a:xfrm>
            <a:off x="2915816" y="2996952"/>
            <a:ext cx="400106" cy="2553056"/>
          </a:xfrm>
          <a:prstGeom prst="rect">
            <a:avLst/>
          </a:prstGeom>
        </p:spPr>
      </p:pic>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EB589980-7ECC-4BF6-91C1-FCDB91B2E6D3}"/>
                  </a:ext>
                </a:extLst>
              </p:cNvPr>
              <p:cNvSpPr txBox="1"/>
              <p:nvPr/>
            </p:nvSpPr>
            <p:spPr>
              <a:xfrm>
                <a:off x="3707904" y="2647827"/>
                <a:ext cx="5184576" cy="3700244"/>
              </a:xfrm>
              <a:prstGeom prst="rect">
                <a:avLst/>
              </a:prstGeom>
              <a:noFill/>
            </p:spPr>
            <p:txBody>
              <a:bodyPr wrap="square" rtlCol="0">
                <a:spAutoFit/>
              </a:bodyPr>
              <a:lstStyle/>
              <a:p>
                <a:pPr marL="457200" indent="-457200">
                  <a:buFont typeface="Wingdings" panose="05000000000000000000" pitchFamily="2" charset="2"/>
                  <a:buChar char="n"/>
                </a:pPr>
                <a:r>
                  <a:rPr lang="en-US" altLang="zh-TW" sz="2800" dirty="0">
                    <a:solidFill>
                      <a:schemeClr val="tx2">
                        <a:lumMod val="75000"/>
                      </a:schemeClr>
                    </a:solidFill>
                    <a:latin typeface="Times New Roman" panose="02020603050405020304" pitchFamily="18" charset="0"/>
                    <a:cs typeface="Times New Roman" panose="02020603050405020304" pitchFamily="18" charset="0"/>
                  </a:rPr>
                  <a:t>where </a:t>
                </a:r>
                <a14:m>
                  <m:oMath xmlns:m="http://schemas.openxmlformats.org/officeDocument/2006/math">
                    <m:sSubSup>
                      <m:sSubSupPr>
                        <m:ctrlPr>
                          <a:rPr lang="en-US" altLang="zh-TW" sz="2800" i="1"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sz="2800" b="0" i="1" smtClean="0">
                            <a:solidFill>
                              <a:schemeClr val="tx2">
                                <a:lumMod val="75000"/>
                              </a:schemeClr>
                            </a:solidFill>
                            <a:latin typeface="Cambria Math" panose="02040503050406030204" pitchFamily="18" charset="0"/>
                            <a:cs typeface="Times New Roman" panose="02020603050405020304" pitchFamily="18" charset="0"/>
                          </a:rPr>
                          <m:t>𝑑</m:t>
                        </m:r>
                      </m:e>
                      <m:sub>
                        <m:r>
                          <a:rPr lang="en-US" altLang="zh-TW" sz="2800" b="0" i="1" smtClean="0">
                            <a:solidFill>
                              <a:schemeClr val="tx2">
                                <a:lumMod val="75000"/>
                              </a:schemeClr>
                            </a:solidFill>
                            <a:latin typeface="Cambria Math" panose="02040503050406030204" pitchFamily="18" charset="0"/>
                            <a:cs typeface="Times New Roman" panose="02020603050405020304" pitchFamily="18" charset="0"/>
                          </a:rPr>
                          <m:t>𝑖</m:t>
                        </m:r>
                      </m:sub>
                      <m:sup>
                        <m:r>
                          <a:rPr lang="en-US" altLang="zh-TW" sz="2800" b="0" i="1" smtClean="0">
                            <a:solidFill>
                              <a:schemeClr val="tx2">
                                <a:lumMod val="75000"/>
                              </a:schemeClr>
                            </a:solidFill>
                            <a:latin typeface="Cambria Math" panose="02040503050406030204" pitchFamily="18" charset="0"/>
                            <a:cs typeface="Times New Roman" panose="02020603050405020304" pitchFamily="18" charset="0"/>
                          </a:rPr>
                          <m:t>𝑖𝑛</m:t>
                        </m:r>
                      </m:sup>
                    </m:sSubSup>
                  </m:oMath>
                </a14:m>
                <a:r>
                  <a:rPr lang="en-US" altLang="zh-TW" sz="2800" dirty="0">
                    <a:solidFill>
                      <a:schemeClr val="tx2">
                        <a:lumMod val="75000"/>
                      </a:schemeClr>
                    </a:solidFill>
                    <a:latin typeface="Times New Roman" panose="02020603050405020304" pitchFamily="18" charset="0"/>
                    <a:cs typeface="Times New Roman" panose="02020603050405020304" pitchFamily="18" charset="0"/>
                  </a:rPr>
                  <a:t>denote the size of task t</a:t>
                </a:r>
                <a:r>
                  <a:rPr lang="en-US" altLang="zh-TW" sz="2800" baseline="-25000" dirty="0">
                    <a:solidFill>
                      <a:schemeClr val="tx2">
                        <a:lumMod val="75000"/>
                      </a:schemeClr>
                    </a:solidFill>
                    <a:latin typeface="Times New Roman" panose="02020603050405020304" pitchFamily="18" charset="0"/>
                    <a:cs typeface="Times New Roman" panose="02020603050405020304" pitchFamily="18" charset="0"/>
                  </a:rPr>
                  <a:t>i</a:t>
                </a:r>
                <a:r>
                  <a:rPr lang="en-US" altLang="zh-TW" sz="2800" dirty="0">
                    <a:solidFill>
                      <a:schemeClr val="tx2">
                        <a:lumMod val="75000"/>
                      </a:schemeClr>
                    </a:solidFill>
                    <a:latin typeface="Times New Roman" panose="02020603050405020304" pitchFamily="18" charset="0"/>
                    <a:cs typeface="Times New Roman" panose="02020603050405020304" pitchFamily="18" charset="0"/>
                  </a:rPr>
                  <a:t>’s input data </a:t>
                </a:r>
              </a:p>
              <a:p>
                <a:pPr marL="457200" indent="-457200">
                  <a:buFont typeface="Wingdings" panose="05000000000000000000" pitchFamily="2" charset="2"/>
                  <a:buChar char="n"/>
                </a:pPr>
                <a14:m>
                  <m:oMath xmlns:m="http://schemas.openxmlformats.org/officeDocument/2006/math">
                    <m:sSubSup>
                      <m:sSubSupPr>
                        <m:ctrlPr>
                          <a:rPr lang="en-US" altLang="zh-TW" sz="2800" i="1">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sz="2800" i="1">
                            <a:solidFill>
                              <a:schemeClr val="tx2">
                                <a:lumMod val="75000"/>
                              </a:schemeClr>
                            </a:solidFill>
                            <a:latin typeface="Cambria Math" panose="02040503050406030204" pitchFamily="18" charset="0"/>
                            <a:cs typeface="Times New Roman" panose="02020603050405020304" pitchFamily="18" charset="0"/>
                          </a:rPr>
                          <m:t>𝑑</m:t>
                        </m:r>
                      </m:e>
                      <m:sub>
                        <m:r>
                          <a:rPr lang="en-US" altLang="zh-TW" sz="2800" i="1">
                            <a:solidFill>
                              <a:schemeClr val="tx2">
                                <a:lumMod val="75000"/>
                              </a:schemeClr>
                            </a:solidFill>
                            <a:latin typeface="Cambria Math" panose="02040503050406030204" pitchFamily="18" charset="0"/>
                            <a:cs typeface="Times New Roman" panose="02020603050405020304" pitchFamily="18" charset="0"/>
                          </a:rPr>
                          <m:t>𝑖</m:t>
                        </m:r>
                      </m:sub>
                      <m:sup>
                        <m:r>
                          <a:rPr lang="en-US" altLang="zh-TW" sz="2800" b="0" i="1" smtClean="0">
                            <a:solidFill>
                              <a:schemeClr val="tx2">
                                <a:lumMod val="75000"/>
                              </a:schemeClr>
                            </a:solidFill>
                            <a:latin typeface="Cambria Math" panose="02040503050406030204" pitchFamily="18" charset="0"/>
                            <a:cs typeface="Times New Roman" panose="02020603050405020304" pitchFamily="18" charset="0"/>
                          </a:rPr>
                          <m:t>𝑜𝑢𝑡</m:t>
                        </m:r>
                      </m:sup>
                    </m:sSubSup>
                    <m:r>
                      <a:rPr lang="en-US" altLang="zh-TW" sz="2800" i="1">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sz="2800" dirty="0">
                    <a:solidFill>
                      <a:schemeClr val="tx2">
                        <a:lumMod val="75000"/>
                      </a:schemeClr>
                    </a:solidFill>
                    <a:latin typeface="Times New Roman" panose="02020603050405020304" pitchFamily="18" charset="0"/>
                    <a:cs typeface="Times New Roman" panose="02020603050405020304" pitchFamily="18" charset="0"/>
                  </a:rPr>
                  <a:t>denote the size of task t</a:t>
                </a:r>
                <a:r>
                  <a:rPr lang="en-US" altLang="zh-TW" sz="2800" baseline="-25000" dirty="0">
                    <a:solidFill>
                      <a:schemeClr val="tx2">
                        <a:lumMod val="75000"/>
                      </a:schemeClr>
                    </a:solidFill>
                    <a:latin typeface="Times New Roman" panose="02020603050405020304" pitchFamily="18" charset="0"/>
                    <a:cs typeface="Times New Roman" panose="02020603050405020304" pitchFamily="18" charset="0"/>
                  </a:rPr>
                  <a:t>i</a:t>
                </a:r>
                <a:r>
                  <a:rPr lang="en-US" altLang="zh-TW" sz="2800" dirty="0">
                    <a:solidFill>
                      <a:schemeClr val="tx2">
                        <a:lumMod val="75000"/>
                      </a:schemeClr>
                    </a:solidFill>
                    <a:latin typeface="Times New Roman" panose="02020603050405020304" pitchFamily="18" charset="0"/>
                    <a:cs typeface="Times New Roman" panose="02020603050405020304" pitchFamily="18" charset="0"/>
                  </a:rPr>
                  <a:t>’s output data </a:t>
                </a:r>
              </a:p>
              <a:p>
                <a:pPr marL="457200" indent="-457200">
                  <a:buFont typeface="Wingdings" panose="05000000000000000000" pitchFamily="2" charset="2"/>
                  <a:buChar char="n"/>
                </a:pPr>
                <a14:m>
                  <m:oMath xmlns:m="http://schemas.openxmlformats.org/officeDocument/2006/math">
                    <m:sSubSup>
                      <m:sSubSupPr>
                        <m:ctrlPr>
                          <a:rPr lang="en-US" altLang="zh-TW" sz="2800" i="1">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sz="2800" b="0" i="1" smtClean="0">
                            <a:solidFill>
                              <a:schemeClr val="tx2">
                                <a:lumMod val="75000"/>
                              </a:schemeClr>
                            </a:solidFill>
                            <a:latin typeface="Cambria Math" panose="02040503050406030204" pitchFamily="18" charset="0"/>
                            <a:cs typeface="Times New Roman" panose="02020603050405020304" pitchFamily="18" charset="0"/>
                          </a:rPr>
                          <m:t>𝑏</m:t>
                        </m:r>
                      </m:e>
                      <m:sub>
                        <m:r>
                          <a:rPr lang="en-US" altLang="zh-TW" sz="2800" i="1">
                            <a:solidFill>
                              <a:schemeClr val="tx2">
                                <a:lumMod val="75000"/>
                              </a:schemeClr>
                            </a:solidFill>
                            <a:latin typeface="Cambria Math" panose="02040503050406030204" pitchFamily="18" charset="0"/>
                            <a:cs typeface="Times New Roman" panose="02020603050405020304" pitchFamily="18" charset="0"/>
                          </a:rPr>
                          <m:t>𝑖</m:t>
                        </m:r>
                        <m:r>
                          <a:rPr lang="en-US" altLang="zh-TW" sz="2800" b="0" i="1" smtClean="0">
                            <a:solidFill>
                              <a:schemeClr val="tx2">
                                <a:lumMod val="75000"/>
                              </a:schemeClr>
                            </a:solidFill>
                            <a:latin typeface="Cambria Math" panose="02040503050406030204" pitchFamily="18" charset="0"/>
                            <a:cs typeface="Times New Roman" panose="02020603050405020304" pitchFamily="18" charset="0"/>
                          </a:rPr>
                          <m:t>𝑗</m:t>
                        </m:r>
                      </m:sub>
                      <m:sup>
                        <m:r>
                          <a:rPr lang="en-US" altLang="zh-TW" sz="2800" b="0" i="1" smtClean="0">
                            <a:solidFill>
                              <a:schemeClr val="tx2">
                                <a:lumMod val="75000"/>
                              </a:schemeClr>
                            </a:solidFill>
                            <a:latin typeface="Cambria Math" panose="02040503050406030204" pitchFamily="18" charset="0"/>
                            <a:cs typeface="Times New Roman" panose="02020603050405020304" pitchFamily="18" charset="0"/>
                          </a:rPr>
                          <m:t>𝑢𝑝</m:t>
                        </m:r>
                      </m:sup>
                    </m:sSubSup>
                    <m:r>
                      <a:rPr lang="en-US" altLang="zh-TW" sz="2800" i="1">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sz="2800" dirty="0">
                    <a:solidFill>
                      <a:schemeClr val="tx2">
                        <a:lumMod val="75000"/>
                      </a:schemeClr>
                    </a:solidFill>
                    <a:latin typeface="Times New Roman" panose="02020603050405020304" pitchFamily="18" charset="0"/>
                    <a:cs typeface="Times New Roman" panose="02020603050405020304" pitchFamily="18" charset="0"/>
                  </a:rPr>
                  <a:t>and </a:t>
                </a:r>
                <a14:m>
                  <m:oMath xmlns:m="http://schemas.openxmlformats.org/officeDocument/2006/math">
                    <m:sSubSup>
                      <m:sSubSupPr>
                        <m:ctrlPr>
                          <a:rPr lang="en-US" altLang="zh-TW" sz="2800" i="1">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sz="2800" i="1">
                            <a:solidFill>
                              <a:schemeClr val="tx2">
                                <a:lumMod val="75000"/>
                              </a:schemeClr>
                            </a:solidFill>
                            <a:latin typeface="Cambria Math" panose="02040503050406030204" pitchFamily="18" charset="0"/>
                            <a:cs typeface="Times New Roman" panose="02020603050405020304" pitchFamily="18" charset="0"/>
                          </a:rPr>
                          <m:t>𝑏</m:t>
                        </m:r>
                      </m:e>
                      <m:sub>
                        <m:r>
                          <a:rPr lang="en-US" altLang="zh-TW" sz="2800" i="1">
                            <a:solidFill>
                              <a:schemeClr val="tx2">
                                <a:lumMod val="75000"/>
                              </a:schemeClr>
                            </a:solidFill>
                            <a:latin typeface="Cambria Math" panose="02040503050406030204" pitchFamily="18" charset="0"/>
                            <a:cs typeface="Times New Roman" panose="02020603050405020304" pitchFamily="18" charset="0"/>
                          </a:rPr>
                          <m:t>𝑖𝑗</m:t>
                        </m:r>
                      </m:sub>
                      <m:sup>
                        <m:r>
                          <a:rPr lang="en-US" altLang="zh-TW" sz="2800" b="0" i="1" smtClean="0">
                            <a:solidFill>
                              <a:schemeClr val="tx2">
                                <a:lumMod val="75000"/>
                              </a:schemeClr>
                            </a:solidFill>
                            <a:latin typeface="Cambria Math" panose="02040503050406030204" pitchFamily="18" charset="0"/>
                            <a:cs typeface="Times New Roman" panose="02020603050405020304" pitchFamily="18" charset="0"/>
                          </a:rPr>
                          <m:t>𝑑𝑜𝑤𝑛</m:t>
                        </m:r>
                      </m:sup>
                    </m:sSubSup>
                    <m:r>
                      <a:rPr lang="en-US" altLang="zh-TW" sz="2800" i="1">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sz="2800" dirty="0">
                    <a:solidFill>
                      <a:schemeClr val="tx2">
                        <a:lumMod val="75000"/>
                      </a:schemeClr>
                    </a:solidFill>
                    <a:latin typeface="Times New Roman" panose="02020603050405020304" pitchFamily="18" charset="0"/>
                    <a:cs typeface="Times New Roman" panose="02020603050405020304" pitchFamily="18" charset="0"/>
                  </a:rPr>
                  <a:t>denote the uplink and downlink bandwidth of t</a:t>
                </a:r>
                <a:r>
                  <a:rPr lang="en-US" altLang="zh-TW" sz="2800" baseline="-25000" dirty="0">
                    <a:solidFill>
                      <a:schemeClr val="tx2">
                        <a:lumMod val="75000"/>
                      </a:schemeClr>
                    </a:solidFill>
                    <a:latin typeface="Times New Roman" panose="02020603050405020304" pitchFamily="18" charset="0"/>
                    <a:cs typeface="Times New Roman" panose="02020603050405020304" pitchFamily="18" charset="0"/>
                  </a:rPr>
                  <a:t>i</a:t>
                </a:r>
                <a:r>
                  <a:rPr lang="en-US" altLang="zh-TW" sz="2800" dirty="0">
                    <a:solidFill>
                      <a:schemeClr val="tx2">
                        <a:lumMod val="75000"/>
                      </a:schemeClr>
                    </a:solidFill>
                    <a:latin typeface="Times New Roman" panose="02020603050405020304" pitchFamily="18" charset="0"/>
                    <a:cs typeface="Times New Roman" panose="02020603050405020304" pitchFamily="18" charset="0"/>
                  </a:rPr>
                  <a:t> between the ECA and the server, respectively. </a:t>
                </a:r>
                <a:endParaRPr lang="zh-TW" altLang="en-US" sz="2800" dirty="0">
                  <a:solidFill>
                    <a:schemeClr val="tx2">
                      <a:lumMod val="75000"/>
                    </a:schemeClr>
                  </a:solidFill>
                  <a:latin typeface="Times New Roman" panose="02020603050405020304" pitchFamily="18" charset="0"/>
                  <a:cs typeface="Times New Roman" panose="02020603050405020304" pitchFamily="18" charset="0"/>
                </a:endParaRPr>
              </a:p>
            </p:txBody>
          </p:sp>
        </mc:Choice>
        <mc:Fallback xmlns="">
          <p:sp>
            <p:nvSpPr>
              <p:cNvPr id="7" name="文字方塊 6">
                <a:extLst>
                  <a:ext uri="{FF2B5EF4-FFF2-40B4-BE49-F238E27FC236}">
                    <a16:creationId xmlns:a16="http://schemas.microsoft.com/office/drawing/2014/main" id="{EB589980-7ECC-4BF6-91C1-FCDB91B2E6D3}"/>
                  </a:ext>
                </a:extLst>
              </p:cNvPr>
              <p:cNvSpPr txBox="1">
                <a:spLocks noRot="1" noChangeAspect="1" noMove="1" noResize="1" noEditPoints="1" noAdjustHandles="1" noChangeArrowheads="1" noChangeShapeType="1" noTextEdit="1"/>
              </p:cNvSpPr>
              <p:nvPr/>
            </p:nvSpPr>
            <p:spPr>
              <a:xfrm>
                <a:off x="3707904" y="2647827"/>
                <a:ext cx="5184576" cy="3700244"/>
              </a:xfrm>
              <a:prstGeom prst="rect">
                <a:avLst/>
              </a:prstGeom>
              <a:blipFill>
                <a:blip r:embed="rId5"/>
                <a:stretch>
                  <a:fillRect l="-1998" t="-659" r="-3878" b="-362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26711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CA236987-DC48-466D-A80B-55C43A164AF1}"/>
              </a:ext>
            </a:extLst>
          </p:cNvPr>
          <p:cNvSpPr>
            <a:spLocks noGrp="1"/>
          </p:cNvSpPr>
          <p:nvPr>
            <p:ph type="title"/>
          </p:nvPr>
        </p:nvSpPr>
        <p:spPr/>
        <p:txBody>
          <a:bodyPr/>
          <a:lstStyle/>
          <a:p>
            <a:pPr defTabSz="912813"/>
            <a:r>
              <a:rPr lang="en-US" altLang="zh-TW" dirty="0">
                <a:latin typeface="Times New Roman" panose="02020603050405020304" pitchFamily="18" charset="0"/>
                <a:cs typeface="Times New Roman" panose="02020603050405020304" pitchFamily="18" charset="0"/>
              </a:rPr>
              <a:t>Abstract</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CF1C751-F5BC-4432-8672-5017238620C9}"/>
              </a:ext>
            </a:extLst>
          </p:cNvPr>
          <p:cNvSpPr>
            <a:spLocks noGrp="1"/>
          </p:cNvSpPr>
          <p:nvPr>
            <p:ph idx="1"/>
          </p:nvPr>
        </p:nvSpPr>
        <p:spPr/>
        <p:txBody>
          <a:bodyPr/>
          <a:lstStyle/>
          <a:p>
            <a:pPr marL="342900" indent="-342900">
              <a:defRPr/>
            </a:pPr>
            <a:r>
              <a:rPr lang="en-US" altLang="zh-TW" sz="2800" dirty="0">
                <a:latin typeface="Times New Roman" panose="02020603050405020304" pitchFamily="18" charset="0"/>
                <a:cs typeface="Times New Roman" panose="02020603050405020304" pitchFamily="18" charset="0"/>
              </a:rPr>
              <a:t>Edge computing</a:t>
            </a:r>
            <a:r>
              <a:rPr lang="zh-TW" altLang="en-US" sz="2800" dirty="0">
                <a:latin typeface="Times New Roman" panose="02020603050405020304" pitchFamily="18" charset="0"/>
                <a:cs typeface="Times New Roman" panose="02020603050405020304" pitchFamily="18" charset="0"/>
              </a:rPr>
              <a:t> </a:t>
            </a:r>
            <a:endParaRPr lang="en-US" altLang="zh-TW" sz="2800" dirty="0">
              <a:latin typeface="Times New Roman" panose="02020603050405020304" pitchFamily="18" charset="0"/>
              <a:cs typeface="Times New Roman" panose="02020603050405020304" pitchFamily="18" charset="0"/>
            </a:endParaRPr>
          </a:p>
          <a:p>
            <a:pPr marL="342900" indent="-342900">
              <a:defRPr/>
            </a:pPr>
            <a:r>
              <a:rPr lang="en-US" altLang="zh-TW" sz="2800" dirty="0">
                <a:latin typeface="Times New Roman" panose="02020603050405020304" pitchFamily="18" charset="0"/>
                <a:cs typeface="Times New Roman" panose="02020603050405020304" pitchFamily="18" charset="0"/>
              </a:rPr>
              <a:t>Several servers are placed on the network edge near the IoT devices to process the ofﬂoaded tasks. </a:t>
            </a:r>
          </a:p>
          <a:p>
            <a:pPr marL="342900" indent="-342900">
              <a:defRPr/>
            </a:pPr>
            <a:r>
              <a:rPr lang="en-US" altLang="zh-TW" sz="2800" dirty="0">
                <a:latin typeface="Times New Roman" panose="02020603050405020304" pitchFamily="18" charset="0"/>
                <a:cs typeface="Times New Roman" panose="02020603050405020304" pitchFamily="18" charset="0"/>
              </a:rPr>
              <a:t>Edge computing issue:</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Reduce the system cost while completing the ofﬂoaded tasks.</a:t>
            </a:r>
          </a:p>
          <a:p>
            <a:pPr marL="342900" indent="-342900">
              <a:defRPr/>
            </a:pPr>
            <a:r>
              <a:rPr lang="en-US" altLang="zh-TW" sz="2800" dirty="0">
                <a:latin typeface="Times New Roman" panose="02020603050405020304" pitchFamily="18" charset="0"/>
                <a:cs typeface="Times New Roman" panose="02020603050405020304" pitchFamily="18" charset="0"/>
              </a:rPr>
              <a:t>task scheduling problem : model as an optimization problem.</a:t>
            </a:r>
          </a:p>
          <a:p>
            <a:pPr marL="342900" indent="-342900">
              <a:defRPr/>
            </a:pPr>
            <a:r>
              <a:rPr lang="en-US" altLang="zh-TW" sz="2800" dirty="0">
                <a:latin typeface="Times New Roman" panose="02020603050405020304" pitchFamily="18" charset="0"/>
                <a:cs typeface="Times New Roman" panose="02020603050405020304" pitchFamily="18" charset="0"/>
              </a:rPr>
              <a:t>We propose a task scheduling algorithm, called Two-stage Task Scheduling Cost Optimization (TTSCO) and conduct the analysis for the TTSCO algorithm.</a:t>
            </a:r>
          </a:p>
          <a:p>
            <a:pPr marL="342900" indent="-342900">
              <a:defRPr/>
            </a:pPr>
            <a:endParaRPr lang="en-US" altLang="zh-TW" sz="2800" dirty="0">
              <a:latin typeface="Times New Roman" panose="02020603050405020304" pitchFamily="18" charset="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C2B3AEF3-F1EF-442E-9C2F-2B1CBEBF276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8CFCB6-6D2C-4B4D-9512-999446151D03}" type="slidenum">
              <a:rPr lang="en-US" altLang="zh-TW" smtClean="0">
                <a:solidFill>
                  <a:srgbClr val="898989"/>
                </a:solidFill>
                <a:latin typeface="Calibri" panose="020F0502020204030204" pitchFamily="34" charset="0"/>
              </a:rPr>
              <a:pPr/>
              <a:t>3</a:t>
            </a:fld>
            <a:endParaRPr lang="en-US" altLang="zh-TW">
              <a:solidFill>
                <a:srgbClr val="898989"/>
              </a:solidFill>
              <a:latin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40810EF9-8DEA-4109-99A9-FA14F809D9E8}"/>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In this paper, we assume that </a:t>
                </a:r>
                <a14:m>
                  <m:oMath xmlns:m="http://schemas.openxmlformats.org/officeDocument/2006/math">
                    <m:sSubSup>
                      <m:sSubSupPr>
                        <m:ctrlPr>
                          <a:rPr lang="en-US" altLang="zh-TW" sz="2800" i="1">
                            <a:latin typeface="Cambria Math" panose="02040503050406030204" pitchFamily="18" charset="0"/>
                            <a:cs typeface="Times New Roman" panose="02020603050405020304" pitchFamily="18" charset="0"/>
                          </a:rPr>
                        </m:ctrlPr>
                      </m:sSubSupPr>
                      <m:e>
                        <m:r>
                          <a:rPr lang="en-US" altLang="zh-TW" sz="2800" i="1">
                            <a:latin typeface="Cambria Math" panose="02040503050406030204" pitchFamily="18" charset="0"/>
                            <a:cs typeface="Times New Roman" panose="02020603050405020304" pitchFamily="18" charset="0"/>
                          </a:rPr>
                          <m:t>𝑏</m:t>
                        </m:r>
                      </m:e>
                      <m:sub>
                        <m:r>
                          <a:rPr lang="en-US" altLang="zh-TW" sz="2800" i="1">
                            <a:latin typeface="Cambria Math" panose="02040503050406030204" pitchFamily="18" charset="0"/>
                            <a:cs typeface="Times New Roman" panose="02020603050405020304" pitchFamily="18" charset="0"/>
                          </a:rPr>
                          <m:t>𝑖𝑗</m:t>
                        </m:r>
                      </m:sub>
                      <m:sup>
                        <m:r>
                          <a:rPr lang="en-US" altLang="zh-TW" sz="2800" i="1">
                            <a:latin typeface="Cambria Math" panose="02040503050406030204" pitchFamily="18" charset="0"/>
                            <a:cs typeface="Times New Roman" panose="02020603050405020304" pitchFamily="18" charset="0"/>
                          </a:rPr>
                          <m:t>𝑢𝑝</m:t>
                        </m:r>
                      </m:sup>
                    </m:sSubSup>
                    <m:r>
                      <m:rPr>
                        <m:nor/>
                      </m:rPr>
                      <a:rPr lang="en-US" altLang="zh-TW" sz="2800" b="0" i="0" smtClean="0">
                        <a:latin typeface="Cambria Math" panose="02040503050406030204" pitchFamily="18" charset="0"/>
                        <a:cs typeface="Times New Roman" panose="02020603050405020304" pitchFamily="18" charset="0"/>
                      </a:rPr>
                      <m:t> </m:t>
                    </m:r>
                    <m:r>
                      <m:rPr>
                        <m:nor/>
                      </m:rPr>
                      <a:rPr lang="en-US" altLang="zh-TW" sz="2800" dirty="0">
                        <a:latin typeface="Times New Roman" panose="02020603050405020304" pitchFamily="18" charset="0"/>
                        <a:cs typeface="Times New Roman" panose="02020603050405020304" pitchFamily="18" charset="0"/>
                      </a:rPr>
                      <m:t>is</m:t>
                    </m:r>
                    <m:r>
                      <m:rPr>
                        <m:nor/>
                      </m:rPr>
                      <a:rPr lang="en-US" altLang="zh-TW" sz="2800" dirty="0">
                        <a:latin typeface="Times New Roman" panose="02020603050405020304" pitchFamily="18" charset="0"/>
                        <a:cs typeface="Times New Roman" panose="02020603050405020304" pitchFamily="18" charset="0"/>
                      </a:rPr>
                      <m:t> </m:t>
                    </m:r>
                    <m:r>
                      <m:rPr>
                        <m:nor/>
                      </m:rPr>
                      <a:rPr lang="en-US" altLang="zh-TW" sz="2800" dirty="0">
                        <a:latin typeface="Times New Roman" panose="02020603050405020304" pitchFamily="18" charset="0"/>
                        <a:cs typeface="Times New Roman" panose="02020603050405020304" pitchFamily="18" charset="0"/>
                      </a:rPr>
                      <m:t>equal</m:t>
                    </m:r>
                    <m:r>
                      <m:rPr>
                        <m:nor/>
                      </m:rPr>
                      <a:rPr lang="en-US" altLang="zh-TW" sz="2800" dirty="0">
                        <a:latin typeface="Times New Roman" panose="02020603050405020304" pitchFamily="18" charset="0"/>
                        <a:cs typeface="Times New Roman" panose="02020603050405020304" pitchFamily="18" charset="0"/>
                      </a:rPr>
                      <m:t> </m:t>
                    </m:r>
                    <m:r>
                      <m:rPr>
                        <m:nor/>
                      </m:rPr>
                      <a:rPr lang="en-US" altLang="zh-TW" sz="2800" dirty="0">
                        <a:latin typeface="Times New Roman" panose="02020603050405020304" pitchFamily="18" charset="0"/>
                        <a:cs typeface="Times New Roman" panose="02020603050405020304" pitchFamily="18" charset="0"/>
                      </a:rPr>
                      <m:t>to</m:t>
                    </m:r>
                    <m:r>
                      <a:rPr lang="en-US" altLang="zh-TW" sz="2800" b="0" i="1" dirty="0" smtClean="0">
                        <a:latin typeface="Cambria Math" panose="02040503050406030204" pitchFamily="18" charset="0"/>
                        <a:cs typeface="Times New Roman" panose="02020603050405020304" pitchFamily="18" charset="0"/>
                      </a:rPr>
                      <m:t> </m:t>
                    </m:r>
                    <m:sSubSup>
                      <m:sSubSupPr>
                        <m:ctrlPr>
                          <a:rPr lang="en-US" altLang="zh-TW" sz="2800" i="1">
                            <a:latin typeface="Cambria Math" panose="02040503050406030204" pitchFamily="18" charset="0"/>
                            <a:cs typeface="Times New Roman" panose="02020603050405020304" pitchFamily="18" charset="0"/>
                          </a:rPr>
                        </m:ctrlPr>
                      </m:sSubSupPr>
                      <m:e>
                        <m:r>
                          <a:rPr lang="en-US" altLang="zh-TW" sz="2800" i="1">
                            <a:latin typeface="Cambria Math" panose="02040503050406030204" pitchFamily="18" charset="0"/>
                            <a:cs typeface="Times New Roman" panose="02020603050405020304" pitchFamily="18" charset="0"/>
                          </a:rPr>
                          <m:t>𝑏</m:t>
                        </m:r>
                      </m:e>
                      <m:sub>
                        <m:r>
                          <a:rPr lang="en-US" altLang="zh-TW" sz="2800" i="1">
                            <a:latin typeface="Cambria Math" panose="02040503050406030204" pitchFamily="18" charset="0"/>
                            <a:cs typeface="Times New Roman" panose="02020603050405020304" pitchFamily="18" charset="0"/>
                          </a:rPr>
                          <m:t>𝑖𝑗</m:t>
                        </m:r>
                      </m:sub>
                      <m:sup>
                        <m:r>
                          <a:rPr lang="en-US" altLang="zh-TW" sz="2800" i="1">
                            <a:latin typeface="Cambria Math" panose="02040503050406030204" pitchFamily="18" charset="0"/>
                            <a:cs typeface="Times New Roman" panose="02020603050405020304" pitchFamily="18" charset="0"/>
                          </a:rPr>
                          <m:t>𝑑𝑜𝑤𝑛</m:t>
                        </m:r>
                      </m:sup>
                    </m:sSubSup>
                  </m:oMath>
                </a14:m>
                <a:r>
                  <a:rPr lang="en-US" altLang="zh-TW" sz="2800" dirty="0">
                    <a:latin typeface="Times New Roman" panose="02020603050405020304" pitchFamily="18" charset="0"/>
                    <a:cs typeface="Times New Roman" panose="02020603050405020304" pitchFamily="18" charset="0"/>
                  </a:rPr>
                  <a:t>, i.e.,</a:t>
                </a:r>
              </a:p>
              <a:p>
                <a:endParaRPr lang="en-US" altLang="zh-TW" sz="2800" dirty="0">
                  <a:latin typeface="Times New Roman" panose="02020603050405020304" pitchFamily="18" charset="0"/>
                  <a:cs typeface="Times New Roman" panose="02020603050405020304" pitchFamily="18" charset="0"/>
                </a:endParaRPr>
              </a:p>
              <a:p>
                <a:r>
                  <a:rPr lang="en-US" altLang="zh-TW" sz="2800" dirty="0">
                    <a:latin typeface="Times New Roman" panose="02020603050405020304" pitchFamily="18" charset="0"/>
                    <a:cs typeface="Times New Roman" panose="02020603050405020304" pitchFamily="18" charset="0"/>
                  </a:rPr>
                  <a:t>Thus, (5) now becomes</a:t>
                </a:r>
              </a:p>
              <a:p>
                <a:endParaRPr lang="zh-TW" altLang="en-US" sz="2800" dirty="0">
                  <a:latin typeface="Times New Roman" panose="02020603050405020304" pitchFamily="18" charset="0"/>
                  <a:cs typeface="Times New Roman" panose="02020603050405020304" pitchFamily="18" charset="0"/>
                </a:endParaRPr>
              </a:p>
            </p:txBody>
          </p:sp>
        </mc:Choice>
        <mc:Fallback xmlns="">
          <p:sp>
            <p:nvSpPr>
              <p:cNvPr id="3" name="內容版面配置區 2">
                <a:extLst>
                  <a:ext uri="{FF2B5EF4-FFF2-40B4-BE49-F238E27FC236}">
                    <a16:creationId xmlns:a16="http://schemas.microsoft.com/office/drawing/2014/main" id="{40810EF9-8DEA-4109-99A9-FA14F809D9E8}"/>
                  </a:ext>
                </a:extLst>
              </p:cNvPr>
              <p:cNvSpPr>
                <a:spLocks noGrp="1" noRot="1" noChangeAspect="1" noMove="1" noResize="1" noEditPoints="1" noAdjustHandles="1" noChangeArrowheads="1" noChangeShapeType="1" noTextEdit="1"/>
              </p:cNvSpPr>
              <p:nvPr>
                <p:ph idx="1"/>
              </p:nvPr>
            </p:nvSpPr>
            <p:spPr>
              <a:blipFill>
                <a:blip r:embed="rId3"/>
                <a:stretch>
                  <a:fillRect l="-1259" t="-809"/>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CE226199-9DEB-47BB-B20F-07E4AF3AA9A8}"/>
              </a:ext>
            </a:extLst>
          </p:cNvPr>
          <p:cNvSpPr>
            <a:spLocks noGrp="1"/>
          </p:cNvSpPr>
          <p:nvPr>
            <p:ph type="sldNum" sz="quarter" idx="12"/>
          </p:nvPr>
        </p:nvSpPr>
        <p:spPr/>
        <p:txBody>
          <a:bodyPr/>
          <a:lstStyle/>
          <a:p>
            <a:pPr>
              <a:defRPr/>
            </a:pPr>
            <a:fld id="{ED95C714-5B02-47C9-A319-900C92638A80}" type="slidenum">
              <a:rPr lang="en-US" altLang="zh-TW" smtClean="0"/>
              <a:pPr>
                <a:defRPr/>
              </a:pPr>
              <a:t>30</a:t>
            </a:fld>
            <a:endParaRPr lang="en-US" altLang="zh-TW"/>
          </a:p>
        </p:txBody>
      </p:sp>
      <p:sp>
        <p:nvSpPr>
          <p:cNvPr id="5" name="標題 1">
            <a:extLst>
              <a:ext uri="{FF2B5EF4-FFF2-40B4-BE49-F238E27FC236}">
                <a16:creationId xmlns:a16="http://schemas.microsoft.com/office/drawing/2014/main" id="{5F7241CE-B47E-4C04-8A65-5630E5492F3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SYSTEM MODEL</a:t>
            </a:r>
            <a:endParaRPr lang="zh-TW" altLang="en-US" dirty="0">
              <a:latin typeface="Times New Roman" panose="02020603050405020304" pitchFamily="18" charset="0"/>
              <a:cs typeface="Times New Roman" panose="02020603050405020304" pitchFamily="18" charset="0"/>
            </a:endParaRPr>
          </a:p>
        </p:txBody>
      </p:sp>
      <p:pic>
        <p:nvPicPr>
          <p:cNvPr id="2" name="圖片 1">
            <a:extLst>
              <a:ext uri="{FF2B5EF4-FFF2-40B4-BE49-F238E27FC236}">
                <a16:creationId xmlns:a16="http://schemas.microsoft.com/office/drawing/2014/main" id="{2E1908EF-8CE8-4DDC-9C20-4FF49EBB7689}"/>
              </a:ext>
            </a:extLst>
          </p:cNvPr>
          <p:cNvPicPr>
            <a:picLocks noChangeAspect="1"/>
          </p:cNvPicPr>
          <p:nvPr/>
        </p:nvPicPr>
        <p:blipFill>
          <a:blip r:embed="rId4"/>
          <a:stretch>
            <a:fillRect/>
          </a:stretch>
        </p:blipFill>
        <p:spPr>
          <a:xfrm>
            <a:off x="1780785" y="2492896"/>
            <a:ext cx="5582429" cy="609685"/>
          </a:xfrm>
          <a:prstGeom prst="rect">
            <a:avLst/>
          </a:prstGeom>
        </p:spPr>
      </p:pic>
      <p:pic>
        <p:nvPicPr>
          <p:cNvPr id="6" name="圖片 5">
            <a:extLst>
              <a:ext uri="{FF2B5EF4-FFF2-40B4-BE49-F238E27FC236}">
                <a16:creationId xmlns:a16="http://schemas.microsoft.com/office/drawing/2014/main" id="{0CC620B2-97CC-4F49-9D10-8BAA3510A530}"/>
              </a:ext>
            </a:extLst>
          </p:cNvPr>
          <p:cNvPicPr>
            <a:picLocks noChangeAspect="1"/>
          </p:cNvPicPr>
          <p:nvPr/>
        </p:nvPicPr>
        <p:blipFill>
          <a:blip r:embed="rId5"/>
          <a:stretch>
            <a:fillRect/>
          </a:stretch>
        </p:blipFill>
        <p:spPr>
          <a:xfrm>
            <a:off x="1780785" y="4457182"/>
            <a:ext cx="5734850" cy="876422"/>
          </a:xfrm>
          <a:prstGeom prst="rect">
            <a:avLst/>
          </a:prstGeom>
        </p:spPr>
      </p:pic>
      <p:pic>
        <p:nvPicPr>
          <p:cNvPr id="7" name="圖片 6">
            <a:extLst>
              <a:ext uri="{FF2B5EF4-FFF2-40B4-BE49-F238E27FC236}">
                <a16:creationId xmlns:a16="http://schemas.microsoft.com/office/drawing/2014/main" id="{5296B561-C849-497B-A877-E73C89469237}"/>
              </a:ext>
            </a:extLst>
          </p:cNvPr>
          <p:cNvPicPr>
            <a:picLocks noChangeAspect="1"/>
          </p:cNvPicPr>
          <p:nvPr/>
        </p:nvPicPr>
        <p:blipFill>
          <a:blip r:embed="rId6"/>
          <a:stretch>
            <a:fillRect/>
          </a:stretch>
        </p:blipFill>
        <p:spPr>
          <a:xfrm>
            <a:off x="1456889" y="3817495"/>
            <a:ext cx="6230219" cy="581106"/>
          </a:xfrm>
          <a:prstGeom prst="rect">
            <a:avLst/>
          </a:prstGeom>
        </p:spPr>
      </p:pic>
    </p:spTree>
    <p:extLst>
      <p:ext uri="{BB962C8B-B14F-4D97-AF65-F5344CB8AC3E}">
        <p14:creationId xmlns:p14="http://schemas.microsoft.com/office/powerpoint/2010/main" val="3938723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C18313F-D7B9-46E1-8D17-E1BBE2470193}"/>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If task t</a:t>
            </a:r>
            <a:r>
              <a:rPr lang="en-US" altLang="zh-TW" sz="2800" baseline="-25000" dirty="0">
                <a:latin typeface="Times New Roman" panose="02020603050405020304" pitchFamily="18" charset="0"/>
                <a:cs typeface="Times New Roman" panose="02020603050405020304" pitchFamily="18" charset="0"/>
              </a:rPr>
              <a:t>i</a:t>
            </a:r>
            <a:r>
              <a:rPr lang="en-US" altLang="zh-TW" sz="2800" dirty="0">
                <a:latin typeface="Times New Roman" panose="02020603050405020304" pitchFamily="18" charset="0"/>
                <a:cs typeface="Times New Roman" panose="02020603050405020304" pitchFamily="18" charset="0"/>
              </a:rPr>
              <a:t> is scheduled to server e</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the required bandwidth can be obtained by solving (10). The bandwidth requirement inequality is as follows,</a:t>
            </a:r>
          </a:p>
          <a:p>
            <a:endParaRPr lang="en-US" altLang="zh-TW" sz="1400" dirty="0">
              <a:latin typeface="Times New Roman" panose="02020603050405020304" pitchFamily="18" charset="0"/>
              <a:cs typeface="Times New Roman" panose="02020603050405020304" pitchFamily="18" charset="0"/>
            </a:endParaRPr>
          </a:p>
          <a:p>
            <a:endParaRPr lang="en-US" altLang="zh-TW" sz="1400" dirty="0">
              <a:latin typeface="Times New Roman" panose="02020603050405020304" pitchFamily="18" charset="0"/>
              <a:cs typeface="Times New Roman" panose="02020603050405020304" pitchFamily="18" charset="0"/>
            </a:endParaRPr>
          </a:p>
          <a:p>
            <a:endParaRPr lang="en-US" altLang="zh-TW" sz="1400" dirty="0">
              <a:latin typeface="Times New Roman" panose="02020603050405020304" pitchFamily="18" charset="0"/>
              <a:cs typeface="Times New Roman" panose="02020603050405020304" pitchFamily="18" charset="0"/>
            </a:endParaRPr>
          </a:p>
          <a:p>
            <a:endParaRPr lang="en-US" altLang="zh-TW" sz="1400" dirty="0">
              <a:latin typeface="Times New Roman" panose="02020603050405020304" pitchFamily="18" charset="0"/>
              <a:cs typeface="Times New Roman" panose="02020603050405020304" pitchFamily="18" charset="0"/>
            </a:endParaRPr>
          </a:p>
          <a:p>
            <a:r>
              <a:rPr lang="en-US" altLang="zh-TW" sz="2800" dirty="0">
                <a:latin typeface="Times New Roman" panose="02020603050405020304" pitchFamily="18" charset="0"/>
                <a:cs typeface="Times New Roman" panose="02020603050405020304" pitchFamily="18" charset="0"/>
              </a:rPr>
              <a:t>To reduce the cost of edge computing system, we consider that all tasks are completed correctly at their respective deadlines δ</a:t>
            </a:r>
            <a:r>
              <a:rPr lang="en-US" altLang="zh-TW" sz="2800" baseline="-25000" dirty="0">
                <a:latin typeface="Times New Roman" panose="02020603050405020304" pitchFamily="18" charset="0"/>
                <a:cs typeface="Times New Roman" panose="02020603050405020304" pitchFamily="18" charset="0"/>
              </a:rPr>
              <a:t>i</a:t>
            </a:r>
            <a:r>
              <a:rPr lang="en-US" altLang="zh-TW" sz="2800" dirty="0">
                <a:latin typeface="Times New Roman" panose="02020603050405020304" pitchFamily="18" charset="0"/>
                <a:cs typeface="Times New Roman" panose="02020603050405020304" pitchFamily="18" charset="0"/>
              </a:rPr>
              <a:t>. Then, the required bandwidth of task t</a:t>
            </a:r>
            <a:r>
              <a:rPr lang="en-US" altLang="zh-TW" sz="2800" baseline="-25000" dirty="0">
                <a:latin typeface="Times New Roman" panose="02020603050405020304" pitchFamily="18" charset="0"/>
                <a:cs typeface="Times New Roman" panose="02020603050405020304" pitchFamily="18" charset="0"/>
              </a:rPr>
              <a:t>i</a:t>
            </a:r>
            <a:r>
              <a:rPr lang="en-US" altLang="zh-TW" sz="2800" dirty="0">
                <a:latin typeface="Times New Roman" panose="02020603050405020304" pitchFamily="18" charset="0"/>
                <a:cs typeface="Times New Roman" panose="02020603050405020304" pitchFamily="18" charset="0"/>
              </a:rPr>
              <a:t> between the ECA and e</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can be obtained as follows,</a:t>
            </a:r>
          </a:p>
          <a:p>
            <a:endParaRPr lang="en-US" altLang="zh-TW" sz="1400" dirty="0">
              <a:latin typeface="Times New Roman" panose="02020603050405020304" pitchFamily="18" charset="0"/>
              <a:cs typeface="Times New Roman" panose="02020603050405020304" pitchFamily="18" charset="0"/>
            </a:endParaRPr>
          </a:p>
          <a:p>
            <a:endParaRPr lang="en-US" altLang="zh-TW" sz="1400" dirty="0">
              <a:latin typeface="Times New Roman" panose="02020603050405020304" pitchFamily="18" charset="0"/>
              <a:cs typeface="Times New Roman" panose="02020603050405020304" pitchFamily="18" charset="0"/>
            </a:endParaRPr>
          </a:p>
          <a:p>
            <a:endParaRPr lang="en-US" altLang="zh-TW" sz="2800" dirty="0">
              <a:latin typeface="Times New Roman" panose="02020603050405020304" pitchFamily="18" charset="0"/>
              <a:cs typeface="Times New Roman" panose="02020603050405020304" pitchFamily="18" charset="0"/>
            </a:endParaRPr>
          </a:p>
          <a:p>
            <a:pPr marL="0" indent="0">
              <a:buNone/>
            </a:pPr>
            <a:endParaRPr lang="en-US" altLang="zh-TW" sz="2800" dirty="0">
              <a:latin typeface="Times New Roman" panose="02020603050405020304" pitchFamily="18" charset="0"/>
              <a:cs typeface="Times New Roman" panose="02020603050405020304" pitchFamily="18" charset="0"/>
            </a:endParaRPr>
          </a:p>
          <a:p>
            <a:endParaRPr lang="en-US" altLang="zh-TW" sz="2800" dirty="0">
              <a:latin typeface="Times New Roman" panose="02020603050405020304" pitchFamily="18" charset="0"/>
              <a:cs typeface="Times New Roman" panose="02020603050405020304" pitchFamily="18" charset="0"/>
            </a:endParaRPr>
          </a:p>
          <a:p>
            <a:endParaRPr lang="en-US" altLang="zh-TW" sz="2800" dirty="0">
              <a:latin typeface="Times New Roman" panose="02020603050405020304" pitchFamily="18" charset="0"/>
              <a:cs typeface="Times New Roman" panose="02020603050405020304" pitchFamily="18" charset="0"/>
            </a:endParaRPr>
          </a:p>
          <a:p>
            <a:endParaRPr lang="en-US" altLang="zh-TW" sz="2800" dirty="0">
              <a:latin typeface="Times New Roman" panose="02020603050405020304" pitchFamily="18" charset="0"/>
              <a:cs typeface="Times New Roman" panose="02020603050405020304" pitchFamily="18" charset="0"/>
            </a:endParaRP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7BFCD9DB-C2B2-4E4C-AD91-686118622433}"/>
              </a:ext>
            </a:extLst>
          </p:cNvPr>
          <p:cNvSpPr>
            <a:spLocks noGrp="1"/>
          </p:cNvSpPr>
          <p:nvPr>
            <p:ph type="sldNum" sz="quarter" idx="12"/>
          </p:nvPr>
        </p:nvSpPr>
        <p:spPr/>
        <p:txBody>
          <a:bodyPr/>
          <a:lstStyle/>
          <a:p>
            <a:pPr>
              <a:defRPr/>
            </a:pPr>
            <a:fld id="{ED95C714-5B02-47C9-A319-900C92638A80}" type="slidenum">
              <a:rPr lang="en-US" altLang="zh-TW" smtClean="0"/>
              <a:pPr>
                <a:defRPr/>
              </a:pPr>
              <a:t>31</a:t>
            </a:fld>
            <a:endParaRPr lang="en-US" altLang="zh-TW"/>
          </a:p>
        </p:txBody>
      </p:sp>
      <p:sp>
        <p:nvSpPr>
          <p:cNvPr id="5" name="標題 1">
            <a:extLst>
              <a:ext uri="{FF2B5EF4-FFF2-40B4-BE49-F238E27FC236}">
                <a16:creationId xmlns:a16="http://schemas.microsoft.com/office/drawing/2014/main" id="{2934C249-8D01-48B6-9096-F7ABDBB0CC74}"/>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SYSTEM MODEL</a:t>
            </a:r>
            <a:endParaRPr lang="zh-TW" altLang="en-US" dirty="0">
              <a:latin typeface="Times New Roman" panose="02020603050405020304" pitchFamily="18" charset="0"/>
              <a:cs typeface="Times New Roman" panose="02020603050405020304" pitchFamily="18" charset="0"/>
            </a:endParaRPr>
          </a:p>
        </p:txBody>
      </p:sp>
      <p:pic>
        <p:nvPicPr>
          <p:cNvPr id="6" name="圖片 5">
            <a:extLst>
              <a:ext uri="{FF2B5EF4-FFF2-40B4-BE49-F238E27FC236}">
                <a16:creationId xmlns:a16="http://schemas.microsoft.com/office/drawing/2014/main" id="{808A4137-C554-42F5-BB11-70C79D31C8FC}"/>
              </a:ext>
            </a:extLst>
          </p:cNvPr>
          <p:cNvPicPr>
            <a:picLocks noChangeAspect="1"/>
          </p:cNvPicPr>
          <p:nvPr/>
        </p:nvPicPr>
        <p:blipFill rotWithShape="1">
          <a:blip r:embed="rId3"/>
          <a:srcRect r="60716"/>
          <a:stretch/>
        </p:blipFill>
        <p:spPr>
          <a:xfrm>
            <a:off x="1979712" y="2947920"/>
            <a:ext cx="2088232" cy="962159"/>
          </a:xfrm>
          <a:prstGeom prst="rect">
            <a:avLst/>
          </a:prstGeom>
        </p:spPr>
      </p:pic>
      <p:pic>
        <p:nvPicPr>
          <p:cNvPr id="8" name="圖片 7">
            <a:extLst>
              <a:ext uri="{FF2B5EF4-FFF2-40B4-BE49-F238E27FC236}">
                <a16:creationId xmlns:a16="http://schemas.microsoft.com/office/drawing/2014/main" id="{F1F8CC99-CE34-4985-BA3B-85215AB927E2}"/>
              </a:ext>
            </a:extLst>
          </p:cNvPr>
          <p:cNvPicPr>
            <a:picLocks noChangeAspect="1"/>
          </p:cNvPicPr>
          <p:nvPr/>
        </p:nvPicPr>
        <p:blipFill rotWithShape="1">
          <a:blip r:embed="rId4"/>
          <a:srcRect r="58379"/>
          <a:stretch/>
        </p:blipFill>
        <p:spPr>
          <a:xfrm>
            <a:off x="2051720" y="5752711"/>
            <a:ext cx="2232248" cy="990738"/>
          </a:xfrm>
          <a:prstGeom prst="rect">
            <a:avLst/>
          </a:prstGeom>
        </p:spPr>
      </p:pic>
      <p:pic>
        <p:nvPicPr>
          <p:cNvPr id="9" name="圖片 8">
            <a:extLst>
              <a:ext uri="{FF2B5EF4-FFF2-40B4-BE49-F238E27FC236}">
                <a16:creationId xmlns:a16="http://schemas.microsoft.com/office/drawing/2014/main" id="{28EC6093-0FEA-4C1A-AC9B-9FE5BEBEFC0F}"/>
              </a:ext>
            </a:extLst>
          </p:cNvPr>
          <p:cNvPicPr>
            <a:picLocks noChangeAspect="1"/>
          </p:cNvPicPr>
          <p:nvPr/>
        </p:nvPicPr>
        <p:blipFill>
          <a:blip r:embed="rId5"/>
          <a:stretch>
            <a:fillRect/>
          </a:stretch>
        </p:blipFill>
        <p:spPr>
          <a:xfrm>
            <a:off x="6444208" y="3302040"/>
            <a:ext cx="543001" cy="514422"/>
          </a:xfrm>
          <a:prstGeom prst="rect">
            <a:avLst/>
          </a:prstGeom>
        </p:spPr>
      </p:pic>
      <p:pic>
        <p:nvPicPr>
          <p:cNvPr id="10" name="圖片 9">
            <a:extLst>
              <a:ext uri="{FF2B5EF4-FFF2-40B4-BE49-F238E27FC236}">
                <a16:creationId xmlns:a16="http://schemas.microsoft.com/office/drawing/2014/main" id="{8B6BCCDA-268F-471C-9639-30169FAD4648}"/>
              </a:ext>
            </a:extLst>
          </p:cNvPr>
          <p:cNvPicPr>
            <a:picLocks noChangeAspect="1"/>
          </p:cNvPicPr>
          <p:nvPr/>
        </p:nvPicPr>
        <p:blipFill>
          <a:blip r:embed="rId6"/>
          <a:stretch>
            <a:fillRect/>
          </a:stretch>
        </p:blipFill>
        <p:spPr>
          <a:xfrm>
            <a:off x="6444208" y="6032054"/>
            <a:ext cx="619211" cy="504895"/>
          </a:xfrm>
          <a:prstGeom prst="rect">
            <a:avLst/>
          </a:prstGeom>
        </p:spPr>
      </p:pic>
    </p:spTree>
    <p:extLst>
      <p:ext uri="{BB962C8B-B14F-4D97-AF65-F5344CB8AC3E}">
        <p14:creationId xmlns:p14="http://schemas.microsoft.com/office/powerpoint/2010/main" val="227301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D30DA7F-A4AB-4988-8A2D-9A68511DD15F}"/>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For each edge server e</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the sum of required bandwidth of the task scheduled to server e</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must be no greater than the bandwidth of server e</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That is,</a:t>
            </a: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0A726C2F-EADC-4463-B471-FA256E6F17C3}"/>
              </a:ext>
            </a:extLst>
          </p:cNvPr>
          <p:cNvSpPr>
            <a:spLocks noGrp="1"/>
          </p:cNvSpPr>
          <p:nvPr>
            <p:ph type="sldNum" sz="quarter" idx="12"/>
          </p:nvPr>
        </p:nvSpPr>
        <p:spPr/>
        <p:txBody>
          <a:bodyPr/>
          <a:lstStyle/>
          <a:p>
            <a:pPr>
              <a:defRPr/>
            </a:pPr>
            <a:fld id="{ED95C714-5B02-47C9-A319-900C92638A80}" type="slidenum">
              <a:rPr lang="en-US" altLang="zh-TW" smtClean="0"/>
              <a:pPr>
                <a:defRPr/>
              </a:pPr>
              <a:t>32</a:t>
            </a:fld>
            <a:endParaRPr lang="en-US" altLang="zh-TW"/>
          </a:p>
        </p:txBody>
      </p:sp>
      <p:sp>
        <p:nvSpPr>
          <p:cNvPr id="5" name="標題 1">
            <a:extLst>
              <a:ext uri="{FF2B5EF4-FFF2-40B4-BE49-F238E27FC236}">
                <a16:creationId xmlns:a16="http://schemas.microsoft.com/office/drawing/2014/main" id="{EA67194B-1A42-4354-8495-9A930944CE1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SYSTEM MODEL</a:t>
            </a:r>
            <a:endParaRPr lang="zh-TW" altLang="en-US" dirty="0">
              <a:latin typeface="Times New Roman" panose="02020603050405020304" pitchFamily="18" charset="0"/>
              <a:cs typeface="Times New Roman" panose="02020603050405020304" pitchFamily="18" charset="0"/>
            </a:endParaRPr>
          </a:p>
        </p:txBody>
      </p:sp>
      <p:pic>
        <p:nvPicPr>
          <p:cNvPr id="6" name="圖片 5">
            <a:extLst>
              <a:ext uri="{FF2B5EF4-FFF2-40B4-BE49-F238E27FC236}">
                <a16:creationId xmlns:a16="http://schemas.microsoft.com/office/drawing/2014/main" id="{062629A6-B72B-41F1-839F-951BA56B1957}"/>
              </a:ext>
            </a:extLst>
          </p:cNvPr>
          <p:cNvPicPr>
            <a:picLocks noChangeAspect="1"/>
          </p:cNvPicPr>
          <p:nvPr/>
        </p:nvPicPr>
        <p:blipFill>
          <a:blip r:embed="rId3"/>
          <a:stretch>
            <a:fillRect/>
          </a:stretch>
        </p:blipFill>
        <p:spPr>
          <a:xfrm>
            <a:off x="1814127" y="3310654"/>
            <a:ext cx="5515745" cy="1105054"/>
          </a:xfrm>
          <a:prstGeom prst="rect">
            <a:avLst/>
          </a:prstGeom>
        </p:spPr>
      </p:pic>
    </p:spTree>
    <p:extLst>
      <p:ext uri="{BB962C8B-B14F-4D97-AF65-F5344CB8AC3E}">
        <p14:creationId xmlns:p14="http://schemas.microsoft.com/office/powerpoint/2010/main" val="2021617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D30DA7F-A4AB-4988-8A2D-9A68511DD15F}"/>
              </a:ext>
            </a:extLst>
          </p:cNvPr>
          <p:cNvSpPr>
            <a:spLocks noGrp="1"/>
          </p:cNvSpPr>
          <p:nvPr>
            <p:ph idx="1"/>
          </p:nvPr>
        </p:nvSpPr>
        <p:spPr/>
        <p:txBody>
          <a:bodyPr/>
          <a:lstStyle/>
          <a:p>
            <a:pPr marL="0" indent="0">
              <a:buNone/>
            </a:pPr>
            <a:r>
              <a:rPr lang="en-US" altLang="zh-TW" sz="2800" dirty="0">
                <a:latin typeface="Times New Roman" panose="02020603050405020304" pitchFamily="18" charset="0"/>
                <a:cs typeface="Times New Roman" panose="02020603050405020304" pitchFamily="18" charset="0"/>
              </a:rPr>
              <a:t>3) Cost:</a:t>
            </a:r>
          </a:p>
          <a:p>
            <a:r>
              <a:rPr lang="en-US" altLang="zh-TW" sz="2800" dirty="0">
                <a:latin typeface="Times New Roman" panose="02020603050405020304" pitchFamily="18" charset="0"/>
                <a:cs typeface="Times New Roman" panose="02020603050405020304" pitchFamily="18" charset="0"/>
              </a:rPr>
              <a:t>In the edge computing system, since ECA communicates with each edge server and manages it, each server can be switched ON or OFF by the ECA.</a:t>
            </a:r>
          </a:p>
          <a:p>
            <a:r>
              <a:rPr lang="en-US" altLang="zh-TW" sz="2800" dirty="0">
                <a:latin typeface="Times New Roman" panose="02020603050405020304" pitchFamily="18" charset="0"/>
                <a:cs typeface="Times New Roman" panose="02020603050405020304" pitchFamily="18" charset="0"/>
              </a:rPr>
              <a:t>For the server which is in ON state, the edge computing system will pay a certain cost to maintain the normal running of this server [23]. For example, the resource in ECA will be consumed to manage the running server, and the running server will consume a lot of energy.</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0A726C2F-EADC-4463-B471-FA256E6F17C3}"/>
              </a:ext>
            </a:extLst>
          </p:cNvPr>
          <p:cNvSpPr>
            <a:spLocks noGrp="1"/>
          </p:cNvSpPr>
          <p:nvPr>
            <p:ph type="sldNum" sz="quarter" idx="12"/>
          </p:nvPr>
        </p:nvSpPr>
        <p:spPr/>
        <p:txBody>
          <a:bodyPr/>
          <a:lstStyle/>
          <a:p>
            <a:pPr>
              <a:defRPr/>
            </a:pPr>
            <a:fld id="{ED95C714-5B02-47C9-A319-900C92638A80}" type="slidenum">
              <a:rPr lang="en-US" altLang="zh-TW" smtClean="0"/>
              <a:pPr>
                <a:defRPr/>
              </a:pPr>
              <a:t>33</a:t>
            </a:fld>
            <a:endParaRPr lang="en-US" altLang="zh-TW"/>
          </a:p>
        </p:txBody>
      </p:sp>
      <p:sp>
        <p:nvSpPr>
          <p:cNvPr id="5" name="標題 1">
            <a:extLst>
              <a:ext uri="{FF2B5EF4-FFF2-40B4-BE49-F238E27FC236}">
                <a16:creationId xmlns:a16="http://schemas.microsoft.com/office/drawing/2014/main" id="{EA67194B-1A42-4354-8495-9A930944CE1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SYSTEM MODEL</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7404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024E69F1-5237-4A65-9C39-996DC72DE135}"/>
              </a:ext>
            </a:extLst>
          </p:cNvPr>
          <p:cNvSpPr>
            <a:spLocks noGrp="1"/>
          </p:cNvSpPr>
          <p:nvPr>
            <p:ph idx="1"/>
          </p:nvPr>
        </p:nvSpPr>
        <p:spPr>
          <a:xfrm>
            <a:off x="457200" y="1600200"/>
            <a:ext cx="8229600" cy="4525963"/>
          </a:xfrm>
        </p:spPr>
        <p:txBody>
          <a:bodyPr/>
          <a:lstStyle/>
          <a:p>
            <a:r>
              <a:rPr lang="en-US" altLang="zh-TW" sz="2800" dirty="0">
                <a:latin typeface="Times New Roman" panose="02020603050405020304" pitchFamily="18" charset="0"/>
                <a:cs typeface="Times New Roman" panose="02020603050405020304" pitchFamily="18" charset="0"/>
              </a:rPr>
              <a:t>Let C</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denote the cost which the edge computing system pays when the server e</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is in ON state. In this paper, we deﬁne the cost of edge computing system as the sum cost of those servers which are in ON state.</a:t>
            </a:r>
          </a:p>
          <a:p>
            <a:r>
              <a:rPr lang="en-US" altLang="zh-TW" sz="2800" dirty="0">
                <a:latin typeface="Times New Roman" panose="02020603050405020304" pitchFamily="18" charset="0"/>
                <a:cs typeface="Times New Roman" panose="02020603050405020304" pitchFamily="18" charset="0"/>
              </a:rPr>
              <a:t>Then we identify the binary variable about the state of e</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Let y</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represent the state of server e</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That is,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FA5943AB-1354-4387-9F17-C51B32AB45D1}"/>
              </a:ext>
            </a:extLst>
          </p:cNvPr>
          <p:cNvSpPr>
            <a:spLocks noGrp="1"/>
          </p:cNvSpPr>
          <p:nvPr>
            <p:ph type="sldNum" sz="quarter" idx="12"/>
          </p:nvPr>
        </p:nvSpPr>
        <p:spPr/>
        <p:txBody>
          <a:bodyPr/>
          <a:lstStyle/>
          <a:p>
            <a:pPr>
              <a:defRPr/>
            </a:pPr>
            <a:fld id="{ED95C714-5B02-47C9-A319-900C92638A80}" type="slidenum">
              <a:rPr lang="en-US" altLang="zh-TW" smtClean="0"/>
              <a:pPr>
                <a:defRPr/>
              </a:pPr>
              <a:t>34</a:t>
            </a:fld>
            <a:endParaRPr lang="en-US" altLang="zh-TW"/>
          </a:p>
        </p:txBody>
      </p:sp>
      <p:sp>
        <p:nvSpPr>
          <p:cNvPr id="5" name="標題 1">
            <a:extLst>
              <a:ext uri="{FF2B5EF4-FFF2-40B4-BE49-F238E27FC236}">
                <a16:creationId xmlns:a16="http://schemas.microsoft.com/office/drawing/2014/main" id="{2469267B-089D-4B88-B1D8-D58C15C5D939}"/>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SYSTEM MODEL</a:t>
            </a:r>
            <a:endParaRPr lang="zh-TW" altLang="en-US" dirty="0">
              <a:latin typeface="Times New Roman" panose="02020603050405020304" pitchFamily="18" charset="0"/>
              <a:cs typeface="Times New Roman" panose="02020603050405020304" pitchFamily="18" charset="0"/>
            </a:endParaRPr>
          </a:p>
        </p:txBody>
      </p:sp>
      <p:pic>
        <p:nvPicPr>
          <p:cNvPr id="6" name="圖片 5">
            <a:extLst>
              <a:ext uri="{FF2B5EF4-FFF2-40B4-BE49-F238E27FC236}">
                <a16:creationId xmlns:a16="http://schemas.microsoft.com/office/drawing/2014/main" id="{974F7DCD-CEBC-4EAE-BC2F-DC39BD184A86}"/>
              </a:ext>
            </a:extLst>
          </p:cNvPr>
          <p:cNvPicPr>
            <a:picLocks noChangeAspect="1"/>
          </p:cNvPicPr>
          <p:nvPr/>
        </p:nvPicPr>
        <p:blipFill>
          <a:blip r:embed="rId3"/>
          <a:stretch>
            <a:fillRect/>
          </a:stretch>
        </p:blipFill>
        <p:spPr>
          <a:xfrm>
            <a:off x="2195736" y="4509120"/>
            <a:ext cx="5134692" cy="866896"/>
          </a:xfrm>
          <a:prstGeom prst="rect">
            <a:avLst/>
          </a:prstGeom>
        </p:spPr>
      </p:pic>
    </p:spTree>
    <p:extLst>
      <p:ext uri="{BB962C8B-B14F-4D97-AF65-F5344CB8AC3E}">
        <p14:creationId xmlns:p14="http://schemas.microsoft.com/office/powerpoint/2010/main" val="1899204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9A24760-33CA-4B0A-9331-A1AE63829C86}"/>
              </a:ext>
            </a:extLst>
          </p:cNvPr>
          <p:cNvSpPr>
            <a:spLocks noGrp="1"/>
          </p:cNvSpPr>
          <p:nvPr>
            <p:ph idx="1"/>
          </p:nvPr>
        </p:nvSpPr>
        <p:spPr/>
        <p:txBody>
          <a:bodyPr/>
          <a:lstStyle/>
          <a:p>
            <a:pPr marL="0" indent="0">
              <a:buNone/>
            </a:pPr>
            <a:r>
              <a:rPr lang="en-US" altLang="zh-TW" sz="2800" dirty="0">
                <a:latin typeface="Times New Roman" panose="02020603050405020304" pitchFamily="18" charset="0"/>
                <a:cs typeface="Times New Roman" panose="02020603050405020304" pitchFamily="18" charset="0"/>
              </a:rPr>
              <a:t>4) Optimization Problem:</a:t>
            </a:r>
          </a:p>
          <a:p>
            <a:r>
              <a:rPr lang="en-US" altLang="zh-TW" sz="2800" dirty="0">
                <a:latin typeface="Times New Roman" panose="02020603050405020304" pitchFamily="18" charset="0"/>
                <a:cs typeface="Times New Roman" panose="02020603050405020304" pitchFamily="18" charset="0"/>
              </a:rPr>
              <a:t>In the edge computing system, ECA schedules each ofﬂoaded task to the edge server. When the server is assigned tasks, it will be in ON state, otherwise be in OFF state [24]. </a:t>
            </a:r>
          </a:p>
          <a:p>
            <a:r>
              <a:rPr lang="en-US" altLang="zh-TW" sz="2800" dirty="0">
                <a:latin typeface="Times New Roman" panose="02020603050405020304" pitchFamily="18" charset="0"/>
                <a:cs typeface="Times New Roman" panose="02020603050405020304" pitchFamily="18" charset="0"/>
              </a:rPr>
              <a:t>The optimization objective of our task scheduling strategy is to minimize the cost of the edge computing system. </a:t>
            </a:r>
          </a:p>
          <a:p>
            <a:pPr marL="0" indent="0">
              <a:buNone/>
            </a:pP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46B1EB69-A4D7-4ECC-995A-3D5B17B6DBFB}"/>
              </a:ext>
            </a:extLst>
          </p:cNvPr>
          <p:cNvSpPr>
            <a:spLocks noGrp="1"/>
          </p:cNvSpPr>
          <p:nvPr>
            <p:ph type="sldNum" sz="quarter" idx="12"/>
          </p:nvPr>
        </p:nvSpPr>
        <p:spPr/>
        <p:txBody>
          <a:bodyPr/>
          <a:lstStyle/>
          <a:p>
            <a:pPr>
              <a:defRPr/>
            </a:pPr>
            <a:fld id="{ED95C714-5B02-47C9-A319-900C92638A80}" type="slidenum">
              <a:rPr lang="en-US" altLang="zh-TW" smtClean="0"/>
              <a:pPr>
                <a:defRPr/>
              </a:pPr>
              <a:t>35</a:t>
            </a:fld>
            <a:endParaRPr lang="en-US" altLang="zh-TW"/>
          </a:p>
        </p:txBody>
      </p:sp>
      <p:sp>
        <p:nvSpPr>
          <p:cNvPr id="5" name="標題 1">
            <a:extLst>
              <a:ext uri="{FF2B5EF4-FFF2-40B4-BE49-F238E27FC236}">
                <a16:creationId xmlns:a16="http://schemas.microsoft.com/office/drawing/2014/main" id="{85ACB3F9-AAE5-4FB9-A252-9A39C6B2CF6F}"/>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SYSTEM MODEL</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5700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a:extLst>
              <a:ext uri="{FF2B5EF4-FFF2-40B4-BE49-F238E27FC236}">
                <a16:creationId xmlns:a16="http://schemas.microsoft.com/office/drawing/2014/main" id="{4CF5011D-5AEB-41C7-9784-770A81CEBDAA}"/>
              </a:ext>
            </a:extLst>
          </p:cNvPr>
          <p:cNvPicPr>
            <a:picLocks noGrp="1" noChangeAspect="1"/>
          </p:cNvPicPr>
          <p:nvPr>
            <p:ph idx="1"/>
          </p:nvPr>
        </p:nvPicPr>
        <p:blipFill>
          <a:blip r:embed="rId3"/>
          <a:stretch>
            <a:fillRect/>
          </a:stretch>
        </p:blipFill>
        <p:spPr>
          <a:xfrm>
            <a:off x="2051720" y="3128688"/>
            <a:ext cx="4686954" cy="3505689"/>
          </a:xfrm>
          <a:prstGeom prst="rect">
            <a:avLst/>
          </a:prstGeom>
        </p:spPr>
      </p:pic>
      <p:sp>
        <p:nvSpPr>
          <p:cNvPr id="4" name="投影片編號版面配置區 3">
            <a:extLst>
              <a:ext uri="{FF2B5EF4-FFF2-40B4-BE49-F238E27FC236}">
                <a16:creationId xmlns:a16="http://schemas.microsoft.com/office/drawing/2014/main" id="{6155C7C3-7365-4A03-B27E-D73EBCCDE5DF}"/>
              </a:ext>
            </a:extLst>
          </p:cNvPr>
          <p:cNvSpPr>
            <a:spLocks noGrp="1"/>
          </p:cNvSpPr>
          <p:nvPr>
            <p:ph type="sldNum" sz="quarter" idx="12"/>
          </p:nvPr>
        </p:nvSpPr>
        <p:spPr/>
        <p:txBody>
          <a:bodyPr/>
          <a:lstStyle/>
          <a:p>
            <a:pPr>
              <a:defRPr/>
            </a:pPr>
            <a:fld id="{ED95C714-5B02-47C9-A319-900C92638A80}" type="slidenum">
              <a:rPr lang="en-US" altLang="zh-TW" smtClean="0"/>
              <a:pPr>
                <a:defRPr/>
              </a:pPr>
              <a:t>36</a:t>
            </a:fld>
            <a:endParaRPr lang="en-US" altLang="zh-TW"/>
          </a:p>
        </p:txBody>
      </p:sp>
      <p:sp>
        <p:nvSpPr>
          <p:cNvPr id="5" name="標題 1">
            <a:extLst>
              <a:ext uri="{FF2B5EF4-FFF2-40B4-BE49-F238E27FC236}">
                <a16:creationId xmlns:a16="http://schemas.microsoft.com/office/drawing/2014/main" id="{C4B47034-7ACD-4C21-9634-54E2604232F5}"/>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SYSTEM MODEL</a:t>
            </a:r>
            <a:endParaRPr lang="zh-TW" altLang="en-US" dirty="0">
              <a:latin typeface="Times New Roman" panose="02020603050405020304" pitchFamily="18" charset="0"/>
              <a:cs typeface="Times New Roman" panose="02020603050405020304" pitchFamily="18" charset="0"/>
            </a:endParaRPr>
          </a:p>
        </p:txBody>
      </p:sp>
      <p:sp>
        <p:nvSpPr>
          <p:cNvPr id="9" name="文字方塊 8">
            <a:extLst>
              <a:ext uri="{FF2B5EF4-FFF2-40B4-BE49-F238E27FC236}">
                <a16:creationId xmlns:a16="http://schemas.microsoft.com/office/drawing/2014/main" id="{B30FD6CE-7A3C-4CFB-9924-B9981B20A00C}"/>
              </a:ext>
            </a:extLst>
          </p:cNvPr>
          <p:cNvSpPr txBox="1"/>
          <p:nvPr/>
        </p:nvSpPr>
        <p:spPr>
          <a:xfrm>
            <a:off x="512205" y="1613118"/>
            <a:ext cx="8147248" cy="1815882"/>
          </a:xfrm>
          <a:prstGeom prst="rect">
            <a:avLst/>
          </a:prstGeom>
          <a:noFill/>
        </p:spPr>
        <p:txBody>
          <a:bodyPr wrap="square" rtlCol="0">
            <a:spAutoFit/>
          </a:bodyPr>
          <a:lstStyle/>
          <a:p>
            <a:pPr marL="285750" indent="-285750">
              <a:buFont typeface="Wingdings" panose="05000000000000000000" pitchFamily="2" charset="2"/>
              <a:buChar char="n"/>
            </a:pPr>
            <a:r>
              <a:rPr lang="en-US" altLang="zh-TW" sz="2800" dirty="0">
                <a:solidFill>
                  <a:schemeClr val="tx2">
                    <a:lumMod val="75000"/>
                  </a:schemeClr>
                </a:solidFill>
                <a:latin typeface="Times New Roman" panose="02020603050405020304" pitchFamily="18" charset="0"/>
                <a:cs typeface="Times New Roman" panose="02020603050405020304" pitchFamily="18" charset="0"/>
              </a:rPr>
              <a:t>Summarize all issues discussed above, the cost minimization optimization problem of edge computing system can be formulated as follows,</a:t>
            </a:r>
          </a:p>
          <a:p>
            <a:endParaRPr lang="zh-TW" altLang="en-US" sz="2800"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3861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36856991-E7C3-42B7-90DB-6D68F9BD5B42}"/>
                  </a:ext>
                </a:extLst>
              </p:cNvPr>
              <p:cNvSpPr>
                <a:spLocks noGrp="1"/>
              </p:cNvSpPr>
              <p:nvPr>
                <p:ph idx="1"/>
              </p:nvPr>
            </p:nvSpPr>
            <p:spPr/>
            <p:txBody>
              <a:bodyPr/>
              <a:lstStyle/>
              <a:p>
                <a:r>
                  <a:rPr lang="en-US" altLang="zh-TW" sz="2800" b="1" dirty="0">
                    <a:latin typeface="Times New Roman" panose="02020603050405020304" pitchFamily="18" charset="0"/>
                    <a:cs typeface="Times New Roman" panose="02020603050405020304" pitchFamily="18" charset="0"/>
                  </a:rPr>
                  <a:t>Theorem. </a:t>
                </a:r>
                <a:r>
                  <a:rPr lang="en-US" altLang="zh-TW" sz="2800" i="1" dirty="0">
                    <a:latin typeface="Times New Roman" panose="02020603050405020304" pitchFamily="18" charset="0"/>
                    <a:cs typeface="Times New Roman" panose="02020603050405020304" pitchFamily="18" charset="0"/>
                  </a:rPr>
                  <a:t>The cost optimization problem formulated by this model is NP-hard. </a:t>
                </a:r>
              </a:p>
              <a:p>
                <a:r>
                  <a:rPr lang="en-US" altLang="zh-TW" sz="2800" i="1" dirty="0">
                    <a:latin typeface="Times New Roman" panose="02020603050405020304" pitchFamily="18" charset="0"/>
                    <a:cs typeface="Times New Roman" panose="02020603050405020304" pitchFamily="18" charset="0"/>
                  </a:rPr>
                  <a:t>Proof. </a:t>
                </a:r>
                <a:r>
                  <a:rPr lang="en-US" altLang="zh-TW" sz="2800" dirty="0">
                    <a:latin typeface="Times New Roman" panose="02020603050405020304" pitchFamily="18" charset="0"/>
                    <a:cs typeface="Times New Roman" panose="02020603050405020304" pitchFamily="18" charset="0"/>
                  </a:rPr>
                  <a:t>The resources of each edge server e</a:t>
                </a:r>
                <a14:m>
                  <m:oMath xmlns:m="http://schemas.openxmlformats.org/officeDocument/2006/math">
                    <m:r>
                      <a:rPr lang="en-US" altLang="zh-TW" sz="2800" i="1" baseline="-25000" dirty="0" smtClean="0">
                        <a:latin typeface="Cambria Math" panose="02040503050406030204" pitchFamily="18" charset="0"/>
                        <a:cs typeface="Times New Roman" panose="02020603050405020304" pitchFamily="18" charset="0"/>
                      </a:rPr>
                      <m:t>𝑗</m:t>
                    </m:r>
                  </m:oMath>
                </a14:m>
                <a:r>
                  <a:rPr lang="en-US" altLang="zh-TW" sz="2800" dirty="0">
                    <a:latin typeface="Times New Roman" panose="02020603050405020304" pitchFamily="18" charset="0"/>
                    <a:cs typeface="Times New Roman" panose="02020603050405020304" pitchFamily="18" charset="0"/>
                  </a:rPr>
                  <a:t> can be presented by vector </a:t>
                </a:r>
                <a14:m>
                  <m:oMath xmlns:m="http://schemas.openxmlformats.org/officeDocument/2006/math">
                    <m:acc>
                      <m:accPr>
                        <m:chr m:val="⃑"/>
                        <m:ctrlPr>
                          <a:rPr lang="en-US" altLang="zh-TW" sz="2800" i="1">
                            <a:latin typeface="Cambria Math" panose="02040503050406030204" pitchFamily="18" charset="0"/>
                            <a:cs typeface="Times New Roman" panose="02020603050405020304" pitchFamily="18" charset="0"/>
                          </a:rPr>
                        </m:ctrlPr>
                      </m:accPr>
                      <m:e>
                        <m:r>
                          <a:rPr lang="en-US" altLang="zh-TW" sz="2800" i="1">
                            <a:latin typeface="Cambria Math" panose="02040503050406030204" pitchFamily="18" charset="0"/>
                            <a:cs typeface="Times New Roman" panose="02020603050405020304" pitchFamily="18" charset="0"/>
                          </a:rPr>
                          <m:t>𝑝</m:t>
                        </m:r>
                      </m:e>
                    </m:acc>
                  </m:oMath>
                </a14:m>
                <a:r>
                  <a:rPr lang="en-US" altLang="zh-TW" sz="2800" dirty="0">
                    <a:latin typeface="Times New Roman" panose="02020603050405020304" pitchFamily="18" charset="0"/>
                    <a:cs typeface="Times New Roman" panose="02020603050405020304" pitchFamily="18" charset="0"/>
                  </a:rPr>
                  <a:t>e</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 S</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,V</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,B</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When task t</a:t>
                </a:r>
                <a:r>
                  <a:rPr lang="en-US" altLang="zh-TW" sz="2800" baseline="-25000" dirty="0">
                    <a:latin typeface="Times New Roman" panose="02020603050405020304" pitchFamily="18" charset="0"/>
                    <a:cs typeface="Times New Roman" panose="02020603050405020304" pitchFamily="18" charset="0"/>
                  </a:rPr>
                  <a:t>i</a:t>
                </a:r>
                <a:r>
                  <a:rPr lang="en-US" altLang="zh-TW" sz="2800" dirty="0">
                    <a:latin typeface="Times New Roman" panose="02020603050405020304" pitchFamily="18" charset="0"/>
                    <a:cs typeface="Times New Roman" panose="02020603050405020304" pitchFamily="18" charset="0"/>
                  </a:rPr>
                  <a:t> is computed on server e</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the resources required by task t</a:t>
                </a:r>
                <a:r>
                  <a:rPr lang="en-US" altLang="zh-TW" sz="2800" baseline="-25000" dirty="0">
                    <a:latin typeface="Times New Roman" panose="02020603050405020304" pitchFamily="18" charset="0"/>
                    <a:cs typeface="Times New Roman" panose="02020603050405020304" pitchFamily="18" charset="0"/>
                  </a:rPr>
                  <a:t>i</a:t>
                </a:r>
                <a:r>
                  <a:rPr lang="en-US" altLang="zh-TW" sz="2800" dirty="0">
                    <a:latin typeface="Times New Roman" panose="02020603050405020304" pitchFamily="18" charset="0"/>
                    <a:cs typeface="Times New Roman" panose="02020603050405020304" pitchFamily="18" charset="0"/>
                  </a:rPr>
                  <a:t> can be presented </a:t>
                </a:r>
                <a:r>
                  <a:rPr lang="nl-NL" altLang="zh-TW" sz="2800" dirty="0">
                    <a:latin typeface="Times New Roman" panose="02020603050405020304" pitchFamily="18" charset="0"/>
                    <a:cs typeface="Times New Roman" panose="02020603050405020304" pitchFamily="18" charset="0"/>
                  </a:rPr>
                  <a:t>by vector </a:t>
                </a:r>
                <a14:m>
                  <m:oMath xmlns:m="http://schemas.openxmlformats.org/officeDocument/2006/math">
                    <m:acc>
                      <m:accPr>
                        <m:chr m:val="⃑"/>
                        <m:ctrlPr>
                          <a:rPr lang="en-US" altLang="zh-TW" sz="2800" i="1">
                            <a:latin typeface="Cambria Math" panose="02040503050406030204" pitchFamily="18" charset="0"/>
                            <a:cs typeface="Times New Roman" panose="02020603050405020304" pitchFamily="18" charset="0"/>
                          </a:rPr>
                        </m:ctrlPr>
                      </m:accPr>
                      <m:e>
                        <m:r>
                          <a:rPr lang="en-US" altLang="zh-TW" sz="2800" i="1">
                            <a:latin typeface="Cambria Math" panose="02040503050406030204" pitchFamily="18" charset="0"/>
                            <a:cs typeface="Times New Roman" panose="02020603050405020304" pitchFamily="18" charset="0"/>
                          </a:rPr>
                          <m:t>𝑝</m:t>
                        </m:r>
                      </m:e>
                    </m:acc>
                    <m:r>
                      <a:rPr lang="en-US" altLang="zh-TW" sz="2800" i="1">
                        <a:latin typeface="Cambria Math" panose="02040503050406030204" pitchFamily="18" charset="0"/>
                        <a:cs typeface="Times New Roman" panose="02020603050405020304" pitchFamily="18" charset="0"/>
                      </a:rPr>
                      <m:t> </m:t>
                    </m:r>
                  </m:oMath>
                </a14:m>
                <a:r>
                  <a:rPr lang="nl-NL" altLang="zh-TW" sz="2800" dirty="0">
                    <a:latin typeface="Times New Roman" panose="02020603050405020304" pitchFamily="18" charset="0"/>
                    <a:cs typeface="Times New Roman" panose="02020603050405020304" pitchFamily="18" charset="0"/>
                  </a:rPr>
                  <a:t>t</a:t>
                </a:r>
                <a:r>
                  <a:rPr lang="nl-NL" altLang="zh-TW" sz="2800" baseline="-25000" dirty="0">
                    <a:latin typeface="Times New Roman" panose="02020603050405020304" pitchFamily="18" charset="0"/>
                    <a:cs typeface="Times New Roman" panose="02020603050405020304" pitchFamily="18" charset="0"/>
                  </a:rPr>
                  <a:t>ij</a:t>
                </a:r>
                <a:r>
                  <a:rPr lang="nl-NL" altLang="zh-TW" sz="2800" dirty="0">
                    <a:latin typeface="Times New Roman" panose="02020603050405020304" pitchFamily="18" charset="0"/>
                    <a:cs typeface="Times New Roman" panose="02020603050405020304" pitchFamily="18" charset="0"/>
                  </a:rPr>
                  <a:t> =( s</a:t>
                </a:r>
                <a:r>
                  <a:rPr lang="nl-NL" altLang="zh-TW" sz="2800" baseline="-25000" dirty="0">
                    <a:latin typeface="Times New Roman" panose="02020603050405020304" pitchFamily="18" charset="0"/>
                    <a:cs typeface="Times New Roman" panose="02020603050405020304" pitchFamily="18" charset="0"/>
                  </a:rPr>
                  <a:t>i</a:t>
                </a:r>
                <a:r>
                  <a:rPr lang="nl-NL" altLang="zh-TW" sz="2800" dirty="0">
                    <a:latin typeface="Times New Roman" panose="02020603050405020304" pitchFamily="18" charset="0"/>
                    <a:cs typeface="Times New Roman" panose="02020603050405020304" pitchFamily="18" charset="0"/>
                  </a:rPr>
                  <a:t>,1,b</a:t>
                </a:r>
                <a:r>
                  <a:rPr lang="nl-NL" altLang="zh-TW" sz="2800" baseline="-25000" dirty="0">
                    <a:latin typeface="Times New Roman" panose="02020603050405020304" pitchFamily="18" charset="0"/>
                    <a:cs typeface="Times New Roman" panose="02020603050405020304" pitchFamily="18" charset="0"/>
                  </a:rPr>
                  <a:t>ij</a:t>
                </a:r>
                <a:r>
                  <a:rPr lang="nl-NL" altLang="zh-TW" sz="2800" dirty="0">
                    <a:latin typeface="Times New Roman" panose="02020603050405020304" pitchFamily="18" charset="0"/>
                    <a:cs typeface="Times New Roman" panose="02020603050405020304" pitchFamily="18" charset="0"/>
                  </a:rPr>
                  <a:t>). </a:t>
                </a:r>
                <a:endParaRPr lang="en-US" altLang="zh-TW" sz="2800" dirty="0">
                  <a:latin typeface="Times New Roman" panose="02020603050405020304" pitchFamily="18" charset="0"/>
                  <a:cs typeface="Times New Roman" panose="02020603050405020304" pitchFamily="18" charset="0"/>
                </a:endParaRPr>
              </a:p>
              <a:p>
                <a:endParaRPr lang="zh-TW" altLang="en-US" sz="2800" i="1" dirty="0">
                  <a:latin typeface="Times New Roman" panose="02020603050405020304" pitchFamily="18" charset="0"/>
                  <a:cs typeface="Times New Roman" panose="02020603050405020304" pitchFamily="18" charset="0"/>
                </a:endParaRPr>
              </a:p>
            </p:txBody>
          </p:sp>
        </mc:Choice>
        <mc:Fallback xmlns="">
          <p:sp>
            <p:nvSpPr>
              <p:cNvPr id="3" name="內容版面配置區 2">
                <a:extLst>
                  <a:ext uri="{FF2B5EF4-FFF2-40B4-BE49-F238E27FC236}">
                    <a16:creationId xmlns:a16="http://schemas.microsoft.com/office/drawing/2014/main" id="{36856991-E7C3-42B7-90DB-6D68F9BD5B42}"/>
                  </a:ext>
                </a:extLst>
              </p:cNvPr>
              <p:cNvSpPr>
                <a:spLocks noGrp="1" noRot="1" noChangeAspect="1" noMove="1" noResize="1" noEditPoints="1" noAdjustHandles="1" noChangeArrowheads="1" noChangeShapeType="1" noTextEdit="1"/>
              </p:cNvSpPr>
              <p:nvPr>
                <p:ph idx="1"/>
              </p:nvPr>
            </p:nvSpPr>
            <p:spPr>
              <a:blipFill>
                <a:blip r:embed="rId3"/>
                <a:stretch>
                  <a:fillRect l="-1259" t="-1482" r="-444"/>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191B37D8-763F-4506-A119-C99C89629795}"/>
              </a:ext>
            </a:extLst>
          </p:cNvPr>
          <p:cNvSpPr>
            <a:spLocks noGrp="1"/>
          </p:cNvSpPr>
          <p:nvPr>
            <p:ph type="sldNum" sz="quarter" idx="12"/>
          </p:nvPr>
        </p:nvSpPr>
        <p:spPr/>
        <p:txBody>
          <a:bodyPr/>
          <a:lstStyle/>
          <a:p>
            <a:pPr>
              <a:defRPr/>
            </a:pPr>
            <a:fld id="{ED95C714-5B02-47C9-A319-900C92638A80}" type="slidenum">
              <a:rPr lang="en-US" altLang="zh-TW" smtClean="0"/>
              <a:pPr>
                <a:defRPr/>
              </a:pPr>
              <a:t>37</a:t>
            </a:fld>
            <a:endParaRPr lang="en-US" altLang="zh-TW"/>
          </a:p>
        </p:txBody>
      </p:sp>
      <p:sp>
        <p:nvSpPr>
          <p:cNvPr id="5" name="標題 1">
            <a:extLst>
              <a:ext uri="{FF2B5EF4-FFF2-40B4-BE49-F238E27FC236}">
                <a16:creationId xmlns:a16="http://schemas.microsoft.com/office/drawing/2014/main" id="{41722A23-F11C-4C7D-B7A8-DA8CA20CD31F}"/>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SYSTEM MODEL</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3584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CA56E5-E8EE-4DE3-98B6-5893035A58E6}"/>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SYSTEM MODEL</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5A054F95-5DA2-49D0-BFC5-62AD7FDD246F}"/>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We consider a special case of our problem in which all servers are homogeneous. </a:t>
                </a:r>
              </a:p>
              <a:p>
                <a:r>
                  <a:rPr lang="en-US" altLang="zh-TW" sz="2800" dirty="0">
                    <a:latin typeface="Times New Roman" panose="02020603050405020304" pitchFamily="18" charset="0"/>
                    <a:cs typeface="Times New Roman" panose="02020603050405020304" pitchFamily="18" charset="0"/>
                  </a:rPr>
                  <a:t>The resources required by task t</a:t>
                </a:r>
                <a:r>
                  <a:rPr lang="en-US" altLang="zh-TW" sz="2800" baseline="-25000" dirty="0">
                    <a:latin typeface="Times New Roman" panose="02020603050405020304" pitchFamily="18" charset="0"/>
                    <a:cs typeface="Times New Roman" panose="02020603050405020304" pitchFamily="18" charset="0"/>
                  </a:rPr>
                  <a:t>i</a:t>
                </a:r>
                <a:r>
                  <a:rPr lang="en-US" altLang="zh-TW" sz="2800" dirty="0">
                    <a:latin typeface="Times New Roman" panose="02020603050405020304" pitchFamily="18" charset="0"/>
                    <a:cs typeface="Times New Roman" panose="02020603050405020304" pitchFamily="18" charset="0"/>
                  </a:rPr>
                  <a:t> can be rewritten as </a:t>
                </a:r>
                <a14:m>
                  <m:oMath xmlns:m="http://schemas.openxmlformats.org/officeDocument/2006/math">
                    <m:acc>
                      <m:accPr>
                        <m:chr m:val="⃑"/>
                        <m:ctrlPr>
                          <a:rPr lang="en-US" altLang="zh-TW" sz="2800" i="1">
                            <a:latin typeface="Cambria Math" panose="02040503050406030204" pitchFamily="18" charset="0"/>
                            <a:cs typeface="Times New Roman" panose="02020603050405020304" pitchFamily="18" charset="0"/>
                          </a:rPr>
                        </m:ctrlPr>
                      </m:accPr>
                      <m:e>
                        <m:r>
                          <a:rPr lang="en-US" altLang="zh-TW" sz="2800" i="1">
                            <a:latin typeface="Cambria Math" panose="02040503050406030204" pitchFamily="18" charset="0"/>
                            <a:cs typeface="Times New Roman" panose="02020603050405020304" pitchFamily="18" charset="0"/>
                          </a:rPr>
                          <m:t>𝑝</m:t>
                        </m:r>
                      </m:e>
                    </m:acc>
                  </m:oMath>
                </a14:m>
                <a:r>
                  <a:rPr lang="en-US" altLang="zh-TW" sz="2800" dirty="0">
                    <a:latin typeface="Times New Roman" panose="02020603050405020304" pitchFamily="18" charset="0"/>
                    <a:cs typeface="Times New Roman" panose="02020603050405020304" pitchFamily="18" charset="0"/>
                  </a:rPr>
                  <a:t>t</a:t>
                </a:r>
                <a:r>
                  <a:rPr lang="en-US" altLang="zh-TW" sz="2800" baseline="-25000" dirty="0">
                    <a:latin typeface="Times New Roman" panose="02020603050405020304" pitchFamily="18" charset="0"/>
                    <a:cs typeface="Times New Roman" panose="02020603050405020304" pitchFamily="18" charset="0"/>
                  </a:rPr>
                  <a:t>i</a:t>
                </a:r>
                <a:r>
                  <a:rPr lang="en-US" altLang="zh-TW" sz="2800" dirty="0">
                    <a:latin typeface="Times New Roman" panose="02020603050405020304" pitchFamily="18" charset="0"/>
                    <a:cs typeface="Times New Roman" panose="02020603050405020304" pitchFamily="18" charset="0"/>
                  </a:rPr>
                  <a:t> =( s</a:t>
                </a:r>
                <a:r>
                  <a:rPr lang="en-US" altLang="zh-TW" sz="2800" baseline="-25000" dirty="0">
                    <a:latin typeface="Times New Roman" panose="02020603050405020304" pitchFamily="18" charset="0"/>
                    <a:cs typeface="Times New Roman" panose="02020603050405020304" pitchFamily="18" charset="0"/>
                  </a:rPr>
                  <a:t>i</a:t>
                </a:r>
                <a:r>
                  <a:rPr lang="en-US" altLang="zh-TW" sz="2800" dirty="0">
                    <a:latin typeface="Times New Roman" panose="02020603050405020304" pitchFamily="18" charset="0"/>
                    <a:cs typeface="Times New Roman" panose="02020603050405020304" pitchFamily="18" charset="0"/>
                  </a:rPr>
                  <a:t>,1,b</a:t>
                </a:r>
                <a:r>
                  <a:rPr lang="en-US" altLang="zh-TW" sz="2800" baseline="-25000" dirty="0">
                    <a:latin typeface="Times New Roman" panose="02020603050405020304" pitchFamily="18" charset="0"/>
                    <a:cs typeface="Times New Roman" panose="02020603050405020304" pitchFamily="18" charset="0"/>
                  </a:rPr>
                  <a:t>i</a:t>
                </a:r>
                <a:r>
                  <a:rPr lang="en-US" altLang="zh-TW" sz="2800" dirty="0">
                    <a:latin typeface="Times New Roman" panose="02020603050405020304" pitchFamily="18" charset="0"/>
                    <a:cs typeface="Times New Roman" panose="02020603050405020304" pitchFamily="18" charset="0"/>
                  </a:rPr>
                  <a:t>), and the resources of each server e</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will switch to </a:t>
                </a:r>
                <a14:m>
                  <m:oMath xmlns:m="http://schemas.openxmlformats.org/officeDocument/2006/math">
                    <m:acc>
                      <m:accPr>
                        <m:chr m:val="⃑"/>
                        <m:ctrlPr>
                          <a:rPr lang="en-US" altLang="zh-TW" sz="2800" i="1">
                            <a:latin typeface="Cambria Math" panose="02040503050406030204" pitchFamily="18" charset="0"/>
                            <a:cs typeface="Times New Roman" panose="02020603050405020304" pitchFamily="18" charset="0"/>
                          </a:rPr>
                        </m:ctrlPr>
                      </m:accPr>
                      <m:e>
                        <m:r>
                          <a:rPr lang="en-US" altLang="zh-TW" sz="2800" i="1">
                            <a:latin typeface="Cambria Math" panose="02040503050406030204" pitchFamily="18" charset="0"/>
                            <a:cs typeface="Times New Roman" panose="02020603050405020304" pitchFamily="18" charset="0"/>
                          </a:rPr>
                          <m:t>𝑝</m:t>
                        </m:r>
                      </m:e>
                    </m:acc>
                  </m:oMath>
                </a14:m>
                <a:r>
                  <a:rPr lang="en-US" altLang="zh-TW" sz="2800" dirty="0">
                    <a:latin typeface="Times New Roman" panose="02020603050405020304" pitchFamily="18" charset="0"/>
                    <a:cs typeface="Times New Roman" panose="02020603050405020304" pitchFamily="18" charset="0"/>
                  </a:rPr>
                  <a:t>e =(S,V,B).</a:t>
                </a:r>
              </a:p>
              <a:p>
                <a:r>
                  <a:rPr lang="en-US" altLang="zh-TW" sz="2800" dirty="0">
                    <a:latin typeface="Times New Roman" panose="02020603050405020304" pitchFamily="18" charset="0"/>
                    <a:cs typeface="Times New Roman" panose="02020603050405020304" pitchFamily="18" charset="0"/>
                  </a:rPr>
                  <a:t>Recall the objective of the cost optimization problem is to minimize system cost while ensuring the QoS requirements of all tasks.</a:t>
                </a:r>
              </a:p>
              <a:p>
                <a:r>
                  <a:rPr lang="en-US" altLang="zh-TW" sz="2800" dirty="0">
                    <a:latin typeface="Times New Roman" panose="02020603050405020304" pitchFamily="18" charset="0"/>
                    <a:cs typeface="Times New Roman" panose="02020603050405020304" pitchFamily="18" charset="0"/>
                  </a:rPr>
                  <a:t>We can consider each task as a item and each server as a bin.</a:t>
                </a:r>
              </a:p>
              <a:p>
                <a:endParaRPr lang="zh-TW" altLang="en-US" sz="2800" dirty="0">
                  <a:latin typeface="Times New Roman" panose="02020603050405020304" pitchFamily="18" charset="0"/>
                  <a:cs typeface="Times New Roman" panose="02020603050405020304" pitchFamily="18" charset="0"/>
                </a:endParaRPr>
              </a:p>
            </p:txBody>
          </p:sp>
        </mc:Choice>
        <mc:Fallback xmlns="">
          <p:sp>
            <p:nvSpPr>
              <p:cNvPr id="3" name="內容版面配置區 2">
                <a:extLst>
                  <a:ext uri="{FF2B5EF4-FFF2-40B4-BE49-F238E27FC236}">
                    <a16:creationId xmlns:a16="http://schemas.microsoft.com/office/drawing/2014/main" id="{5A054F95-5DA2-49D0-BFC5-62AD7FDD246F}"/>
                  </a:ext>
                </a:extLst>
              </p:cNvPr>
              <p:cNvSpPr>
                <a:spLocks noGrp="1" noRot="1" noChangeAspect="1" noMove="1" noResize="1" noEditPoints="1" noAdjustHandles="1" noChangeArrowheads="1" noChangeShapeType="1" noTextEdit="1"/>
              </p:cNvSpPr>
              <p:nvPr>
                <p:ph idx="1"/>
              </p:nvPr>
            </p:nvSpPr>
            <p:spPr>
              <a:blipFill>
                <a:blip r:embed="rId3"/>
                <a:stretch>
                  <a:fillRect l="-1259" t="-1482" r="-593" b="-5660"/>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E39E3949-102B-47E5-820C-CE6A39EEB65A}"/>
              </a:ext>
            </a:extLst>
          </p:cNvPr>
          <p:cNvSpPr>
            <a:spLocks noGrp="1"/>
          </p:cNvSpPr>
          <p:nvPr>
            <p:ph type="sldNum" sz="quarter" idx="12"/>
          </p:nvPr>
        </p:nvSpPr>
        <p:spPr/>
        <p:txBody>
          <a:bodyPr/>
          <a:lstStyle/>
          <a:p>
            <a:pPr>
              <a:defRPr/>
            </a:pPr>
            <a:fld id="{ED95C714-5B02-47C9-A319-900C92638A80}" type="slidenum">
              <a:rPr lang="en-US" altLang="zh-TW" smtClean="0"/>
              <a:pPr>
                <a:defRPr/>
              </a:pPr>
              <a:t>38</a:t>
            </a:fld>
            <a:endParaRPr lang="en-US" altLang="zh-TW"/>
          </a:p>
        </p:txBody>
      </p:sp>
    </p:spTree>
    <p:extLst>
      <p:ext uri="{BB962C8B-B14F-4D97-AF65-F5344CB8AC3E}">
        <p14:creationId xmlns:p14="http://schemas.microsoft.com/office/powerpoint/2010/main" val="3238991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E1CCD0-8B44-4E7C-9F98-2420DBE76D01}"/>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SYSTEM MODEL</a:t>
            </a:r>
            <a:endParaRPr lang="zh-TW" altLang="en-US" dirty="0"/>
          </a:p>
        </p:txBody>
      </p:sp>
      <p:sp>
        <p:nvSpPr>
          <p:cNvPr id="3" name="內容版面配置區 2">
            <a:extLst>
              <a:ext uri="{FF2B5EF4-FFF2-40B4-BE49-F238E27FC236}">
                <a16:creationId xmlns:a16="http://schemas.microsoft.com/office/drawing/2014/main" id="{AF5433AB-E619-4D6A-AD24-E4ECD27BE714}"/>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Then, the goal is to use the minimum number of bins to pack all items into bins. Obviously, this special problem is equivalent to the three-dimensional vector packing problem, which is NP-hard [25].</a:t>
            </a:r>
          </a:p>
          <a:p>
            <a:r>
              <a:rPr lang="en-US" altLang="zh-TW" sz="2800" dirty="0">
                <a:latin typeface="Times New Roman" panose="02020603050405020304" pitchFamily="18" charset="0"/>
                <a:cs typeface="Times New Roman" panose="02020603050405020304" pitchFamily="18" charset="0"/>
              </a:rPr>
              <a:t>Prove that our cost optimization problem is NP-hard by using reduction to absurdity. </a:t>
            </a:r>
          </a:p>
          <a:p>
            <a:r>
              <a:rPr lang="en-US" altLang="zh-TW" sz="2800" dirty="0">
                <a:latin typeface="Times New Roman" panose="02020603050405020304" pitchFamily="18" charset="0"/>
                <a:cs typeface="Times New Roman" panose="02020603050405020304" pitchFamily="18" charset="0"/>
              </a:rPr>
              <a:t>Assuming the optimization problem is not NP-hard, then the special case of the problem must not be NP-hard. However, it is contrary to the conclusion we have derived. Hence our cost optimization problem is NP-hard.</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0771C6B4-08FB-4537-99E2-A6D7F672B0A5}"/>
              </a:ext>
            </a:extLst>
          </p:cNvPr>
          <p:cNvSpPr>
            <a:spLocks noGrp="1"/>
          </p:cNvSpPr>
          <p:nvPr>
            <p:ph type="sldNum" sz="quarter" idx="12"/>
          </p:nvPr>
        </p:nvSpPr>
        <p:spPr/>
        <p:txBody>
          <a:bodyPr/>
          <a:lstStyle/>
          <a:p>
            <a:pPr>
              <a:defRPr/>
            </a:pPr>
            <a:fld id="{ED95C714-5B02-47C9-A319-900C92638A80}" type="slidenum">
              <a:rPr lang="en-US" altLang="zh-TW" smtClean="0"/>
              <a:pPr>
                <a:defRPr/>
              </a:pPr>
              <a:t>39</a:t>
            </a:fld>
            <a:endParaRPr lang="en-US" altLang="zh-TW"/>
          </a:p>
        </p:txBody>
      </p:sp>
    </p:spTree>
    <p:extLst>
      <p:ext uri="{BB962C8B-B14F-4D97-AF65-F5344CB8AC3E}">
        <p14:creationId xmlns:p14="http://schemas.microsoft.com/office/powerpoint/2010/main" val="1586236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37AFB5D-222B-4B31-BACE-9F8EC97312FF}"/>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Performance evaluation shows that our algorithm can effectively reduce the cost of edge computing system while satisfying the delay requirements of all the tasks. </a:t>
            </a:r>
          </a:p>
          <a:p>
            <a:r>
              <a:rPr lang="en-US" altLang="zh-TW" sz="2800" dirty="0">
                <a:latin typeface="Times New Roman" panose="02020603050405020304" pitchFamily="18" charset="0"/>
                <a:cs typeface="Times New Roman" panose="02020603050405020304" pitchFamily="18" charset="0"/>
              </a:rPr>
              <a:t>Performance evaluation shows that our algorithm can effectively reduce the cost of edge computing system while satisfying the delay requirements of all the tasks.</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04C6B1D3-0DA3-4296-85E7-4F395E36EAD0}"/>
              </a:ext>
            </a:extLst>
          </p:cNvPr>
          <p:cNvSpPr>
            <a:spLocks noGrp="1"/>
          </p:cNvSpPr>
          <p:nvPr>
            <p:ph type="sldNum" sz="quarter" idx="12"/>
          </p:nvPr>
        </p:nvSpPr>
        <p:spPr/>
        <p:txBody>
          <a:bodyPr/>
          <a:lstStyle/>
          <a:p>
            <a:pPr>
              <a:defRPr/>
            </a:pPr>
            <a:fld id="{ED95C714-5B02-47C9-A319-900C92638A80}" type="slidenum">
              <a:rPr lang="en-US" altLang="zh-TW" smtClean="0"/>
              <a:pPr>
                <a:defRPr/>
              </a:pPr>
              <a:t>4</a:t>
            </a:fld>
            <a:endParaRPr lang="en-US" altLang="zh-TW"/>
          </a:p>
        </p:txBody>
      </p:sp>
      <p:sp>
        <p:nvSpPr>
          <p:cNvPr id="5" name="標題 1">
            <a:extLst>
              <a:ext uri="{FF2B5EF4-FFF2-40B4-BE49-F238E27FC236}">
                <a16:creationId xmlns:a16="http://schemas.microsoft.com/office/drawing/2014/main" id="{94B4C9E4-F544-4F92-8B4F-5A05D8121A90}"/>
              </a:ext>
            </a:extLst>
          </p:cNvPr>
          <p:cNvSpPr>
            <a:spLocks noGrp="1"/>
          </p:cNvSpPr>
          <p:nvPr>
            <p:ph type="title"/>
          </p:nvPr>
        </p:nvSpPr>
        <p:spPr>
          <a:xfrm>
            <a:off x="457200" y="274638"/>
            <a:ext cx="8229600" cy="1143000"/>
          </a:xfrm>
        </p:spPr>
        <p:txBody>
          <a:bodyPr/>
          <a:lstStyle/>
          <a:p>
            <a:pPr defTabSz="912813"/>
            <a:r>
              <a:rPr lang="en-US" altLang="zh-TW" dirty="0">
                <a:latin typeface="Times New Roman" panose="02020603050405020304" pitchFamily="18" charset="0"/>
                <a:cs typeface="Times New Roman" panose="02020603050405020304" pitchFamily="18" charset="0"/>
              </a:rPr>
              <a:t>Abstract</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5772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609466-19E0-4943-9682-A71A44E24832}"/>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ALGORITHM DESIGN</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5DA908E2-D8CD-4A85-9963-639EE3626648}"/>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In this section, we propose an efﬁcient TTSCO algorithm to solve our cost optimization problem. Then, we conduct the analysis for the TTSCO algorithm.</a:t>
            </a:r>
          </a:p>
          <a:p>
            <a:r>
              <a:rPr lang="en-US" altLang="zh-TW" sz="2800" dirty="0">
                <a:latin typeface="Times New Roman" panose="02020603050405020304" pitchFamily="18" charset="0"/>
                <a:cs typeface="Times New Roman" panose="02020603050405020304" pitchFamily="18" charset="0"/>
              </a:rPr>
              <a:t>Since the cost optimization problem proposed in this paper is NP-hard, it is impossible to obtain the optimal solution in polynomial time [26].</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FFC672B6-F523-4BB7-BC4B-75E0253CF60A}"/>
              </a:ext>
            </a:extLst>
          </p:cNvPr>
          <p:cNvSpPr>
            <a:spLocks noGrp="1"/>
          </p:cNvSpPr>
          <p:nvPr>
            <p:ph type="sldNum" sz="quarter" idx="12"/>
          </p:nvPr>
        </p:nvSpPr>
        <p:spPr/>
        <p:txBody>
          <a:bodyPr/>
          <a:lstStyle/>
          <a:p>
            <a:pPr>
              <a:defRPr/>
            </a:pPr>
            <a:fld id="{ED95C714-5B02-47C9-A319-900C92638A80}" type="slidenum">
              <a:rPr lang="en-US" altLang="zh-TW" smtClean="0"/>
              <a:pPr>
                <a:defRPr/>
              </a:pPr>
              <a:t>40</a:t>
            </a:fld>
            <a:endParaRPr lang="en-US" altLang="zh-TW"/>
          </a:p>
        </p:txBody>
      </p:sp>
    </p:spTree>
    <p:extLst>
      <p:ext uri="{BB962C8B-B14F-4D97-AF65-F5344CB8AC3E}">
        <p14:creationId xmlns:p14="http://schemas.microsoft.com/office/powerpoint/2010/main" val="15725400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D4625EE-1634-4452-A7AD-D5147418BEEB}"/>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Based on the heuristic algorithm (BF), we design TTSCO algorithm to solve the optimization problem.</a:t>
            </a:r>
          </a:p>
          <a:p>
            <a:r>
              <a:rPr lang="en-US" altLang="zh-TW" sz="2800" dirty="0">
                <a:latin typeface="Times New Roman" panose="02020603050405020304" pitchFamily="18" charset="0"/>
                <a:cs typeface="Times New Roman" panose="02020603050405020304" pitchFamily="18" charset="0"/>
              </a:rPr>
              <a:t>The TTSCO algorithm consists of two stages. In the stage 1, we obtain a preliminary task scheduling strategy using the improved BF algorithm. </a:t>
            </a:r>
          </a:p>
          <a:p>
            <a:r>
              <a:rPr lang="en-US" altLang="zh-TW" sz="2800" dirty="0">
                <a:latin typeface="Times New Roman" panose="02020603050405020304" pitchFamily="18" charset="0"/>
                <a:cs typeface="Times New Roman" panose="02020603050405020304" pitchFamily="18" charset="0"/>
              </a:rPr>
              <a:t>And in the stage 2, we optimize the previous task scheduling scheme and get the ﬁnial strategy.</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3062CEE0-0C24-4FC4-8009-8F5F79633A87}"/>
              </a:ext>
            </a:extLst>
          </p:cNvPr>
          <p:cNvSpPr>
            <a:spLocks noGrp="1"/>
          </p:cNvSpPr>
          <p:nvPr>
            <p:ph type="sldNum" sz="quarter" idx="12"/>
          </p:nvPr>
        </p:nvSpPr>
        <p:spPr/>
        <p:txBody>
          <a:bodyPr/>
          <a:lstStyle/>
          <a:p>
            <a:pPr>
              <a:defRPr/>
            </a:pPr>
            <a:fld id="{ED95C714-5B02-47C9-A319-900C92638A80}" type="slidenum">
              <a:rPr lang="en-US" altLang="zh-TW" smtClean="0"/>
              <a:pPr>
                <a:defRPr/>
              </a:pPr>
              <a:t>41</a:t>
            </a:fld>
            <a:endParaRPr lang="en-US" altLang="zh-TW"/>
          </a:p>
        </p:txBody>
      </p:sp>
      <p:sp>
        <p:nvSpPr>
          <p:cNvPr id="5" name="標題 1">
            <a:extLst>
              <a:ext uri="{FF2B5EF4-FFF2-40B4-BE49-F238E27FC236}">
                <a16:creationId xmlns:a16="http://schemas.microsoft.com/office/drawing/2014/main" id="{D29C60DB-2F9F-4FBF-A1B3-F2F66C49173B}"/>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ALGORITHM DESIGN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6808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8A3CAFF-912A-4872-814C-BEAAB06BB8B4}"/>
              </a:ext>
            </a:extLst>
          </p:cNvPr>
          <p:cNvSpPr>
            <a:spLocks noGrp="1"/>
          </p:cNvSpPr>
          <p:nvPr>
            <p:ph idx="1"/>
          </p:nvPr>
        </p:nvSpPr>
        <p:spPr/>
        <p:txBody>
          <a:bodyPr/>
          <a:lstStyle/>
          <a:p>
            <a:r>
              <a:rPr lang="en-US" altLang="zh-TW" sz="2800" i="1" dirty="0">
                <a:latin typeface="Times New Roman" panose="02020603050405020304" pitchFamily="18" charset="0"/>
                <a:cs typeface="Times New Roman" panose="02020603050405020304" pitchFamily="18" charset="0"/>
              </a:rPr>
              <a:t>Stage 1. </a:t>
            </a:r>
          </a:p>
          <a:p>
            <a:r>
              <a:rPr lang="en-US" altLang="zh-TW" sz="2800" dirty="0">
                <a:latin typeface="Times New Roman" panose="02020603050405020304" pitchFamily="18" charset="0"/>
                <a:cs typeface="Times New Roman" panose="02020603050405020304" pitchFamily="18" charset="0"/>
              </a:rPr>
              <a:t>Since the edge servers are heterogeneous in the cost optimization problem, the TTSCO algorithm should consider how to select edge servers to process the ofﬂoaded tasks. </a:t>
            </a:r>
          </a:p>
          <a:p>
            <a:r>
              <a:rPr lang="en-US" altLang="zh-TW" sz="2800" dirty="0">
                <a:latin typeface="Times New Roman" panose="02020603050405020304" pitchFamily="18" charset="0"/>
                <a:cs typeface="Times New Roman" panose="02020603050405020304" pitchFamily="18" charset="0"/>
              </a:rPr>
              <a:t>Recall the goal of our task scheduling strategy is to minimize the cost of edge computing system, TTSCO algorithm selects the server with the smallest unit cost u</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which is expressed as (19).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AFEC4015-2849-4AB7-951C-9E964D748F93}"/>
              </a:ext>
            </a:extLst>
          </p:cNvPr>
          <p:cNvSpPr>
            <a:spLocks noGrp="1"/>
          </p:cNvSpPr>
          <p:nvPr>
            <p:ph type="sldNum" sz="quarter" idx="12"/>
          </p:nvPr>
        </p:nvSpPr>
        <p:spPr/>
        <p:txBody>
          <a:bodyPr/>
          <a:lstStyle/>
          <a:p>
            <a:pPr>
              <a:defRPr/>
            </a:pPr>
            <a:fld id="{ED95C714-5B02-47C9-A319-900C92638A80}" type="slidenum">
              <a:rPr lang="en-US" altLang="zh-TW" smtClean="0"/>
              <a:pPr>
                <a:defRPr/>
              </a:pPr>
              <a:t>42</a:t>
            </a:fld>
            <a:endParaRPr lang="en-US" altLang="zh-TW"/>
          </a:p>
        </p:txBody>
      </p:sp>
      <p:sp>
        <p:nvSpPr>
          <p:cNvPr id="5" name="標題 1">
            <a:extLst>
              <a:ext uri="{FF2B5EF4-FFF2-40B4-BE49-F238E27FC236}">
                <a16:creationId xmlns:a16="http://schemas.microsoft.com/office/drawing/2014/main" id="{1CBC818E-5749-4675-99DC-07296E0EE1B6}"/>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ALGORITHM DESIGN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9671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B90A0E1-2B3E-4347-8C08-760B82D7C08F}"/>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Without loss of generality, the unit cost of different edge servers are also unequal.</a:t>
            </a:r>
          </a:p>
          <a:p>
            <a:endParaRPr lang="en-US" altLang="zh-TW" sz="2800" dirty="0">
              <a:latin typeface="Times New Roman" panose="02020603050405020304" pitchFamily="18" charset="0"/>
              <a:cs typeface="Times New Roman" panose="02020603050405020304" pitchFamily="18" charset="0"/>
            </a:endParaRPr>
          </a:p>
          <a:p>
            <a:endParaRPr lang="en-US" altLang="zh-TW" sz="2800" dirty="0">
              <a:latin typeface="Times New Roman" panose="02020603050405020304" pitchFamily="18" charset="0"/>
              <a:cs typeface="Times New Roman" panose="02020603050405020304" pitchFamily="18" charset="0"/>
            </a:endParaRPr>
          </a:p>
          <a:p>
            <a:r>
              <a:rPr lang="en-US" altLang="zh-TW" sz="2800" dirty="0"/>
              <a:t>Where z</a:t>
            </a:r>
            <a:r>
              <a:rPr lang="en-US" altLang="zh-TW" sz="2800" baseline="-25000" dirty="0"/>
              <a:t>j</a:t>
            </a:r>
            <a:r>
              <a:rPr lang="en-US" altLang="zh-TW" sz="2800" dirty="0"/>
              <a:t> denote the size of server e</a:t>
            </a:r>
            <a:r>
              <a:rPr lang="en-US" altLang="zh-TW" sz="2800" baseline="-25000" dirty="0"/>
              <a:t>j</a:t>
            </a:r>
            <a:r>
              <a:rPr lang="en-US" altLang="zh-TW" sz="2800" dirty="0"/>
              <a:t>,</a:t>
            </a:r>
          </a:p>
          <a:p>
            <a:pPr marL="0" indent="0">
              <a:buNone/>
            </a:pPr>
            <a:endParaRPr lang="zh-TW" altLang="en-US" sz="2800" dirty="0"/>
          </a:p>
        </p:txBody>
      </p:sp>
      <p:sp>
        <p:nvSpPr>
          <p:cNvPr id="4" name="投影片編號版面配置區 3">
            <a:extLst>
              <a:ext uri="{FF2B5EF4-FFF2-40B4-BE49-F238E27FC236}">
                <a16:creationId xmlns:a16="http://schemas.microsoft.com/office/drawing/2014/main" id="{B4E81B21-1A02-4B8B-A540-252FC37BDAD6}"/>
              </a:ext>
            </a:extLst>
          </p:cNvPr>
          <p:cNvSpPr>
            <a:spLocks noGrp="1"/>
          </p:cNvSpPr>
          <p:nvPr>
            <p:ph type="sldNum" sz="quarter" idx="12"/>
          </p:nvPr>
        </p:nvSpPr>
        <p:spPr/>
        <p:txBody>
          <a:bodyPr/>
          <a:lstStyle/>
          <a:p>
            <a:pPr>
              <a:defRPr/>
            </a:pPr>
            <a:fld id="{ED95C714-5B02-47C9-A319-900C92638A80}" type="slidenum">
              <a:rPr lang="en-US" altLang="zh-TW" smtClean="0"/>
              <a:pPr>
                <a:defRPr/>
              </a:pPr>
              <a:t>43</a:t>
            </a:fld>
            <a:endParaRPr lang="en-US" altLang="zh-TW"/>
          </a:p>
        </p:txBody>
      </p:sp>
      <p:sp>
        <p:nvSpPr>
          <p:cNvPr id="5" name="標題 1">
            <a:extLst>
              <a:ext uri="{FF2B5EF4-FFF2-40B4-BE49-F238E27FC236}">
                <a16:creationId xmlns:a16="http://schemas.microsoft.com/office/drawing/2014/main" id="{AEDFFF4B-2B0D-45D8-8C45-E720257E3E3C}"/>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ALGORITHM DESIGN</a:t>
            </a:r>
            <a:endParaRPr lang="zh-TW" altLang="en-US" dirty="0">
              <a:latin typeface="Times New Roman" panose="02020603050405020304" pitchFamily="18" charset="0"/>
              <a:cs typeface="Times New Roman" panose="02020603050405020304" pitchFamily="18" charset="0"/>
            </a:endParaRPr>
          </a:p>
        </p:txBody>
      </p:sp>
      <p:pic>
        <p:nvPicPr>
          <p:cNvPr id="6" name="圖片 5">
            <a:extLst>
              <a:ext uri="{FF2B5EF4-FFF2-40B4-BE49-F238E27FC236}">
                <a16:creationId xmlns:a16="http://schemas.microsoft.com/office/drawing/2014/main" id="{CC298E0C-E1B0-4F96-B1D7-06713ADD471B}"/>
              </a:ext>
            </a:extLst>
          </p:cNvPr>
          <p:cNvPicPr>
            <a:picLocks noChangeAspect="1"/>
          </p:cNvPicPr>
          <p:nvPr/>
        </p:nvPicPr>
        <p:blipFill>
          <a:blip r:embed="rId3"/>
          <a:stretch>
            <a:fillRect/>
          </a:stretch>
        </p:blipFill>
        <p:spPr>
          <a:xfrm>
            <a:off x="2014180" y="2636912"/>
            <a:ext cx="5115639" cy="962159"/>
          </a:xfrm>
          <a:prstGeom prst="rect">
            <a:avLst/>
          </a:prstGeom>
        </p:spPr>
      </p:pic>
      <p:pic>
        <p:nvPicPr>
          <p:cNvPr id="7" name="圖片 6">
            <a:extLst>
              <a:ext uri="{FF2B5EF4-FFF2-40B4-BE49-F238E27FC236}">
                <a16:creationId xmlns:a16="http://schemas.microsoft.com/office/drawing/2014/main" id="{D140880A-F6EF-4062-8897-AA7C06A502B6}"/>
              </a:ext>
            </a:extLst>
          </p:cNvPr>
          <p:cNvPicPr>
            <a:picLocks noChangeAspect="1"/>
          </p:cNvPicPr>
          <p:nvPr/>
        </p:nvPicPr>
        <p:blipFill>
          <a:blip r:embed="rId4"/>
          <a:stretch>
            <a:fillRect/>
          </a:stretch>
        </p:blipFill>
        <p:spPr>
          <a:xfrm>
            <a:off x="956757" y="4400590"/>
            <a:ext cx="7230484" cy="924054"/>
          </a:xfrm>
          <a:prstGeom prst="rect">
            <a:avLst/>
          </a:prstGeom>
        </p:spPr>
      </p:pic>
    </p:spTree>
    <p:extLst>
      <p:ext uri="{BB962C8B-B14F-4D97-AF65-F5344CB8AC3E}">
        <p14:creationId xmlns:p14="http://schemas.microsoft.com/office/powerpoint/2010/main" val="560426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E1F25E9E-313A-406B-B2C1-AFA9F052D391}"/>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We deﬁne </a:t>
                </a:r>
                <a14:m>
                  <m:oMath xmlns:m="http://schemas.openxmlformats.org/officeDocument/2006/math">
                    <m:acc>
                      <m:accPr>
                        <m:chr m:val="⃑"/>
                        <m:ctrlPr>
                          <a:rPr lang="en-US" altLang="zh-TW" sz="2800" i="1">
                            <a:latin typeface="Cambria Math" panose="02040503050406030204" pitchFamily="18" charset="0"/>
                            <a:cs typeface="Times New Roman" panose="02020603050405020304" pitchFamily="18" charset="0"/>
                          </a:rPr>
                        </m:ctrlPr>
                      </m:accPr>
                      <m:e>
                        <m:r>
                          <a:rPr lang="en-US" altLang="zh-TW" sz="2800" b="0" i="1" smtClean="0">
                            <a:latin typeface="Cambria Math" panose="02040503050406030204" pitchFamily="18" charset="0"/>
                            <a:cs typeface="Times New Roman" panose="02020603050405020304" pitchFamily="18" charset="0"/>
                          </a:rPr>
                          <m:t>𝑞</m:t>
                        </m:r>
                      </m:e>
                    </m:acc>
                  </m:oMath>
                </a14:m>
                <a:r>
                  <a:rPr lang="en-US" altLang="zh-TW" sz="2800" dirty="0">
                    <a:latin typeface="Times New Roman" panose="02020603050405020304" pitchFamily="18" charset="0"/>
                    <a:cs typeface="Times New Roman" panose="02020603050405020304" pitchFamily="18" charset="0"/>
                  </a:rPr>
                  <a:t>e</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as the remaining available resources of server e</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after some tasks are scheduled to it. Based on the BF algorithm, for the ofﬂoaded tasks which can be processed on the server e</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ECA selects the largest task to be process on this server. </a:t>
                </a:r>
              </a:p>
              <a:p>
                <a:r>
                  <a:rPr lang="en-US" altLang="zh-TW" sz="2800" dirty="0">
                    <a:latin typeface="Times New Roman" panose="02020603050405020304" pitchFamily="18" charset="0"/>
                    <a:cs typeface="Times New Roman" panose="02020603050405020304" pitchFamily="18" charset="0"/>
                  </a:rPr>
                  <a:t>In the TTSCO algorithm, we deﬁne largest to be the task that maximizes the dot product h</a:t>
                </a:r>
                <a:r>
                  <a:rPr lang="en-US" altLang="zh-TW" sz="2800" baseline="-25000" dirty="0">
                    <a:latin typeface="Times New Roman" panose="02020603050405020304" pitchFamily="18" charset="0"/>
                    <a:cs typeface="Times New Roman" panose="02020603050405020304" pitchFamily="18" charset="0"/>
                  </a:rPr>
                  <a:t>i</a:t>
                </a:r>
                <a:r>
                  <a:rPr lang="en-US" altLang="zh-TW" sz="2800" dirty="0">
                    <a:latin typeface="Times New Roman" panose="02020603050405020304" pitchFamily="18" charset="0"/>
                    <a:cs typeface="Times New Roman" panose="02020603050405020304" pitchFamily="18" charset="0"/>
                  </a:rPr>
                  <a:t> [27]. </a:t>
                </a:r>
              </a:p>
              <a:p>
                <a:endParaRPr lang="zh-TW" altLang="en-US" sz="2800" dirty="0">
                  <a:latin typeface="Times New Roman" panose="02020603050405020304" pitchFamily="18" charset="0"/>
                  <a:cs typeface="Times New Roman" panose="02020603050405020304" pitchFamily="18" charset="0"/>
                </a:endParaRPr>
              </a:p>
            </p:txBody>
          </p:sp>
        </mc:Choice>
        <mc:Fallback xmlns="">
          <p:sp>
            <p:nvSpPr>
              <p:cNvPr id="3" name="內容版面配置區 2">
                <a:extLst>
                  <a:ext uri="{FF2B5EF4-FFF2-40B4-BE49-F238E27FC236}">
                    <a16:creationId xmlns:a16="http://schemas.microsoft.com/office/drawing/2014/main" id="{E1F25E9E-313A-406B-B2C1-AFA9F052D391}"/>
                  </a:ext>
                </a:extLst>
              </p:cNvPr>
              <p:cNvSpPr>
                <a:spLocks noGrp="1" noRot="1" noChangeAspect="1" noMove="1" noResize="1" noEditPoints="1" noAdjustHandles="1" noChangeArrowheads="1" noChangeShapeType="1" noTextEdit="1"/>
              </p:cNvSpPr>
              <p:nvPr>
                <p:ph idx="1"/>
              </p:nvPr>
            </p:nvSpPr>
            <p:spPr>
              <a:blipFill>
                <a:blip r:embed="rId3"/>
                <a:stretch>
                  <a:fillRect l="-1259" t="-1482" r="-741"/>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480C29BC-EC16-496B-B288-9DD2744E086C}"/>
              </a:ext>
            </a:extLst>
          </p:cNvPr>
          <p:cNvSpPr>
            <a:spLocks noGrp="1"/>
          </p:cNvSpPr>
          <p:nvPr>
            <p:ph type="sldNum" sz="quarter" idx="12"/>
          </p:nvPr>
        </p:nvSpPr>
        <p:spPr/>
        <p:txBody>
          <a:bodyPr/>
          <a:lstStyle/>
          <a:p>
            <a:pPr>
              <a:defRPr/>
            </a:pPr>
            <a:fld id="{ED95C714-5B02-47C9-A319-900C92638A80}" type="slidenum">
              <a:rPr lang="en-US" altLang="zh-TW" smtClean="0"/>
              <a:pPr>
                <a:defRPr/>
              </a:pPr>
              <a:t>44</a:t>
            </a:fld>
            <a:endParaRPr lang="en-US" altLang="zh-TW" dirty="0"/>
          </a:p>
        </p:txBody>
      </p:sp>
      <p:sp>
        <p:nvSpPr>
          <p:cNvPr id="5" name="標題 1">
            <a:extLst>
              <a:ext uri="{FF2B5EF4-FFF2-40B4-BE49-F238E27FC236}">
                <a16:creationId xmlns:a16="http://schemas.microsoft.com/office/drawing/2014/main" id="{ED393912-B854-4061-AD6D-DE0EC081550C}"/>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ALGORITHM DESIGN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2788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70D69004-3055-4EF4-823B-5608385BE580}"/>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Formally, the dot product h</a:t>
            </a:r>
            <a:r>
              <a:rPr lang="en-US" altLang="zh-TW" sz="2800" baseline="-25000" dirty="0">
                <a:latin typeface="Times New Roman" panose="02020603050405020304" pitchFamily="18" charset="0"/>
                <a:cs typeface="Times New Roman" panose="02020603050405020304" pitchFamily="18" charset="0"/>
              </a:rPr>
              <a:t>i</a:t>
            </a:r>
            <a:r>
              <a:rPr lang="en-US" altLang="zh-TW" sz="2800" dirty="0">
                <a:latin typeface="Times New Roman" panose="02020603050405020304" pitchFamily="18" charset="0"/>
                <a:cs typeface="Times New Roman" panose="02020603050405020304" pitchFamily="18" charset="0"/>
              </a:rPr>
              <a:t> can be expressed as,</a:t>
            </a:r>
          </a:p>
          <a:p>
            <a:endParaRPr lang="en-US" altLang="zh-TW" sz="2800" dirty="0">
              <a:latin typeface="Times New Roman" panose="02020603050405020304" pitchFamily="18" charset="0"/>
              <a:cs typeface="Times New Roman" panose="02020603050405020304" pitchFamily="18" charset="0"/>
            </a:endParaRPr>
          </a:p>
          <a:p>
            <a:endParaRPr lang="en-US" altLang="zh-TW" sz="2800" dirty="0">
              <a:latin typeface="Times New Roman" panose="02020603050405020304" pitchFamily="18" charset="0"/>
              <a:cs typeface="Times New Roman" panose="02020603050405020304" pitchFamily="18" charset="0"/>
            </a:endParaRPr>
          </a:p>
          <a:p>
            <a:r>
              <a:rPr lang="en-US" altLang="zh-TW" sz="2800" dirty="0">
                <a:latin typeface="Times New Roman" panose="02020603050405020304" pitchFamily="18" charset="0"/>
                <a:cs typeface="Times New Roman" panose="02020603050405020304" pitchFamily="18" charset="0"/>
              </a:rPr>
              <a:t>Where</a:t>
            </a:r>
          </a:p>
          <a:p>
            <a:endParaRPr lang="en-US" altLang="zh-TW" sz="2800" dirty="0">
              <a:latin typeface="Times New Roman" panose="02020603050405020304" pitchFamily="18" charset="0"/>
              <a:cs typeface="Times New Roman" panose="02020603050405020304" pitchFamily="18" charset="0"/>
            </a:endParaRPr>
          </a:p>
          <a:p>
            <a:endParaRPr lang="en-US" altLang="zh-TW" sz="2800" dirty="0">
              <a:latin typeface="Times New Roman" panose="02020603050405020304" pitchFamily="18" charset="0"/>
              <a:cs typeface="Times New Roman" panose="02020603050405020304" pitchFamily="18" charset="0"/>
            </a:endParaRPr>
          </a:p>
          <a:p>
            <a:endParaRPr lang="en-US" altLang="zh-TW" sz="2800" dirty="0">
              <a:latin typeface="Times New Roman" panose="02020603050405020304" pitchFamily="18" charset="0"/>
              <a:cs typeface="Times New Roman" panose="02020603050405020304" pitchFamily="18" charset="0"/>
            </a:endParaRPr>
          </a:p>
          <a:p>
            <a:r>
              <a:rPr lang="en-US" altLang="zh-TW" sz="2800" dirty="0">
                <a:latin typeface="Times New Roman" panose="02020603050405020304" pitchFamily="18" charset="0"/>
                <a:cs typeface="Times New Roman" panose="02020603050405020304" pitchFamily="18" charset="0"/>
              </a:rPr>
              <a:t>Within p</a:t>
            </a:r>
            <a:r>
              <a:rPr lang="en-US" altLang="zh-TW" sz="2800" baseline="-25000" dirty="0">
                <a:latin typeface="Times New Roman" panose="02020603050405020304" pitchFamily="18" charset="0"/>
                <a:cs typeface="Times New Roman" panose="02020603050405020304" pitchFamily="18" charset="0"/>
              </a:rPr>
              <a:t>t∗j</a:t>
            </a:r>
            <a:r>
              <a:rPr lang="en-US" altLang="zh-TW" sz="2800" dirty="0">
                <a:latin typeface="Times New Roman" panose="02020603050405020304" pitchFamily="18" charset="0"/>
                <a:cs typeface="Times New Roman" panose="02020603050405020304" pitchFamily="18" charset="0"/>
              </a:rPr>
              <a:t> denote the resource requirements of all tasks scheduled to server e</a:t>
            </a:r>
            <a:r>
              <a:rPr lang="en-US" altLang="zh-TW" sz="2800" baseline="-250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a:t>
            </a: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32DB1632-07BF-4DE6-8B5E-8D52C6A22281}"/>
              </a:ext>
            </a:extLst>
          </p:cNvPr>
          <p:cNvSpPr>
            <a:spLocks noGrp="1"/>
          </p:cNvSpPr>
          <p:nvPr>
            <p:ph type="sldNum" sz="quarter" idx="12"/>
          </p:nvPr>
        </p:nvSpPr>
        <p:spPr/>
        <p:txBody>
          <a:bodyPr/>
          <a:lstStyle/>
          <a:p>
            <a:pPr>
              <a:defRPr/>
            </a:pPr>
            <a:fld id="{ED95C714-5B02-47C9-A319-900C92638A80}" type="slidenum">
              <a:rPr lang="en-US" altLang="zh-TW" smtClean="0"/>
              <a:pPr>
                <a:defRPr/>
              </a:pPr>
              <a:t>45</a:t>
            </a:fld>
            <a:endParaRPr lang="en-US" altLang="zh-TW"/>
          </a:p>
        </p:txBody>
      </p:sp>
      <p:sp>
        <p:nvSpPr>
          <p:cNvPr id="5" name="標題 1">
            <a:extLst>
              <a:ext uri="{FF2B5EF4-FFF2-40B4-BE49-F238E27FC236}">
                <a16:creationId xmlns:a16="http://schemas.microsoft.com/office/drawing/2014/main" id="{8F3B7EE1-9426-4DF9-9222-AA03EC8904EB}"/>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ALGORITHM DESIGN</a:t>
            </a:r>
            <a:endParaRPr lang="zh-TW" altLang="en-US" dirty="0">
              <a:latin typeface="Times New Roman" panose="02020603050405020304" pitchFamily="18" charset="0"/>
              <a:cs typeface="Times New Roman" panose="02020603050405020304" pitchFamily="18" charset="0"/>
            </a:endParaRPr>
          </a:p>
        </p:txBody>
      </p:sp>
      <p:pic>
        <p:nvPicPr>
          <p:cNvPr id="6" name="圖片 5">
            <a:extLst>
              <a:ext uri="{FF2B5EF4-FFF2-40B4-BE49-F238E27FC236}">
                <a16:creationId xmlns:a16="http://schemas.microsoft.com/office/drawing/2014/main" id="{3BE17AD9-9756-4E46-804F-8F49FA81FF53}"/>
              </a:ext>
            </a:extLst>
          </p:cNvPr>
          <p:cNvPicPr>
            <a:picLocks noChangeAspect="1"/>
          </p:cNvPicPr>
          <p:nvPr/>
        </p:nvPicPr>
        <p:blipFill>
          <a:blip r:embed="rId3"/>
          <a:stretch>
            <a:fillRect/>
          </a:stretch>
        </p:blipFill>
        <p:spPr>
          <a:xfrm>
            <a:off x="1533101" y="2204864"/>
            <a:ext cx="6077798" cy="1076475"/>
          </a:xfrm>
          <a:prstGeom prst="rect">
            <a:avLst/>
          </a:prstGeom>
        </p:spPr>
      </p:pic>
      <p:pic>
        <p:nvPicPr>
          <p:cNvPr id="7" name="圖片 6">
            <a:extLst>
              <a:ext uri="{FF2B5EF4-FFF2-40B4-BE49-F238E27FC236}">
                <a16:creationId xmlns:a16="http://schemas.microsoft.com/office/drawing/2014/main" id="{3826F75D-8FF8-44FA-95D4-1D09199DE168}"/>
              </a:ext>
            </a:extLst>
          </p:cNvPr>
          <p:cNvPicPr>
            <a:picLocks noChangeAspect="1"/>
          </p:cNvPicPr>
          <p:nvPr/>
        </p:nvPicPr>
        <p:blipFill>
          <a:blip r:embed="rId4"/>
          <a:stretch>
            <a:fillRect/>
          </a:stretch>
        </p:blipFill>
        <p:spPr>
          <a:xfrm>
            <a:off x="1614085" y="3789040"/>
            <a:ext cx="5763429" cy="1200318"/>
          </a:xfrm>
          <a:prstGeom prst="rect">
            <a:avLst/>
          </a:prstGeom>
        </p:spPr>
      </p:pic>
    </p:spTree>
    <p:extLst>
      <p:ext uri="{BB962C8B-B14F-4D97-AF65-F5344CB8AC3E}">
        <p14:creationId xmlns:p14="http://schemas.microsoft.com/office/powerpoint/2010/main" val="796920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85F229D-A5F2-4A8C-AD6D-D234B7D323C7}"/>
              </a:ext>
            </a:extLst>
          </p:cNvPr>
          <p:cNvSpPr>
            <a:spLocks noGrp="1"/>
          </p:cNvSpPr>
          <p:nvPr>
            <p:ph idx="1"/>
          </p:nvPr>
        </p:nvSpPr>
        <p:spPr/>
        <p:txBody>
          <a:bodyPr/>
          <a:lstStyle/>
          <a:p>
            <a:r>
              <a:rPr lang="en-US" altLang="zh-TW" sz="2800" i="1" dirty="0">
                <a:latin typeface="Times New Roman" panose="02020603050405020304" pitchFamily="18" charset="0"/>
                <a:cs typeface="Times New Roman" panose="02020603050405020304" pitchFamily="18" charset="0"/>
              </a:rPr>
              <a:t>Stage 2.</a:t>
            </a:r>
          </a:p>
          <a:p>
            <a:r>
              <a:rPr lang="en-US" altLang="zh-TW" sz="2800" dirty="0">
                <a:latin typeface="Times New Roman" panose="02020603050405020304" pitchFamily="18" charset="0"/>
                <a:cs typeface="Times New Roman" panose="02020603050405020304" pitchFamily="18" charset="0"/>
              </a:rPr>
              <a:t>After the stage 1, we get the preliminary task scheduling strategy. But it is worth noting that, in some special cases, the system cost of preliminary scheduling strategy can be reduced further. </a:t>
            </a:r>
          </a:p>
          <a:p>
            <a:r>
              <a:rPr lang="en-US" altLang="zh-TW" sz="2800" dirty="0">
                <a:latin typeface="Times New Roman" panose="02020603050405020304" pitchFamily="18" charset="0"/>
                <a:cs typeface="Times New Roman" panose="02020603050405020304" pitchFamily="18" charset="0"/>
              </a:rPr>
              <a:t>For a simple example, consider there are two tasks A1, A2 to be computed, and two edge servers B1, B2. The resource requirement vector of tasks A1, A2 are (10,10,10) and (20,20,20), respectively.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A95DCB57-AFD2-4C32-9B7E-1F0D3997A884}"/>
              </a:ext>
            </a:extLst>
          </p:cNvPr>
          <p:cNvSpPr>
            <a:spLocks noGrp="1"/>
          </p:cNvSpPr>
          <p:nvPr>
            <p:ph type="sldNum" sz="quarter" idx="12"/>
          </p:nvPr>
        </p:nvSpPr>
        <p:spPr/>
        <p:txBody>
          <a:bodyPr/>
          <a:lstStyle/>
          <a:p>
            <a:pPr>
              <a:defRPr/>
            </a:pPr>
            <a:fld id="{ED95C714-5B02-47C9-A319-900C92638A80}" type="slidenum">
              <a:rPr lang="en-US" altLang="zh-TW" smtClean="0"/>
              <a:pPr>
                <a:defRPr/>
              </a:pPr>
              <a:t>46</a:t>
            </a:fld>
            <a:endParaRPr lang="en-US" altLang="zh-TW"/>
          </a:p>
        </p:txBody>
      </p:sp>
      <p:sp>
        <p:nvSpPr>
          <p:cNvPr id="5" name="標題 1">
            <a:extLst>
              <a:ext uri="{FF2B5EF4-FFF2-40B4-BE49-F238E27FC236}">
                <a16:creationId xmlns:a16="http://schemas.microsoft.com/office/drawing/2014/main" id="{FC6273C0-A4B6-468C-81BF-CEFE2080DC80}"/>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ALGORITHM DESIGN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093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85F229D-A5F2-4A8C-AD6D-D234B7D323C7}"/>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And the available resource vector of servers B1 and B2 are (15,15,15) and (50,50,50), respectively.</a:t>
            </a:r>
          </a:p>
          <a:p>
            <a:r>
              <a:rPr lang="en-US" altLang="zh-TW" sz="2800" dirty="0">
                <a:latin typeface="Times New Roman" panose="02020603050405020304" pitchFamily="18" charset="0"/>
                <a:cs typeface="Times New Roman" panose="02020603050405020304" pitchFamily="18" charset="0"/>
              </a:rPr>
              <a:t>According to the ﬁrst scheduling stage, task A1 will be scheduled to server B1, then task A2 will be scheduled to server B2. In this case, the total cost is the sum of two servers’ cost. </a:t>
            </a:r>
          </a:p>
          <a:p>
            <a:r>
              <a:rPr lang="en-US" altLang="zh-TW" sz="2800" dirty="0">
                <a:latin typeface="Times New Roman" panose="02020603050405020304" pitchFamily="18" charset="0"/>
                <a:cs typeface="Times New Roman" panose="02020603050405020304" pitchFamily="18" charset="0"/>
              </a:rPr>
              <a:t>However, if all tasks are scheduled to server B2 for processing, the total cost is only the cost of server B2. By this scheduling strategy, the total cost is obviously reduced.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A95DCB57-AFD2-4C32-9B7E-1F0D3997A884}"/>
              </a:ext>
            </a:extLst>
          </p:cNvPr>
          <p:cNvSpPr>
            <a:spLocks noGrp="1"/>
          </p:cNvSpPr>
          <p:nvPr>
            <p:ph type="sldNum" sz="quarter" idx="12"/>
          </p:nvPr>
        </p:nvSpPr>
        <p:spPr/>
        <p:txBody>
          <a:bodyPr/>
          <a:lstStyle/>
          <a:p>
            <a:pPr>
              <a:defRPr/>
            </a:pPr>
            <a:fld id="{ED95C714-5B02-47C9-A319-900C92638A80}" type="slidenum">
              <a:rPr lang="en-US" altLang="zh-TW" smtClean="0"/>
              <a:pPr>
                <a:defRPr/>
              </a:pPr>
              <a:t>47</a:t>
            </a:fld>
            <a:endParaRPr lang="en-US" altLang="zh-TW"/>
          </a:p>
        </p:txBody>
      </p:sp>
      <p:sp>
        <p:nvSpPr>
          <p:cNvPr id="5" name="標題 1">
            <a:extLst>
              <a:ext uri="{FF2B5EF4-FFF2-40B4-BE49-F238E27FC236}">
                <a16:creationId xmlns:a16="http://schemas.microsoft.com/office/drawing/2014/main" id="{FC6273C0-A4B6-468C-81BF-CEFE2080DC80}"/>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ALGORITHM DESIGN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168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85F229D-A5F2-4A8C-AD6D-D234B7D323C7}"/>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According to the above example, for the server which is selected in the end, only a small amount resources are used. </a:t>
            </a:r>
          </a:p>
          <a:p>
            <a:r>
              <a:rPr lang="en-US" altLang="zh-TW" sz="2800" dirty="0">
                <a:latin typeface="Times New Roman" panose="02020603050405020304" pitchFamily="18" charset="0"/>
                <a:cs typeface="Times New Roman" panose="02020603050405020304" pitchFamily="18" charset="0"/>
              </a:rPr>
              <a:t>Therefore, after the ﬁrst scheduling stage, we need to further optimize the scheduling strategy to reduce unnecessary cost. In the general case, the last selected server will have a large amount of available resources.</a:t>
            </a:r>
          </a:p>
          <a:p>
            <a:r>
              <a:rPr lang="en-US" altLang="zh-TW" sz="2800" dirty="0">
                <a:latin typeface="Times New Roman" panose="02020603050405020304" pitchFamily="18" charset="0"/>
                <a:cs typeface="Times New Roman" panose="02020603050405020304" pitchFamily="18" charset="0"/>
              </a:rPr>
              <a:t>In the TTSCO algorithm, we propose an optimization strategy to maximize resources utilization of the last selected server.</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A95DCB57-AFD2-4C32-9B7E-1F0D3997A884}"/>
              </a:ext>
            </a:extLst>
          </p:cNvPr>
          <p:cNvSpPr>
            <a:spLocks noGrp="1"/>
          </p:cNvSpPr>
          <p:nvPr>
            <p:ph type="sldNum" sz="quarter" idx="12"/>
          </p:nvPr>
        </p:nvSpPr>
        <p:spPr/>
        <p:txBody>
          <a:bodyPr/>
          <a:lstStyle/>
          <a:p>
            <a:pPr>
              <a:defRPr/>
            </a:pPr>
            <a:fld id="{ED95C714-5B02-47C9-A319-900C92638A80}" type="slidenum">
              <a:rPr lang="en-US" altLang="zh-TW" smtClean="0"/>
              <a:pPr>
                <a:defRPr/>
              </a:pPr>
              <a:t>48</a:t>
            </a:fld>
            <a:endParaRPr lang="en-US" altLang="zh-TW"/>
          </a:p>
        </p:txBody>
      </p:sp>
      <p:sp>
        <p:nvSpPr>
          <p:cNvPr id="5" name="標題 1">
            <a:extLst>
              <a:ext uri="{FF2B5EF4-FFF2-40B4-BE49-F238E27FC236}">
                <a16:creationId xmlns:a16="http://schemas.microsoft.com/office/drawing/2014/main" id="{FC6273C0-A4B6-468C-81BF-CEFE2080DC80}"/>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ALGORITHM DESIGN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27898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85F229D-A5F2-4A8C-AD6D-D234B7D323C7}"/>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The main idea of optimization strategy is to re-put the tasks in the smallest cost servers into the last selected server after the ﬁrst stage. </a:t>
            </a:r>
          </a:p>
          <a:p>
            <a:r>
              <a:rPr lang="en-US" altLang="zh-TW" sz="2800" dirty="0">
                <a:latin typeface="Times New Roman" panose="02020603050405020304" pitchFamily="18" charset="0"/>
                <a:cs typeface="Times New Roman" panose="02020603050405020304" pitchFamily="18" charset="0"/>
              </a:rPr>
              <a:t>In this way, the TTSCO algorithm can increase the utilization of the server with highest cost, and reduce unnecessary cost which are caused by the servers with smaller cost. </a:t>
            </a:r>
          </a:p>
          <a:p>
            <a:r>
              <a:rPr lang="en-US" altLang="zh-TW" sz="2800" dirty="0">
                <a:latin typeface="Times New Roman" panose="02020603050405020304" pitchFamily="18" charset="0"/>
                <a:cs typeface="Times New Roman" panose="02020603050405020304" pitchFamily="18" charset="0"/>
              </a:rPr>
              <a:t>Summarize all above discussions, we propose the TTSCO algorithm to solve our optimization problem, as shown in Algorithm 1.</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A95DCB57-AFD2-4C32-9B7E-1F0D3997A884}"/>
              </a:ext>
            </a:extLst>
          </p:cNvPr>
          <p:cNvSpPr>
            <a:spLocks noGrp="1"/>
          </p:cNvSpPr>
          <p:nvPr>
            <p:ph type="sldNum" sz="quarter" idx="12"/>
          </p:nvPr>
        </p:nvSpPr>
        <p:spPr/>
        <p:txBody>
          <a:bodyPr/>
          <a:lstStyle/>
          <a:p>
            <a:pPr>
              <a:defRPr/>
            </a:pPr>
            <a:fld id="{ED95C714-5B02-47C9-A319-900C92638A80}" type="slidenum">
              <a:rPr lang="en-US" altLang="zh-TW" smtClean="0"/>
              <a:pPr>
                <a:defRPr/>
              </a:pPr>
              <a:t>49</a:t>
            </a:fld>
            <a:endParaRPr lang="en-US" altLang="zh-TW"/>
          </a:p>
        </p:txBody>
      </p:sp>
      <p:sp>
        <p:nvSpPr>
          <p:cNvPr id="5" name="標題 1">
            <a:extLst>
              <a:ext uri="{FF2B5EF4-FFF2-40B4-BE49-F238E27FC236}">
                <a16:creationId xmlns:a16="http://schemas.microsoft.com/office/drawing/2014/main" id="{FC6273C0-A4B6-468C-81BF-CEFE2080DC80}"/>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ALGORITHM DESIGN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1167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81F653-28B8-4C03-A545-33FF3E9A4512}"/>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INTRODUCTION</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62E45414-CC80-4A1B-BD75-F4C7FF149205}"/>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With the development of IoT technology, the number of delay-sensitive applications (e.g., health monitoring [1], location-based augmented reality games) are increasing rapidly [2]. </a:t>
            </a:r>
          </a:p>
          <a:p>
            <a:r>
              <a:rPr lang="en-US" altLang="zh-TW" sz="2800" dirty="0">
                <a:latin typeface="Times New Roman" panose="02020603050405020304" pitchFamily="18" charset="0"/>
                <a:cs typeface="Times New Roman" panose="02020603050405020304" pitchFamily="18" charset="0"/>
              </a:rPr>
              <a:t>As the computing resources and energy of IoT devices are limited, many processing-heavy tasks should be ofﬂoaded to remote servers to be processed.</a:t>
            </a:r>
          </a:p>
          <a:p>
            <a:r>
              <a:rPr lang="en-US" altLang="zh-TW" sz="2800" dirty="0">
                <a:latin typeface="Times New Roman" panose="02020603050405020304" pitchFamily="18" charset="0"/>
                <a:cs typeface="Times New Roman" panose="02020603050405020304" pitchFamily="18" charset="0"/>
              </a:rPr>
              <a:t>Cloud computing with powerful computing capacity is considered as a potential way for processing the ofﬂoaded tasks.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93A7DAE8-2861-48CC-A923-19BD9237CB1C}"/>
              </a:ext>
            </a:extLst>
          </p:cNvPr>
          <p:cNvSpPr>
            <a:spLocks noGrp="1"/>
          </p:cNvSpPr>
          <p:nvPr>
            <p:ph type="sldNum" sz="quarter" idx="12"/>
          </p:nvPr>
        </p:nvSpPr>
        <p:spPr/>
        <p:txBody>
          <a:bodyPr/>
          <a:lstStyle/>
          <a:p>
            <a:pPr>
              <a:defRPr/>
            </a:pPr>
            <a:fld id="{ED95C714-5B02-47C9-A319-900C92638A80}" type="slidenum">
              <a:rPr lang="en-US" altLang="zh-TW" smtClean="0"/>
              <a:pPr>
                <a:defRPr/>
              </a:pPr>
              <a:t>5</a:t>
            </a:fld>
            <a:endParaRPr lang="en-US" altLang="zh-TW"/>
          </a:p>
        </p:txBody>
      </p:sp>
    </p:spTree>
    <p:extLst>
      <p:ext uri="{BB962C8B-B14F-4D97-AF65-F5344CB8AC3E}">
        <p14:creationId xmlns:p14="http://schemas.microsoft.com/office/powerpoint/2010/main" val="11432967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10FA0B38-2E46-4558-8999-AC2E99F930E1}"/>
              </a:ext>
            </a:extLst>
          </p:cNvPr>
          <p:cNvSpPr>
            <a:spLocks noGrp="1"/>
          </p:cNvSpPr>
          <p:nvPr>
            <p:ph type="sldNum" sz="quarter" idx="12"/>
          </p:nvPr>
        </p:nvSpPr>
        <p:spPr/>
        <p:txBody>
          <a:bodyPr/>
          <a:lstStyle/>
          <a:p>
            <a:pPr>
              <a:defRPr/>
            </a:pPr>
            <a:fld id="{ED95C714-5B02-47C9-A319-900C92638A80}" type="slidenum">
              <a:rPr lang="en-US" altLang="zh-TW" smtClean="0"/>
              <a:pPr>
                <a:defRPr/>
              </a:pPr>
              <a:t>50</a:t>
            </a:fld>
            <a:endParaRPr lang="en-US" altLang="zh-TW"/>
          </a:p>
        </p:txBody>
      </p:sp>
      <p:pic>
        <p:nvPicPr>
          <p:cNvPr id="8" name="內容版面配置區 7">
            <a:extLst>
              <a:ext uri="{FF2B5EF4-FFF2-40B4-BE49-F238E27FC236}">
                <a16:creationId xmlns:a16="http://schemas.microsoft.com/office/drawing/2014/main" id="{8DD60140-3D7D-44C1-A8B9-14E23BBCAA05}"/>
              </a:ext>
            </a:extLst>
          </p:cNvPr>
          <p:cNvPicPr>
            <a:picLocks noGrp="1" noChangeAspect="1"/>
          </p:cNvPicPr>
          <p:nvPr>
            <p:ph idx="1"/>
          </p:nvPr>
        </p:nvPicPr>
        <p:blipFill>
          <a:blip r:embed="rId3"/>
          <a:stretch>
            <a:fillRect/>
          </a:stretch>
        </p:blipFill>
        <p:spPr>
          <a:xfrm>
            <a:off x="2015716" y="398896"/>
            <a:ext cx="5112568" cy="6322579"/>
          </a:xfrm>
          <a:prstGeom prst="rect">
            <a:avLst/>
          </a:prstGeom>
        </p:spPr>
      </p:pic>
    </p:spTree>
    <p:extLst>
      <p:ext uri="{BB962C8B-B14F-4D97-AF65-F5344CB8AC3E}">
        <p14:creationId xmlns:p14="http://schemas.microsoft.com/office/powerpoint/2010/main" val="25928013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186DA3-4CFB-4A31-844B-93922FEAED1B}"/>
              </a:ext>
            </a:extLst>
          </p:cNvPr>
          <p:cNvSpPr>
            <a:spLocks noGrp="1"/>
          </p:cNvSpPr>
          <p:nvPr>
            <p:ph type="title"/>
          </p:nvPr>
        </p:nvSpPr>
        <p:spPr/>
        <p:txBody>
          <a:bodyPr/>
          <a:lstStyle/>
          <a:p>
            <a:endParaRPr lang="zh-TW" altLang="en-US"/>
          </a:p>
        </p:txBody>
      </p:sp>
      <p:sp>
        <p:nvSpPr>
          <p:cNvPr id="4" name="投影片編號版面配置區 3">
            <a:extLst>
              <a:ext uri="{FF2B5EF4-FFF2-40B4-BE49-F238E27FC236}">
                <a16:creationId xmlns:a16="http://schemas.microsoft.com/office/drawing/2014/main" id="{C2E0510D-E427-43E9-84FC-BCBA6BF2E240}"/>
              </a:ext>
            </a:extLst>
          </p:cNvPr>
          <p:cNvSpPr>
            <a:spLocks noGrp="1"/>
          </p:cNvSpPr>
          <p:nvPr>
            <p:ph type="sldNum" sz="quarter" idx="12"/>
          </p:nvPr>
        </p:nvSpPr>
        <p:spPr/>
        <p:txBody>
          <a:bodyPr/>
          <a:lstStyle/>
          <a:p>
            <a:pPr>
              <a:defRPr/>
            </a:pPr>
            <a:fld id="{ED95C714-5B02-47C9-A319-900C92638A80}" type="slidenum">
              <a:rPr lang="en-US" altLang="zh-TW" smtClean="0"/>
              <a:pPr>
                <a:defRPr/>
              </a:pPr>
              <a:t>51</a:t>
            </a:fld>
            <a:endParaRPr lang="en-US" altLang="zh-TW"/>
          </a:p>
        </p:txBody>
      </p:sp>
      <p:pic>
        <p:nvPicPr>
          <p:cNvPr id="5" name="內容版面配置區 4">
            <a:extLst>
              <a:ext uri="{FF2B5EF4-FFF2-40B4-BE49-F238E27FC236}">
                <a16:creationId xmlns:a16="http://schemas.microsoft.com/office/drawing/2014/main" id="{15C66CBC-C989-48A1-82F0-FAF25A7A3F71}"/>
              </a:ext>
            </a:extLst>
          </p:cNvPr>
          <p:cNvPicPr>
            <a:picLocks noGrp="1" noChangeAspect="1"/>
          </p:cNvPicPr>
          <p:nvPr>
            <p:ph idx="1"/>
          </p:nvPr>
        </p:nvPicPr>
        <p:blipFill>
          <a:blip r:embed="rId3"/>
          <a:stretch>
            <a:fillRect/>
          </a:stretch>
        </p:blipFill>
        <p:spPr>
          <a:xfrm>
            <a:off x="1079752" y="1988840"/>
            <a:ext cx="6984496" cy="3960439"/>
          </a:xfrm>
          <a:prstGeom prst="rect">
            <a:avLst/>
          </a:prstGeom>
        </p:spPr>
      </p:pic>
    </p:spTree>
    <p:extLst>
      <p:ext uri="{BB962C8B-B14F-4D97-AF65-F5344CB8AC3E}">
        <p14:creationId xmlns:p14="http://schemas.microsoft.com/office/powerpoint/2010/main" val="7194550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85F229D-A5F2-4A8C-AD6D-D234B7D323C7}"/>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We conduct the time complexity analysis for the TTSCO algorithm. </a:t>
            </a:r>
          </a:p>
          <a:p>
            <a:r>
              <a:rPr lang="en-US" altLang="zh-TW" sz="2800" dirty="0">
                <a:latin typeface="Times New Roman" panose="02020603050405020304" pitchFamily="18" charset="0"/>
                <a:cs typeface="Times New Roman" panose="02020603050405020304" pitchFamily="18" charset="0"/>
              </a:rPr>
              <a:t>Recall the ﬁrst stage in our TTSCO algorithm, there are two main phases: sorting the servers and scheduling tasks to servers. </a:t>
            </a:r>
          </a:p>
          <a:p>
            <a:r>
              <a:rPr lang="en-US" altLang="zh-TW" sz="2800" dirty="0">
                <a:latin typeface="Times New Roman" panose="02020603050405020304" pitchFamily="18" charset="0"/>
                <a:cs typeface="Times New Roman" panose="02020603050405020304" pitchFamily="18" charset="0"/>
              </a:rPr>
              <a:t>In the ﬁrst phase, the process of sorting servers will take at least O(</a:t>
            </a:r>
            <a:r>
              <a:rPr lang="en-US" altLang="zh-TW" sz="2800" i="1" dirty="0">
                <a:latin typeface="Times New Roman" panose="02020603050405020304" pitchFamily="18" charset="0"/>
                <a:cs typeface="Times New Roman" panose="02020603050405020304" pitchFamily="18" charset="0"/>
              </a:rPr>
              <a:t>mlog(m)</a:t>
            </a:r>
            <a:r>
              <a:rPr lang="en-US" altLang="zh-TW" sz="2800" dirty="0">
                <a:latin typeface="Times New Roman" panose="02020603050405020304" pitchFamily="18" charset="0"/>
                <a:cs typeface="Times New Roman" panose="02020603050405020304" pitchFamily="18" charset="0"/>
              </a:rPr>
              <a:t>) time. </a:t>
            </a:r>
          </a:p>
          <a:p>
            <a:r>
              <a:rPr lang="en-US" altLang="zh-TW" sz="2800" dirty="0">
                <a:latin typeface="Times New Roman" panose="02020603050405020304" pitchFamily="18" charset="0"/>
                <a:cs typeface="Times New Roman" panose="02020603050405020304" pitchFamily="18" charset="0"/>
              </a:rPr>
              <a:t>In the second phase, there are n tasks that need to be scheduled. </a:t>
            </a: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A95DCB57-AFD2-4C32-9B7E-1F0D3997A884}"/>
              </a:ext>
            </a:extLst>
          </p:cNvPr>
          <p:cNvSpPr>
            <a:spLocks noGrp="1"/>
          </p:cNvSpPr>
          <p:nvPr>
            <p:ph type="sldNum" sz="quarter" idx="12"/>
          </p:nvPr>
        </p:nvSpPr>
        <p:spPr/>
        <p:txBody>
          <a:bodyPr/>
          <a:lstStyle/>
          <a:p>
            <a:pPr>
              <a:defRPr/>
            </a:pPr>
            <a:fld id="{ED95C714-5B02-47C9-A319-900C92638A80}" type="slidenum">
              <a:rPr lang="en-US" altLang="zh-TW" smtClean="0"/>
              <a:pPr>
                <a:defRPr/>
              </a:pPr>
              <a:t>52</a:t>
            </a:fld>
            <a:endParaRPr lang="en-US" altLang="zh-TW"/>
          </a:p>
        </p:txBody>
      </p:sp>
      <p:sp>
        <p:nvSpPr>
          <p:cNvPr id="5" name="標題 1">
            <a:extLst>
              <a:ext uri="{FF2B5EF4-FFF2-40B4-BE49-F238E27FC236}">
                <a16:creationId xmlns:a16="http://schemas.microsoft.com/office/drawing/2014/main" id="{FC6273C0-A4B6-468C-81BF-CEFE2080DC80}"/>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ALGORITHM DESIGN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717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85F229D-A5F2-4A8C-AD6D-D234B7D323C7}"/>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Considering the worst case that the selected server can meet the source requirements of all unscheduled tasks, algorithm will cost n time to compute dot product and choose the biggest task. </a:t>
            </a:r>
          </a:p>
          <a:p>
            <a:r>
              <a:rPr lang="en-US" altLang="zh-TW" sz="2800" dirty="0">
                <a:latin typeface="Times New Roman" panose="02020603050405020304" pitchFamily="18" charset="0"/>
                <a:cs typeface="Times New Roman" panose="02020603050405020304" pitchFamily="18" charset="0"/>
              </a:rPr>
              <a:t>In this case, the second phase will cost at least </a:t>
            </a:r>
            <a:r>
              <a:rPr lang="en-US" altLang="zh-TW" sz="2800" i="1" dirty="0">
                <a:latin typeface="Times New Roman" panose="02020603050405020304" pitchFamily="18" charset="0"/>
                <a:cs typeface="Times New Roman" panose="02020603050405020304" pitchFamily="18" charset="0"/>
              </a:rPr>
              <a:t>n</a:t>
            </a:r>
            <a:r>
              <a:rPr lang="en-US" altLang="zh-TW" sz="2800" i="1" baseline="30000" dirty="0">
                <a:latin typeface="Times New Roman" panose="02020603050405020304" pitchFamily="18" charset="0"/>
                <a:cs typeface="Times New Roman" panose="02020603050405020304" pitchFamily="18" charset="0"/>
              </a:rPr>
              <a:t>2</a:t>
            </a:r>
            <a:r>
              <a:rPr lang="en-US" altLang="zh-TW" sz="2800" dirty="0">
                <a:latin typeface="Times New Roman" panose="02020603050405020304" pitchFamily="18" charset="0"/>
                <a:cs typeface="Times New Roman" panose="02020603050405020304" pitchFamily="18" charset="0"/>
              </a:rPr>
              <a:t> time. Therefore, the worst time complexity of the ﬁrst stage is </a:t>
            </a:r>
            <a:r>
              <a:rPr lang="en-US" altLang="zh-TW" sz="2800" i="1" dirty="0">
                <a:latin typeface="Times New Roman" panose="02020603050405020304" pitchFamily="18" charset="0"/>
                <a:cs typeface="Times New Roman" panose="02020603050405020304" pitchFamily="18" charset="0"/>
              </a:rPr>
              <a:t>mlog(m)+n</a:t>
            </a:r>
            <a:r>
              <a:rPr lang="en-US" altLang="zh-TW" sz="2800" i="1" baseline="30000" dirty="0">
                <a:latin typeface="Times New Roman" panose="02020603050405020304" pitchFamily="18" charset="0"/>
                <a:cs typeface="Times New Roman" panose="02020603050405020304" pitchFamily="18" charset="0"/>
              </a:rPr>
              <a:t>2</a:t>
            </a:r>
            <a:r>
              <a:rPr lang="en-US" altLang="zh-TW" sz="2800" dirty="0">
                <a:latin typeface="Times New Roman" panose="02020603050405020304" pitchFamily="18" charset="0"/>
                <a:cs typeface="Times New Roman" panose="02020603050405020304" pitchFamily="18" charset="0"/>
              </a:rPr>
              <a:t>. For the second stage, it will task n−1 time in the worst case. </a:t>
            </a:r>
          </a:p>
          <a:p>
            <a:r>
              <a:rPr lang="en-US" altLang="zh-TW" sz="2800" dirty="0">
                <a:latin typeface="Times New Roman" panose="02020603050405020304" pitchFamily="18" charset="0"/>
                <a:cs typeface="Times New Roman" panose="02020603050405020304" pitchFamily="18" charset="0"/>
              </a:rPr>
              <a:t>So the worst time complexity of our TTSCO algorithm is </a:t>
            </a:r>
            <a:r>
              <a:rPr lang="en-US" altLang="zh-TW" sz="2800" i="1" dirty="0">
                <a:latin typeface="Times New Roman" panose="02020603050405020304" pitchFamily="18" charset="0"/>
                <a:cs typeface="Times New Roman" panose="02020603050405020304" pitchFamily="18" charset="0"/>
              </a:rPr>
              <a:t>mlog(m)+n</a:t>
            </a:r>
            <a:r>
              <a:rPr lang="en-US" altLang="zh-TW" sz="2800" i="1" baseline="30000" dirty="0">
                <a:latin typeface="Times New Roman" panose="02020603050405020304" pitchFamily="18" charset="0"/>
                <a:cs typeface="Times New Roman" panose="02020603050405020304" pitchFamily="18" charset="0"/>
              </a:rPr>
              <a:t>2</a:t>
            </a:r>
            <a:r>
              <a:rPr lang="en-US" altLang="zh-TW" sz="2800" i="1" dirty="0">
                <a:latin typeface="Times New Roman" panose="02020603050405020304" pitchFamily="18" charset="0"/>
                <a:cs typeface="Times New Roman" panose="02020603050405020304" pitchFamily="18" charset="0"/>
              </a:rPr>
              <a:t>.</a:t>
            </a: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A95DCB57-AFD2-4C32-9B7E-1F0D3997A884}"/>
              </a:ext>
            </a:extLst>
          </p:cNvPr>
          <p:cNvSpPr>
            <a:spLocks noGrp="1"/>
          </p:cNvSpPr>
          <p:nvPr>
            <p:ph type="sldNum" sz="quarter" idx="12"/>
          </p:nvPr>
        </p:nvSpPr>
        <p:spPr/>
        <p:txBody>
          <a:bodyPr/>
          <a:lstStyle/>
          <a:p>
            <a:pPr>
              <a:defRPr/>
            </a:pPr>
            <a:fld id="{ED95C714-5B02-47C9-A319-900C92638A80}" type="slidenum">
              <a:rPr lang="en-US" altLang="zh-TW" smtClean="0"/>
              <a:pPr>
                <a:defRPr/>
              </a:pPr>
              <a:t>53</a:t>
            </a:fld>
            <a:endParaRPr lang="en-US" altLang="zh-TW"/>
          </a:p>
        </p:txBody>
      </p:sp>
      <p:sp>
        <p:nvSpPr>
          <p:cNvPr id="5" name="標題 1">
            <a:extLst>
              <a:ext uri="{FF2B5EF4-FFF2-40B4-BE49-F238E27FC236}">
                <a16:creationId xmlns:a16="http://schemas.microsoft.com/office/drawing/2014/main" id="{FC6273C0-A4B6-468C-81BF-CEFE2080DC80}"/>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ALGORITHM DESIGN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455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85F229D-A5F2-4A8C-AD6D-D234B7D323C7}"/>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In this section, we conduct the performance evaluation of TTSCO algorithm for solving the cost optimization problem. </a:t>
            </a:r>
          </a:p>
          <a:p>
            <a:r>
              <a:rPr lang="en-US" altLang="zh-TW" sz="2800" dirty="0">
                <a:latin typeface="Times New Roman" panose="02020603050405020304" pitchFamily="18" charset="0"/>
                <a:cs typeface="Times New Roman" panose="02020603050405020304" pitchFamily="18" charset="0"/>
              </a:rPr>
              <a:t>By the simulation results, we show the effectiveness and improvement of our task scheduling strategy, compared with a baseline strategy: random scheduling strategy (RANDOM). </a:t>
            </a:r>
          </a:p>
          <a:p>
            <a:r>
              <a:rPr lang="en-US" altLang="zh-TW" sz="2800" dirty="0">
                <a:latin typeface="Times New Roman" panose="02020603050405020304" pitchFamily="18" charset="0"/>
                <a:cs typeface="Times New Roman" panose="02020603050405020304" pitchFamily="18" charset="0"/>
              </a:rPr>
              <a:t>The random strategy randomly schedules each task to an available server for processing, where the selected server can satisfy the QoS requirements of task requests.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A95DCB57-AFD2-4C32-9B7E-1F0D3997A884}"/>
              </a:ext>
            </a:extLst>
          </p:cNvPr>
          <p:cNvSpPr>
            <a:spLocks noGrp="1"/>
          </p:cNvSpPr>
          <p:nvPr>
            <p:ph type="sldNum" sz="quarter" idx="12"/>
          </p:nvPr>
        </p:nvSpPr>
        <p:spPr/>
        <p:txBody>
          <a:bodyPr/>
          <a:lstStyle/>
          <a:p>
            <a:pPr>
              <a:defRPr/>
            </a:pPr>
            <a:fld id="{ED95C714-5B02-47C9-A319-900C92638A80}" type="slidenum">
              <a:rPr lang="en-US" altLang="zh-TW" smtClean="0"/>
              <a:pPr>
                <a:defRPr/>
              </a:pPr>
              <a:t>54</a:t>
            </a:fld>
            <a:endParaRPr lang="en-US" altLang="zh-TW"/>
          </a:p>
        </p:txBody>
      </p:sp>
      <p:sp>
        <p:nvSpPr>
          <p:cNvPr id="8" name="標題 1">
            <a:extLst>
              <a:ext uri="{FF2B5EF4-FFF2-40B4-BE49-F238E27FC236}">
                <a16:creationId xmlns:a16="http://schemas.microsoft.com/office/drawing/2014/main" id="{74EC3A99-36F5-4689-A12A-8DE8718D4D84}"/>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PERFORMANCE EVALUATION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11990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C744C1C-BB65-4AA5-A6CD-199FD0579C35}"/>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In the experiments, we consider that the edge computing system is composed of two types of servers. The edge computing system has sufﬁcient service capacity to process all the task requests. For each task request, its delay requirements is as d</a:t>
            </a:r>
            <a:r>
              <a:rPr lang="en-US" altLang="zh-TW" sz="2800" baseline="-25000" dirty="0">
                <a:latin typeface="Times New Roman" panose="02020603050405020304" pitchFamily="18" charset="0"/>
                <a:cs typeface="Times New Roman" panose="02020603050405020304" pitchFamily="18" charset="0"/>
              </a:rPr>
              <a:t>i</a:t>
            </a:r>
            <a:r>
              <a:rPr lang="en-US" altLang="zh-TW" sz="2800" dirty="0">
                <a:latin typeface="Times New Roman" panose="02020603050405020304" pitchFamily="18" charset="0"/>
                <a:cs typeface="Times New Roman" panose="02020603050405020304" pitchFamily="18" charset="0"/>
              </a:rPr>
              <a:t>/α, where α is randomly distributed in [9,11</a:t>
            </a:r>
            <a:r>
              <a:rPr lang="en-US" altLang="zh-TW" sz="2800">
                <a:latin typeface="Times New Roman" panose="02020603050405020304" pitchFamily="18" charset="0"/>
                <a:cs typeface="Times New Roman" panose="02020603050405020304" pitchFamily="18" charset="0"/>
              </a:rPr>
              <a:t>].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82D66317-14FD-489B-A081-301A74770ED4}"/>
              </a:ext>
            </a:extLst>
          </p:cNvPr>
          <p:cNvSpPr>
            <a:spLocks noGrp="1"/>
          </p:cNvSpPr>
          <p:nvPr>
            <p:ph type="sldNum" sz="quarter" idx="12"/>
          </p:nvPr>
        </p:nvSpPr>
        <p:spPr/>
        <p:txBody>
          <a:bodyPr/>
          <a:lstStyle/>
          <a:p>
            <a:pPr>
              <a:defRPr/>
            </a:pPr>
            <a:fld id="{ED95C714-5B02-47C9-A319-900C92638A80}" type="slidenum">
              <a:rPr lang="en-US" altLang="zh-TW" smtClean="0"/>
              <a:pPr>
                <a:defRPr/>
              </a:pPr>
              <a:t>55</a:t>
            </a:fld>
            <a:endParaRPr lang="en-US" altLang="zh-TW"/>
          </a:p>
        </p:txBody>
      </p:sp>
      <p:sp>
        <p:nvSpPr>
          <p:cNvPr id="5" name="標題 1">
            <a:extLst>
              <a:ext uri="{FF2B5EF4-FFF2-40B4-BE49-F238E27FC236}">
                <a16:creationId xmlns:a16="http://schemas.microsoft.com/office/drawing/2014/main" id="{5AFBAD12-ABC0-4EF1-BF9D-7ECA236431B1}"/>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PERFORMANCE EVALUATION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61993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7EEBCBDA-B7C7-482F-9382-2416286863EE}"/>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Without loss of generality, the service capacity parameters of different servers are all different, which include the storage capacity, the number of VMs, the computing rate and communication bandwidth. </a:t>
            </a:r>
          </a:p>
          <a:p>
            <a:r>
              <a:rPr lang="en-US" altLang="zh-TW" sz="2800" dirty="0">
                <a:latin typeface="Times New Roman" panose="02020603050405020304" pitchFamily="18" charset="0"/>
                <a:cs typeface="Times New Roman" panose="02020603050405020304" pitchFamily="18" charset="0"/>
              </a:rPr>
              <a:t>And the cost of each server is set to be positively related to its service capacity.</a:t>
            </a:r>
            <a:endParaRPr lang="zh-TW" altLang="en-US" sz="2800" dirty="0"/>
          </a:p>
        </p:txBody>
      </p:sp>
      <p:sp>
        <p:nvSpPr>
          <p:cNvPr id="4" name="投影片編號版面配置區 3">
            <a:extLst>
              <a:ext uri="{FF2B5EF4-FFF2-40B4-BE49-F238E27FC236}">
                <a16:creationId xmlns:a16="http://schemas.microsoft.com/office/drawing/2014/main" id="{85DA3C90-8510-4CF4-8B4A-16D2BB2D07E4}"/>
              </a:ext>
            </a:extLst>
          </p:cNvPr>
          <p:cNvSpPr>
            <a:spLocks noGrp="1"/>
          </p:cNvSpPr>
          <p:nvPr>
            <p:ph type="sldNum" sz="quarter" idx="12"/>
          </p:nvPr>
        </p:nvSpPr>
        <p:spPr/>
        <p:txBody>
          <a:bodyPr/>
          <a:lstStyle/>
          <a:p>
            <a:pPr>
              <a:defRPr/>
            </a:pPr>
            <a:fld id="{ED95C714-5B02-47C9-A319-900C92638A80}" type="slidenum">
              <a:rPr lang="en-US" altLang="zh-TW" smtClean="0"/>
              <a:pPr>
                <a:defRPr/>
              </a:pPr>
              <a:t>56</a:t>
            </a:fld>
            <a:endParaRPr lang="en-US" altLang="zh-TW"/>
          </a:p>
        </p:txBody>
      </p:sp>
      <p:sp>
        <p:nvSpPr>
          <p:cNvPr id="5" name="標題 1">
            <a:extLst>
              <a:ext uri="{FF2B5EF4-FFF2-40B4-BE49-F238E27FC236}">
                <a16:creationId xmlns:a16="http://schemas.microsoft.com/office/drawing/2014/main" id="{0D09928A-75C8-44D6-B112-1B3A4F1212D0}"/>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PERFORMANCE EVALUATION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09454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C0176C1-232A-47E4-A665-E64BE94CF7C9}"/>
              </a:ext>
            </a:extLst>
          </p:cNvPr>
          <p:cNvSpPr>
            <a:spLocks noGrp="1"/>
          </p:cNvSpPr>
          <p:nvPr>
            <p:ph idx="1"/>
          </p:nvPr>
        </p:nvSpPr>
        <p:spPr/>
        <p:txBody>
          <a:bodyPr/>
          <a:lstStyle/>
          <a:p>
            <a:pPr marL="514350" indent="-514350">
              <a:buAutoNum type="alphaUcPeriod"/>
            </a:pPr>
            <a:r>
              <a:rPr lang="en-US" altLang="zh-TW" sz="2800" dirty="0">
                <a:latin typeface="Times New Roman" panose="02020603050405020304" pitchFamily="18" charset="0"/>
                <a:cs typeface="Times New Roman" panose="02020603050405020304" pitchFamily="18" charset="0"/>
              </a:rPr>
              <a:t>Comparison Experiment</a:t>
            </a:r>
          </a:p>
          <a:p>
            <a:r>
              <a:rPr lang="en-US" altLang="zh-TW" sz="2800" dirty="0">
                <a:latin typeface="Times New Roman" panose="02020603050405020304" pitchFamily="18" charset="0"/>
                <a:cs typeface="Times New Roman" panose="02020603050405020304" pitchFamily="18" charset="0"/>
              </a:rPr>
              <a:t>We ﬁrst check the performance of results obtained by our TTSCO algorithm. We compare the results of TTSCO algorithm with the optimal solutions. </a:t>
            </a:r>
          </a:p>
          <a:p>
            <a:r>
              <a:rPr lang="en-US" altLang="zh-TW" sz="2800" dirty="0">
                <a:latin typeface="Times New Roman" panose="02020603050405020304" pitchFamily="18" charset="0"/>
                <a:cs typeface="Times New Roman" panose="02020603050405020304" pitchFamily="18" charset="0"/>
              </a:rPr>
              <a:t>We use LINGO software to obtain the optimal solutions. We plot the results of our algorithm and optimal solutions in Fig. 2. </a:t>
            </a:r>
          </a:p>
          <a:p>
            <a:r>
              <a:rPr lang="en-US" altLang="zh-TW" sz="2800" dirty="0">
                <a:latin typeface="Times New Roman" panose="02020603050405020304" pitchFamily="18" charset="0"/>
                <a:cs typeface="Times New Roman" panose="02020603050405020304" pitchFamily="18" charset="0"/>
              </a:rPr>
              <a:t>Comparison result shows that the TTSCO algorithm solutions are close to the optimal solution.</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E9E3AE8A-D5C8-40AC-82A1-2CC6BD7A730B}"/>
              </a:ext>
            </a:extLst>
          </p:cNvPr>
          <p:cNvSpPr>
            <a:spLocks noGrp="1"/>
          </p:cNvSpPr>
          <p:nvPr>
            <p:ph type="sldNum" sz="quarter" idx="12"/>
          </p:nvPr>
        </p:nvSpPr>
        <p:spPr/>
        <p:txBody>
          <a:bodyPr/>
          <a:lstStyle/>
          <a:p>
            <a:pPr>
              <a:defRPr/>
            </a:pPr>
            <a:fld id="{ED95C714-5B02-47C9-A319-900C92638A80}" type="slidenum">
              <a:rPr lang="en-US" altLang="zh-TW" smtClean="0"/>
              <a:pPr>
                <a:defRPr/>
              </a:pPr>
              <a:t>57</a:t>
            </a:fld>
            <a:endParaRPr lang="en-US" altLang="zh-TW"/>
          </a:p>
        </p:txBody>
      </p:sp>
      <p:sp>
        <p:nvSpPr>
          <p:cNvPr id="5" name="標題 1">
            <a:extLst>
              <a:ext uri="{FF2B5EF4-FFF2-40B4-BE49-F238E27FC236}">
                <a16:creationId xmlns:a16="http://schemas.microsoft.com/office/drawing/2014/main" id="{DB554F1C-0B89-4B76-96FC-B3CC5C162800}"/>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PERFORMANCE EVALUATION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8181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D4381D6A-C279-466E-98EB-A3EAD36D764B}"/>
              </a:ext>
            </a:extLst>
          </p:cNvPr>
          <p:cNvSpPr>
            <a:spLocks noGrp="1"/>
          </p:cNvSpPr>
          <p:nvPr>
            <p:ph type="sldNum" sz="quarter" idx="12"/>
          </p:nvPr>
        </p:nvSpPr>
        <p:spPr/>
        <p:txBody>
          <a:bodyPr/>
          <a:lstStyle/>
          <a:p>
            <a:pPr>
              <a:defRPr/>
            </a:pPr>
            <a:fld id="{ED95C714-5B02-47C9-A319-900C92638A80}" type="slidenum">
              <a:rPr lang="en-US" altLang="zh-TW" smtClean="0"/>
              <a:pPr>
                <a:defRPr/>
              </a:pPr>
              <a:t>58</a:t>
            </a:fld>
            <a:endParaRPr lang="en-US" altLang="zh-TW"/>
          </a:p>
        </p:txBody>
      </p:sp>
      <p:sp>
        <p:nvSpPr>
          <p:cNvPr id="6" name="標題 1">
            <a:extLst>
              <a:ext uri="{FF2B5EF4-FFF2-40B4-BE49-F238E27FC236}">
                <a16:creationId xmlns:a16="http://schemas.microsoft.com/office/drawing/2014/main" id="{7A706A63-1C98-4E17-BF08-154C6878E01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PERFORMANCE EVALUATION</a:t>
            </a:r>
            <a:endParaRPr lang="zh-TW" altLang="en-US" dirty="0">
              <a:latin typeface="Times New Roman" panose="02020603050405020304" pitchFamily="18" charset="0"/>
              <a:cs typeface="Times New Roman" panose="02020603050405020304" pitchFamily="18" charset="0"/>
            </a:endParaRPr>
          </a:p>
        </p:txBody>
      </p:sp>
      <p:pic>
        <p:nvPicPr>
          <p:cNvPr id="7" name="圖片 6">
            <a:extLst>
              <a:ext uri="{FF2B5EF4-FFF2-40B4-BE49-F238E27FC236}">
                <a16:creationId xmlns:a16="http://schemas.microsoft.com/office/drawing/2014/main" id="{B2599D47-9B10-499E-92E5-090B2957FC8B}"/>
              </a:ext>
            </a:extLst>
          </p:cNvPr>
          <p:cNvPicPr>
            <a:picLocks noChangeAspect="1"/>
          </p:cNvPicPr>
          <p:nvPr/>
        </p:nvPicPr>
        <p:blipFill>
          <a:blip r:embed="rId3"/>
          <a:stretch>
            <a:fillRect/>
          </a:stretch>
        </p:blipFill>
        <p:spPr>
          <a:xfrm>
            <a:off x="2339752" y="1610204"/>
            <a:ext cx="4191585" cy="4505954"/>
          </a:xfrm>
          <a:prstGeom prst="rect">
            <a:avLst/>
          </a:prstGeom>
        </p:spPr>
      </p:pic>
    </p:spTree>
    <p:extLst>
      <p:ext uri="{BB962C8B-B14F-4D97-AF65-F5344CB8AC3E}">
        <p14:creationId xmlns:p14="http://schemas.microsoft.com/office/powerpoint/2010/main" val="25827212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5005E40-2ED1-4EC7-837D-889DF490FC20}"/>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Then we denote c</a:t>
            </a:r>
            <a:r>
              <a:rPr lang="en-US" altLang="zh-TW" sz="2800" baseline="-25000" dirty="0">
                <a:latin typeface="Times New Roman" panose="02020603050405020304" pitchFamily="18" charset="0"/>
                <a:cs typeface="Times New Roman" panose="02020603050405020304" pitchFamily="18" charset="0"/>
              </a:rPr>
              <a:t>1</a:t>
            </a:r>
            <a:r>
              <a:rPr lang="en-US" altLang="zh-TW" sz="2800" dirty="0">
                <a:latin typeface="Times New Roman" panose="02020603050405020304" pitchFamily="18" charset="0"/>
                <a:cs typeface="Times New Roman" panose="02020603050405020304" pitchFamily="18" charset="0"/>
              </a:rPr>
              <a:t> as the solution obtained by our TTSCO algorithm, and c</a:t>
            </a:r>
            <a:r>
              <a:rPr lang="en-US" altLang="zh-TW" sz="2800" baseline="-25000" dirty="0">
                <a:latin typeface="Times New Roman" panose="02020603050405020304" pitchFamily="18" charset="0"/>
                <a:cs typeface="Times New Roman" panose="02020603050405020304" pitchFamily="18" charset="0"/>
              </a:rPr>
              <a:t>2</a:t>
            </a:r>
            <a:r>
              <a:rPr lang="en-US" altLang="zh-TW" sz="2800" dirty="0">
                <a:latin typeface="Times New Roman" panose="02020603050405020304" pitchFamily="18" charset="0"/>
                <a:cs typeface="Times New Roman" panose="02020603050405020304" pitchFamily="18" charset="0"/>
              </a:rPr>
              <a:t> as the optimal solution obtained by LINGO software. Let the approximate ratio, c</a:t>
            </a:r>
            <a:r>
              <a:rPr lang="en-US" altLang="zh-TW" sz="2800" baseline="-25000" dirty="0">
                <a:latin typeface="Times New Roman" panose="02020603050405020304" pitchFamily="18" charset="0"/>
                <a:cs typeface="Times New Roman" panose="02020603050405020304" pitchFamily="18" charset="0"/>
              </a:rPr>
              <a:t>1</a:t>
            </a:r>
            <a:r>
              <a:rPr lang="en-US" altLang="zh-TW" sz="2800" dirty="0">
                <a:latin typeface="Times New Roman" panose="02020603050405020304" pitchFamily="18" charset="0"/>
                <a:cs typeface="Times New Roman" panose="02020603050405020304" pitchFamily="18" charset="0"/>
              </a:rPr>
              <a:t>/c</a:t>
            </a:r>
            <a:r>
              <a:rPr lang="en-US" altLang="zh-TW" sz="2800" baseline="-25000" dirty="0">
                <a:latin typeface="Times New Roman" panose="02020603050405020304" pitchFamily="18" charset="0"/>
                <a:cs typeface="Times New Roman" panose="02020603050405020304" pitchFamily="18" charset="0"/>
              </a:rPr>
              <a:t>2</a:t>
            </a:r>
            <a:r>
              <a:rPr lang="en-US" altLang="zh-TW" sz="2800" dirty="0">
                <a:latin typeface="Times New Roman" panose="02020603050405020304" pitchFamily="18" charset="0"/>
                <a:cs typeface="Times New Roman" panose="02020603050405020304" pitchFamily="18" charset="0"/>
              </a:rPr>
              <a:t>, denote as the indicator of the performance of our algorithm. </a:t>
            </a:r>
          </a:p>
          <a:p>
            <a:r>
              <a:rPr lang="en-US" altLang="zh-TW" sz="2800" dirty="0">
                <a:latin typeface="Times New Roman" panose="02020603050405020304" pitchFamily="18" charset="0"/>
                <a:cs typeface="Times New Roman" panose="02020603050405020304" pitchFamily="18" charset="0"/>
              </a:rPr>
              <a:t>We plot the cumulatively distribution function (CDF) of the approximation ratio in Fig. 3.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8066C183-20B1-4D82-93E6-F07B7FACA8B5}"/>
              </a:ext>
            </a:extLst>
          </p:cNvPr>
          <p:cNvSpPr>
            <a:spLocks noGrp="1"/>
          </p:cNvSpPr>
          <p:nvPr>
            <p:ph type="sldNum" sz="quarter" idx="12"/>
          </p:nvPr>
        </p:nvSpPr>
        <p:spPr/>
        <p:txBody>
          <a:bodyPr/>
          <a:lstStyle/>
          <a:p>
            <a:pPr>
              <a:defRPr/>
            </a:pPr>
            <a:fld id="{ED95C714-5B02-47C9-A319-900C92638A80}" type="slidenum">
              <a:rPr lang="en-US" altLang="zh-TW" smtClean="0"/>
              <a:pPr>
                <a:defRPr/>
              </a:pPr>
              <a:t>59</a:t>
            </a:fld>
            <a:endParaRPr lang="en-US" altLang="zh-TW"/>
          </a:p>
        </p:txBody>
      </p:sp>
      <p:sp>
        <p:nvSpPr>
          <p:cNvPr id="5" name="標題 1">
            <a:extLst>
              <a:ext uri="{FF2B5EF4-FFF2-40B4-BE49-F238E27FC236}">
                <a16:creationId xmlns:a16="http://schemas.microsoft.com/office/drawing/2014/main" id="{7D74F4F9-1D0E-4E39-84AA-01C3BA107BA2}"/>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PERFORMANCE EVALUATION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2205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2FEAF18D-3EF0-4D18-83CE-6586A6D8D46C}"/>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However, due to the long distance between the conventional cloud and IoT devices, sending a large number of tasks to conventional cloud for processing will cause long response time and serious network congestion: edge computing </a:t>
            </a:r>
          </a:p>
          <a:p>
            <a:r>
              <a:rPr lang="en-US" altLang="zh-TW" sz="2800" dirty="0">
                <a:latin typeface="Times New Roman" panose="02020603050405020304" pitchFamily="18" charset="0"/>
                <a:cs typeface="Times New Roman" panose="02020603050405020304" pitchFamily="18" charset="0"/>
              </a:rPr>
              <a:t>Edge computing provides an additional layer of computing infrastructure which consists of some servers at the network edge (i.e., base stations).</a:t>
            </a: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09AC97CA-D892-495F-AF0C-50F85B1311B6}"/>
              </a:ext>
            </a:extLst>
          </p:cNvPr>
          <p:cNvSpPr>
            <a:spLocks noGrp="1"/>
          </p:cNvSpPr>
          <p:nvPr>
            <p:ph type="sldNum" sz="quarter" idx="12"/>
          </p:nvPr>
        </p:nvSpPr>
        <p:spPr/>
        <p:txBody>
          <a:bodyPr/>
          <a:lstStyle/>
          <a:p>
            <a:pPr>
              <a:defRPr/>
            </a:pPr>
            <a:fld id="{ED95C714-5B02-47C9-A319-900C92638A80}" type="slidenum">
              <a:rPr lang="en-US" altLang="zh-TW" smtClean="0"/>
              <a:pPr>
                <a:defRPr/>
              </a:pPr>
              <a:t>6</a:t>
            </a:fld>
            <a:endParaRPr lang="en-US" altLang="zh-TW"/>
          </a:p>
        </p:txBody>
      </p:sp>
      <p:sp>
        <p:nvSpPr>
          <p:cNvPr id="5" name="標題 1">
            <a:extLst>
              <a:ext uri="{FF2B5EF4-FFF2-40B4-BE49-F238E27FC236}">
                <a16:creationId xmlns:a16="http://schemas.microsoft.com/office/drawing/2014/main" id="{4CFCBEFA-1461-4C49-8FB5-7F5C3A2B8122}"/>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INTRODUCTION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29995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4E24A05C-7C49-4158-AF03-815B234D8EA5}"/>
              </a:ext>
            </a:extLst>
          </p:cNvPr>
          <p:cNvSpPr>
            <a:spLocks noGrp="1"/>
          </p:cNvSpPr>
          <p:nvPr>
            <p:ph type="sldNum" sz="quarter" idx="12"/>
          </p:nvPr>
        </p:nvSpPr>
        <p:spPr/>
        <p:txBody>
          <a:bodyPr/>
          <a:lstStyle/>
          <a:p>
            <a:pPr>
              <a:defRPr/>
            </a:pPr>
            <a:fld id="{ED95C714-5B02-47C9-A319-900C92638A80}" type="slidenum">
              <a:rPr lang="en-US" altLang="zh-TW" smtClean="0"/>
              <a:pPr>
                <a:defRPr/>
              </a:pPr>
              <a:t>60</a:t>
            </a:fld>
            <a:endParaRPr lang="en-US" altLang="zh-TW"/>
          </a:p>
        </p:txBody>
      </p:sp>
      <p:sp>
        <p:nvSpPr>
          <p:cNvPr id="5" name="標題 1">
            <a:extLst>
              <a:ext uri="{FF2B5EF4-FFF2-40B4-BE49-F238E27FC236}">
                <a16:creationId xmlns:a16="http://schemas.microsoft.com/office/drawing/2014/main" id="{45F7C0C0-1511-4ECC-B03B-875B8415F63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PERFORMANCE EVALUATION</a:t>
            </a:r>
            <a:endParaRPr lang="zh-TW" altLang="en-US" dirty="0">
              <a:latin typeface="Times New Roman" panose="02020603050405020304" pitchFamily="18" charset="0"/>
              <a:cs typeface="Times New Roman" panose="02020603050405020304" pitchFamily="18" charset="0"/>
            </a:endParaRPr>
          </a:p>
        </p:txBody>
      </p:sp>
      <p:pic>
        <p:nvPicPr>
          <p:cNvPr id="6" name="圖片 5">
            <a:extLst>
              <a:ext uri="{FF2B5EF4-FFF2-40B4-BE49-F238E27FC236}">
                <a16:creationId xmlns:a16="http://schemas.microsoft.com/office/drawing/2014/main" id="{B7392EFC-BB36-4CD3-90E6-813FFAE95629}"/>
              </a:ext>
            </a:extLst>
          </p:cNvPr>
          <p:cNvPicPr>
            <a:picLocks noChangeAspect="1"/>
          </p:cNvPicPr>
          <p:nvPr/>
        </p:nvPicPr>
        <p:blipFill>
          <a:blip r:embed="rId3"/>
          <a:stretch>
            <a:fillRect/>
          </a:stretch>
        </p:blipFill>
        <p:spPr>
          <a:xfrm>
            <a:off x="1752477" y="1700808"/>
            <a:ext cx="5639046" cy="4397528"/>
          </a:xfrm>
          <a:prstGeom prst="rect">
            <a:avLst/>
          </a:prstGeom>
        </p:spPr>
      </p:pic>
    </p:spTree>
    <p:extLst>
      <p:ext uri="{BB962C8B-B14F-4D97-AF65-F5344CB8AC3E}">
        <p14:creationId xmlns:p14="http://schemas.microsoft.com/office/powerpoint/2010/main" val="8197191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ED29774-B29E-48A0-979C-64CBD6DBB911}"/>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The simulation result can validate the accuracy of our TTSCO algorithm. With the increase of the number of input tasks, we ﬁnd that a long time (maybe more than one hour) will be spent to get the optimal solutions by LINGO software.</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4E24A05C-7C49-4158-AF03-815B234D8EA5}"/>
              </a:ext>
            </a:extLst>
          </p:cNvPr>
          <p:cNvSpPr>
            <a:spLocks noGrp="1"/>
          </p:cNvSpPr>
          <p:nvPr>
            <p:ph type="sldNum" sz="quarter" idx="12"/>
          </p:nvPr>
        </p:nvSpPr>
        <p:spPr/>
        <p:txBody>
          <a:bodyPr/>
          <a:lstStyle/>
          <a:p>
            <a:pPr>
              <a:defRPr/>
            </a:pPr>
            <a:fld id="{ED95C714-5B02-47C9-A319-900C92638A80}" type="slidenum">
              <a:rPr lang="en-US" altLang="zh-TW" smtClean="0"/>
              <a:pPr>
                <a:defRPr/>
              </a:pPr>
              <a:t>61</a:t>
            </a:fld>
            <a:endParaRPr lang="en-US" altLang="zh-TW"/>
          </a:p>
        </p:txBody>
      </p:sp>
      <p:sp>
        <p:nvSpPr>
          <p:cNvPr id="5" name="標題 1">
            <a:extLst>
              <a:ext uri="{FF2B5EF4-FFF2-40B4-BE49-F238E27FC236}">
                <a16:creationId xmlns:a16="http://schemas.microsoft.com/office/drawing/2014/main" id="{45F7C0C0-1511-4ECC-B03B-875B8415F63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PERFORMANCE EVALUATION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2653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ED29774-B29E-48A0-979C-64CBD6DBB911}"/>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However, the approximate solutions of our TTSCO algorithm can be obtained in a few seconds by MATLAB. </a:t>
            </a:r>
          </a:p>
          <a:p>
            <a:r>
              <a:rPr lang="en-US" altLang="zh-TW" sz="2800" dirty="0">
                <a:latin typeface="Times New Roman" panose="02020603050405020304" pitchFamily="18" charset="0"/>
                <a:cs typeface="Times New Roman" panose="02020603050405020304" pitchFamily="18" charset="0"/>
              </a:rPr>
              <a:t>In addition, since the cost optimization problem is NP-hard, we can not obtain the optimal solutions in the polynomial time. However, an approximate solution can be obtained by our TTSCO algorithm in the polynomial time. </a:t>
            </a:r>
          </a:p>
          <a:p>
            <a:r>
              <a:rPr lang="en-US" altLang="zh-TW" sz="2800" dirty="0">
                <a:latin typeface="Times New Roman" panose="02020603050405020304" pitchFamily="18" charset="0"/>
                <a:cs typeface="Times New Roman" panose="02020603050405020304" pitchFamily="18" charset="0"/>
              </a:rPr>
              <a:t>Therefore, the TTSCO algorithm proposed in this paper is both accurate and efﬁcient.</a:t>
            </a: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4E24A05C-7C49-4158-AF03-815B234D8EA5}"/>
              </a:ext>
            </a:extLst>
          </p:cNvPr>
          <p:cNvSpPr>
            <a:spLocks noGrp="1"/>
          </p:cNvSpPr>
          <p:nvPr>
            <p:ph type="sldNum" sz="quarter" idx="12"/>
          </p:nvPr>
        </p:nvSpPr>
        <p:spPr/>
        <p:txBody>
          <a:bodyPr/>
          <a:lstStyle/>
          <a:p>
            <a:pPr>
              <a:defRPr/>
            </a:pPr>
            <a:fld id="{ED95C714-5B02-47C9-A319-900C92638A80}" type="slidenum">
              <a:rPr lang="en-US" altLang="zh-TW" smtClean="0"/>
              <a:pPr>
                <a:defRPr/>
              </a:pPr>
              <a:t>62</a:t>
            </a:fld>
            <a:endParaRPr lang="en-US" altLang="zh-TW"/>
          </a:p>
        </p:txBody>
      </p:sp>
      <p:sp>
        <p:nvSpPr>
          <p:cNvPr id="5" name="標題 1">
            <a:extLst>
              <a:ext uri="{FF2B5EF4-FFF2-40B4-BE49-F238E27FC236}">
                <a16:creationId xmlns:a16="http://schemas.microsoft.com/office/drawing/2014/main" id="{45F7C0C0-1511-4ECC-B03B-875B8415F63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PERFORMANCE EVALUATION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27826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ED29774-B29E-48A0-979C-64CBD6DBB911}"/>
              </a:ext>
            </a:extLst>
          </p:cNvPr>
          <p:cNvSpPr>
            <a:spLocks noGrp="1"/>
          </p:cNvSpPr>
          <p:nvPr>
            <p:ph idx="1"/>
          </p:nvPr>
        </p:nvSpPr>
        <p:spPr/>
        <p:txBody>
          <a:bodyPr/>
          <a:lstStyle/>
          <a:p>
            <a:pPr marL="0" indent="0">
              <a:buNone/>
            </a:pPr>
            <a:r>
              <a:rPr lang="en-US" altLang="zh-TW" sz="2800" dirty="0">
                <a:latin typeface="Times New Roman" panose="02020603050405020304" pitchFamily="18" charset="0"/>
                <a:cs typeface="Times New Roman" panose="02020603050405020304" pitchFamily="18" charset="0"/>
              </a:rPr>
              <a:t>B. Parameters Analysis</a:t>
            </a:r>
          </a:p>
          <a:p>
            <a:r>
              <a:rPr lang="en-US" altLang="zh-TW" sz="2800" dirty="0">
                <a:latin typeface="Times New Roman" panose="02020603050405020304" pitchFamily="18" charset="0"/>
                <a:cs typeface="Times New Roman" panose="02020603050405020304" pitchFamily="18" charset="0"/>
              </a:rPr>
              <a:t>In this subsection, we analyse the effect of parameters on our TTSCO algorithm compared with the RANDOM algorithm. </a:t>
            </a:r>
          </a:p>
          <a:p>
            <a:r>
              <a:rPr lang="en-US" altLang="zh-TW" sz="2800" dirty="0">
                <a:latin typeface="Times New Roman" panose="02020603050405020304" pitchFamily="18" charset="0"/>
                <a:cs typeface="Times New Roman" panose="02020603050405020304" pitchFamily="18" charset="0"/>
              </a:rPr>
              <a:t>These parameters include the number of input tasks, transmission data size and delay requirement.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4E24A05C-7C49-4158-AF03-815B234D8EA5}"/>
              </a:ext>
            </a:extLst>
          </p:cNvPr>
          <p:cNvSpPr>
            <a:spLocks noGrp="1"/>
          </p:cNvSpPr>
          <p:nvPr>
            <p:ph type="sldNum" sz="quarter" idx="12"/>
          </p:nvPr>
        </p:nvSpPr>
        <p:spPr/>
        <p:txBody>
          <a:bodyPr/>
          <a:lstStyle/>
          <a:p>
            <a:pPr>
              <a:defRPr/>
            </a:pPr>
            <a:fld id="{ED95C714-5B02-47C9-A319-900C92638A80}" type="slidenum">
              <a:rPr lang="en-US" altLang="zh-TW" smtClean="0"/>
              <a:pPr>
                <a:defRPr/>
              </a:pPr>
              <a:t>63</a:t>
            </a:fld>
            <a:endParaRPr lang="en-US" altLang="zh-TW"/>
          </a:p>
        </p:txBody>
      </p:sp>
      <p:sp>
        <p:nvSpPr>
          <p:cNvPr id="5" name="標題 1">
            <a:extLst>
              <a:ext uri="{FF2B5EF4-FFF2-40B4-BE49-F238E27FC236}">
                <a16:creationId xmlns:a16="http://schemas.microsoft.com/office/drawing/2014/main" id="{45F7C0C0-1511-4ECC-B03B-875B8415F63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PERFORMANCE EVALUATION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1260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ED29774-B29E-48A0-979C-64CBD6DBB911}"/>
              </a:ext>
            </a:extLst>
          </p:cNvPr>
          <p:cNvSpPr>
            <a:spLocks noGrp="1"/>
          </p:cNvSpPr>
          <p:nvPr>
            <p:ph idx="1"/>
          </p:nvPr>
        </p:nvSpPr>
        <p:spPr/>
        <p:txBody>
          <a:bodyPr/>
          <a:lstStyle/>
          <a:p>
            <a:pPr marL="514350" indent="-514350">
              <a:buAutoNum type="arabicParenR"/>
            </a:pPr>
            <a:r>
              <a:rPr lang="en-US" altLang="zh-TW" sz="2800" i="1" dirty="0">
                <a:latin typeface="Times New Roman" panose="02020603050405020304" pitchFamily="18" charset="0"/>
                <a:cs typeface="Times New Roman" panose="02020603050405020304" pitchFamily="18" charset="0"/>
              </a:rPr>
              <a:t>The Effect of Number of Tasks:</a:t>
            </a:r>
          </a:p>
          <a:p>
            <a:r>
              <a:rPr lang="en-US" altLang="zh-TW" sz="2800" dirty="0">
                <a:latin typeface="Times New Roman" panose="02020603050405020304" pitchFamily="18" charset="0"/>
                <a:cs typeface="Times New Roman" panose="02020603050405020304" pitchFamily="18" charset="0"/>
              </a:rPr>
              <a:t>In this simulation, we evaluate the performance of our TTSCO algorithm with different number of input tasks. </a:t>
            </a:r>
          </a:p>
          <a:p>
            <a:r>
              <a:rPr lang="en-US" altLang="zh-TW" sz="2800" dirty="0">
                <a:latin typeface="Times New Roman" panose="02020603050405020304" pitchFamily="18" charset="0"/>
                <a:cs typeface="Times New Roman" panose="02020603050405020304" pitchFamily="18" charset="0"/>
              </a:rPr>
              <a:t>The transmission data size of input tasks is set to 50MB. We change the number of input tasks from 30 to 150 with an increment of 30. The performance of TTSCO algorithm is compared with the RANDOM algorithm. We plot the cost of the edge computing system obtained by both algorithm in Fig. 4.</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4E24A05C-7C49-4158-AF03-815B234D8EA5}"/>
              </a:ext>
            </a:extLst>
          </p:cNvPr>
          <p:cNvSpPr>
            <a:spLocks noGrp="1"/>
          </p:cNvSpPr>
          <p:nvPr>
            <p:ph type="sldNum" sz="quarter" idx="12"/>
          </p:nvPr>
        </p:nvSpPr>
        <p:spPr/>
        <p:txBody>
          <a:bodyPr/>
          <a:lstStyle/>
          <a:p>
            <a:pPr>
              <a:defRPr/>
            </a:pPr>
            <a:fld id="{ED95C714-5B02-47C9-A319-900C92638A80}" type="slidenum">
              <a:rPr lang="en-US" altLang="zh-TW" smtClean="0"/>
              <a:pPr>
                <a:defRPr/>
              </a:pPr>
              <a:t>64</a:t>
            </a:fld>
            <a:endParaRPr lang="en-US" altLang="zh-TW"/>
          </a:p>
        </p:txBody>
      </p:sp>
      <p:sp>
        <p:nvSpPr>
          <p:cNvPr id="5" name="標題 1">
            <a:extLst>
              <a:ext uri="{FF2B5EF4-FFF2-40B4-BE49-F238E27FC236}">
                <a16:creationId xmlns:a16="http://schemas.microsoft.com/office/drawing/2014/main" id="{45F7C0C0-1511-4ECC-B03B-875B8415F63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PERFORMANCE EVALUATION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73085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內容版面配置區 1">
            <a:extLst>
              <a:ext uri="{FF2B5EF4-FFF2-40B4-BE49-F238E27FC236}">
                <a16:creationId xmlns:a16="http://schemas.microsoft.com/office/drawing/2014/main" id="{E6528BF7-9DF6-47BC-B3CB-5A979686B216}"/>
              </a:ext>
            </a:extLst>
          </p:cNvPr>
          <p:cNvPicPr>
            <a:picLocks noGrp="1" noChangeAspect="1"/>
          </p:cNvPicPr>
          <p:nvPr>
            <p:ph idx="1"/>
          </p:nvPr>
        </p:nvPicPr>
        <p:blipFill>
          <a:blip r:embed="rId3"/>
          <a:stretch>
            <a:fillRect/>
          </a:stretch>
        </p:blipFill>
        <p:spPr>
          <a:xfrm>
            <a:off x="1890195" y="1772816"/>
            <a:ext cx="5363610" cy="4326946"/>
          </a:xfrm>
          <a:prstGeom prst="rect">
            <a:avLst/>
          </a:prstGeom>
        </p:spPr>
      </p:pic>
      <p:sp>
        <p:nvSpPr>
          <p:cNvPr id="4" name="投影片編號版面配置區 3">
            <a:extLst>
              <a:ext uri="{FF2B5EF4-FFF2-40B4-BE49-F238E27FC236}">
                <a16:creationId xmlns:a16="http://schemas.microsoft.com/office/drawing/2014/main" id="{4E24A05C-7C49-4158-AF03-815B234D8EA5}"/>
              </a:ext>
            </a:extLst>
          </p:cNvPr>
          <p:cNvSpPr>
            <a:spLocks noGrp="1"/>
          </p:cNvSpPr>
          <p:nvPr>
            <p:ph type="sldNum" sz="quarter" idx="12"/>
          </p:nvPr>
        </p:nvSpPr>
        <p:spPr/>
        <p:txBody>
          <a:bodyPr/>
          <a:lstStyle/>
          <a:p>
            <a:pPr>
              <a:defRPr/>
            </a:pPr>
            <a:fld id="{ED95C714-5B02-47C9-A319-900C92638A80}" type="slidenum">
              <a:rPr lang="en-US" altLang="zh-TW" smtClean="0"/>
              <a:pPr>
                <a:defRPr/>
              </a:pPr>
              <a:t>65</a:t>
            </a:fld>
            <a:endParaRPr lang="en-US" altLang="zh-TW"/>
          </a:p>
        </p:txBody>
      </p:sp>
      <p:sp>
        <p:nvSpPr>
          <p:cNvPr id="5" name="標題 1">
            <a:extLst>
              <a:ext uri="{FF2B5EF4-FFF2-40B4-BE49-F238E27FC236}">
                <a16:creationId xmlns:a16="http://schemas.microsoft.com/office/drawing/2014/main" id="{45F7C0C0-1511-4ECC-B03B-875B8415F63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PERFORMANCE EVALUATION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33314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ED29774-B29E-48A0-979C-64CBD6DBB911}"/>
              </a:ext>
            </a:extLst>
          </p:cNvPr>
          <p:cNvSpPr>
            <a:spLocks noGrp="1"/>
          </p:cNvSpPr>
          <p:nvPr>
            <p:ph idx="1"/>
          </p:nvPr>
        </p:nvSpPr>
        <p:spPr/>
        <p:txBody>
          <a:bodyPr/>
          <a:lstStyle/>
          <a:p>
            <a:pPr marL="0" indent="0">
              <a:buNone/>
            </a:pPr>
            <a:r>
              <a:rPr lang="en-US" altLang="zh-TW" sz="2800" i="1" dirty="0">
                <a:latin typeface="Times New Roman" panose="02020603050405020304" pitchFamily="18" charset="0"/>
                <a:cs typeface="Times New Roman" panose="02020603050405020304" pitchFamily="18" charset="0"/>
              </a:rPr>
              <a:t>2) The Effect of Transmission Data Size:</a:t>
            </a:r>
          </a:p>
          <a:p>
            <a:r>
              <a:rPr lang="en-US" altLang="zh-TW" sz="2800" dirty="0">
                <a:latin typeface="Times New Roman" panose="02020603050405020304" pitchFamily="18" charset="0"/>
                <a:cs typeface="Times New Roman" panose="02020603050405020304" pitchFamily="18" charset="0"/>
              </a:rPr>
              <a:t>In this simulation, we study the impact of different transmission data size of input tasks on the performance of our TTSCO algorithm and RANDOM algorithm. </a:t>
            </a:r>
          </a:p>
          <a:p>
            <a:r>
              <a:rPr lang="en-US" altLang="zh-TW" sz="2800" dirty="0">
                <a:latin typeface="Times New Roman" panose="02020603050405020304" pitchFamily="18" charset="0"/>
                <a:cs typeface="Times New Roman" panose="02020603050405020304" pitchFamily="18" charset="0"/>
              </a:rPr>
              <a:t>We set the number of input tasks to 150. And the transmission data size of input tasks increases from 25MB to 50MB with an increment of 5MB. We plot the cost of the edge computing system obtained by both algorithms in Fig. 5.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4E24A05C-7C49-4158-AF03-815B234D8EA5}"/>
              </a:ext>
            </a:extLst>
          </p:cNvPr>
          <p:cNvSpPr>
            <a:spLocks noGrp="1"/>
          </p:cNvSpPr>
          <p:nvPr>
            <p:ph type="sldNum" sz="quarter" idx="12"/>
          </p:nvPr>
        </p:nvSpPr>
        <p:spPr/>
        <p:txBody>
          <a:bodyPr/>
          <a:lstStyle/>
          <a:p>
            <a:pPr>
              <a:defRPr/>
            </a:pPr>
            <a:fld id="{ED95C714-5B02-47C9-A319-900C92638A80}" type="slidenum">
              <a:rPr lang="en-US" altLang="zh-TW" smtClean="0"/>
              <a:pPr>
                <a:defRPr/>
              </a:pPr>
              <a:t>66</a:t>
            </a:fld>
            <a:endParaRPr lang="en-US" altLang="zh-TW"/>
          </a:p>
        </p:txBody>
      </p:sp>
      <p:sp>
        <p:nvSpPr>
          <p:cNvPr id="5" name="標題 1">
            <a:extLst>
              <a:ext uri="{FF2B5EF4-FFF2-40B4-BE49-F238E27FC236}">
                <a16:creationId xmlns:a16="http://schemas.microsoft.com/office/drawing/2014/main" id="{45F7C0C0-1511-4ECC-B03B-875B8415F63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PERFORMANCE EVALUATION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0220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內容版面配置區 1">
            <a:extLst>
              <a:ext uri="{FF2B5EF4-FFF2-40B4-BE49-F238E27FC236}">
                <a16:creationId xmlns:a16="http://schemas.microsoft.com/office/drawing/2014/main" id="{5E899ED5-B842-433F-AFD5-48089798A448}"/>
              </a:ext>
            </a:extLst>
          </p:cNvPr>
          <p:cNvPicPr>
            <a:picLocks noGrp="1" noChangeAspect="1"/>
          </p:cNvPicPr>
          <p:nvPr>
            <p:ph idx="1"/>
          </p:nvPr>
        </p:nvPicPr>
        <p:blipFill>
          <a:blip r:embed="rId3"/>
          <a:stretch>
            <a:fillRect/>
          </a:stretch>
        </p:blipFill>
        <p:spPr>
          <a:xfrm>
            <a:off x="1919054" y="1702343"/>
            <a:ext cx="5305892" cy="4176036"/>
          </a:xfrm>
          <a:prstGeom prst="rect">
            <a:avLst/>
          </a:prstGeom>
        </p:spPr>
      </p:pic>
      <p:sp>
        <p:nvSpPr>
          <p:cNvPr id="4" name="投影片編號版面配置區 3">
            <a:extLst>
              <a:ext uri="{FF2B5EF4-FFF2-40B4-BE49-F238E27FC236}">
                <a16:creationId xmlns:a16="http://schemas.microsoft.com/office/drawing/2014/main" id="{4E24A05C-7C49-4158-AF03-815B234D8EA5}"/>
              </a:ext>
            </a:extLst>
          </p:cNvPr>
          <p:cNvSpPr>
            <a:spLocks noGrp="1"/>
          </p:cNvSpPr>
          <p:nvPr>
            <p:ph type="sldNum" sz="quarter" idx="12"/>
          </p:nvPr>
        </p:nvSpPr>
        <p:spPr/>
        <p:txBody>
          <a:bodyPr/>
          <a:lstStyle/>
          <a:p>
            <a:pPr>
              <a:defRPr/>
            </a:pPr>
            <a:fld id="{ED95C714-5B02-47C9-A319-900C92638A80}" type="slidenum">
              <a:rPr lang="en-US" altLang="zh-TW" smtClean="0"/>
              <a:pPr>
                <a:defRPr/>
              </a:pPr>
              <a:t>67</a:t>
            </a:fld>
            <a:endParaRPr lang="en-US" altLang="zh-TW"/>
          </a:p>
        </p:txBody>
      </p:sp>
      <p:sp>
        <p:nvSpPr>
          <p:cNvPr id="5" name="標題 1">
            <a:extLst>
              <a:ext uri="{FF2B5EF4-FFF2-40B4-BE49-F238E27FC236}">
                <a16:creationId xmlns:a16="http://schemas.microsoft.com/office/drawing/2014/main" id="{45F7C0C0-1511-4ECC-B03B-875B8415F63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PERFORMANCE EVALUATION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6257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ED29774-B29E-48A0-979C-64CBD6DBB911}"/>
              </a:ext>
            </a:extLst>
          </p:cNvPr>
          <p:cNvSpPr>
            <a:spLocks noGrp="1"/>
          </p:cNvSpPr>
          <p:nvPr>
            <p:ph idx="1"/>
          </p:nvPr>
        </p:nvSpPr>
        <p:spPr>
          <a:xfrm>
            <a:off x="457200" y="1600200"/>
            <a:ext cx="8229600" cy="4525963"/>
          </a:xfrm>
        </p:spPr>
        <p:txBody>
          <a:bodyPr/>
          <a:lstStyle/>
          <a:p>
            <a:pPr marL="0" indent="0">
              <a:buNone/>
            </a:pPr>
            <a:r>
              <a:rPr lang="en-US" altLang="zh-TW" sz="2800" i="1" dirty="0">
                <a:latin typeface="Times New Roman" panose="02020603050405020304" pitchFamily="18" charset="0"/>
                <a:cs typeface="Times New Roman" panose="02020603050405020304" pitchFamily="18" charset="0"/>
              </a:rPr>
              <a:t>3) The Effect of Delay Requirement of Tasks:</a:t>
            </a:r>
          </a:p>
          <a:p>
            <a:r>
              <a:rPr lang="en-US" altLang="zh-TW" sz="2800" dirty="0">
                <a:latin typeface="Times New Roman" panose="02020603050405020304" pitchFamily="18" charset="0"/>
                <a:cs typeface="Times New Roman" panose="02020603050405020304" pitchFamily="18" charset="0"/>
              </a:rPr>
              <a:t>In this simulation, we evaluate the performance of our TTSCO algorithm with the different delay requirement of input tasks. </a:t>
            </a:r>
          </a:p>
          <a:p>
            <a:r>
              <a:rPr lang="en-US" altLang="zh-TW" sz="2800" dirty="0">
                <a:latin typeface="Times New Roman" panose="02020603050405020304" pitchFamily="18" charset="0"/>
                <a:cs typeface="Times New Roman" panose="02020603050405020304" pitchFamily="18" charset="0"/>
              </a:rPr>
              <a:t>We deﬁne a task set including 7 tasks where the transmission data size of tasks is varied from 20MB to 50MB with an increment of 5MB. We use 15 task sets as the input tasks.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4E24A05C-7C49-4158-AF03-815B234D8EA5}"/>
              </a:ext>
            </a:extLst>
          </p:cNvPr>
          <p:cNvSpPr>
            <a:spLocks noGrp="1"/>
          </p:cNvSpPr>
          <p:nvPr>
            <p:ph type="sldNum" sz="quarter" idx="12"/>
          </p:nvPr>
        </p:nvSpPr>
        <p:spPr/>
        <p:txBody>
          <a:bodyPr/>
          <a:lstStyle/>
          <a:p>
            <a:pPr>
              <a:defRPr/>
            </a:pPr>
            <a:fld id="{ED95C714-5B02-47C9-A319-900C92638A80}" type="slidenum">
              <a:rPr lang="en-US" altLang="zh-TW" smtClean="0"/>
              <a:pPr>
                <a:defRPr/>
              </a:pPr>
              <a:t>68</a:t>
            </a:fld>
            <a:endParaRPr lang="en-US" altLang="zh-TW"/>
          </a:p>
        </p:txBody>
      </p:sp>
      <p:sp>
        <p:nvSpPr>
          <p:cNvPr id="5" name="標題 1">
            <a:extLst>
              <a:ext uri="{FF2B5EF4-FFF2-40B4-BE49-F238E27FC236}">
                <a16:creationId xmlns:a16="http://schemas.microsoft.com/office/drawing/2014/main" id="{45F7C0C0-1511-4ECC-B03B-875B8415F63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PERFORMANCE EVALUATION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3406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ED29774-B29E-48A0-979C-64CBD6DBB911}"/>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The delay requirement of each task is set to δ/ρ, where δ is the original delay and ρ is the reduction rate. We change ρ from 1 to 2 with an increment of 0.2, and plot the cost of the edge computing system obtained by both algorithms in Fig. 6.</a:t>
            </a:r>
            <a:endParaRPr lang="zh-TW" altLang="en-US" sz="2800" dirty="0"/>
          </a:p>
        </p:txBody>
      </p:sp>
      <p:sp>
        <p:nvSpPr>
          <p:cNvPr id="4" name="投影片編號版面配置區 3">
            <a:extLst>
              <a:ext uri="{FF2B5EF4-FFF2-40B4-BE49-F238E27FC236}">
                <a16:creationId xmlns:a16="http://schemas.microsoft.com/office/drawing/2014/main" id="{4E24A05C-7C49-4158-AF03-815B234D8EA5}"/>
              </a:ext>
            </a:extLst>
          </p:cNvPr>
          <p:cNvSpPr>
            <a:spLocks noGrp="1"/>
          </p:cNvSpPr>
          <p:nvPr>
            <p:ph type="sldNum" sz="quarter" idx="12"/>
          </p:nvPr>
        </p:nvSpPr>
        <p:spPr/>
        <p:txBody>
          <a:bodyPr/>
          <a:lstStyle/>
          <a:p>
            <a:pPr>
              <a:defRPr/>
            </a:pPr>
            <a:fld id="{ED95C714-5B02-47C9-A319-900C92638A80}" type="slidenum">
              <a:rPr lang="en-US" altLang="zh-TW" smtClean="0"/>
              <a:pPr>
                <a:defRPr/>
              </a:pPr>
              <a:t>69</a:t>
            </a:fld>
            <a:endParaRPr lang="en-US" altLang="zh-TW"/>
          </a:p>
        </p:txBody>
      </p:sp>
      <p:sp>
        <p:nvSpPr>
          <p:cNvPr id="5" name="標題 1">
            <a:extLst>
              <a:ext uri="{FF2B5EF4-FFF2-40B4-BE49-F238E27FC236}">
                <a16:creationId xmlns:a16="http://schemas.microsoft.com/office/drawing/2014/main" id="{45F7C0C0-1511-4ECC-B03B-875B8415F63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PERFORMANCE EVALUATION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3842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FB33346-E5B0-46D9-B05F-FAF902D9B060}"/>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For the computing tasks ofﬂoaded from IoT devices, edge computing provides the computing services and returns the results to the devices.</a:t>
            </a:r>
          </a:p>
          <a:p>
            <a:r>
              <a:rPr lang="en-US" altLang="zh-TW" sz="2800" dirty="0">
                <a:latin typeface="Times New Roman" panose="02020603050405020304" pitchFamily="18" charset="0"/>
                <a:cs typeface="Times New Roman" panose="02020603050405020304" pitchFamily="18" charset="0"/>
              </a:rPr>
              <a:t>The transmission delay of ofﬂoaded task and the trafﬁc load of core network will reduce.</a:t>
            </a:r>
          </a:p>
          <a:p>
            <a:r>
              <a:rPr lang="en-US" altLang="zh-TW" sz="2800" dirty="0">
                <a:latin typeface="Times New Roman" panose="02020603050405020304" pitchFamily="18" charset="0"/>
                <a:cs typeface="Times New Roman" panose="02020603050405020304" pitchFamily="18" charset="0"/>
              </a:rPr>
              <a:t>In the edge computing, task scheduling problem has become a hot topic for studying [9]-[18]. </a:t>
            </a:r>
          </a:p>
        </p:txBody>
      </p:sp>
      <p:sp>
        <p:nvSpPr>
          <p:cNvPr id="4" name="投影片編號版面配置區 3">
            <a:extLst>
              <a:ext uri="{FF2B5EF4-FFF2-40B4-BE49-F238E27FC236}">
                <a16:creationId xmlns:a16="http://schemas.microsoft.com/office/drawing/2014/main" id="{D02B2D69-852F-4406-B31F-EF017962CF18}"/>
              </a:ext>
            </a:extLst>
          </p:cNvPr>
          <p:cNvSpPr>
            <a:spLocks noGrp="1"/>
          </p:cNvSpPr>
          <p:nvPr>
            <p:ph type="sldNum" sz="quarter" idx="12"/>
          </p:nvPr>
        </p:nvSpPr>
        <p:spPr/>
        <p:txBody>
          <a:bodyPr/>
          <a:lstStyle/>
          <a:p>
            <a:pPr>
              <a:defRPr/>
            </a:pPr>
            <a:fld id="{ED95C714-5B02-47C9-A319-900C92638A80}" type="slidenum">
              <a:rPr lang="en-US" altLang="zh-TW" smtClean="0"/>
              <a:pPr>
                <a:defRPr/>
              </a:pPr>
              <a:t>7</a:t>
            </a:fld>
            <a:endParaRPr lang="en-US" altLang="zh-TW"/>
          </a:p>
        </p:txBody>
      </p:sp>
      <p:sp>
        <p:nvSpPr>
          <p:cNvPr id="5" name="標題 1">
            <a:extLst>
              <a:ext uri="{FF2B5EF4-FFF2-40B4-BE49-F238E27FC236}">
                <a16:creationId xmlns:a16="http://schemas.microsoft.com/office/drawing/2014/main" id="{C360E72D-A51D-49CA-837D-B82CBF019442}"/>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INTRODUCTION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5774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內容版面配置區 1">
            <a:extLst>
              <a:ext uri="{FF2B5EF4-FFF2-40B4-BE49-F238E27FC236}">
                <a16:creationId xmlns:a16="http://schemas.microsoft.com/office/drawing/2014/main" id="{15DEA3D0-9125-4F9B-8059-A7D90BC83FCB}"/>
              </a:ext>
            </a:extLst>
          </p:cNvPr>
          <p:cNvPicPr>
            <a:picLocks noGrp="1" noChangeAspect="1"/>
          </p:cNvPicPr>
          <p:nvPr>
            <p:ph idx="1"/>
          </p:nvPr>
        </p:nvPicPr>
        <p:blipFill>
          <a:blip r:embed="rId3"/>
          <a:stretch>
            <a:fillRect/>
          </a:stretch>
        </p:blipFill>
        <p:spPr>
          <a:xfrm>
            <a:off x="1910997" y="1702343"/>
            <a:ext cx="5322006" cy="4241852"/>
          </a:xfrm>
          <a:prstGeom prst="rect">
            <a:avLst/>
          </a:prstGeom>
        </p:spPr>
      </p:pic>
      <p:sp>
        <p:nvSpPr>
          <p:cNvPr id="4" name="投影片編號版面配置區 3">
            <a:extLst>
              <a:ext uri="{FF2B5EF4-FFF2-40B4-BE49-F238E27FC236}">
                <a16:creationId xmlns:a16="http://schemas.microsoft.com/office/drawing/2014/main" id="{4E24A05C-7C49-4158-AF03-815B234D8EA5}"/>
              </a:ext>
            </a:extLst>
          </p:cNvPr>
          <p:cNvSpPr>
            <a:spLocks noGrp="1"/>
          </p:cNvSpPr>
          <p:nvPr>
            <p:ph type="sldNum" sz="quarter" idx="12"/>
          </p:nvPr>
        </p:nvSpPr>
        <p:spPr/>
        <p:txBody>
          <a:bodyPr/>
          <a:lstStyle/>
          <a:p>
            <a:pPr>
              <a:defRPr/>
            </a:pPr>
            <a:fld id="{ED95C714-5B02-47C9-A319-900C92638A80}" type="slidenum">
              <a:rPr lang="en-US" altLang="zh-TW" smtClean="0"/>
              <a:pPr>
                <a:defRPr/>
              </a:pPr>
              <a:t>70</a:t>
            </a:fld>
            <a:endParaRPr lang="en-US" altLang="zh-TW"/>
          </a:p>
        </p:txBody>
      </p:sp>
      <p:sp>
        <p:nvSpPr>
          <p:cNvPr id="5" name="標題 1">
            <a:extLst>
              <a:ext uri="{FF2B5EF4-FFF2-40B4-BE49-F238E27FC236}">
                <a16:creationId xmlns:a16="http://schemas.microsoft.com/office/drawing/2014/main" id="{45F7C0C0-1511-4ECC-B03B-875B8415F63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PERFORMANCE EVALUATION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0073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ED29774-B29E-48A0-979C-64CBD6DBB911}"/>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We explore the cost optimization for task scheduling problem in the edge computing system. We propose the optimization problem to minimize the cost of the edge computing system while satisfying all input tasks’ QoS requirements. </a:t>
            </a:r>
          </a:p>
          <a:p>
            <a:r>
              <a:rPr lang="en-US" altLang="zh-TW" sz="2800" dirty="0">
                <a:latin typeface="Times New Roman" panose="02020603050405020304" pitchFamily="18" charset="0"/>
                <a:cs typeface="Times New Roman" panose="02020603050405020304" pitchFamily="18" charset="0"/>
              </a:rPr>
              <a:t>An effective algorithm, called TTSCO algorithm, is proposed to solve the cost optimization problem.</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4E24A05C-7C49-4158-AF03-815B234D8EA5}"/>
              </a:ext>
            </a:extLst>
          </p:cNvPr>
          <p:cNvSpPr>
            <a:spLocks noGrp="1"/>
          </p:cNvSpPr>
          <p:nvPr>
            <p:ph type="sldNum" sz="quarter" idx="12"/>
          </p:nvPr>
        </p:nvSpPr>
        <p:spPr/>
        <p:txBody>
          <a:bodyPr/>
          <a:lstStyle/>
          <a:p>
            <a:pPr>
              <a:defRPr/>
            </a:pPr>
            <a:fld id="{ED95C714-5B02-47C9-A319-900C92638A80}" type="slidenum">
              <a:rPr lang="en-US" altLang="zh-TW" smtClean="0"/>
              <a:pPr>
                <a:defRPr/>
              </a:pPr>
              <a:t>71</a:t>
            </a:fld>
            <a:endParaRPr lang="en-US" altLang="zh-TW"/>
          </a:p>
        </p:txBody>
      </p:sp>
      <p:sp>
        <p:nvSpPr>
          <p:cNvPr id="5" name="標題 1">
            <a:extLst>
              <a:ext uri="{FF2B5EF4-FFF2-40B4-BE49-F238E27FC236}">
                <a16:creationId xmlns:a16="http://schemas.microsoft.com/office/drawing/2014/main" id="{45F7C0C0-1511-4ECC-B03B-875B8415F63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CONCLUSION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97240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ED29774-B29E-48A0-979C-64CBD6DBB911}"/>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By comparing with optimal solutions obtained by LINGO software, we verify the accuracy of our TTSCO algorithm.</a:t>
            </a:r>
          </a:p>
          <a:p>
            <a:r>
              <a:rPr lang="en-US" altLang="zh-TW" sz="2800" dirty="0">
                <a:latin typeface="Times New Roman" panose="02020603050405020304" pitchFamily="18" charset="0"/>
                <a:cs typeface="Times New Roman" panose="02020603050405020304" pitchFamily="18" charset="0"/>
              </a:rPr>
              <a:t>Performance evaluation results show the improvement of our algorithm in reducing the cost of edge computing system compared with the RANDOM algorithm. </a:t>
            </a:r>
          </a:p>
          <a:p>
            <a:r>
              <a:rPr lang="en-US" altLang="zh-TW" sz="2800" dirty="0">
                <a:latin typeface="Times New Roman" panose="02020603050405020304" pitchFamily="18" charset="0"/>
                <a:cs typeface="Times New Roman" panose="02020603050405020304" pitchFamily="18" charset="0"/>
              </a:rPr>
              <a:t>In the future research, we will consider dynamic resource management and tasking scheduling among multiple edge clouds.</a:t>
            </a: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4E24A05C-7C49-4158-AF03-815B234D8EA5}"/>
              </a:ext>
            </a:extLst>
          </p:cNvPr>
          <p:cNvSpPr>
            <a:spLocks noGrp="1"/>
          </p:cNvSpPr>
          <p:nvPr>
            <p:ph type="sldNum" sz="quarter" idx="12"/>
          </p:nvPr>
        </p:nvSpPr>
        <p:spPr/>
        <p:txBody>
          <a:bodyPr/>
          <a:lstStyle/>
          <a:p>
            <a:pPr>
              <a:defRPr/>
            </a:pPr>
            <a:fld id="{ED95C714-5B02-47C9-A319-900C92638A80}" type="slidenum">
              <a:rPr lang="en-US" altLang="zh-TW" smtClean="0"/>
              <a:pPr>
                <a:defRPr/>
              </a:pPr>
              <a:t>72</a:t>
            </a:fld>
            <a:endParaRPr lang="en-US" altLang="zh-TW"/>
          </a:p>
        </p:txBody>
      </p:sp>
      <p:sp>
        <p:nvSpPr>
          <p:cNvPr id="8" name="標題 1">
            <a:extLst>
              <a:ext uri="{FF2B5EF4-FFF2-40B4-BE49-F238E27FC236}">
                <a16:creationId xmlns:a16="http://schemas.microsoft.com/office/drawing/2014/main" id="{3700FBD5-3E8B-4092-A46D-58469846CF19}"/>
              </a:ext>
            </a:extLst>
          </p:cNvPr>
          <p:cNvSpPr txBox="1">
            <a:spLocks/>
          </p:cNvSpPr>
          <p:nvPr/>
        </p:nvSpPr>
        <p:spPr bwMode="auto">
          <a:xfrm>
            <a:off x="611560" y="34210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zh-TW" dirty="0">
                <a:latin typeface="Times New Roman" panose="02020603050405020304" pitchFamily="18" charset="0"/>
                <a:cs typeface="Times New Roman" panose="02020603050405020304" pitchFamily="18" charset="0"/>
              </a:rPr>
              <a:t>CONCLUSION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95796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E68BCC-CC3F-4EC0-B3EB-D5DACBD35E3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REFERENCES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243E8532-2AFF-4F65-BBB3-83018020F360}"/>
              </a:ext>
            </a:extLst>
          </p:cNvPr>
          <p:cNvSpPr>
            <a:spLocks noGrp="1"/>
          </p:cNvSpPr>
          <p:nvPr>
            <p:ph idx="1"/>
          </p:nvPr>
        </p:nvSpPr>
        <p:spPr>
          <a:xfrm>
            <a:off x="457200" y="1484784"/>
            <a:ext cx="8229600" cy="4525963"/>
          </a:xfrm>
        </p:spPr>
        <p:txBody>
          <a:bodyPr/>
          <a:lstStyle/>
          <a:p>
            <a:r>
              <a:rPr lang="en-US" altLang="zh-TW" sz="1400" dirty="0">
                <a:latin typeface="Times New Roman" panose="02020603050405020304" pitchFamily="18" charset="0"/>
                <a:cs typeface="Times New Roman" panose="02020603050405020304" pitchFamily="18" charset="0"/>
              </a:rPr>
              <a:t>[1] M </a:t>
            </a:r>
            <a:r>
              <a:rPr lang="en-US" altLang="zh-TW" sz="1400" dirty="0" err="1">
                <a:latin typeface="Times New Roman" panose="02020603050405020304" pitchFamily="18" charset="0"/>
                <a:cs typeface="Times New Roman" panose="02020603050405020304" pitchFamily="18" charset="0"/>
              </a:rPr>
              <a:t>Hassanalieragh</a:t>
            </a:r>
            <a:r>
              <a:rPr lang="en-US" altLang="zh-TW" sz="1400" dirty="0">
                <a:latin typeface="Times New Roman" panose="02020603050405020304" pitchFamily="18" charset="0"/>
                <a:cs typeface="Times New Roman" panose="02020603050405020304" pitchFamily="18" charset="0"/>
              </a:rPr>
              <a:t> et al., ”Health Monitoring and Management Using Internet-of-Things (IoT) Sensing with Cloud-Based Processing: Opportunities and Challenges.” IEEE International Conference on Services Computing, 2015:285-292. </a:t>
            </a:r>
          </a:p>
          <a:p>
            <a:r>
              <a:rPr lang="en-US" altLang="zh-TW" sz="1400" dirty="0">
                <a:latin typeface="Times New Roman" panose="02020603050405020304" pitchFamily="18" charset="0"/>
                <a:cs typeface="Times New Roman" panose="02020603050405020304" pitchFamily="18" charset="0"/>
              </a:rPr>
              <a:t>[2] S Tata, R Jain, H Ludwig, S </a:t>
            </a:r>
            <a:r>
              <a:rPr lang="en-US" altLang="zh-TW" sz="1400" dirty="0" err="1">
                <a:latin typeface="Times New Roman" panose="02020603050405020304" pitchFamily="18" charset="0"/>
                <a:cs typeface="Times New Roman" panose="02020603050405020304" pitchFamily="18" charset="0"/>
              </a:rPr>
              <a:t>Gopisetty</a:t>
            </a:r>
            <a:r>
              <a:rPr lang="en-US" altLang="zh-TW" sz="1400" dirty="0">
                <a:latin typeface="Times New Roman" panose="02020603050405020304" pitchFamily="18" charset="0"/>
                <a:cs typeface="Times New Roman" panose="02020603050405020304" pitchFamily="18" charset="0"/>
              </a:rPr>
              <a:t>, ”Living in the Cloud or on the Edge: Opportunities and Challenges of IOT Application Architecture.” IEEE International Conference on Services Computing, 2017:220-224. </a:t>
            </a:r>
          </a:p>
          <a:p>
            <a:r>
              <a:rPr lang="en-US" altLang="zh-TW" sz="1400" dirty="0">
                <a:latin typeface="Times New Roman" panose="02020603050405020304" pitchFamily="18" charset="0"/>
                <a:cs typeface="Times New Roman" panose="02020603050405020304" pitchFamily="18" charset="0"/>
              </a:rPr>
              <a:t>[3] W. Shi et al., Edge Computing: Vision and Challenges, IEEE Internet of Things J., vol. 3, no. 5, 2016, pp. 637-646. </a:t>
            </a:r>
          </a:p>
          <a:p>
            <a:r>
              <a:rPr lang="en-US" altLang="zh-TW" sz="1400" dirty="0">
                <a:latin typeface="Times New Roman" panose="02020603050405020304" pitchFamily="18" charset="0"/>
                <a:cs typeface="Times New Roman" panose="02020603050405020304" pitchFamily="18" charset="0"/>
              </a:rPr>
              <a:t>[4] S Li, J Huang, ”GSPN-Based Reliability-Aware Performance Evaluation of IoT Services.” IEEE International Conference on Services Computing, 2017:483-486. </a:t>
            </a:r>
          </a:p>
          <a:p>
            <a:r>
              <a:rPr lang="en-US" altLang="zh-TW" sz="1400" dirty="0">
                <a:latin typeface="Times New Roman" panose="02020603050405020304" pitchFamily="18" charset="0"/>
                <a:cs typeface="Times New Roman" panose="02020603050405020304" pitchFamily="18" charset="0"/>
              </a:rPr>
              <a:t>[5] Y.-J. Ku et al., 5G radio access network design with the fog paradigm: Conﬂuence of communications and computing, IEEE </a:t>
            </a:r>
            <a:r>
              <a:rPr lang="en-US" altLang="zh-TW" sz="1400" dirty="0" err="1">
                <a:latin typeface="Times New Roman" panose="02020603050405020304" pitchFamily="18" charset="0"/>
                <a:cs typeface="Times New Roman" panose="02020603050405020304" pitchFamily="18" charset="0"/>
              </a:rPr>
              <a:t>Commun</a:t>
            </a:r>
            <a:r>
              <a:rPr lang="en-US" altLang="zh-TW" sz="1400" dirty="0">
                <a:latin typeface="Times New Roman" panose="02020603050405020304" pitchFamily="18" charset="0"/>
                <a:cs typeface="Times New Roman" panose="02020603050405020304" pitchFamily="18" charset="0"/>
              </a:rPr>
              <a:t>. Mag., vol. 55, no. 4, pp. 46-52, Apr. 2017. </a:t>
            </a:r>
          </a:p>
          <a:p>
            <a:r>
              <a:rPr lang="en-US" altLang="zh-TW" sz="1400" dirty="0">
                <a:latin typeface="Times New Roman" panose="02020603050405020304" pitchFamily="18" charset="0"/>
                <a:cs typeface="Times New Roman" panose="02020603050405020304" pitchFamily="18" charset="0"/>
              </a:rPr>
              <a:t>[6] F. Bonomi, ”Fog Computing and Its Role in the Internet of Things”, Proc. First Edition of the MCC Workshop on Mobile Cloud Computing, Aug. 2018. </a:t>
            </a:r>
          </a:p>
          <a:p>
            <a:r>
              <a:rPr lang="en-US" altLang="zh-TW" sz="1400" dirty="0">
                <a:latin typeface="Times New Roman" panose="02020603050405020304" pitchFamily="18" charset="0"/>
                <a:cs typeface="Times New Roman" panose="02020603050405020304" pitchFamily="18" charset="0"/>
              </a:rPr>
              <a:t>[7] M. </a:t>
            </a:r>
            <a:r>
              <a:rPr lang="en-US" altLang="zh-TW" sz="1400" dirty="0" err="1">
                <a:latin typeface="Times New Roman" panose="02020603050405020304" pitchFamily="18" charset="0"/>
                <a:cs typeface="Times New Roman" panose="02020603050405020304" pitchFamily="18" charset="0"/>
              </a:rPr>
              <a:t>Satyanarayanan</a:t>
            </a:r>
            <a:r>
              <a:rPr lang="en-US" altLang="zh-TW" sz="1400" dirty="0">
                <a:latin typeface="Times New Roman" panose="02020603050405020304" pitchFamily="18" charset="0"/>
                <a:cs typeface="Times New Roman" panose="02020603050405020304" pitchFamily="18" charset="0"/>
              </a:rPr>
              <a:t>, P. </a:t>
            </a:r>
            <a:r>
              <a:rPr lang="en-US" altLang="zh-TW" sz="1400" dirty="0" err="1">
                <a:latin typeface="Times New Roman" panose="02020603050405020304" pitchFamily="18" charset="0"/>
                <a:cs typeface="Times New Roman" panose="02020603050405020304" pitchFamily="18" charset="0"/>
              </a:rPr>
              <a:t>Bahl</a:t>
            </a:r>
            <a:r>
              <a:rPr lang="en-US" altLang="zh-TW" sz="1400" dirty="0">
                <a:latin typeface="Times New Roman" panose="02020603050405020304" pitchFamily="18" charset="0"/>
                <a:cs typeface="Times New Roman" panose="02020603050405020304" pitchFamily="18" charset="0"/>
              </a:rPr>
              <a:t>, R. Caceres, N. Davies, ”The case for </a:t>
            </a:r>
            <a:r>
              <a:rPr lang="en-US" altLang="zh-TW" sz="1400" dirty="0" err="1">
                <a:latin typeface="Times New Roman" panose="02020603050405020304" pitchFamily="18" charset="0"/>
                <a:cs typeface="Times New Roman" panose="02020603050405020304" pitchFamily="18" charset="0"/>
              </a:rPr>
              <a:t>vm</a:t>
            </a:r>
            <a:r>
              <a:rPr lang="en-US" altLang="zh-TW" sz="1400" dirty="0">
                <a:latin typeface="Times New Roman" panose="02020603050405020304" pitchFamily="18" charset="0"/>
                <a:cs typeface="Times New Roman" panose="02020603050405020304" pitchFamily="18" charset="0"/>
              </a:rPr>
              <a:t>-based cloudlets in mobile computing”, IEEE Pervasive Computing, vol. 8, no. 4, pp. 14-23, Oct 2009. </a:t>
            </a:r>
          </a:p>
          <a:p>
            <a:r>
              <a:rPr lang="en-US" altLang="zh-TW" sz="1400" dirty="0">
                <a:latin typeface="Times New Roman" panose="02020603050405020304" pitchFamily="18" charset="0"/>
                <a:cs typeface="Times New Roman" panose="02020603050405020304" pitchFamily="18" charset="0"/>
              </a:rPr>
              <a:t>[8] T. </a:t>
            </a:r>
            <a:r>
              <a:rPr lang="en-US" altLang="zh-TW" sz="1400" dirty="0" err="1">
                <a:latin typeface="Times New Roman" panose="02020603050405020304" pitchFamily="18" charset="0"/>
                <a:cs typeface="Times New Roman" panose="02020603050405020304" pitchFamily="18" charset="0"/>
              </a:rPr>
              <a:t>Verbelen</a:t>
            </a:r>
            <a:r>
              <a:rPr lang="en-US" altLang="zh-TW" sz="1400" dirty="0">
                <a:latin typeface="Times New Roman" panose="02020603050405020304" pitchFamily="18" charset="0"/>
                <a:cs typeface="Times New Roman" panose="02020603050405020304" pitchFamily="18" charset="0"/>
              </a:rPr>
              <a:t> and P. </a:t>
            </a:r>
            <a:r>
              <a:rPr lang="en-US" altLang="zh-TW" sz="1400" dirty="0" err="1">
                <a:latin typeface="Times New Roman" panose="02020603050405020304" pitchFamily="18" charset="0"/>
                <a:cs typeface="Times New Roman" panose="02020603050405020304" pitchFamily="18" charset="0"/>
              </a:rPr>
              <a:t>Simoens</a:t>
            </a:r>
            <a:r>
              <a:rPr lang="en-US" altLang="zh-TW" sz="1400" dirty="0">
                <a:latin typeface="Times New Roman" panose="02020603050405020304" pitchFamily="18" charset="0"/>
                <a:cs typeface="Times New Roman" panose="02020603050405020304" pitchFamily="18" charset="0"/>
              </a:rPr>
              <a:t> and F. De </a:t>
            </a:r>
            <a:r>
              <a:rPr lang="en-US" altLang="zh-TW" sz="1400" dirty="0" err="1">
                <a:latin typeface="Times New Roman" panose="02020603050405020304" pitchFamily="18" charset="0"/>
                <a:cs typeface="Times New Roman" panose="02020603050405020304" pitchFamily="18" charset="0"/>
              </a:rPr>
              <a:t>Turck</a:t>
            </a:r>
            <a:r>
              <a:rPr lang="en-US" altLang="zh-TW" sz="1400" dirty="0">
                <a:latin typeface="Times New Roman" panose="02020603050405020304" pitchFamily="18" charset="0"/>
                <a:cs typeface="Times New Roman" panose="02020603050405020304" pitchFamily="18" charset="0"/>
              </a:rPr>
              <a:t> and B. </a:t>
            </a:r>
            <a:r>
              <a:rPr lang="en-US" altLang="zh-TW" sz="1400" dirty="0" err="1">
                <a:latin typeface="Times New Roman" panose="02020603050405020304" pitchFamily="18" charset="0"/>
                <a:cs typeface="Times New Roman" panose="02020603050405020304" pitchFamily="18" charset="0"/>
              </a:rPr>
              <a:t>Dhoedt</a:t>
            </a:r>
            <a:r>
              <a:rPr lang="en-US" altLang="zh-TW" sz="1400" dirty="0">
                <a:latin typeface="Times New Roman" panose="02020603050405020304" pitchFamily="18" charset="0"/>
                <a:cs typeface="Times New Roman" panose="02020603050405020304" pitchFamily="18" charset="0"/>
              </a:rPr>
              <a:t>, ”Cloudlets: Bringing the Cloud to the Mobile User,” in Proc. of ACM Workshop on Mobile Cloud Computing and Services, 2012, pp. 29-36. </a:t>
            </a:r>
          </a:p>
          <a:p>
            <a:r>
              <a:rPr lang="en-US" altLang="zh-TW" sz="1400" dirty="0">
                <a:latin typeface="Times New Roman" panose="02020603050405020304" pitchFamily="18" charset="0"/>
                <a:cs typeface="Times New Roman" panose="02020603050405020304" pitchFamily="18" charset="0"/>
              </a:rPr>
              <a:t>[9] K. </a:t>
            </a:r>
            <a:r>
              <a:rPr lang="en-US" altLang="zh-TW" sz="1400" dirty="0" err="1">
                <a:latin typeface="Times New Roman" panose="02020603050405020304" pitchFamily="18" charset="0"/>
                <a:cs typeface="Times New Roman" panose="02020603050405020304" pitchFamily="18" charset="0"/>
              </a:rPr>
              <a:t>Habak</a:t>
            </a:r>
            <a:r>
              <a:rPr lang="en-US" altLang="zh-TW" sz="1400" dirty="0">
                <a:latin typeface="Times New Roman" panose="02020603050405020304" pitchFamily="18" charset="0"/>
                <a:cs typeface="Times New Roman" panose="02020603050405020304" pitchFamily="18" charset="0"/>
              </a:rPr>
              <a:t>, M. Ammar, K. A. </a:t>
            </a:r>
            <a:r>
              <a:rPr lang="en-US" altLang="zh-TW" sz="1400" dirty="0" err="1">
                <a:latin typeface="Times New Roman" panose="02020603050405020304" pitchFamily="18" charset="0"/>
                <a:cs typeface="Times New Roman" panose="02020603050405020304" pitchFamily="18" charset="0"/>
              </a:rPr>
              <a:t>Harras</a:t>
            </a:r>
            <a:r>
              <a:rPr lang="en-US" altLang="zh-TW" sz="1400" dirty="0">
                <a:latin typeface="Times New Roman" panose="02020603050405020304" pitchFamily="18" charset="0"/>
                <a:cs typeface="Times New Roman" panose="02020603050405020304" pitchFamily="18" charset="0"/>
              </a:rPr>
              <a:t>, E. Zegura, ”</a:t>
            </a:r>
            <a:r>
              <a:rPr lang="en-US" altLang="zh-TW" sz="1400" dirty="0" err="1">
                <a:latin typeface="Times New Roman" panose="02020603050405020304" pitchFamily="18" charset="0"/>
                <a:cs typeface="Times New Roman" panose="02020603050405020304" pitchFamily="18" charset="0"/>
              </a:rPr>
              <a:t>Femto</a:t>
            </a:r>
            <a:r>
              <a:rPr lang="en-US" altLang="zh-TW" sz="1400" dirty="0">
                <a:latin typeface="Times New Roman" panose="02020603050405020304" pitchFamily="18" charset="0"/>
                <a:cs typeface="Times New Roman" panose="02020603050405020304" pitchFamily="18" charset="0"/>
              </a:rPr>
              <a:t> clouds: Leveraging mobile devices to provide cloud service at the edge”, Cloud Computing (CLOUD) 2015 IEEE 8th International Conference, pp. 9-16, 2015. </a:t>
            </a:r>
          </a:p>
          <a:p>
            <a:r>
              <a:rPr lang="en-US" altLang="zh-TW" sz="1400" dirty="0">
                <a:latin typeface="Times New Roman" panose="02020603050405020304" pitchFamily="18" charset="0"/>
                <a:cs typeface="Times New Roman" panose="02020603050405020304" pitchFamily="18" charset="0"/>
              </a:rPr>
              <a:t>[10] M. T. Beck, M. Werner, S. Feld, and T. </a:t>
            </a:r>
            <a:r>
              <a:rPr lang="en-US" altLang="zh-TW" sz="1400" dirty="0" err="1">
                <a:latin typeface="Times New Roman" panose="02020603050405020304" pitchFamily="18" charset="0"/>
                <a:cs typeface="Times New Roman" panose="02020603050405020304" pitchFamily="18" charset="0"/>
              </a:rPr>
              <a:t>Schimper</a:t>
            </a:r>
            <a:r>
              <a:rPr lang="en-US" altLang="zh-TW" sz="1400" dirty="0">
                <a:latin typeface="Times New Roman" panose="02020603050405020304" pitchFamily="18" charset="0"/>
                <a:cs typeface="Times New Roman" panose="02020603050405020304" pitchFamily="18" charset="0"/>
              </a:rPr>
              <a:t>, ”Mobile edge computing: A taxonomy, ” in Proc. of the Sixth International Conference on Advances in Future Internet, AFIN, 2014.</a:t>
            </a:r>
          </a:p>
          <a:p>
            <a:endParaRPr lang="zh-TW" altLang="en-US" sz="1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B61915C6-CDA1-44BA-8221-44BB7FC79F26}"/>
              </a:ext>
            </a:extLst>
          </p:cNvPr>
          <p:cNvSpPr>
            <a:spLocks noGrp="1"/>
          </p:cNvSpPr>
          <p:nvPr>
            <p:ph type="sldNum" sz="quarter" idx="12"/>
          </p:nvPr>
        </p:nvSpPr>
        <p:spPr/>
        <p:txBody>
          <a:bodyPr/>
          <a:lstStyle/>
          <a:p>
            <a:pPr>
              <a:defRPr/>
            </a:pPr>
            <a:fld id="{ED95C714-5B02-47C9-A319-900C92638A80}" type="slidenum">
              <a:rPr lang="en-US" altLang="zh-TW" smtClean="0"/>
              <a:pPr>
                <a:defRPr/>
              </a:pPr>
              <a:t>73</a:t>
            </a:fld>
            <a:endParaRPr lang="en-US" altLang="zh-TW"/>
          </a:p>
        </p:txBody>
      </p:sp>
    </p:spTree>
    <p:extLst>
      <p:ext uri="{BB962C8B-B14F-4D97-AF65-F5344CB8AC3E}">
        <p14:creationId xmlns:p14="http://schemas.microsoft.com/office/powerpoint/2010/main" val="22349569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E68BCC-CC3F-4EC0-B3EB-D5DACBD35E3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REFERENCES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243E8532-2AFF-4F65-BBB3-83018020F360}"/>
              </a:ext>
            </a:extLst>
          </p:cNvPr>
          <p:cNvSpPr>
            <a:spLocks noGrp="1"/>
          </p:cNvSpPr>
          <p:nvPr>
            <p:ph idx="1"/>
          </p:nvPr>
        </p:nvSpPr>
        <p:spPr/>
        <p:txBody>
          <a:bodyPr/>
          <a:lstStyle/>
          <a:p>
            <a:r>
              <a:rPr lang="en-US" altLang="zh-TW" sz="1400" dirty="0">
                <a:latin typeface="Times New Roman" panose="02020603050405020304" pitchFamily="18" charset="0"/>
                <a:cs typeface="Times New Roman" panose="02020603050405020304" pitchFamily="18" charset="0"/>
              </a:rPr>
              <a:t>[11] Kim, </a:t>
            </a:r>
            <a:r>
              <a:rPr lang="en-US" altLang="zh-TW" sz="1400" dirty="0" err="1">
                <a:latin typeface="Times New Roman" panose="02020603050405020304" pitchFamily="18" charset="0"/>
                <a:cs typeface="Times New Roman" panose="02020603050405020304" pitchFamily="18" charset="0"/>
              </a:rPr>
              <a:t>Yeongjin</a:t>
            </a:r>
            <a:r>
              <a:rPr lang="en-US" altLang="zh-TW" sz="1400" dirty="0">
                <a:latin typeface="Times New Roman" panose="02020603050405020304" pitchFamily="18" charset="0"/>
                <a:cs typeface="Times New Roman" panose="02020603050405020304" pitchFamily="18" charset="0"/>
              </a:rPr>
              <a:t>, J. Kwak, and C. Song. Dual-side Optimization for Cost-Delay Tradeoff in Mobile Edge Computing. IEEE Transactions on Vehicular Technology pp. 99 :1-1, 2017. </a:t>
            </a:r>
          </a:p>
          <a:p>
            <a:r>
              <a:rPr lang="en-US" altLang="zh-TW" sz="1400" dirty="0">
                <a:latin typeface="Times New Roman" panose="02020603050405020304" pitchFamily="18" charset="0"/>
                <a:cs typeface="Times New Roman" panose="02020603050405020304" pitchFamily="18" charset="0"/>
              </a:rPr>
              <a:t>[12] Y. Mao, J. Zhang, and K. B. </a:t>
            </a:r>
            <a:r>
              <a:rPr lang="en-US" altLang="zh-TW" sz="1400" dirty="0" err="1">
                <a:latin typeface="Times New Roman" panose="02020603050405020304" pitchFamily="18" charset="0"/>
                <a:cs typeface="Times New Roman" panose="02020603050405020304" pitchFamily="18" charset="0"/>
              </a:rPr>
              <a:t>Letaief</a:t>
            </a:r>
            <a:r>
              <a:rPr lang="en-US" altLang="zh-TW" sz="1400" dirty="0">
                <a:latin typeface="Times New Roman" panose="02020603050405020304" pitchFamily="18" charset="0"/>
                <a:cs typeface="Times New Roman" panose="02020603050405020304" pitchFamily="18" charset="0"/>
              </a:rPr>
              <a:t>, Dynamic computation ofﬂoading for mobile-edge computing with energy harvesting devices, IEEE Journal on Selected Areas in Communications, vol. 34, no. 12, pp. 3590-3605, 2016. </a:t>
            </a:r>
          </a:p>
          <a:p>
            <a:r>
              <a:rPr lang="en-US" altLang="zh-TW" sz="1400" dirty="0">
                <a:latin typeface="Times New Roman" panose="02020603050405020304" pitchFamily="18" charset="0"/>
                <a:cs typeface="Times New Roman" panose="02020603050405020304" pitchFamily="18" charset="0"/>
              </a:rPr>
              <a:t>[13] X. </a:t>
            </a:r>
            <a:r>
              <a:rPr lang="en-US" altLang="zh-TW" sz="1400" dirty="0" err="1">
                <a:latin typeface="Times New Roman" panose="02020603050405020304" pitchFamily="18" charset="0"/>
                <a:cs typeface="Times New Roman" panose="02020603050405020304" pitchFamily="18" charset="0"/>
              </a:rPr>
              <a:t>Lyu</a:t>
            </a:r>
            <a:r>
              <a:rPr lang="en-US" altLang="zh-TW" sz="1400" dirty="0">
                <a:latin typeface="Times New Roman" panose="02020603050405020304" pitchFamily="18" charset="0"/>
                <a:cs typeface="Times New Roman" panose="02020603050405020304" pitchFamily="18" charset="0"/>
              </a:rPr>
              <a:t>, W. Ni, H. Tian, R. P. Liu, X. Wang, G. B. </a:t>
            </a:r>
            <a:r>
              <a:rPr lang="en-US" altLang="zh-TW" sz="1400" dirty="0" err="1">
                <a:latin typeface="Times New Roman" panose="02020603050405020304" pitchFamily="18" charset="0"/>
                <a:cs typeface="Times New Roman" panose="02020603050405020304" pitchFamily="18" charset="0"/>
              </a:rPr>
              <a:t>Giannakis</a:t>
            </a:r>
            <a:r>
              <a:rPr lang="en-US" altLang="zh-TW" sz="1400" dirty="0">
                <a:latin typeface="Times New Roman" panose="02020603050405020304" pitchFamily="18" charset="0"/>
                <a:cs typeface="Times New Roman" panose="02020603050405020304" pitchFamily="18" charset="0"/>
              </a:rPr>
              <a:t>, and A. </a:t>
            </a:r>
            <a:r>
              <a:rPr lang="en-US" altLang="zh-TW" sz="1400" dirty="0" err="1">
                <a:latin typeface="Times New Roman" panose="02020603050405020304" pitchFamily="18" charset="0"/>
                <a:cs typeface="Times New Roman" panose="02020603050405020304" pitchFamily="18" charset="0"/>
              </a:rPr>
              <a:t>Paulraj</a:t>
            </a:r>
            <a:r>
              <a:rPr lang="en-US" altLang="zh-TW" sz="1400" dirty="0">
                <a:latin typeface="Times New Roman" panose="02020603050405020304" pitchFamily="18" charset="0"/>
                <a:cs typeface="Times New Roman" panose="02020603050405020304" pitchFamily="18" charset="0"/>
              </a:rPr>
              <a:t>, Optimal schedule of mobile edge computing for Internet of Things using partial information, IEEE J. Sel. Areas </a:t>
            </a:r>
            <a:r>
              <a:rPr lang="en-US" altLang="zh-TW" sz="1400" dirty="0" err="1">
                <a:latin typeface="Times New Roman" panose="02020603050405020304" pitchFamily="18" charset="0"/>
                <a:cs typeface="Times New Roman" panose="02020603050405020304" pitchFamily="18" charset="0"/>
              </a:rPr>
              <a:t>Commun</a:t>
            </a:r>
            <a:r>
              <a:rPr lang="en-US" altLang="zh-TW" sz="1400" dirty="0">
                <a:latin typeface="Times New Roman" panose="02020603050405020304" pitchFamily="18" charset="0"/>
                <a:cs typeface="Times New Roman" panose="02020603050405020304" pitchFamily="18" charset="0"/>
              </a:rPr>
              <a:t>., accepted, 2017. </a:t>
            </a:r>
          </a:p>
          <a:p>
            <a:r>
              <a:rPr lang="en-US" altLang="zh-TW" sz="1400" dirty="0">
                <a:latin typeface="Times New Roman" panose="02020603050405020304" pitchFamily="18" charset="0"/>
                <a:cs typeface="Times New Roman" panose="02020603050405020304" pitchFamily="18" charset="0"/>
              </a:rPr>
              <a:t>[14] Y. Mao, J. Zhang, S. H. Song, and K. B. </a:t>
            </a:r>
            <a:r>
              <a:rPr lang="en-US" altLang="zh-TW" sz="1400" dirty="0" err="1">
                <a:latin typeface="Times New Roman" panose="02020603050405020304" pitchFamily="18" charset="0"/>
                <a:cs typeface="Times New Roman" panose="02020603050405020304" pitchFamily="18" charset="0"/>
              </a:rPr>
              <a:t>Letaief</a:t>
            </a:r>
            <a:r>
              <a:rPr lang="en-US" altLang="zh-TW" sz="1400" dirty="0">
                <a:latin typeface="Times New Roman" panose="02020603050405020304" pitchFamily="18" charset="0"/>
                <a:cs typeface="Times New Roman" panose="02020603050405020304" pitchFamily="18" charset="0"/>
              </a:rPr>
              <a:t>, Stochastic joint radio and computational resource management for multi-user </a:t>
            </a:r>
            <a:r>
              <a:rPr lang="en-US" altLang="zh-TW" sz="1400" dirty="0" err="1">
                <a:latin typeface="Times New Roman" panose="02020603050405020304" pitchFamily="18" charset="0"/>
                <a:cs typeface="Times New Roman" panose="02020603050405020304" pitchFamily="18" charset="0"/>
              </a:rPr>
              <a:t>mobileedge</a:t>
            </a:r>
            <a:r>
              <a:rPr lang="en-US" altLang="zh-TW" sz="1400" dirty="0">
                <a:latin typeface="Times New Roman" panose="02020603050405020304" pitchFamily="18" charset="0"/>
                <a:cs typeface="Times New Roman" panose="02020603050405020304" pitchFamily="18" charset="0"/>
              </a:rPr>
              <a:t> computing systems, 2017, http://arxiv.org/abs/1702.00892. </a:t>
            </a:r>
          </a:p>
          <a:p>
            <a:r>
              <a:rPr lang="en-US" altLang="zh-TW" sz="1400" dirty="0">
                <a:latin typeface="Times New Roman" panose="02020603050405020304" pitchFamily="18" charset="0"/>
                <a:cs typeface="Times New Roman" panose="02020603050405020304" pitchFamily="18" charset="0"/>
              </a:rPr>
              <a:t>[15] M. Jia, J. Cao, and W. Liang. Optimal cloudlet placement and user to cloudlet allocation in wireless metropolitan area networks. IEEE Transactions on Cloud Computing, in press, 2015. </a:t>
            </a:r>
          </a:p>
          <a:p>
            <a:r>
              <a:rPr lang="en-US" altLang="zh-TW" sz="1400" dirty="0">
                <a:latin typeface="Times New Roman" panose="02020603050405020304" pitchFamily="18" charset="0"/>
                <a:cs typeface="Times New Roman" panose="02020603050405020304" pitchFamily="18" charset="0"/>
              </a:rPr>
              <a:t>[16] D. Zeng, L. Gu, S. Guo, Z. Cheng, and S. Yu, Joint optimization of task scheduling and image placement in fog computing supported </a:t>
            </a:r>
            <a:r>
              <a:rPr lang="en-US" altLang="zh-TW" sz="1400" dirty="0" err="1">
                <a:latin typeface="Times New Roman" panose="02020603050405020304" pitchFamily="18" charset="0"/>
                <a:cs typeface="Times New Roman" panose="02020603050405020304" pitchFamily="18" charset="0"/>
              </a:rPr>
              <a:t>softwaredeﬁned</a:t>
            </a:r>
            <a:r>
              <a:rPr lang="en-US" altLang="zh-TW" sz="1400" dirty="0">
                <a:latin typeface="Times New Roman" panose="02020603050405020304" pitchFamily="18" charset="0"/>
                <a:cs typeface="Times New Roman" panose="02020603050405020304" pitchFamily="18" charset="0"/>
              </a:rPr>
              <a:t> embedded system, IEEE Transactions on Computers, vol. 65, no. 12, pp. 3702-3712, 2016. </a:t>
            </a:r>
          </a:p>
          <a:p>
            <a:r>
              <a:rPr lang="en-US" altLang="zh-TW" sz="1400" dirty="0">
                <a:latin typeface="Times New Roman" panose="02020603050405020304" pitchFamily="18" charset="0"/>
                <a:cs typeface="Times New Roman" panose="02020603050405020304" pitchFamily="18" charset="0"/>
              </a:rPr>
              <a:t>[17] L. Gu, D. Zeng, S. Guo, A. </a:t>
            </a:r>
            <a:r>
              <a:rPr lang="en-US" altLang="zh-TW" sz="1400" dirty="0" err="1">
                <a:latin typeface="Times New Roman" panose="02020603050405020304" pitchFamily="18" charset="0"/>
                <a:cs typeface="Times New Roman" panose="02020603050405020304" pitchFamily="18" charset="0"/>
              </a:rPr>
              <a:t>Barnawi</a:t>
            </a:r>
            <a:r>
              <a:rPr lang="en-US" altLang="zh-TW" sz="1400" dirty="0">
                <a:latin typeface="Times New Roman" panose="02020603050405020304" pitchFamily="18" charset="0"/>
                <a:cs typeface="Times New Roman" panose="02020603050405020304" pitchFamily="18" charset="0"/>
              </a:rPr>
              <a:t>, and Y. Xiang, Cost efﬁcient resource management in fog computing supported medical </a:t>
            </a:r>
            <a:r>
              <a:rPr lang="en-US" altLang="zh-TW" sz="1400" dirty="0" err="1">
                <a:latin typeface="Times New Roman" panose="02020603050405020304" pitchFamily="18" charset="0"/>
                <a:cs typeface="Times New Roman" panose="02020603050405020304" pitchFamily="18" charset="0"/>
              </a:rPr>
              <a:t>cyberphysical</a:t>
            </a:r>
            <a:r>
              <a:rPr lang="en-US" altLang="zh-TW" sz="1400" dirty="0">
                <a:latin typeface="Times New Roman" panose="02020603050405020304" pitchFamily="18" charset="0"/>
                <a:cs typeface="Times New Roman" panose="02020603050405020304" pitchFamily="18" charset="0"/>
              </a:rPr>
              <a:t> system, IEEE Transactions on Emerging Topics in Computing, vol. 5, no. 1, pp. 108-119, 2017. </a:t>
            </a:r>
          </a:p>
          <a:p>
            <a:r>
              <a:rPr lang="en-US" altLang="zh-TW" sz="1400" dirty="0">
                <a:latin typeface="Times New Roman" panose="02020603050405020304" pitchFamily="18" charset="0"/>
                <a:cs typeface="Times New Roman" panose="02020603050405020304" pitchFamily="18" charset="0"/>
              </a:rPr>
              <a:t>[18] L. Tong, Y. Li, and W. Gao, A hierarchical edge cloud architecture for mobile computing, in IEEE INFOCOM16, San Francisco, CA, USA, July 2016, pp. 1-9. </a:t>
            </a:r>
          </a:p>
          <a:p>
            <a:r>
              <a:rPr lang="en-US" altLang="zh-TW" sz="1400" dirty="0">
                <a:latin typeface="Times New Roman" panose="02020603050405020304" pitchFamily="18" charset="0"/>
                <a:cs typeface="Times New Roman" panose="02020603050405020304" pitchFamily="18" charset="0"/>
              </a:rPr>
              <a:t>[19] R. </a:t>
            </a:r>
            <a:r>
              <a:rPr lang="en-US" altLang="zh-TW" sz="1400" dirty="0" err="1">
                <a:latin typeface="Times New Roman" panose="02020603050405020304" pitchFamily="18" charset="0"/>
                <a:cs typeface="Times New Roman" panose="02020603050405020304" pitchFamily="18" charset="0"/>
              </a:rPr>
              <a:t>Urgaonkar</a:t>
            </a:r>
            <a:r>
              <a:rPr lang="en-US" altLang="zh-TW" sz="1400" dirty="0">
                <a:latin typeface="Times New Roman" panose="02020603050405020304" pitchFamily="18" charset="0"/>
                <a:cs typeface="Times New Roman" panose="02020603050405020304" pitchFamily="18" charset="0"/>
              </a:rPr>
              <a:t>, S. Wang, T. </a:t>
            </a:r>
            <a:r>
              <a:rPr lang="en-US" altLang="zh-TW" sz="1400" dirty="0" err="1">
                <a:latin typeface="Times New Roman" panose="02020603050405020304" pitchFamily="18" charset="0"/>
                <a:cs typeface="Times New Roman" panose="02020603050405020304" pitchFamily="18" charset="0"/>
              </a:rPr>
              <a:t>Hea</a:t>
            </a:r>
            <a:r>
              <a:rPr lang="en-US" altLang="zh-TW" sz="1400" dirty="0">
                <a:latin typeface="Times New Roman" panose="02020603050405020304" pitchFamily="18" charset="0"/>
                <a:cs typeface="Times New Roman" panose="02020603050405020304" pitchFamily="18" charset="0"/>
              </a:rPr>
              <a:t>, M. Zafer, K. Chan, and K. K. Leung, Dynamic service migration and workload scheduling in </a:t>
            </a:r>
            <a:r>
              <a:rPr lang="en-US" altLang="zh-TW" sz="1400" dirty="0" err="1">
                <a:latin typeface="Times New Roman" panose="02020603050405020304" pitchFamily="18" charset="0"/>
                <a:cs typeface="Times New Roman" panose="02020603050405020304" pitchFamily="18" charset="0"/>
              </a:rPr>
              <a:t>edgeclouds</a:t>
            </a:r>
            <a:r>
              <a:rPr lang="en-US" altLang="zh-TW" sz="1400" dirty="0">
                <a:latin typeface="Times New Roman" panose="02020603050405020304" pitchFamily="18" charset="0"/>
                <a:cs typeface="Times New Roman" panose="02020603050405020304" pitchFamily="18" charset="0"/>
              </a:rPr>
              <a:t>, Performance Evaluation, vol. 91, pp. 205-228, 2015.</a:t>
            </a:r>
            <a:endParaRPr lang="zh-TW" altLang="en-US" sz="1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B61915C6-CDA1-44BA-8221-44BB7FC79F26}"/>
              </a:ext>
            </a:extLst>
          </p:cNvPr>
          <p:cNvSpPr>
            <a:spLocks noGrp="1"/>
          </p:cNvSpPr>
          <p:nvPr>
            <p:ph type="sldNum" sz="quarter" idx="12"/>
          </p:nvPr>
        </p:nvSpPr>
        <p:spPr/>
        <p:txBody>
          <a:bodyPr/>
          <a:lstStyle/>
          <a:p>
            <a:pPr>
              <a:defRPr/>
            </a:pPr>
            <a:fld id="{ED95C714-5B02-47C9-A319-900C92638A80}" type="slidenum">
              <a:rPr lang="en-US" altLang="zh-TW" smtClean="0"/>
              <a:pPr>
                <a:defRPr/>
              </a:pPr>
              <a:t>74</a:t>
            </a:fld>
            <a:endParaRPr lang="en-US" altLang="zh-TW"/>
          </a:p>
        </p:txBody>
      </p:sp>
    </p:spTree>
    <p:extLst>
      <p:ext uri="{BB962C8B-B14F-4D97-AF65-F5344CB8AC3E}">
        <p14:creationId xmlns:p14="http://schemas.microsoft.com/office/powerpoint/2010/main" val="2195601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23AF120-5BB6-4435-92A7-55445F2F9A18}"/>
              </a:ext>
            </a:extLst>
          </p:cNvPr>
          <p:cNvSpPr>
            <a:spLocks noGrp="1"/>
          </p:cNvSpPr>
          <p:nvPr>
            <p:ph idx="1"/>
          </p:nvPr>
        </p:nvSpPr>
        <p:spPr/>
        <p:txBody>
          <a:bodyPr/>
          <a:lstStyle/>
          <a:p>
            <a:r>
              <a:rPr lang="en-US" altLang="zh-TW" sz="1400" dirty="0">
                <a:latin typeface="Times New Roman" panose="02020603050405020304" pitchFamily="18" charset="0"/>
                <a:cs typeface="Times New Roman" panose="02020603050405020304" pitchFamily="18" charset="0"/>
              </a:rPr>
              <a:t>[20] Song Y, </a:t>
            </a:r>
            <a:r>
              <a:rPr lang="en-US" altLang="zh-TW" sz="1400" dirty="0" err="1">
                <a:latin typeface="Times New Roman" panose="02020603050405020304" pitchFamily="18" charset="0"/>
                <a:cs typeface="Times New Roman" panose="02020603050405020304" pitchFamily="18" charset="0"/>
              </a:rPr>
              <a:t>Yau</a:t>
            </a:r>
            <a:r>
              <a:rPr lang="en-US" altLang="zh-TW" sz="1400" dirty="0">
                <a:latin typeface="Times New Roman" panose="02020603050405020304" pitchFamily="18" charset="0"/>
                <a:cs typeface="Times New Roman" panose="02020603050405020304" pitchFamily="18" charset="0"/>
              </a:rPr>
              <a:t> S </a:t>
            </a:r>
            <a:r>
              <a:rPr lang="en-US" altLang="zh-TW" sz="1400" dirty="0" err="1">
                <a:latin typeface="Times New Roman" panose="02020603050405020304" pitchFamily="18" charset="0"/>
                <a:cs typeface="Times New Roman" panose="02020603050405020304" pitchFamily="18" charset="0"/>
              </a:rPr>
              <a:t>S</a:t>
            </a:r>
            <a:r>
              <a:rPr lang="en-US" altLang="zh-TW" sz="1400" dirty="0">
                <a:latin typeface="Times New Roman" panose="02020603050405020304" pitchFamily="18" charset="0"/>
                <a:cs typeface="Times New Roman" panose="02020603050405020304" pitchFamily="18" charset="0"/>
              </a:rPr>
              <a:t>, Yu R, et al. ”An Approach to QoS-based Task Distribution in Edge Computing Networks for IoT Applications.” IEEE International Conference on Edge Computing IEEE, 2017:32-39. </a:t>
            </a:r>
          </a:p>
          <a:p>
            <a:r>
              <a:rPr lang="en-US" altLang="zh-TW" sz="1400" dirty="0">
                <a:latin typeface="Times New Roman" panose="02020603050405020304" pitchFamily="18" charset="0"/>
                <a:cs typeface="Times New Roman" panose="02020603050405020304" pitchFamily="18" charset="0"/>
              </a:rPr>
              <a:t>[21] Tim </a:t>
            </a:r>
            <a:r>
              <a:rPr lang="en-US" altLang="zh-TW" sz="1400" dirty="0" err="1">
                <a:latin typeface="Times New Roman" panose="02020603050405020304" pitchFamily="18" charset="0"/>
                <a:cs typeface="Times New Roman" panose="02020603050405020304" pitchFamily="18" charset="0"/>
              </a:rPr>
              <a:t>Verbelen</a:t>
            </a:r>
            <a:r>
              <a:rPr lang="en-US" altLang="zh-TW" sz="1400" dirty="0">
                <a:latin typeface="Times New Roman" panose="02020603050405020304" pitchFamily="18" charset="0"/>
                <a:cs typeface="Times New Roman" panose="02020603050405020304" pitchFamily="18" charset="0"/>
              </a:rPr>
              <a:t>, Pieter </a:t>
            </a:r>
            <a:r>
              <a:rPr lang="en-US" altLang="zh-TW" sz="1400" dirty="0" err="1">
                <a:latin typeface="Times New Roman" panose="02020603050405020304" pitchFamily="18" charset="0"/>
                <a:cs typeface="Times New Roman" panose="02020603050405020304" pitchFamily="18" charset="0"/>
              </a:rPr>
              <a:t>Simoens</a:t>
            </a:r>
            <a:r>
              <a:rPr lang="en-US" altLang="zh-TW" sz="1400" dirty="0">
                <a:latin typeface="Times New Roman" panose="02020603050405020304" pitchFamily="18" charset="0"/>
                <a:cs typeface="Times New Roman" panose="02020603050405020304" pitchFamily="18" charset="0"/>
              </a:rPr>
              <a:t>, Filip De </a:t>
            </a:r>
            <a:r>
              <a:rPr lang="en-US" altLang="zh-TW" sz="1400" dirty="0" err="1">
                <a:latin typeface="Times New Roman" panose="02020603050405020304" pitchFamily="18" charset="0"/>
                <a:cs typeface="Times New Roman" panose="02020603050405020304" pitchFamily="18" charset="0"/>
              </a:rPr>
              <a:t>Turck</a:t>
            </a:r>
            <a:r>
              <a:rPr lang="en-US" altLang="zh-TW" sz="1400" dirty="0">
                <a:latin typeface="Times New Roman" panose="02020603050405020304" pitchFamily="18" charset="0"/>
                <a:cs typeface="Times New Roman" panose="02020603050405020304" pitchFamily="18" charset="0"/>
              </a:rPr>
              <a:t>, and Bart </a:t>
            </a:r>
            <a:r>
              <a:rPr lang="en-US" altLang="zh-TW" sz="1400" dirty="0" err="1">
                <a:latin typeface="Times New Roman" panose="02020603050405020304" pitchFamily="18" charset="0"/>
                <a:cs typeface="Times New Roman" panose="02020603050405020304" pitchFamily="18" charset="0"/>
              </a:rPr>
              <a:t>Dhoedt</a:t>
            </a:r>
            <a:r>
              <a:rPr lang="en-US" altLang="zh-TW" sz="1400" dirty="0">
                <a:latin typeface="Times New Roman" panose="02020603050405020304" pitchFamily="18" charset="0"/>
                <a:cs typeface="Times New Roman" panose="02020603050405020304" pitchFamily="18" charset="0"/>
              </a:rPr>
              <a:t>. 2012. Cloudlets: bringing the cloud to the mobile user. In Proceedings of the third ACM workshop on Mobile cloud computing and services (MCS ’12). ACM, New York, NY, USA, 29-36. </a:t>
            </a:r>
          </a:p>
          <a:p>
            <a:r>
              <a:rPr lang="en-US" altLang="zh-TW" sz="1400" dirty="0">
                <a:latin typeface="Times New Roman" panose="02020603050405020304" pitchFamily="18" charset="0"/>
                <a:cs typeface="Times New Roman" panose="02020603050405020304" pitchFamily="18" charset="0"/>
              </a:rPr>
              <a:t>[22] K. Kumar, J. Liu, Y. Lu, and B. K. Bhargava, A survey of computation ofﬂoading for mobile systems, Mobile Networks and Applications, vol. 18, no. 1, pp. 129-140, 2013. </a:t>
            </a:r>
          </a:p>
          <a:p>
            <a:r>
              <a:rPr lang="en-US" altLang="zh-TW" sz="1400" dirty="0">
                <a:latin typeface="Times New Roman" panose="02020603050405020304" pitchFamily="18" charset="0"/>
                <a:cs typeface="Times New Roman" panose="02020603050405020304" pitchFamily="18" charset="0"/>
              </a:rPr>
              <a:t>[23] </a:t>
            </a:r>
            <a:r>
              <a:rPr lang="en-US" altLang="zh-TW" sz="1400" dirty="0" err="1">
                <a:latin typeface="Times New Roman" panose="02020603050405020304" pitchFamily="18" charset="0"/>
                <a:cs typeface="Times New Roman" panose="02020603050405020304" pitchFamily="18" charset="0"/>
              </a:rPr>
              <a:t>Hadji</a:t>
            </a:r>
            <a:r>
              <a:rPr lang="en-US" altLang="zh-TW" sz="1400" dirty="0">
                <a:latin typeface="Times New Roman" panose="02020603050405020304" pitchFamily="18" charset="0"/>
                <a:cs typeface="Times New Roman" panose="02020603050405020304" pitchFamily="18" charset="0"/>
              </a:rPr>
              <a:t>, </a:t>
            </a:r>
            <a:r>
              <a:rPr lang="en-US" altLang="zh-TW" sz="1400" dirty="0" err="1">
                <a:latin typeface="Times New Roman" panose="02020603050405020304" pitchFamily="18" charset="0"/>
                <a:cs typeface="Times New Roman" panose="02020603050405020304" pitchFamily="18" charset="0"/>
              </a:rPr>
              <a:t>Makhlouf</a:t>
            </a:r>
            <a:r>
              <a:rPr lang="en-US" altLang="zh-TW" sz="1400" dirty="0">
                <a:latin typeface="Times New Roman" panose="02020603050405020304" pitchFamily="18" charset="0"/>
                <a:cs typeface="Times New Roman" panose="02020603050405020304" pitchFamily="18" charset="0"/>
              </a:rPr>
              <a:t>, and D. </a:t>
            </a:r>
            <a:r>
              <a:rPr lang="en-US" altLang="zh-TW" sz="1400" dirty="0" err="1">
                <a:latin typeface="Times New Roman" panose="02020603050405020304" pitchFamily="18" charset="0"/>
                <a:cs typeface="Times New Roman" panose="02020603050405020304" pitchFamily="18" charset="0"/>
              </a:rPr>
              <a:t>Zeghlache</a:t>
            </a:r>
            <a:r>
              <a:rPr lang="en-US" altLang="zh-TW" sz="1400" dirty="0">
                <a:latin typeface="Times New Roman" panose="02020603050405020304" pitchFamily="18" charset="0"/>
                <a:cs typeface="Times New Roman" panose="02020603050405020304" pitchFamily="18" charset="0"/>
              </a:rPr>
              <a:t>. ”Minimum Cost Maximum Flow Algorithm for Dynamic Resource Allocation in Clouds.” IEEE, International Conference on Cloud Computing IEEE, 2012:876-882. </a:t>
            </a:r>
          </a:p>
          <a:p>
            <a:r>
              <a:rPr lang="en-US" altLang="zh-TW" sz="1400" dirty="0">
                <a:latin typeface="Times New Roman" panose="02020603050405020304" pitchFamily="18" charset="0"/>
                <a:cs typeface="Times New Roman" panose="02020603050405020304" pitchFamily="18" charset="0"/>
              </a:rPr>
              <a:t>[24] F. Cao, M.M. Zhu, C.Q. Wu, ”Energy-efﬁcient resource management for scientiﬁc workﬂows in clouds” in Services (SERVICES) 2014 IEEE World Congress on, IEEE, 2014. </a:t>
            </a:r>
          </a:p>
          <a:p>
            <a:r>
              <a:rPr lang="en-US" altLang="zh-TW" sz="1400" dirty="0">
                <a:latin typeface="Times New Roman" panose="02020603050405020304" pitchFamily="18" charset="0"/>
                <a:cs typeface="Times New Roman" panose="02020603050405020304" pitchFamily="18" charset="0"/>
              </a:rPr>
              <a:t>[25] R. </a:t>
            </a:r>
            <a:r>
              <a:rPr lang="en-US" altLang="zh-TW" sz="1400" dirty="0" err="1">
                <a:latin typeface="Times New Roman" panose="02020603050405020304" pitchFamily="18" charset="0"/>
                <a:cs typeface="Times New Roman" panose="02020603050405020304" pitchFamily="18" charset="0"/>
              </a:rPr>
              <a:t>Panigrahy</a:t>
            </a:r>
            <a:r>
              <a:rPr lang="en-US" altLang="zh-TW" sz="1400" dirty="0">
                <a:latin typeface="Times New Roman" panose="02020603050405020304" pitchFamily="18" charset="0"/>
                <a:cs typeface="Times New Roman" panose="02020603050405020304" pitchFamily="18" charset="0"/>
              </a:rPr>
              <a:t>, K. Talwar, L. Uyeda, and U. </a:t>
            </a:r>
            <a:r>
              <a:rPr lang="en-US" altLang="zh-TW" sz="1400" dirty="0" err="1">
                <a:latin typeface="Times New Roman" panose="02020603050405020304" pitchFamily="18" charset="0"/>
                <a:cs typeface="Times New Roman" panose="02020603050405020304" pitchFamily="18" charset="0"/>
              </a:rPr>
              <a:t>Wieder</a:t>
            </a:r>
            <a:r>
              <a:rPr lang="en-US" altLang="zh-TW" sz="1400" dirty="0">
                <a:latin typeface="Times New Roman" panose="02020603050405020304" pitchFamily="18" charset="0"/>
                <a:cs typeface="Times New Roman" panose="02020603050405020304" pitchFamily="18" charset="0"/>
              </a:rPr>
              <a:t>, Heuristics for vector bin packing. Microsoft Research, Tech. Rep., 2010. </a:t>
            </a:r>
          </a:p>
          <a:p>
            <a:r>
              <a:rPr lang="en-US" altLang="zh-TW" sz="1400" dirty="0">
                <a:latin typeface="Times New Roman" panose="02020603050405020304" pitchFamily="18" charset="0"/>
                <a:cs typeface="Times New Roman" panose="02020603050405020304" pitchFamily="18" charset="0"/>
              </a:rPr>
              <a:t>[26] Kang, J, and Park, S, Algorithms for the variable sized bin packing problem, European Journal Operational Research, vol. 147, no. 2, pp. 365-372, 2003. </a:t>
            </a:r>
          </a:p>
          <a:p>
            <a:r>
              <a:rPr lang="en-US" altLang="zh-TW" sz="1400" dirty="0">
                <a:latin typeface="Times New Roman" panose="02020603050405020304" pitchFamily="18" charset="0"/>
                <a:cs typeface="Times New Roman" panose="02020603050405020304" pitchFamily="18" charset="0"/>
              </a:rPr>
              <a:t>[27] M. </a:t>
            </a:r>
            <a:r>
              <a:rPr lang="en-US" altLang="zh-TW" sz="1400" dirty="0" err="1">
                <a:latin typeface="Times New Roman" panose="02020603050405020304" pitchFamily="18" charset="0"/>
                <a:cs typeface="Times New Roman" panose="02020603050405020304" pitchFamily="18" charset="0"/>
              </a:rPr>
              <a:t>Gabay</a:t>
            </a:r>
            <a:r>
              <a:rPr lang="en-US" altLang="zh-TW" sz="1400" dirty="0">
                <a:latin typeface="Times New Roman" panose="02020603050405020304" pitchFamily="18" charset="0"/>
                <a:cs typeface="Times New Roman" panose="02020603050405020304" pitchFamily="18" charset="0"/>
              </a:rPr>
              <a:t>, S. </a:t>
            </a:r>
            <a:r>
              <a:rPr lang="en-US" altLang="zh-TW" sz="1400" dirty="0" err="1">
                <a:latin typeface="Times New Roman" panose="02020603050405020304" pitchFamily="18" charset="0"/>
                <a:cs typeface="Times New Roman" panose="02020603050405020304" pitchFamily="18" charset="0"/>
              </a:rPr>
              <a:t>Zaourar</a:t>
            </a:r>
            <a:r>
              <a:rPr lang="en-US" altLang="zh-TW" sz="1400" dirty="0">
                <a:latin typeface="Times New Roman" panose="02020603050405020304" pitchFamily="18" charset="0"/>
                <a:cs typeface="Times New Roman" panose="02020603050405020304" pitchFamily="18" charset="0"/>
              </a:rPr>
              <a:t>, ”Variable Size Vector Bin Packing Heuristics-</a:t>
            </a:r>
            <a:r>
              <a:rPr lang="en-US" altLang="zh-TW" sz="1400" dirty="0" err="1">
                <a:latin typeface="Times New Roman" panose="02020603050405020304" pitchFamily="18" charset="0"/>
                <a:cs typeface="Times New Roman" panose="02020603050405020304" pitchFamily="18" charset="0"/>
              </a:rPr>
              <a:t>ApplicationtotheMachineReassignmentProblem</a:t>
            </a:r>
            <a:r>
              <a:rPr lang="en-US" altLang="zh-TW" sz="1400" dirty="0">
                <a:latin typeface="Times New Roman" panose="02020603050405020304" pitchFamily="18" charset="0"/>
                <a:cs typeface="Times New Roman" panose="02020603050405020304" pitchFamily="18" charset="0"/>
              </a:rPr>
              <a:t>”, INRIA Tech. Rep., 2013.</a:t>
            </a:r>
          </a:p>
          <a:p>
            <a:endParaRPr lang="zh-TW" altLang="en-US" sz="1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D364F5BA-6D1A-48CA-A6E3-EAC6E2A35743}"/>
              </a:ext>
            </a:extLst>
          </p:cNvPr>
          <p:cNvSpPr>
            <a:spLocks noGrp="1"/>
          </p:cNvSpPr>
          <p:nvPr>
            <p:ph type="sldNum" sz="quarter" idx="12"/>
          </p:nvPr>
        </p:nvSpPr>
        <p:spPr/>
        <p:txBody>
          <a:bodyPr/>
          <a:lstStyle/>
          <a:p>
            <a:pPr>
              <a:defRPr/>
            </a:pPr>
            <a:fld id="{ED95C714-5B02-47C9-A319-900C92638A80}" type="slidenum">
              <a:rPr lang="en-US" altLang="zh-TW" smtClean="0"/>
              <a:pPr>
                <a:defRPr/>
              </a:pPr>
              <a:t>75</a:t>
            </a:fld>
            <a:endParaRPr lang="en-US" altLang="zh-TW"/>
          </a:p>
        </p:txBody>
      </p:sp>
      <p:sp>
        <p:nvSpPr>
          <p:cNvPr id="5" name="標題 1">
            <a:extLst>
              <a:ext uri="{FF2B5EF4-FFF2-40B4-BE49-F238E27FC236}">
                <a16:creationId xmlns:a16="http://schemas.microsoft.com/office/drawing/2014/main" id="{92969C17-B572-4E5A-B235-EB1CD2E2F1D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REFERENCES</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9502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C4F3200-857C-4962-A9B3-082ABC274571}"/>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To reduce the energy consumption caused by the computing of tasks, IoT devices would ofﬂoad computing tasks to the edge servers.</a:t>
            </a:r>
          </a:p>
          <a:p>
            <a:r>
              <a:rPr lang="en-US" altLang="zh-TW" sz="2800" dirty="0">
                <a:latin typeface="Times New Roman" panose="02020603050405020304" pitchFamily="18" charset="0"/>
                <a:cs typeface="Times New Roman" panose="02020603050405020304" pitchFamily="18" charset="0"/>
              </a:rPr>
              <a:t>However, the task ofﬂoading consumes extra energy to transfer tasks to the edge servers, and the completion time of ofﬂoaded task would also increase.</a:t>
            </a:r>
          </a:p>
          <a:p>
            <a:r>
              <a:rPr lang="en-US" altLang="zh-TW" sz="2800" dirty="0">
                <a:latin typeface="Times New Roman" panose="02020603050405020304" pitchFamily="18" charset="0"/>
                <a:cs typeface="Times New Roman" panose="02020603050405020304" pitchFamily="18" charset="0"/>
              </a:rPr>
              <a:t>In this case, some works studied how the devices make the task ofﬂoading decision [9]-[12].</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EF4091BE-4DB3-4C9C-82E1-7484EED2384E}"/>
              </a:ext>
            </a:extLst>
          </p:cNvPr>
          <p:cNvSpPr>
            <a:spLocks noGrp="1"/>
          </p:cNvSpPr>
          <p:nvPr>
            <p:ph type="sldNum" sz="quarter" idx="12"/>
          </p:nvPr>
        </p:nvSpPr>
        <p:spPr/>
        <p:txBody>
          <a:bodyPr/>
          <a:lstStyle/>
          <a:p>
            <a:pPr>
              <a:defRPr/>
            </a:pPr>
            <a:fld id="{ED95C714-5B02-47C9-A319-900C92638A80}" type="slidenum">
              <a:rPr lang="en-US" altLang="zh-TW" smtClean="0"/>
              <a:pPr>
                <a:defRPr/>
              </a:pPr>
              <a:t>8</a:t>
            </a:fld>
            <a:endParaRPr lang="en-US" altLang="zh-TW"/>
          </a:p>
        </p:txBody>
      </p:sp>
      <p:sp>
        <p:nvSpPr>
          <p:cNvPr id="5" name="標題 1">
            <a:extLst>
              <a:ext uri="{FF2B5EF4-FFF2-40B4-BE49-F238E27FC236}">
                <a16:creationId xmlns:a16="http://schemas.microsoft.com/office/drawing/2014/main" id="{46F5F0BC-8833-404E-9235-903C0DB826C3}"/>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INTRODUCTION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54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2E0E6DF-1847-490C-9B79-ADEC840536C4}"/>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When the computing task is scheduled to different edge servers, the cost of transmission and computation are also different.</a:t>
            </a:r>
          </a:p>
          <a:p>
            <a:r>
              <a:rPr lang="en-US" altLang="zh-TW" sz="2800" dirty="0">
                <a:latin typeface="Times New Roman" panose="02020603050405020304" pitchFamily="18" charset="0"/>
                <a:cs typeface="Times New Roman" panose="02020603050405020304" pitchFamily="18" charset="0"/>
              </a:rPr>
              <a:t>Therefore, some works aimed to reduce the system cost generated by the transmission or computation of tasks [13]-[18].</a:t>
            </a:r>
          </a:p>
          <a:p>
            <a:r>
              <a:rPr lang="en-US" altLang="zh-TW" sz="2800" dirty="0">
                <a:latin typeface="Times New Roman" panose="02020603050405020304" pitchFamily="18" charset="0"/>
                <a:cs typeface="Times New Roman" panose="02020603050405020304" pitchFamily="18" charset="0"/>
              </a:rPr>
              <a:t>However, these works rarely considered the cost generated by the edge servers.</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F47906D6-07FE-4697-B720-155F162F1BE1}"/>
              </a:ext>
            </a:extLst>
          </p:cNvPr>
          <p:cNvSpPr>
            <a:spLocks noGrp="1"/>
          </p:cNvSpPr>
          <p:nvPr>
            <p:ph type="sldNum" sz="quarter" idx="12"/>
          </p:nvPr>
        </p:nvSpPr>
        <p:spPr/>
        <p:txBody>
          <a:bodyPr/>
          <a:lstStyle/>
          <a:p>
            <a:pPr>
              <a:defRPr/>
            </a:pPr>
            <a:fld id="{ED95C714-5B02-47C9-A319-900C92638A80}" type="slidenum">
              <a:rPr lang="en-US" altLang="zh-TW" smtClean="0"/>
              <a:pPr>
                <a:defRPr/>
              </a:pPr>
              <a:t>9</a:t>
            </a:fld>
            <a:endParaRPr lang="en-US" altLang="zh-TW"/>
          </a:p>
        </p:txBody>
      </p:sp>
      <p:sp>
        <p:nvSpPr>
          <p:cNvPr id="5" name="標題 1">
            <a:extLst>
              <a:ext uri="{FF2B5EF4-FFF2-40B4-BE49-F238E27FC236}">
                <a16:creationId xmlns:a16="http://schemas.microsoft.com/office/drawing/2014/main" id="{8CAFC700-5068-4E40-8521-7A250E76366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INTRODUCTION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8906546"/>
      </p:ext>
    </p:extLst>
  </p:cSld>
  <p:clrMapOvr>
    <a:masterClrMapping/>
  </p:clrMapOvr>
</p:sld>
</file>

<file path=ppt/theme/theme1.xml><?xml version="1.0" encoding="utf-8"?>
<a:theme xmlns:a="http://schemas.openxmlformats.org/drawingml/2006/main" name="MAI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per 1213" id="{8157CC90-B0FC-43D4-AA3E-39D972931700}" vid="{31249888-43E8-4EB0-9337-56A2E5196DC7}"/>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 1213</Template>
  <TotalTime>1566</TotalTime>
  <Words>10031</Words>
  <Application>Microsoft Office PowerPoint</Application>
  <PresentationFormat>如螢幕大小 (4:3)</PresentationFormat>
  <Paragraphs>871</Paragraphs>
  <Slides>75</Slides>
  <Notes>70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75</vt:i4>
      </vt:variant>
    </vt:vector>
  </HeadingPairs>
  <TitlesOfParts>
    <vt:vector size="83" baseType="lpstr">
      <vt:lpstr>微軟正黑體</vt:lpstr>
      <vt:lpstr>新細明體</vt:lpstr>
      <vt:lpstr>Arial</vt:lpstr>
      <vt:lpstr>Calibri</vt:lpstr>
      <vt:lpstr>Cambria Math</vt:lpstr>
      <vt:lpstr>Times New Roman</vt:lpstr>
      <vt:lpstr>Wingdings</vt:lpstr>
      <vt:lpstr>MAIN.template</vt:lpstr>
      <vt:lpstr>Cost Efﬁcient Scheduling  for Delay-sensitive Tasks  in Edge Computing System </vt:lpstr>
      <vt:lpstr>Outline</vt:lpstr>
      <vt:lpstr>Abstract</vt:lpstr>
      <vt:lpstr>Abstract</vt:lpstr>
      <vt:lpstr>INTRODUCTION</vt:lpstr>
      <vt:lpstr>INTRODUCTION</vt:lpstr>
      <vt:lpstr>INTRODUCTION</vt:lpstr>
      <vt:lpstr>INTRODUCTION</vt:lpstr>
      <vt:lpstr>INTRODUCTION</vt:lpstr>
      <vt:lpstr>INTRODUCTION</vt:lpstr>
      <vt:lpstr>RELATED WORK </vt:lpstr>
      <vt:lpstr>RELATED WORK </vt:lpstr>
      <vt:lpstr>RELATED WORK </vt:lpstr>
      <vt:lpstr>RELATED WORK </vt:lpstr>
      <vt:lpstr>RELATED WORK </vt:lpstr>
      <vt:lpstr>RELATED WORK </vt:lpstr>
      <vt:lpstr>RELATED WORK </vt:lpstr>
      <vt:lpstr>RELATED WORK </vt:lpstr>
      <vt:lpstr>SYSTEM MODEL</vt:lpstr>
      <vt:lpstr>SYSTEM MODEL</vt:lpstr>
      <vt:lpstr>SYSTEM MODEL</vt:lpstr>
      <vt:lpstr>SYSTEM MODEL</vt:lpstr>
      <vt:lpstr>SYSTEM MODEL</vt:lpstr>
      <vt:lpstr>SYSTEM MODEL</vt:lpstr>
      <vt:lpstr>SYSTEM MODEL</vt:lpstr>
      <vt:lpstr>SYSTEM MODEL</vt:lpstr>
      <vt:lpstr>SYSTEM MODEL</vt:lpstr>
      <vt:lpstr>SYSTEM MODEL</vt:lpstr>
      <vt:lpstr>SYSTEM MODEL</vt:lpstr>
      <vt:lpstr>SYSTEM MODEL</vt:lpstr>
      <vt:lpstr>SYSTEM MODEL</vt:lpstr>
      <vt:lpstr>SYSTEM MODEL</vt:lpstr>
      <vt:lpstr>SYSTEM MODEL</vt:lpstr>
      <vt:lpstr>SYSTEM MODEL</vt:lpstr>
      <vt:lpstr>SYSTEM MODEL</vt:lpstr>
      <vt:lpstr>SYSTEM MODEL</vt:lpstr>
      <vt:lpstr>SYSTEM MODEL</vt:lpstr>
      <vt:lpstr>SYSTEM MODEL</vt:lpstr>
      <vt:lpstr>SYSTEM MODEL</vt:lpstr>
      <vt:lpstr>ALGORITHM DESIGN</vt:lpstr>
      <vt:lpstr>ALGORITHM DESIGN</vt:lpstr>
      <vt:lpstr>ALGORITHM DESIGN</vt:lpstr>
      <vt:lpstr>ALGORITHM DESIGN</vt:lpstr>
      <vt:lpstr>ALGORITHM DESIGN</vt:lpstr>
      <vt:lpstr>ALGORITHM DESIGN</vt:lpstr>
      <vt:lpstr>ALGORITHM DESIGN</vt:lpstr>
      <vt:lpstr>ALGORITHM DESIGN</vt:lpstr>
      <vt:lpstr>ALGORITHM DESIGN</vt:lpstr>
      <vt:lpstr>ALGORITHM DESIGN</vt:lpstr>
      <vt:lpstr>PowerPoint 簡報</vt:lpstr>
      <vt:lpstr>PowerPoint 簡報</vt:lpstr>
      <vt:lpstr>ALGORITHM DESIGN</vt:lpstr>
      <vt:lpstr>ALGORITHM DESIGN</vt:lpstr>
      <vt:lpstr>PERFORMANCE EVALUATION</vt:lpstr>
      <vt:lpstr>PERFORMANCE EVALUATION</vt:lpstr>
      <vt:lpstr>PERFORMANCE EVALUATION</vt:lpstr>
      <vt:lpstr>PERFORMANCE EVALUATION</vt:lpstr>
      <vt:lpstr>PERFORMANCE EVALUATION</vt:lpstr>
      <vt:lpstr>PERFORMANCE EVALUATION</vt:lpstr>
      <vt:lpstr>PERFORMANCE EVALUATION</vt:lpstr>
      <vt:lpstr>PERFORMANCE EVALUATION</vt:lpstr>
      <vt:lpstr>PERFORMANCE EVALUATION</vt:lpstr>
      <vt:lpstr>PERFORMANCE EVALUATION</vt:lpstr>
      <vt:lpstr>PERFORMANCE EVALUATION</vt:lpstr>
      <vt:lpstr>PERFORMANCE EVALUATION</vt:lpstr>
      <vt:lpstr>PERFORMANCE EVALUATION</vt:lpstr>
      <vt:lpstr>PERFORMANCE EVALUATION</vt:lpstr>
      <vt:lpstr>PERFORMANCE EVALUATION</vt:lpstr>
      <vt:lpstr>PERFORMANCE EVALUATION</vt:lpstr>
      <vt:lpstr>PERFORMANCE EVALUATION</vt:lpstr>
      <vt:lpstr>CONCLUSION</vt:lpstr>
      <vt:lpstr>PowerPoint 簡報</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Efﬁcient Scheduling  for Delay-sensitive Tasks  in Edge Computing System</dc:title>
  <dc:creator>曹家瑜</dc:creator>
  <cp:lastModifiedBy>曹家瑜</cp:lastModifiedBy>
  <cp:revision>16</cp:revision>
  <dcterms:created xsi:type="dcterms:W3CDTF">2021-12-14T01:57:25Z</dcterms:created>
  <dcterms:modified xsi:type="dcterms:W3CDTF">2021-12-15T04:04:18Z</dcterms:modified>
</cp:coreProperties>
</file>