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52" r:id="rId3"/>
    <p:sldId id="353" r:id="rId4"/>
    <p:sldId id="292" r:id="rId5"/>
    <p:sldId id="343" r:id="rId6"/>
    <p:sldId id="354" r:id="rId7"/>
    <p:sldId id="346" r:id="rId8"/>
    <p:sldId id="507" r:id="rId9"/>
    <p:sldId id="271" r:id="rId10"/>
    <p:sldId id="508" r:id="rId11"/>
    <p:sldId id="510" r:id="rId12"/>
    <p:sldId id="511" r:id="rId13"/>
    <p:sldId id="449" r:id="rId14"/>
    <p:sldId id="365" r:id="rId15"/>
    <p:sldId id="366" r:id="rId16"/>
    <p:sldId id="451" r:id="rId17"/>
    <p:sldId id="512" r:id="rId18"/>
    <p:sldId id="513" r:id="rId19"/>
    <p:sldId id="514" r:id="rId20"/>
    <p:sldId id="463" r:id="rId21"/>
    <p:sldId id="464" r:id="rId22"/>
    <p:sldId id="465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475" r:id="rId31"/>
    <p:sldId id="476" r:id="rId32"/>
    <p:sldId id="522" r:id="rId33"/>
    <p:sldId id="483" r:id="rId34"/>
    <p:sldId id="482" r:id="rId35"/>
    <p:sldId id="523" r:id="rId36"/>
    <p:sldId id="524" r:id="rId37"/>
    <p:sldId id="525" r:id="rId38"/>
    <p:sldId id="480" r:id="rId39"/>
    <p:sldId id="489" r:id="rId40"/>
    <p:sldId id="490" r:id="rId41"/>
    <p:sldId id="526" r:id="rId42"/>
    <p:sldId id="527" r:id="rId43"/>
    <p:sldId id="528" r:id="rId44"/>
    <p:sldId id="492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495" r:id="rId54"/>
    <p:sldId id="504" r:id="rId55"/>
    <p:sldId id="440" r:id="rId56"/>
    <p:sldId id="454" r:id="rId57"/>
    <p:sldId id="261" r:id="rId58"/>
    <p:sldId id="441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_nb" initials="k" lastIdx="2" clrIdx="0">
    <p:extLst>
      <p:ext uri="{19B8F6BF-5375-455C-9EA6-DF929625EA0E}">
        <p15:presenceInfo xmlns:p15="http://schemas.microsoft.com/office/powerpoint/2012/main" userId="kevin_nb" providerId="None"/>
      </p:ext>
    </p:extLst>
  </p:cmAuthor>
  <p:cmAuthor id="2" name="kevin_lab" initials="k" lastIdx="11" clrIdx="1">
    <p:extLst>
      <p:ext uri="{19B8F6BF-5375-455C-9EA6-DF929625EA0E}">
        <p15:presenceInfo xmlns:p15="http://schemas.microsoft.com/office/powerpoint/2012/main" userId="kevin_la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165" autoAdjust="0"/>
  </p:normalViewPr>
  <p:slideViewPr>
    <p:cSldViewPr>
      <p:cViewPr varScale="1">
        <p:scale>
          <a:sx n="90" d="100"/>
          <a:sy n="90" d="100"/>
        </p:scale>
        <p:origin x="21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400B7BB-9036-4930-A00B-18CEC998E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209B7F-B653-4F34-9BF2-BAB40B620F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792376-FB92-484E-8314-B489C603C67B}" type="datetimeFigureOut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ADF6FCB-73AA-4957-8354-99A13D0D7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B8A643-AA02-409D-A774-3EE13D965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675B86-8A4D-4B17-9DED-08A7C6DFA3F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D39EE25-1A88-47E2-B1ED-9E04EF343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1828FF2-1948-440C-A69B-182261F19D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1B18A1-AA0C-4F3D-BF2C-94561657564E}" type="datetimeFigureOut">
              <a:rPr lang="zh-TW" altLang="en-US"/>
              <a:pPr>
                <a:defRPr/>
              </a:pPr>
              <a:t>2021/1/28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DD0A779C-C5C3-4147-9A92-9B1B51B57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0F4E07D3-EF10-43C2-9CF9-4A935D0FF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16E66B-7A2F-4337-9B6B-7ADC934841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CB77F2-58AC-4AFB-B568-C9C628AD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4652D6-DEE8-44BB-9BEB-1722C058869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22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27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73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i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13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93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326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在資源有限的情況下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目前的</a:t>
            </a:r>
            <a:r>
              <a:rPr lang="en-US" altLang="zh-TW" dirty="0" smtClean="0"/>
              <a:t>solution</a:t>
            </a:r>
            <a:r>
              <a:rPr lang="zh-TW" altLang="en-US" dirty="0" smtClean="0"/>
              <a:t>還是會失敗</a:t>
            </a:r>
            <a:r>
              <a:rPr lang="en-US" altLang="zh-TW" dirty="0" smtClean="0"/>
              <a:t>,</a:t>
            </a:r>
            <a:r>
              <a:rPr lang="zh-TW" altLang="en-US" dirty="0" smtClean="0"/>
              <a:t>因為該</a:t>
            </a:r>
            <a:r>
              <a:rPr lang="en-US" altLang="zh-TW" dirty="0" smtClean="0"/>
              <a:t>solution</a:t>
            </a:r>
            <a:r>
              <a:rPr lang="zh-TW" altLang="en-US" dirty="0" smtClean="0"/>
              <a:t>比起其他方法需要更多的</a:t>
            </a:r>
            <a:r>
              <a:rPr lang="en-US" altLang="zh-TW" dirty="0" smtClean="0"/>
              <a:t>Server(</a:t>
            </a:r>
            <a:r>
              <a:rPr lang="zh-TW" altLang="en-US" dirty="0" smtClean="0"/>
              <a:t>本實驗中</a:t>
            </a:r>
            <a:r>
              <a:rPr lang="en-US" altLang="zh-TW" dirty="0" smtClean="0"/>
              <a:t>,</a:t>
            </a:r>
            <a:r>
              <a:rPr lang="zh-TW" altLang="en-US" dirty="0" smtClean="0"/>
              <a:t>平均要</a:t>
            </a:r>
            <a:r>
              <a:rPr lang="en-US" altLang="zh-TW" dirty="0" smtClean="0"/>
              <a:t>4</a:t>
            </a:r>
            <a:r>
              <a:rPr lang="zh-TW" altLang="en-US" dirty="0" smtClean="0"/>
              <a:t>台</a:t>
            </a:r>
            <a:r>
              <a:rPr lang="en-US" altLang="zh-TW" dirty="0" smtClean="0"/>
              <a:t>VM)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69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186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59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3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01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03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04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Network</a:t>
            </a:r>
            <a:r>
              <a:rPr lang="en-US" altLang="zh-TW" baseline="0" dirty="0" smtClean="0"/>
              <a:t> slicing</a:t>
            </a:r>
            <a:r>
              <a:rPr lang="zh-TW" altLang="en-US" baseline="0" dirty="0" smtClean="0"/>
              <a:t>示意圖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30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21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42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第二章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有關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的文獻回顧</a:t>
            </a:r>
            <a:endParaRPr lang="en-US" altLang="zh-TW" dirty="0" smtClean="0"/>
          </a:p>
          <a:p>
            <a:r>
              <a:rPr lang="zh-TW" altLang="en-US" dirty="0" smtClean="0"/>
              <a:t>第三章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實驗設置</a:t>
            </a:r>
            <a:endParaRPr lang="en-US" altLang="zh-TW" dirty="0" smtClean="0"/>
          </a:p>
          <a:p>
            <a:r>
              <a:rPr lang="zh-TW" altLang="en-US" dirty="0" smtClean="0"/>
              <a:t>第四章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實驗結果</a:t>
            </a:r>
            <a:endParaRPr lang="en-US" altLang="zh-TW" dirty="0" smtClean="0"/>
          </a:p>
          <a:p>
            <a:r>
              <a:rPr lang="zh-TW" altLang="en-US" dirty="0" smtClean="0"/>
              <a:t>第五章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文獻回顧</a:t>
            </a:r>
            <a:endParaRPr lang="en-US" altLang="zh-TW" dirty="0" smtClean="0"/>
          </a:p>
          <a:p>
            <a:r>
              <a:rPr lang="zh-TW" altLang="en-US" dirty="0" smtClean="0"/>
              <a:t>第六章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76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Auto-scaling</a:t>
            </a:r>
            <a:r>
              <a:rPr lang="zh-TW" altLang="en-US" dirty="0" smtClean="0"/>
              <a:t>的概念早就被提出了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可以追溯到</a:t>
            </a:r>
            <a:r>
              <a:rPr lang="en-US" altLang="zh-TW" dirty="0" smtClean="0"/>
              <a:t>IBM</a:t>
            </a:r>
            <a:r>
              <a:rPr lang="zh-TW" altLang="en-US" dirty="0" smtClean="0"/>
              <a:t>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MAPE-K</a:t>
            </a:r>
            <a:r>
              <a:rPr lang="en-US" altLang="zh-TW" dirty="0" smtClean="0"/>
              <a:t> </a:t>
            </a:r>
            <a:r>
              <a:rPr lang="zh-TW" altLang="en-US" dirty="0" smtClean="0"/>
              <a:t>架構</a:t>
            </a:r>
            <a:r>
              <a:rPr lang="en-US" altLang="zh-TW" dirty="0" smtClean="0"/>
              <a:t>,</a:t>
            </a:r>
            <a:r>
              <a:rPr lang="zh-TW" altLang="en-US" dirty="0" smtClean="0"/>
              <a:t>支援自動化運算</a:t>
            </a:r>
            <a:r>
              <a:rPr lang="en-US" altLang="zh-TW" dirty="0" smtClean="0"/>
              <a:t>,</a:t>
            </a:r>
            <a:r>
              <a:rPr lang="zh-TW" altLang="en-US" dirty="0" smtClean="0"/>
              <a:t>該運算系統可以根據管理者給定的</a:t>
            </a:r>
            <a:r>
              <a:rPr lang="en-US" altLang="zh-TW" dirty="0" smtClean="0"/>
              <a:t>high-level</a:t>
            </a:r>
            <a:r>
              <a:rPr lang="zh-TW" altLang="en-US" dirty="0" smtClean="0"/>
              <a:t>目標達到自我管理。</a:t>
            </a:r>
            <a:endParaRPr lang="en-US" altLang="zh-TW" dirty="0" smtClean="0"/>
          </a:p>
          <a:p>
            <a:r>
              <a:rPr lang="en-US" altLang="zh-TW" dirty="0" smtClean="0"/>
              <a:t>[8]</a:t>
            </a:r>
            <a:r>
              <a:rPr lang="zh-TW" altLang="en-US" dirty="0" smtClean="0"/>
              <a:t>這篇作者提出幾項自動化的關鍵指標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監控</a:t>
            </a:r>
            <a:r>
              <a:rPr lang="en-US" altLang="zh-TW" dirty="0" smtClean="0"/>
              <a:t>,</a:t>
            </a:r>
            <a:r>
              <a:rPr lang="zh-TW" altLang="en-US" dirty="0" smtClean="0"/>
              <a:t>分析</a:t>
            </a:r>
            <a:r>
              <a:rPr lang="en-US" altLang="zh-TW" dirty="0" smtClean="0"/>
              <a:t>,</a:t>
            </a:r>
            <a:r>
              <a:rPr lang="zh-TW" altLang="en-US" dirty="0" smtClean="0"/>
              <a:t>規劃</a:t>
            </a:r>
            <a:r>
              <a:rPr lang="en-US" altLang="zh-TW" dirty="0" smtClean="0"/>
              <a:t>,</a:t>
            </a:r>
            <a:r>
              <a:rPr lang="zh-TW" altLang="en-US" dirty="0" smtClean="0"/>
              <a:t>執行</a:t>
            </a:r>
            <a:r>
              <a:rPr lang="en-US" altLang="zh-TW" dirty="0" smtClean="0"/>
              <a:t>,</a:t>
            </a:r>
            <a:r>
              <a:rPr lang="zh-TW" altLang="en-US" dirty="0" smtClean="0"/>
              <a:t>知識</a:t>
            </a:r>
            <a:r>
              <a:rPr lang="en-US" altLang="zh-TW" dirty="0" smtClean="0"/>
              <a:t>/</a:t>
            </a:r>
            <a:r>
              <a:rPr lang="zh-TW" altLang="en-US" dirty="0" smtClean="0"/>
              <a:t>經驗</a:t>
            </a:r>
            <a:endParaRPr lang="en-US" altLang="zh-TW" dirty="0" smtClean="0"/>
          </a:p>
          <a:p>
            <a:r>
              <a:rPr lang="zh-TW" altLang="en-US" dirty="0" smtClean="0"/>
              <a:t>並提出一個可參考的模型作為自主自動運算系統的自動控制迴路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>
            <a:extLst>
              <a:ext uri="{FF2B5EF4-FFF2-40B4-BE49-F238E27FC236}">
                <a16:creationId xmlns:a16="http://schemas.microsoft.com/office/drawing/2014/main" id="{819712DA-81D8-4682-91F1-D567050332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745B92BA-D827-4A28-9886-E42DC3496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D19256F7-47B0-4B60-9817-7CCA5A067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733AB6-C834-4189-B461-FA629636D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dirty="0">
                    <a:solidFill>
                      <a:srgbClr val="969696"/>
                    </a:solidFill>
                    <a:latin typeface="Calibri" pitchFamily="34" charset="0"/>
                    <a:cs typeface="+mn-cs"/>
                  </a:rPr>
                  <a:t>National Chung Cheng University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dirty="0">
                    <a:solidFill>
                      <a:srgbClr val="969696"/>
                    </a:solidFill>
                    <a:latin typeface="Calibri" pitchFamily="34" charset="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ED0C6BFB-EC12-4FBA-AF45-097DABE47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BEB70B64-3F4F-497A-A12A-273F34957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483E8D7B-A240-421B-AC07-2A1F72D06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0EBF29A3-6DEA-4EB9-9232-F971AE0FF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0A8164F-78C9-4B5F-825A-CF246936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dirty="0">
                  <a:latin typeface="+mn-lt"/>
                  <a:cs typeface="+mn-cs"/>
                </a:rPr>
                <a:t>2008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13" name="日期版面配置區 3">
            <a:extLst>
              <a:ext uri="{FF2B5EF4-FFF2-40B4-BE49-F238E27FC236}">
                <a16:creationId xmlns:a16="http://schemas.microsoft.com/office/drawing/2014/main" id="{34F9BA8C-A311-4E75-A671-5258AFFA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AFB68C1C-D13E-4162-99C8-14D2E0817F5A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14" name="頁尾版面配置區 4">
            <a:extLst>
              <a:ext uri="{FF2B5EF4-FFF2-40B4-BE49-F238E27FC236}">
                <a16:creationId xmlns:a16="http://schemas.microsoft.com/office/drawing/2014/main" id="{2CB43E88-B415-406E-95BF-A43EF0C8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541CBFB2-21B4-4875-ABC3-631C910F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90D072B-4AC0-40FA-B538-D02FA93CC3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850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873C17D-F23F-47A1-9E67-522A815E2E89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80E6C3F-0AED-4ECD-A85F-AC17AEC1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D8C30-BAB3-41F7-ADE6-E439B1173AA2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E3B848F-422C-43BC-8168-4D6B17B2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B055D5B-2720-46AE-8A05-3E024297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7CBF1-FDD4-49D4-9E1F-10050BE537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920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36BC8E7D-7740-4A22-B0B3-58B68617D98A}"/>
              </a:ext>
            </a:extLst>
          </p:cNvPr>
          <p:cNvCxnSpPr/>
          <p:nvPr/>
        </p:nvCxnSpPr>
        <p:spPr>
          <a:xfrm rot="5400000">
            <a:off x="3657601" y="3200400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BF83283-D620-4887-B604-2BF01574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5B1969-D58F-4DC0-8A8C-4D38C2B9C5E9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CB9C2B7-A3B0-4683-9E98-59CF5253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899A9C1-4257-490B-9ABF-16491110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940AB-9ED1-437E-ADA1-A614DCA2DF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107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F2BDF73-D8AA-4717-A1A1-337CFEC66877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68F1C9A-0BAC-4066-813C-1C180FF3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3E228-586B-483C-98DB-1F91916C80AC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C896CC8-89FE-497D-8286-13ECF3DA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C616BBD-CE97-4C50-8888-7DE8488E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ABF4-B405-4930-8881-0F98DEEEAD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849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3F4E3E-7E2E-4A40-BEA1-CBC343BB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D09B-1E41-47A2-9CBE-EE0B8CB457C0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8C28AE-2A62-4DAF-A872-03CA6D22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8812B2-56D4-4393-887E-169865FC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0CEC-273E-4460-909B-ED48F5635E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22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01E87792-49F4-4AA4-8C28-3AFA91F932E3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32A4471C-1135-4E11-9B44-F1C37E12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5F939-3109-49FB-B54E-0121D83B1E10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502B95D4-A189-436E-BC58-6D200323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3948413B-1ADC-4E02-A005-3F671D8D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9EBD3-A25F-4A09-B401-EB35FD7AA5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21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F4BC79D0-75C7-4169-A968-04C32235BB32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id="{A921E4E0-8976-4370-867A-857DC2ED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513D07-9AF2-4A77-B33A-AF7869F1DBC5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A145FC99-81A3-4B42-A1CD-5F9EE3DF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0DFDF558-B638-48D1-991B-C10BDA55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994C-CCF4-4CB6-AD46-47BB7E34CF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140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450C249D-F618-4BB0-B31F-CE42346832D4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40C1D9-7B65-4F93-B252-B6588644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8BA7D-5834-4AD3-B67A-8C53B1C5795F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EEF917-A735-45D3-972B-5518FDA7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7A5947-C3D9-42D5-871C-FE3FC24E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94495-063F-49B8-A633-39D258D0D20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64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F0523D40-A713-4EDA-94DF-D614D141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3BD9-7C96-405B-9A4E-9E5107AF460E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3612F173-A47C-4839-AB33-10B034B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344AB825-3B96-4F4E-80A5-20D818E9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5567D-AA87-4881-95C6-677E3F5780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59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E11E8DA-F501-4F38-8806-3BACF3D9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D465-8A58-4B7D-9E63-8A5175478A21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29366F8-45E7-46B3-BBFD-89262956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60ABF6F-618D-49FD-A5CE-0081C6C9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596DB-7139-40D3-96EF-BE3CD4538D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40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94D2564-BF7D-4D0D-821C-13BFD146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6E12-186A-4E04-9A50-AAE110230A1E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F1B211F-8A60-4654-A659-8ADB2907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E34F425-ED3D-4BA1-99D0-1D731F50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F9050-9366-4062-B7E4-5A2304657B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949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>
            <a:extLst>
              <a:ext uri="{FF2B5EF4-FFF2-40B4-BE49-F238E27FC236}">
                <a16:creationId xmlns:a16="http://schemas.microsoft.com/office/drawing/2014/main" id="{241CA7A8-E1A5-4045-AFEC-3B89237C4A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>
            <a:extLst>
              <a:ext uri="{FF2B5EF4-FFF2-40B4-BE49-F238E27FC236}">
                <a16:creationId xmlns:a16="http://schemas.microsoft.com/office/drawing/2014/main" id="{1B2B40FC-E70D-49E9-B168-C06E0429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7667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20">
            <a:extLst>
              <a:ext uri="{FF2B5EF4-FFF2-40B4-BE49-F238E27FC236}">
                <a16:creationId xmlns:a16="http://schemas.microsoft.com/office/drawing/2014/main" id="{A24CFA5D-5816-4A4C-8C44-CF8EFC3B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60325"/>
            <a:ext cx="311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00" dirty="0">
                <a:solidFill>
                  <a:srgbClr val="969696"/>
                </a:solidFill>
                <a:latin typeface="Calibri" pitchFamily="34" charset="0"/>
                <a:cs typeface="+mn-cs"/>
              </a:rPr>
              <a:t>National Chung Cheng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00" dirty="0">
                <a:solidFill>
                  <a:srgbClr val="969696"/>
                </a:solidFill>
                <a:latin typeface="Calibri" pitchFamily="34" charset="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>
            <a:extLst>
              <a:ext uri="{FF2B5EF4-FFF2-40B4-BE49-F238E27FC236}">
                <a16:creationId xmlns:a16="http://schemas.microsoft.com/office/drawing/2014/main" id="{359E0962-55C1-461E-B105-7FE272734B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>
            <a:extLst>
              <a:ext uri="{FF2B5EF4-FFF2-40B4-BE49-F238E27FC236}">
                <a16:creationId xmlns:a16="http://schemas.microsoft.com/office/drawing/2014/main" id="{B53D9130-BA12-48DB-ADC7-A9199B7CC4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46A7CC-D25B-4D1C-A29F-B1AC6FB75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7BD070-9B36-49B0-B3F4-E5B5C538D09E}" type="datetimeFigureOut">
              <a:rPr lang="en-US" altLang="zh-TW"/>
              <a:pPr>
                <a:defRPr/>
              </a:pPr>
              <a:t>1/28/2021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5BB090-E0E2-4F02-83B0-7D62FAEBB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74DDA8-83DE-4362-A30F-DDCCD05AE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DC4D7E-5A2B-4D1D-AE80-FED5158A1D0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0" r:id="rId3"/>
    <p:sldLayoutId id="2147483776" r:id="rId4"/>
    <p:sldLayoutId id="2147483777" r:id="rId5"/>
    <p:sldLayoutId id="2147483778" r:id="rId6"/>
    <p:sldLayoutId id="2147483771" r:id="rId7"/>
    <p:sldLayoutId id="2147483772" r:id="rId8"/>
    <p:sldLayoutId id="2147483773" r:id="rId9"/>
    <p:sldLayoutId id="2147483779" r:id="rId10"/>
    <p:sldLayoutId id="214748378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sph6026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DA365A34-6D66-4E7E-844E-B063D9BC2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813"/>
            <a:r>
              <a:rPr lang="en-US" altLang="zh-TW" dirty="0"/>
              <a:t>Optimization-Based Resource Management Strategies for 5G C-RAN Slicing Capabilities </a:t>
            </a:r>
            <a:endParaRPr lang="zh-TW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6F6D11-0E67-444E-9063-39173DB00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552728" cy="230425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</a:t>
            </a:r>
            <a:r>
              <a:rPr lang="en-US" altLang="zh-TW" dirty="0" smtClean="0"/>
              <a:t>21</a:t>
            </a:r>
            <a:r>
              <a:rPr lang="en-US" dirty="0" smtClean="0"/>
              <a:t>/</a:t>
            </a:r>
            <a:r>
              <a:rPr lang="en-US" altLang="zh-TW" dirty="0" smtClean="0"/>
              <a:t>01</a:t>
            </a:r>
            <a:r>
              <a:rPr lang="en-US" dirty="0" smtClean="0"/>
              <a:t>/</a:t>
            </a:r>
            <a:r>
              <a:rPr lang="en-US" altLang="zh-TW" dirty="0" smtClean="0"/>
              <a:t>28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陳靖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joesph60261@gmail.com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conference paper : 2018 Tenth International Conference on Ubiquitous and Future Networks (ICUFN)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Fig.1</a:t>
            </a:r>
            <a:r>
              <a:rPr lang="zh-TW" altLang="en-US" dirty="0" smtClean="0"/>
              <a:t>  </a:t>
            </a:r>
            <a:r>
              <a:rPr lang="en-US" altLang="zh-TW" dirty="0" smtClean="0"/>
              <a:t>Network slicing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54" y="1550193"/>
            <a:ext cx="7984092" cy="46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7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Overview of Network Slicing Techniques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507544"/>
            <a:ext cx="8229600" cy="4525963"/>
          </a:xfrm>
        </p:spPr>
        <p:txBody>
          <a:bodyPr/>
          <a:lstStyle/>
          <a:p>
            <a:r>
              <a:rPr lang="en-US" altLang="zh-TW" sz="2400" dirty="0"/>
              <a:t>C-RAN servers are located separately in the edge and core clouds to form a centralized pool of virtualized functionalities. For user plane functions, functions in the packet data network gateway (P-GW) and serving gateway (S-GW) are shifted to the edge cloud to provide low-latency services to reduce the </a:t>
            </a:r>
            <a:r>
              <a:rPr lang="en-US" altLang="zh-TW" sz="2400" dirty="0" err="1"/>
              <a:t>burdenon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the backhaul. </a:t>
            </a:r>
            <a:r>
              <a:rPr lang="en-US" altLang="zh-TW" sz="2400" dirty="0"/>
              <a:t>For control plane functions, BBUs perform </a:t>
            </a:r>
            <a:r>
              <a:rPr lang="en-US" altLang="zh-TW" sz="2400" dirty="0" err="1"/>
              <a:t>dataforwarding</a:t>
            </a:r>
            <a:r>
              <a:rPr lang="en-US" altLang="zh-TW" sz="2400" dirty="0"/>
              <a:t> between RRHs and the C-RAN; these are mainly located in the edge cloud. 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16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 of Network Slicing Techniques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Mobility management, virtualized resource management, and interference management functions are performed in the core cloud.</a:t>
            </a:r>
          </a:p>
          <a:p>
            <a:r>
              <a:rPr lang="en-US" altLang="zh-TW" sz="2400" dirty="0"/>
              <a:t>Mobile edge computing platforms are also deployed in the edge cloud along with data forwarding and content storage servers that can </a:t>
            </a:r>
            <a:r>
              <a:rPr lang="en-US" altLang="zh-TW" sz="2400" dirty="0" err="1"/>
              <a:t>collaborativelystore</a:t>
            </a:r>
            <a:r>
              <a:rPr lang="en-US" altLang="zh-TW" sz="2400" dirty="0"/>
              <a:t>, compute, and transmit large amounts of data efficiently in real-time [4].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55340" y="52717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[4] H. Zhang, N. Liu, X. Chu, K. Long, A. H. </a:t>
            </a:r>
            <a:r>
              <a:rPr lang="en-US" altLang="zh-TW" sz="1200" dirty="0" err="1"/>
              <a:t>Aghvami</a:t>
            </a:r>
            <a:r>
              <a:rPr lang="en-US" altLang="zh-TW" sz="1200" dirty="0"/>
              <a:t>, and V. C. M. Leung, "Network Slicing Based 5G and Future Mobile Networks: </a:t>
            </a:r>
            <a:r>
              <a:rPr lang="en-US" altLang="zh-TW" sz="1200" dirty="0" err="1"/>
              <a:t>Mobility,Resource</a:t>
            </a:r>
            <a:r>
              <a:rPr lang="en-US" altLang="zh-TW" sz="1200" dirty="0"/>
              <a:t> Management, and Challenges," IEEE Communications Magazine, vol. 55, no. 8, pp. 138–145, August 2017.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127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This study proposes a resource allocation scheme that is tailored for various quality of experience (</a:t>
            </a:r>
            <a:r>
              <a:rPr lang="en-US" altLang="zh-TW" sz="2400" dirty="0" err="1"/>
              <a:t>QoE</a:t>
            </a:r>
            <a:r>
              <a:rPr lang="en-US" altLang="zh-TW" sz="2400" dirty="0"/>
              <a:t>) requirements in network slicing. </a:t>
            </a:r>
            <a:endParaRPr lang="en-US" altLang="zh-TW" sz="2400" dirty="0" smtClean="0"/>
          </a:p>
          <a:p>
            <a:r>
              <a:rPr lang="en-US" altLang="zh-TW" sz="2400" dirty="0" err="1" smtClean="0"/>
              <a:t>uRLLC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slices are used for video streaming and online gaming, in which communication services are more sensitive to delay and have delay tolerance. The </a:t>
            </a:r>
            <a:r>
              <a:rPr lang="en-US" altLang="zh-TW" sz="2400" dirty="0" err="1"/>
              <a:t>QoE</a:t>
            </a:r>
            <a:r>
              <a:rPr lang="en-US" altLang="zh-TW" sz="2400" dirty="0"/>
              <a:t> is defined by performance metrics such as the difference in delay tolerance and delay in the slice [4]. This study addresses resource or task assignment as the research </a:t>
            </a:r>
            <a:r>
              <a:rPr lang="en-US" altLang="zh-TW" sz="2400" dirty="0" err="1"/>
              <a:t>objectivefunction</a:t>
            </a:r>
            <a:r>
              <a:rPr lang="en-US" altLang="zh-TW" sz="2400" dirty="0"/>
              <a:t> to maximize the minimal </a:t>
            </a:r>
            <a:r>
              <a:rPr lang="en-US" altLang="zh-TW" sz="2400" dirty="0" err="1"/>
              <a:t>QoE</a:t>
            </a:r>
            <a:r>
              <a:rPr lang="en-US" altLang="zh-TW" sz="2400" dirty="0"/>
              <a:t> for each request appropriately in the slice.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446129" y="60331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[4] H. Zhang, N. Liu, X. Chu, K. Long, A. H. </a:t>
            </a:r>
            <a:r>
              <a:rPr lang="en-US" altLang="zh-TW" sz="1200" dirty="0" err="1"/>
              <a:t>Aghvami</a:t>
            </a:r>
            <a:r>
              <a:rPr lang="en-US" altLang="zh-TW" sz="1200" dirty="0"/>
              <a:t>, and V. C. M. Leung, "Network Slicing Based 5G and Future Mobile Networks: </a:t>
            </a:r>
            <a:r>
              <a:rPr lang="en-US" altLang="zh-TW" sz="1200" dirty="0" err="1"/>
              <a:t>Mobility,Resource</a:t>
            </a:r>
            <a:r>
              <a:rPr lang="en-US" altLang="zh-TW" sz="1200" dirty="0"/>
              <a:t> Management, and Challenges," IEEE Communications Magazine, vol. 55, no. 8, pp. 138–145, August 2017.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21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Paper Organization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Section 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a literature review of current ideas and </a:t>
            </a:r>
            <a:r>
              <a:rPr lang="en-US" altLang="zh-TW" sz="2400" dirty="0" err="1"/>
              <a:t>mechanismsin</a:t>
            </a:r>
            <a:r>
              <a:rPr lang="en-US" altLang="zh-TW" sz="2400" dirty="0"/>
              <a:t> emerging 5G technologies</a:t>
            </a:r>
            <a:endParaRPr lang="en-US" altLang="zh-TW" sz="2400" dirty="0" smtClean="0"/>
          </a:p>
          <a:p>
            <a:r>
              <a:rPr lang="en-US" altLang="zh-TW" sz="2400" dirty="0" smtClean="0"/>
              <a:t>Section 3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the problem definitions of resource </a:t>
            </a:r>
            <a:r>
              <a:rPr lang="en-US" altLang="zh-TW" sz="2400" dirty="0" smtClean="0"/>
              <a:t>management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and the </a:t>
            </a:r>
            <a:r>
              <a:rPr lang="en-US" altLang="zh-TW" sz="2400" dirty="0"/>
              <a:t>formulation of a mathematical programming problem.</a:t>
            </a:r>
            <a:endParaRPr lang="en-US" altLang="zh-TW" sz="2400" dirty="0" smtClean="0"/>
          </a:p>
          <a:p>
            <a:r>
              <a:rPr lang="en-US" altLang="zh-TW" sz="2400" dirty="0" smtClean="0"/>
              <a:t>Section 4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Several </a:t>
            </a:r>
            <a:r>
              <a:rPr lang="en-US" altLang="zh-TW" sz="2400" dirty="0"/>
              <a:t>proposed solution processes contained in heuristics are developed to find an optimal solution.</a:t>
            </a:r>
            <a:r>
              <a:rPr lang="en-US" altLang="zh-TW" sz="2400" dirty="0" smtClean="0"/>
              <a:t> </a:t>
            </a:r>
          </a:p>
          <a:p>
            <a:r>
              <a:rPr lang="en-US" altLang="zh-TW" sz="2400" dirty="0" smtClean="0"/>
              <a:t>Section 5 : </a:t>
            </a:r>
            <a:r>
              <a:rPr lang="en-US" altLang="zh-TW" sz="2400" dirty="0"/>
              <a:t>various computational experiments and discusses and validates the results</a:t>
            </a:r>
            <a:r>
              <a:rPr lang="en-US" altLang="zh-TW" sz="2400" dirty="0" smtClean="0"/>
              <a:t> </a:t>
            </a:r>
          </a:p>
          <a:p>
            <a:r>
              <a:rPr lang="en-US" altLang="zh-TW" sz="2400" dirty="0" smtClean="0"/>
              <a:t>Section 6 : </a:t>
            </a:r>
            <a:r>
              <a:rPr lang="en-US" altLang="zh-TW" sz="2400" dirty="0"/>
              <a:t>conclusions and future work</a:t>
            </a:r>
            <a:br>
              <a:rPr lang="en-US" altLang="zh-TW" sz="2400" dirty="0"/>
            </a:br>
            <a:r>
              <a:rPr lang="en-US" altLang="zh-TW" sz="2400" dirty="0" smtClean="0"/>
              <a:t> 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14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LITERATURE REVIEW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9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LITERATURE 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An end-to-end network slice is a specific collection of network modules and functions that can be compared with other network slices [5</a:t>
            </a:r>
            <a:r>
              <a:rPr lang="en-US" altLang="zh-TW" sz="2400" dirty="0" smtClean="0"/>
              <a:t>].</a:t>
            </a:r>
          </a:p>
          <a:p>
            <a:r>
              <a:rPr lang="en-US" altLang="zh-TW" sz="2400" dirty="0" err="1"/>
              <a:t>Anetwork</a:t>
            </a:r>
            <a:r>
              <a:rPr lang="en-US" altLang="zh-TW" sz="2400" dirty="0"/>
              <a:t> slice is a tailored and connected set or chain of network functions formed through logical linking in a virtual network. Each slice satisfies the specific requirements of a service, such as those for bandwidth, delay, delay tolerance, and the business model [6]. </a:t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71795" y="554875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[5] M. Jiang, M. </a:t>
            </a:r>
            <a:r>
              <a:rPr lang="en-US" altLang="zh-TW" sz="1200" dirty="0" err="1"/>
              <a:t>Condoluci</a:t>
            </a:r>
            <a:r>
              <a:rPr lang="en-US" altLang="zh-TW" sz="1200" dirty="0"/>
              <a:t>, and T. </a:t>
            </a:r>
            <a:r>
              <a:rPr lang="en-US" altLang="zh-TW" sz="1200" dirty="0" err="1"/>
              <a:t>Mahmoodi</a:t>
            </a:r>
            <a:r>
              <a:rPr lang="en-US" altLang="zh-TW" sz="1200" dirty="0"/>
              <a:t>, “Network Slicing Management &amp; Prioritization in 5G Mobile Systems,” in the Euro. Wireless 2016, Oulu, Finland, pp. 1–6, May 2016</a:t>
            </a:r>
            <a:r>
              <a:rPr lang="en-US" altLang="zh-TW" sz="1200" dirty="0" smtClean="0"/>
              <a:t>.</a:t>
            </a:r>
          </a:p>
          <a:p>
            <a:r>
              <a:rPr lang="en-US" altLang="zh-TW" sz="1200" dirty="0" smtClean="0"/>
              <a:t>[</a:t>
            </a:r>
            <a:r>
              <a:rPr lang="en-US" altLang="zh-TW" sz="1200" dirty="0"/>
              <a:t>6] S. Sharma, R. Miller, and A. </a:t>
            </a:r>
            <a:r>
              <a:rPr lang="en-US" altLang="zh-TW" sz="1200" dirty="0" err="1"/>
              <a:t>Francini</a:t>
            </a:r>
            <a:r>
              <a:rPr lang="en-US" altLang="zh-TW" sz="1200" dirty="0"/>
              <a:t>, "A Cloud-Native Approach to 5G Network Slicing," IEEE Communications Magazine, vol. 55, no. 8, pp. 120-127, August 2017.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34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LITERATURE 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Many virtualized units (e.g., VMs) are required by the computation and communication requests that are allocated in a resource pool to perform service slicing in diverse </a:t>
            </a:r>
            <a:r>
              <a:rPr lang="en-US" altLang="zh-TW" sz="2400" dirty="0" err="1"/>
              <a:t>QoE</a:t>
            </a:r>
            <a:r>
              <a:rPr lang="en-US" altLang="zh-TW" sz="2400" dirty="0"/>
              <a:t> requirements [7].</a:t>
            </a:r>
          </a:p>
          <a:p>
            <a:r>
              <a:rPr lang="en-US" altLang="zh-TW" sz="2400" dirty="0"/>
              <a:t>A user-centric service slicing strategy for various delay and transmission bit-rate requirements was proposed and a genetic algorithm was devised to optimize virtualized radio resource management based on resource pooling in [8]. </a:t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71795" y="554875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[7] M. Peng, C. Wang, V. Lau, and H. V. Poor, "</a:t>
            </a:r>
            <a:r>
              <a:rPr lang="en-US" altLang="zh-TW" sz="1200" dirty="0" err="1"/>
              <a:t>Fronthaul</a:t>
            </a:r>
            <a:r>
              <a:rPr lang="en-US" altLang="zh-TW" sz="1200" dirty="0"/>
              <a:t>-constrained Cloud Radio Access Networks: Insights and Challenges," IEEE Wireless Communications, vol. 22, no. 2, pp. 152-160, April 2015. </a:t>
            </a:r>
            <a:endParaRPr lang="en-US" altLang="zh-TW" sz="1200" dirty="0" smtClean="0"/>
          </a:p>
          <a:p>
            <a:r>
              <a:rPr lang="en-US" altLang="zh-TW" sz="1200" dirty="0" smtClean="0"/>
              <a:t>[</a:t>
            </a:r>
            <a:r>
              <a:rPr lang="en-US" altLang="zh-TW" sz="1200" dirty="0"/>
              <a:t>8] X. Xu, H. Zhang, X. Dai, Y. </a:t>
            </a:r>
            <a:r>
              <a:rPr lang="en-US" altLang="zh-TW" sz="1200" dirty="0" err="1"/>
              <a:t>Hou</a:t>
            </a:r>
            <a:r>
              <a:rPr lang="en-US" altLang="zh-TW" sz="1200" dirty="0"/>
              <a:t>, X. Tao, and P. Zhang, "SDN Based Next Generation Mobile Network with Service Slicing and Trials," in China Communications, vol. 11, no. 2, pp. 65-77, February 2014.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083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LITERATURE 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In </a:t>
            </a:r>
            <a:r>
              <a:rPr lang="en-US" altLang="zh-TW" sz="2400" dirty="0"/>
              <a:t>[9], a network slicing mechanism was introduced for network edge nodes to offer low-latency </a:t>
            </a:r>
            <a:r>
              <a:rPr lang="en-US" altLang="zh-TW" sz="2400" dirty="0" err="1"/>
              <a:t>servicesto</a:t>
            </a:r>
            <a:r>
              <a:rPr lang="en-US" altLang="zh-TW" sz="2400" dirty="0"/>
              <a:t> users, in which the centralized core network entities and related applications are shifted to the network edge to reduce delay and burden in the backhaul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In [10], an auction-based revenue optimization method was proposed for resource management in each slice to satisfy user requirements and increase network revenue. 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71795" y="554875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[9] J. </a:t>
            </a:r>
            <a:r>
              <a:rPr lang="en-US" altLang="zh-TW" sz="1200" dirty="0" err="1"/>
              <a:t>Heinonen</a:t>
            </a:r>
            <a:r>
              <a:rPr lang="en-US" altLang="zh-TW" sz="1200" dirty="0"/>
              <a:t>, P. </a:t>
            </a:r>
            <a:r>
              <a:rPr lang="en-US" altLang="zh-TW" sz="1200" dirty="0" err="1"/>
              <a:t>Korja</a:t>
            </a:r>
            <a:r>
              <a:rPr lang="en-US" altLang="zh-TW" sz="1200" dirty="0"/>
              <a:t>, T. </a:t>
            </a:r>
            <a:r>
              <a:rPr lang="en-US" altLang="zh-TW" sz="1200" dirty="0" err="1"/>
              <a:t>Partti</a:t>
            </a:r>
            <a:r>
              <a:rPr lang="en-US" altLang="zh-TW" sz="1200" dirty="0"/>
              <a:t>, H. </a:t>
            </a:r>
            <a:r>
              <a:rPr lang="en-US" altLang="zh-TW" sz="1200" dirty="0" err="1"/>
              <a:t>Flinck</a:t>
            </a:r>
            <a:r>
              <a:rPr lang="en-US" altLang="zh-TW" sz="1200" dirty="0"/>
              <a:t> and P. </a:t>
            </a:r>
            <a:r>
              <a:rPr lang="en-US" altLang="zh-TW" sz="1200" dirty="0" err="1"/>
              <a:t>Pöyhönen</a:t>
            </a:r>
            <a:r>
              <a:rPr lang="en-US" altLang="zh-TW" sz="1200" dirty="0"/>
              <a:t>, "Mobility Management Enhancements for 5G Low Latency Services," in the 2016 IEEE International Conference on Communications Workshops (ICC 2016), Kuala Lumpur, Malaysia, pp. 68-73, May 2016,. </a:t>
            </a:r>
            <a:endParaRPr lang="en-US" altLang="zh-TW" sz="1200" dirty="0" smtClean="0"/>
          </a:p>
          <a:p>
            <a:r>
              <a:rPr lang="en-US" altLang="zh-TW" sz="1200" dirty="0" smtClean="0"/>
              <a:t>[</a:t>
            </a:r>
            <a:r>
              <a:rPr lang="en-US" altLang="zh-TW" sz="1200" dirty="0"/>
              <a:t>10] H. Zhang, C. Jiang, N.C. Beaulieu, X. Chu, X. Wang, and T.Q.S. </a:t>
            </a:r>
            <a:r>
              <a:rPr lang="en-US" altLang="zh-TW" sz="1200" dirty="0" err="1"/>
              <a:t>Quek</a:t>
            </a:r>
            <a:r>
              <a:rPr lang="en-US" altLang="zh-TW" sz="1200" dirty="0"/>
              <a:t>, “Resource Allocation for Cognitive Small Cell Networks: A Cooperative Bargaining Game Theoretic Approach,” IEEE Transactions on Wireless Communications, vol. 14, no. 6, pp. 3481–3493, June 2015.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6414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LITERATURE 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20217"/>
            <a:ext cx="8229600" cy="4525963"/>
          </a:xfrm>
        </p:spPr>
        <p:txBody>
          <a:bodyPr/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/>
              <a:t>auction mechanism comprised a price competition model and an auction mechanism for network slicing [5</a:t>
            </a:r>
            <a:r>
              <a:rPr lang="en-US" altLang="zh-TW" sz="2400" dirty="0" smtClean="0"/>
              <a:t>].</a:t>
            </a:r>
          </a:p>
          <a:p>
            <a:r>
              <a:rPr lang="en-US" altLang="zh-TW" sz="2400" dirty="0"/>
              <a:t>Furthermore, in [11], admission and allocation algorithms were developed for maximizing system revenue by solving a problem modeled as a semi-Markov decision process. </a:t>
            </a:r>
            <a:endParaRPr lang="en-US" altLang="zh-TW" sz="2400" dirty="0" smtClean="0"/>
          </a:p>
          <a:p>
            <a:r>
              <a:rPr lang="en-US" altLang="zh-TW" sz="2400" dirty="0"/>
              <a:t>Thus far, few studies have investigated the analytics of </a:t>
            </a:r>
            <a:r>
              <a:rPr lang="en-US" altLang="zh-TW" sz="2400" dirty="0" err="1"/>
              <a:t>QoE</a:t>
            </a:r>
            <a:r>
              <a:rPr lang="en-US" altLang="zh-TW" sz="2400" dirty="0"/>
              <a:t> models. Thus, the aim of present study is to propose a proof-of-concept system that demonstrates a cloud-based network slicing approach in a 5G network.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84333" y="574618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[5] M. Jiang, M. </a:t>
            </a:r>
            <a:r>
              <a:rPr lang="en-US" altLang="zh-TW" sz="1200" dirty="0" err="1"/>
              <a:t>Condoluci</a:t>
            </a:r>
            <a:r>
              <a:rPr lang="en-US" altLang="zh-TW" sz="1200" dirty="0"/>
              <a:t>, and T. </a:t>
            </a:r>
            <a:r>
              <a:rPr lang="en-US" altLang="zh-TW" sz="1200" dirty="0" err="1"/>
              <a:t>Mahmoodi</a:t>
            </a:r>
            <a:r>
              <a:rPr lang="en-US" altLang="zh-TW" sz="1200" dirty="0"/>
              <a:t>, “Network Slicing Management &amp; Prioritization in 5G Mobile Systems,” in the Euro. Wireless 2016, Oulu, Finland, pp. 1–6, May 2016. </a:t>
            </a:r>
            <a:endParaRPr lang="en-US" altLang="zh-TW" sz="1200" dirty="0" smtClean="0"/>
          </a:p>
          <a:p>
            <a:r>
              <a:rPr lang="en-US" altLang="zh-TW" sz="1200" dirty="0"/>
              <a:t>[11] D. Bega, M. </a:t>
            </a:r>
            <a:r>
              <a:rPr lang="en-US" altLang="zh-TW" sz="1200" dirty="0" err="1"/>
              <a:t>Gramaglia</a:t>
            </a:r>
            <a:r>
              <a:rPr lang="en-US" altLang="zh-TW" sz="1200" dirty="0"/>
              <a:t>, A. </a:t>
            </a:r>
            <a:r>
              <a:rPr lang="en-US" altLang="zh-TW" sz="1200" dirty="0" err="1"/>
              <a:t>Banchs</a:t>
            </a:r>
            <a:r>
              <a:rPr lang="en-US" altLang="zh-TW" sz="1200" dirty="0"/>
              <a:t>, V. </a:t>
            </a:r>
            <a:r>
              <a:rPr lang="en-US" altLang="zh-TW" sz="1200" dirty="0" err="1"/>
              <a:t>Sciancalepore</a:t>
            </a:r>
            <a:r>
              <a:rPr lang="en-US" altLang="zh-TW" sz="1200" dirty="0"/>
              <a:t>, K. </a:t>
            </a:r>
            <a:r>
              <a:rPr lang="en-US" altLang="zh-TW" sz="1200" dirty="0" err="1"/>
              <a:t>Samdanis</a:t>
            </a:r>
            <a:r>
              <a:rPr lang="en-US" altLang="zh-TW" sz="1200" dirty="0"/>
              <a:t>, and X. Costa-Perez, "</a:t>
            </a:r>
            <a:r>
              <a:rPr lang="en-US" altLang="zh-TW" sz="1200" dirty="0" err="1"/>
              <a:t>Optimising</a:t>
            </a:r>
            <a:r>
              <a:rPr lang="en-US" altLang="zh-TW" sz="1200" dirty="0"/>
              <a:t> 5G Infrastructure Markets: The Business of Network Slicing," in the IEEE Conference on Computer Communications (INFOCOM 2017), pp. 1-9, Atlanta, GA, USA, May 2017.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3994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altLang="zh-TW" dirty="0" smtClean="0">
                <a:hlinkClick r:id="rId2" action="ppaction://hlinksldjump"/>
              </a:rPr>
              <a:t>Abstract</a:t>
            </a:r>
            <a:endParaRPr lang="en-US" altLang="zh-TW" dirty="0"/>
          </a:p>
          <a:p>
            <a:r>
              <a:rPr lang="en-US" altLang="zh-TW" dirty="0" smtClean="0"/>
              <a:t>Introduction</a:t>
            </a:r>
            <a:endParaRPr lang="en-US" altLang="zh-TW" dirty="0"/>
          </a:p>
          <a:p>
            <a:r>
              <a:rPr lang="en-US" altLang="zh-TW" dirty="0"/>
              <a:t>LITERATURE </a:t>
            </a:r>
            <a:r>
              <a:rPr lang="en-US" altLang="zh-TW" dirty="0" smtClean="0"/>
              <a:t>REVIEW</a:t>
            </a:r>
          </a:p>
          <a:p>
            <a:r>
              <a:rPr lang="en-US" altLang="zh-TW" dirty="0"/>
              <a:t>MATHEMATICAL </a:t>
            </a:r>
            <a:r>
              <a:rPr lang="en-US" altLang="zh-TW" dirty="0" smtClean="0"/>
              <a:t>FORMULATION</a:t>
            </a:r>
          </a:p>
          <a:p>
            <a:r>
              <a:rPr lang="en-US" altLang="zh-TW" dirty="0"/>
              <a:t>SOLUTION </a:t>
            </a:r>
            <a:r>
              <a:rPr lang="en-US" altLang="zh-TW" dirty="0" smtClean="0"/>
              <a:t>APPROACH</a:t>
            </a:r>
          </a:p>
          <a:p>
            <a:r>
              <a:rPr lang="en-US" altLang="zh-TW" dirty="0"/>
              <a:t>COMPUTATIONAL </a:t>
            </a:r>
            <a:r>
              <a:rPr lang="en-US" altLang="zh-TW" dirty="0" smtClean="0"/>
              <a:t>EXPERIMENTS</a:t>
            </a:r>
          </a:p>
          <a:p>
            <a:r>
              <a:rPr lang="en-US" altLang="zh-TW" dirty="0"/>
              <a:t>CONCLUSIONS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42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MATHEMATICAL FORMULATION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4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Description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resource management problem with </a:t>
            </a:r>
            <a:r>
              <a:rPr lang="en-US" altLang="zh-TW" sz="2400" dirty="0">
                <a:solidFill>
                  <a:srgbClr val="FF0000"/>
                </a:solidFill>
              </a:rPr>
              <a:t>limited resources is formulated </a:t>
            </a:r>
            <a:r>
              <a:rPr lang="en-US" altLang="zh-TW" sz="2400" dirty="0"/>
              <a:t>from the perspective of network service providers. We choose </a:t>
            </a:r>
            <a:r>
              <a:rPr lang="en-US" altLang="zh-TW" sz="2400" dirty="0" err="1"/>
              <a:t>QoE</a:t>
            </a:r>
            <a:r>
              <a:rPr lang="en-US" altLang="zh-TW" sz="2400" dirty="0"/>
              <a:t> for the performance measurement and use it as the objective function; we also consider users’ strong focus </a:t>
            </a:r>
            <a:r>
              <a:rPr lang="en-US" altLang="zh-TW" sz="2400" dirty="0" smtClean="0"/>
              <a:t>on latency.</a:t>
            </a:r>
            <a:r>
              <a:rPr lang="en-US" altLang="zh-TW" sz="2400" dirty="0"/>
              <a:t> Based on the network slicing concept, VMs in our model are requested by different users and require resources </a:t>
            </a:r>
            <a:r>
              <a:rPr lang="en-US" altLang="zh-TW" sz="2400" dirty="0" err="1"/>
              <a:t>toserve</a:t>
            </a:r>
            <a:r>
              <a:rPr lang="en-US" altLang="zh-TW" sz="2400" dirty="0"/>
              <a:t> the users. </a:t>
            </a:r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model supports network resource </a:t>
            </a:r>
            <a:r>
              <a:rPr lang="en-US" altLang="zh-TW" sz="2400" dirty="0" err="1"/>
              <a:t>allocationto</a:t>
            </a:r>
            <a:r>
              <a:rPr lang="en-US" altLang="zh-TW" sz="2400" dirty="0"/>
              <a:t> network slices. When facing a batch of requests, we assume that a resource management strategy is executed simultaneously to determine which server a slice should be assigned to.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32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OF GIVEN PARAMETERS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8795" y="1700808"/>
            <a:ext cx="5774009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9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OF GIVEN PARAMETERS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632" y="1600200"/>
            <a:ext cx="6380735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618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OF DECISION VARIABLES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87" y="1700808"/>
            <a:ext cx="7667625" cy="16192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3212976"/>
            <a:ext cx="76771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Architecture and 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delay gap is defined as the difference between the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delay tolerance</a:t>
            </a:r>
            <a:r>
              <a:rPr lang="en-US" altLang="zh-TW" sz="2400" dirty="0"/>
              <a:t> and the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actual time delay </a:t>
            </a:r>
            <a:r>
              <a:rPr lang="en-US" altLang="zh-TW" sz="2400" dirty="0"/>
              <a:t>to achieve </a:t>
            </a:r>
            <a:r>
              <a:rPr lang="en-US" altLang="zh-TW" sz="2400" dirty="0" err="1"/>
              <a:t>QoE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objective function aims to maximize the minimum delay gap among all VMs requested by users. 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581128"/>
            <a:ext cx="7781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1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Subject 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Assignment-Related Constraints</a:t>
            </a:r>
            <a:r>
              <a:rPr lang="en-US" altLang="zh-TW" dirty="0" smtClean="0"/>
              <a:t>: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36912"/>
            <a:ext cx="771563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3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Subject 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Resource Constraints</a:t>
            </a:r>
            <a:r>
              <a:rPr lang="en-US" altLang="zh-TW" sz="2400" dirty="0" smtClean="0"/>
              <a:t>: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5006702" cy="37484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56" y="5937139"/>
            <a:ext cx="4938117" cy="6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2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Subject 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Delay </a:t>
            </a:r>
            <a:r>
              <a:rPr lang="en-US" altLang="zh-TW" dirty="0" smtClean="0"/>
              <a:t>Constraints: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76872"/>
            <a:ext cx="6082464" cy="37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5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Subject 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Delay-Related Constraints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986881"/>
            <a:ext cx="7867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9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APPROACH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800" dirty="0" smtClean="0"/>
              <a:t>CH4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4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Min-Fit algorithm is a heuristic-based </a:t>
            </a:r>
            <a:r>
              <a:rPr lang="en-US" altLang="zh-TW" sz="2400" dirty="0" err="1"/>
              <a:t>allocationmechanism</a:t>
            </a:r>
            <a:r>
              <a:rPr lang="en-US" altLang="zh-TW" sz="2400" dirty="0"/>
              <a:t>. For optimizing a delay gap, it searches for the server that has the lowest CPU processing capability usage rate every time a VM is requested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However,  even  the  least-occupied server may be too busy to serve the VM. In this case, a new server  is  switched  on  if  a  powered-off  server  is  available. Because this approach always chooses the server that has the minimum  computing  resources  used,  we  call  it  the  Min-Fit algorithm.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TW" dirty="0"/>
              <a:t>SOLUTION APPROACH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98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Min-Fit Algorithm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855" y="1196752"/>
            <a:ext cx="5689636" cy="296093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109" y="4466991"/>
            <a:ext cx="5307382" cy="22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4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EXPERIMENTS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800" dirty="0" smtClean="0"/>
              <a:t>CH5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4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zh-TW" dirty="0"/>
              <a:t>COMPUTATIONAL 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This section provides a performance comparison of our algorithm with three other common methods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First-Fit </a:t>
            </a:r>
            <a:r>
              <a:rPr lang="en-US" altLang="zh-TW" sz="2400" dirty="0"/>
              <a:t>always scans from the beginning of the server list and assigns a VM </a:t>
            </a:r>
            <a:r>
              <a:rPr lang="en-US" altLang="zh-TW" sz="2400" dirty="0" smtClean="0"/>
              <a:t>to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 </a:t>
            </a:r>
            <a:r>
              <a:rPr lang="en-US" altLang="zh-TW" sz="2400" dirty="0"/>
              <a:t>first available server. </a:t>
            </a:r>
            <a:endParaRPr lang="en-US" altLang="zh-TW" sz="2400" dirty="0" smtClean="0"/>
          </a:p>
          <a:p>
            <a:r>
              <a:rPr lang="en-US" altLang="zh-TW" sz="2400" dirty="0" smtClean="0"/>
              <a:t>Next-Fit </a:t>
            </a:r>
            <a:r>
              <a:rPr lang="en-US" altLang="zh-TW" sz="2400" dirty="0"/>
              <a:t>scans the server list and assigns a VM to the first server that has sufficient capacity. </a:t>
            </a:r>
            <a:endParaRPr lang="en-US" altLang="zh-TW" sz="2400" dirty="0" smtClean="0"/>
          </a:p>
          <a:p>
            <a:r>
              <a:rPr lang="en-US" altLang="zh-TW" sz="2400" dirty="0" smtClean="0"/>
              <a:t>Round-Robin </a:t>
            </a:r>
            <a:r>
              <a:rPr lang="en-US" altLang="zh-TW" sz="2400" dirty="0"/>
              <a:t>chooses a server according to the forward-and-backward order of the server list. </a:t>
            </a:r>
            <a:endParaRPr lang="en-US" altLang="zh-TW" sz="2400" dirty="0" smtClean="0"/>
          </a:p>
          <a:p>
            <a:r>
              <a:rPr lang="en-US" altLang="zh-TW" sz="2400" dirty="0" smtClean="0"/>
              <a:t>As </a:t>
            </a:r>
            <a:r>
              <a:rPr lang="en-US" altLang="zh-TW" sz="2400" dirty="0"/>
              <a:t>in our proposed Min-Fit algorithm, these three methods turn on a server if required as long as one is available.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5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Environments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Six </a:t>
            </a:r>
            <a:r>
              <a:rPr lang="en-US" altLang="zh-TW" sz="2400" dirty="0"/>
              <a:t>types of VMs are generated randomly, and each </a:t>
            </a:r>
            <a:r>
              <a:rPr lang="en-US" altLang="zh-TW" sz="2400" dirty="0" smtClean="0"/>
              <a:t>type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of </a:t>
            </a:r>
            <a:r>
              <a:rPr lang="en-US" altLang="zh-TW" sz="2400" dirty="0"/>
              <a:t>VM requires a different amount of </a:t>
            </a:r>
            <a:r>
              <a:rPr lang="en-US" altLang="zh-TW" sz="2400" dirty="0" smtClean="0"/>
              <a:t>resources.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9988"/>
            <a:ext cx="7620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0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Environments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856" y="1170753"/>
            <a:ext cx="6496520" cy="560294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484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solidFill>
                  <a:srgbClr val="00B050"/>
                </a:solidFill>
              </a:rPr>
              <a:t>Three</a:t>
            </a:r>
            <a:r>
              <a:rPr lang="en-US" altLang="zh-TW" sz="2800" dirty="0"/>
              <a:t> experimental cases combined with algorithms and our approach are proposed to evaluate the performance.</a:t>
            </a:r>
            <a:endParaRPr lang="en-US" altLang="zh-TW" sz="2800" dirty="0" smtClean="0"/>
          </a:p>
          <a:p>
            <a:r>
              <a:rPr lang="en-US" altLang="zh-TW" sz="2800" dirty="0" smtClean="0"/>
              <a:t>the </a:t>
            </a:r>
            <a:r>
              <a:rPr lang="en-US" altLang="zh-TW" sz="2800" dirty="0"/>
              <a:t>results are compared in terms of four parameters: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minimum delay gap, average delay gap, maximum delay, and average delay</a:t>
            </a:r>
            <a:r>
              <a:rPr lang="en-US" altLang="zh-TW" sz="2800" dirty="0"/>
              <a:t>. 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175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A: Increasing the Number of Users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 </a:t>
            </a:r>
            <a:r>
              <a:rPr lang="en-US" altLang="zh-TW" dirty="0">
                <a:solidFill>
                  <a:srgbClr val="FF0000"/>
                </a:solidFill>
              </a:rPr>
              <a:t>total number of requested VMs </a:t>
            </a:r>
            <a:r>
              <a:rPr lang="en-US" altLang="zh-TW" dirty="0" smtClean="0">
                <a:solidFill>
                  <a:srgbClr val="FF0000"/>
                </a:solidFill>
              </a:rPr>
              <a:t>increases.</a:t>
            </a:r>
          </a:p>
          <a:p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140968"/>
            <a:ext cx="7581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39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112" y="1977231"/>
            <a:ext cx="73437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In an emerging paradigm in 5G networks, the computations of various types of mobile applications are offloaded to cloud environments. </a:t>
            </a:r>
            <a:r>
              <a:rPr lang="en-US" altLang="zh-TW" sz="2000" dirty="0">
                <a:solidFill>
                  <a:srgbClr val="FF0000"/>
                </a:solidFill>
              </a:rPr>
              <a:t>Edge</a:t>
            </a:r>
            <a:r>
              <a:rPr lang="en-US" altLang="zh-TW" sz="2000" dirty="0"/>
              <a:t> and </a:t>
            </a:r>
            <a:r>
              <a:rPr lang="en-US" altLang="zh-TW" sz="2000" dirty="0">
                <a:solidFill>
                  <a:srgbClr val="FF0000"/>
                </a:solidFill>
              </a:rPr>
              <a:t>core clouds </a:t>
            </a:r>
            <a:r>
              <a:rPr lang="en-US" altLang="zh-TW" sz="2000" dirty="0"/>
              <a:t>provide computing, storage, and networking resources to serve as a generic computing platform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Network slicing </a:t>
            </a:r>
            <a:r>
              <a:rPr lang="en-US" altLang="zh-TW" sz="2000" dirty="0"/>
              <a:t>techniques offer an effective way to boost various types of services, such as </a:t>
            </a:r>
            <a:r>
              <a:rPr lang="en-US" altLang="zh-TW" sz="2000" dirty="0">
                <a:solidFill>
                  <a:srgbClr val="FF0000"/>
                </a:solidFill>
              </a:rPr>
              <a:t>delay-sensitive</a:t>
            </a:r>
            <a:r>
              <a:rPr lang="en-US" altLang="zh-TW" sz="2000" dirty="0"/>
              <a:t> or </a:t>
            </a:r>
            <a:r>
              <a:rPr lang="en-US" altLang="zh-TW" sz="2000" dirty="0">
                <a:solidFill>
                  <a:srgbClr val="FF0000"/>
                </a:solidFill>
              </a:rPr>
              <a:t>computationally intensive application</a:t>
            </a:r>
            <a:r>
              <a:rPr lang="en-US" altLang="zh-TW" sz="2000" dirty="0"/>
              <a:t>, that are deployed </a:t>
            </a:r>
            <a:r>
              <a:rPr lang="en-US" altLang="zh-TW" sz="2000" dirty="0" smtClean="0"/>
              <a:t>on-demand </a:t>
            </a:r>
            <a:r>
              <a:rPr lang="en-US" altLang="zh-TW" sz="2000" dirty="0"/>
              <a:t>in a shared resource infrastructure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This study proposes a resource management mechanism to optimize the quality of experience (</a:t>
            </a:r>
            <a:r>
              <a:rPr lang="en-US" altLang="zh-TW" sz="2000" dirty="0" err="1"/>
              <a:t>QoE</a:t>
            </a:r>
            <a:r>
              <a:rPr lang="en-US" altLang="zh-TW" sz="2000" dirty="0"/>
              <a:t>) of users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in terms of the delay gap tolerance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05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300" y="1916832"/>
            <a:ext cx="73914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4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475" y="1772816"/>
            <a:ext cx="7639050" cy="39909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9407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5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7" y="1772816"/>
            <a:ext cx="7705725" cy="39433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041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B</a:t>
            </a:r>
            <a:r>
              <a:rPr lang="en-US" altLang="zh-TW" dirty="0" smtClean="0"/>
              <a:t>: </a:t>
            </a:r>
            <a:r>
              <a:rPr lang="en-US" altLang="zh-TW" dirty="0"/>
              <a:t>Increasing the Number of Edge Servers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/>
              <a:t>number of edge servers increases </a:t>
            </a:r>
            <a:endParaRPr lang="en-US" altLang="zh-TW" sz="2800" dirty="0" smtClean="0"/>
          </a:p>
          <a:p>
            <a:r>
              <a:rPr lang="en-US" altLang="zh-TW" sz="2800" dirty="0" smtClean="0"/>
              <a:t>Fix the </a:t>
            </a:r>
            <a:r>
              <a:rPr lang="en-US" altLang="zh-TW" sz="2800" dirty="0"/>
              <a:t>number of core </a:t>
            </a:r>
            <a:r>
              <a:rPr lang="en-US" altLang="zh-TW" sz="2800" dirty="0" smtClean="0"/>
              <a:t>servers</a:t>
            </a:r>
          </a:p>
          <a:p>
            <a:r>
              <a:rPr lang="en-US" altLang="zh-TW" sz="2800" dirty="0"/>
              <a:t>All algorithms are unable to provide solutions when less than 70 edge servers are available</a:t>
            </a:r>
            <a:r>
              <a:rPr lang="en-US" altLang="zh-TW" sz="2800" dirty="0" smtClean="0"/>
              <a:t>.</a:t>
            </a:r>
          </a:p>
          <a:p>
            <a:endParaRPr lang="zh-TW" altLang="en-US" sz="2800" dirty="0">
              <a:solidFill>
                <a:schemeClr val="tx2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3863181"/>
            <a:ext cx="7648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905793"/>
            <a:ext cx="77438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7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00808"/>
            <a:ext cx="7772400" cy="40290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5696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8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12" y="1772816"/>
            <a:ext cx="7724775" cy="39052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812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9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810544"/>
            <a:ext cx="7848600" cy="41052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809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</a:t>
            </a:r>
            <a:r>
              <a:rPr lang="en-US" altLang="zh-TW" dirty="0" smtClean="0"/>
              <a:t>C: </a:t>
            </a:r>
            <a:r>
              <a:rPr lang="en-US" altLang="zh-TW" dirty="0"/>
              <a:t>Increasing the Number of Core Servers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/>
              <a:t>number of </a:t>
            </a:r>
            <a:r>
              <a:rPr lang="en-US" altLang="zh-TW" sz="2800" dirty="0" smtClean="0"/>
              <a:t>core </a:t>
            </a:r>
            <a:r>
              <a:rPr lang="en-US" altLang="zh-TW" sz="2800" dirty="0"/>
              <a:t>servers increases </a:t>
            </a:r>
            <a:endParaRPr lang="en-US" altLang="zh-TW" sz="2800" dirty="0" smtClean="0"/>
          </a:p>
          <a:p>
            <a:r>
              <a:rPr lang="en-US" altLang="zh-TW" sz="2800" dirty="0" smtClean="0"/>
              <a:t>Fix the </a:t>
            </a:r>
            <a:r>
              <a:rPr lang="en-US" altLang="zh-TW" sz="2800" dirty="0"/>
              <a:t>number of </a:t>
            </a:r>
            <a:r>
              <a:rPr lang="en-US" altLang="zh-TW" sz="2800" dirty="0" smtClean="0"/>
              <a:t>edge servers</a:t>
            </a:r>
          </a:p>
          <a:p>
            <a:r>
              <a:rPr lang="en-US" altLang="zh-TW" sz="2800" dirty="0"/>
              <a:t>All methods are unable to provide feasible solutions when less than30 core servers are </a:t>
            </a:r>
            <a:r>
              <a:rPr lang="en-US" altLang="zh-TW" sz="2800" dirty="0" smtClean="0"/>
              <a:t>available.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005064"/>
            <a:ext cx="7581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571199"/>
            <a:ext cx="76676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Min-Fit algorithm is a heuristic-based solution </a:t>
            </a:r>
            <a:r>
              <a:rPr lang="en-US" altLang="zh-TW" sz="2000" dirty="0"/>
              <a:t>that flexibly chooses a server that has the maximum remaining CPU resources for satisfying user requirements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A </a:t>
            </a:r>
            <a:r>
              <a:rPr lang="en-US" altLang="zh-TW" sz="2000" dirty="0">
                <a:solidFill>
                  <a:srgbClr val="FF0000"/>
                </a:solidFill>
              </a:rPr>
              <a:t>mathematical model </a:t>
            </a:r>
            <a:r>
              <a:rPr lang="en-US" altLang="zh-TW" sz="2000" dirty="0"/>
              <a:t>is formulated for 5G slicing capabilities to </a:t>
            </a:r>
            <a:r>
              <a:rPr lang="en-US" altLang="zh-TW" sz="2000" dirty="0">
                <a:solidFill>
                  <a:srgbClr val="FF0000"/>
                </a:solidFill>
              </a:rPr>
              <a:t>optimize the delay gap </a:t>
            </a:r>
            <a:r>
              <a:rPr lang="en-US" altLang="zh-TW" sz="2000" dirty="0"/>
              <a:t>using a </a:t>
            </a:r>
            <a:r>
              <a:rPr lang="en-US" altLang="zh-TW" sz="2000" dirty="0">
                <a:solidFill>
                  <a:srgbClr val="FF0000"/>
                </a:solidFill>
              </a:rPr>
              <a:t>resource management approach to achieve </a:t>
            </a:r>
            <a:r>
              <a:rPr lang="en-US" altLang="zh-TW" sz="2000" dirty="0" err="1">
                <a:solidFill>
                  <a:srgbClr val="FF0000"/>
                </a:solidFill>
              </a:rPr>
              <a:t>QoE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Some computational experiments are demonstrated as performance evaluations for verifying the suitability of our proposed approach in terms of slicing </a:t>
            </a:r>
            <a:r>
              <a:rPr lang="en-US" altLang="zh-TW" sz="2000" dirty="0" smtClean="0"/>
              <a:t>capabilities.</a:t>
            </a:r>
          </a:p>
          <a:p>
            <a:r>
              <a:rPr lang="en-US" altLang="zh-TW" sz="2000" dirty="0"/>
              <a:t>The results show that our approach </a:t>
            </a:r>
            <a:r>
              <a:rPr lang="en-US" altLang="zh-TW" sz="2000" dirty="0">
                <a:solidFill>
                  <a:srgbClr val="92D050"/>
                </a:solidFill>
              </a:rPr>
              <a:t>outperforms other algorithms</a:t>
            </a:r>
            <a:r>
              <a:rPr lang="en-US" altLang="zh-TW" sz="2000" dirty="0"/>
              <a:t>, which have </a:t>
            </a:r>
            <a:r>
              <a:rPr lang="en-US" altLang="zh-TW" sz="2000" dirty="0">
                <a:solidFill>
                  <a:srgbClr val="92D050"/>
                </a:solidFill>
              </a:rPr>
              <a:t>larger delay gaps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977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11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647825"/>
            <a:ext cx="76866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12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7991326" cy="410445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5058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13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52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821919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54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CONCLUSIONS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800" dirty="0" smtClean="0"/>
              <a:t>CH6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02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Conclusions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/>
              <a:t>slicing concept was used to increase the flexibility of network infrastructure to realize the requirements of </a:t>
            </a:r>
            <a:r>
              <a:rPr lang="en-US" altLang="zh-TW" sz="2400" dirty="0" smtClean="0"/>
              <a:t>5G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networks and to satisfy diverse user demands. In this study, </a:t>
            </a:r>
            <a:r>
              <a:rPr lang="en-US" altLang="zh-TW" sz="2400" dirty="0" smtClean="0"/>
              <a:t>we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formulate </a:t>
            </a:r>
            <a:r>
              <a:rPr lang="en-US" altLang="zh-TW" sz="2400" dirty="0">
                <a:solidFill>
                  <a:srgbClr val="FF0000"/>
                </a:solidFill>
              </a:rPr>
              <a:t>a system model with a slicing scheme</a:t>
            </a:r>
            <a:r>
              <a:rPr lang="en-US" altLang="zh-TW" sz="2400" dirty="0"/>
              <a:t> and use the </a:t>
            </a:r>
            <a:r>
              <a:rPr lang="en-US" altLang="zh-TW" sz="2400" dirty="0">
                <a:solidFill>
                  <a:srgbClr val="FF0000"/>
                </a:solidFill>
              </a:rPr>
              <a:t>delay gap </a:t>
            </a:r>
            <a:r>
              <a:rPr lang="en-US" altLang="zh-TW" sz="2400" dirty="0"/>
              <a:t>as the objective function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We present a simple and promising </a:t>
            </a:r>
            <a:r>
              <a:rPr lang="en-US" altLang="zh-TW" sz="2400" dirty="0">
                <a:solidFill>
                  <a:srgbClr val="FF0000"/>
                </a:solidFill>
              </a:rPr>
              <a:t>resource management approach</a:t>
            </a:r>
            <a:r>
              <a:rPr lang="en-US" altLang="zh-TW" sz="2400" dirty="0"/>
              <a:t> and prove its effectiveness through three different experimental cases. More complicated conditions such as </a:t>
            </a:r>
            <a:r>
              <a:rPr lang="en-US" altLang="zh-TW" sz="2400" dirty="0">
                <a:solidFill>
                  <a:srgbClr val="FF0000"/>
                </a:solidFill>
              </a:rPr>
              <a:t>arriving users</a:t>
            </a:r>
            <a:r>
              <a:rPr lang="en-US" altLang="zh-TW" sz="2400" dirty="0"/>
              <a:t> and </a:t>
            </a:r>
            <a:r>
              <a:rPr lang="en-US" altLang="zh-TW" sz="2400" dirty="0">
                <a:solidFill>
                  <a:srgbClr val="FF0000"/>
                </a:solidFill>
              </a:rPr>
              <a:t>their requirements </a:t>
            </a:r>
            <a:r>
              <a:rPr lang="en-US" altLang="zh-TW" sz="2400" dirty="0"/>
              <a:t>will be considered in future works. Algorithms will be designed to solve problems, and their performance will be compared with those of existing methods.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82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My opinions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本篇用</a:t>
            </a:r>
            <a:r>
              <a:rPr lang="en-US" altLang="zh-TW" sz="2400" dirty="0" smtClean="0"/>
              <a:t>ILP</a:t>
            </a:r>
            <a:r>
              <a:rPr lang="zh-TW" altLang="en-US" sz="2400" dirty="0" smtClean="0"/>
              <a:t>作為解資源分配的工具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日後作為理論分析可以用</a:t>
            </a:r>
            <a:r>
              <a:rPr lang="en-US" altLang="zh-TW" sz="2400" dirty="0" smtClean="0"/>
              <a:t>ILP</a:t>
            </a:r>
            <a:r>
              <a:rPr lang="zh-TW" altLang="en-US" sz="2400" dirty="0" smtClean="0"/>
              <a:t>進行理論分析。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16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8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03126C-2F20-4457-B729-918C356F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99FB7-7573-40A9-912A-1111D936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400" dirty="0"/>
              <a:t>1] R. Chaudhary, N. Kumar, and S. </a:t>
            </a:r>
            <a:r>
              <a:rPr lang="en-US" altLang="zh-TW" sz="1400" dirty="0" err="1"/>
              <a:t>Zeadally</a:t>
            </a:r>
            <a:r>
              <a:rPr lang="en-US" altLang="zh-TW" sz="1400" dirty="0"/>
              <a:t>, "Network Service Chaining in Fog and Cloud Computing for the 5G Environment: Data Management and Security Challenges," IEEE Communications Magazine, vol. 55, no. 11, pp. 114-122, November 2017.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2] V. </a:t>
            </a:r>
            <a:r>
              <a:rPr lang="en-US" altLang="zh-TW" sz="1400" dirty="0" err="1"/>
              <a:t>Sciancalepore</a:t>
            </a:r>
            <a:r>
              <a:rPr lang="en-US" altLang="zh-TW" sz="1400" dirty="0"/>
              <a:t>, K. </a:t>
            </a:r>
            <a:r>
              <a:rPr lang="en-US" altLang="zh-TW" sz="1400" dirty="0" err="1"/>
              <a:t>Samdanis</a:t>
            </a:r>
            <a:r>
              <a:rPr lang="en-US" altLang="zh-TW" sz="1400" dirty="0"/>
              <a:t>, X. Costa-Perez, D. Bega, M. </a:t>
            </a:r>
            <a:r>
              <a:rPr lang="en-US" altLang="zh-TW" sz="1400" dirty="0" err="1"/>
              <a:t>Gramaglia</a:t>
            </a:r>
            <a:r>
              <a:rPr lang="en-US" altLang="zh-TW" sz="1400" dirty="0"/>
              <a:t>, and A. </a:t>
            </a:r>
            <a:r>
              <a:rPr lang="en-US" altLang="zh-TW" sz="1400" dirty="0" err="1"/>
              <a:t>Banchs</a:t>
            </a:r>
            <a:r>
              <a:rPr lang="en-US" altLang="zh-TW" sz="1400" dirty="0"/>
              <a:t>, "Mobile traffic forecasting for maximizing 5G network slicing resource utilization," in the IEEE International Conference on Computer Communications (INFOCOM 2017), Atlanta, GA, USA, pp. 1–9, May 2017.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3] G. S. </a:t>
            </a:r>
            <a:r>
              <a:rPr lang="en-US" altLang="zh-TW" sz="1400" dirty="0" err="1"/>
              <a:t>Aujla</a:t>
            </a:r>
            <a:r>
              <a:rPr lang="en-US" altLang="zh-TW" sz="1400" dirty="0"/>
              <a:t>, R. Chaudhary, N. Kumar, J. J. P. C. Rodrigues, and A. </a:t>
            </a:r>
            <a:r>
              <a:rPr lang="en-US" altLang="zh-TW" sz="1400" dirty="0" err="1"/>
              <a:t>Vinel</a:t>
            </a:r>
            <a:r>
              <a:rPr lang="en-US" altLang="zh-TW" sz="1400" dirty="0"/>
              <a:t>, "Data Offloading in 5G-Enabled Software-Defined Vehicular Networks: A </a:t>
            </a:r>
            <a:r>
              <a:rPr lang="en-US" altLang="zh-TW" sz="1400" dirty="0" err="1"/>
              <a:t>Stackelberg</a:t>
            </a:r>
            <a:r>
              <a:rPr lang="en-US" altLang="zh-TW" sz="1400" dirty="0"/>
              <a:t>-Game-Based Approach," IEEE Communications Magazine, vol. 55, no. 8, pp. 100–108, August 2017.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4] H. Zhang, N. Liu, X. Chu, K. Long, A. H. </a:t>
            </a:r>
            <a:r>
              <a:rPr lang="en-US" altLang="zh-TW" sz="1400" dirty="0" err="1"/>
              <a:t>Aghvami</a:t>
            </a:r>
            <a:r>
              <a:rPr lang="en-US" altLang="zh-TW" sz="1400" dirty="0"/>
              <a:t>, and V. C. M. Leung, "Network Slicing Based 5G and Future Mobile Networks: </a:t>
            </a:r>
            <a:r>
              <a:rPr lang="en-US" altLang="zh-TW" sz="1400" dirty="0" err="1"/>
              <a:t>Mobility,Resource</a:t>
            </a:r>
            <a:r>
              <a:rPr lang="en-US" altLang="zh-TW" sz="1400" dirty="0"/>
              <a:t> Management, and Challenges," IEEE Communications Magazine, vol. 55, no. 8, pp. 138–145, August 2017.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5] M. Jiang, M. </a:t>
            </a:r>
            <a:r>
              <a:rPr lang="en-US" altLang="zh-TW" sz="1400" dirty="0" err="1"/>
              <a:t>Condoluci</a:t>
            </a:r>
            <a:r>
              <a:rPr lang="en-US" altLang="zh-TW" sz="1400" dirty="0"/>
              <a:t>, and T. </a:t>
            </a:r>
            <a:r>
              <a:rPr lang="en-US" altLang="zh-TW" sz="1400" dirty="0" err="1"/>
              <a:t>Mahmoodi</a:t>
            </a:r>
            <a:r>
              <a:rPr lang="en-US" altLang="zh-TW" sz="1400" dirty="0"/>
              <a:t>, “Network Slicing Management &amp; Prioritization in 5G Mobile Systems,” in the Euro. Wireless 2016, Oulu, Finland, pp. 1–6, May </a:t>
            </a:r>
            <a:r>
              <a:rPr lang="en-US" altLang="zh-TW" sz="1400" dirty="0" smtClean="0"/>
              <a:t>2016</a:t>
            </a:r>
            <a:r>
              <a:rPr lang="en-US" altLang="zh-TW" sz="1400" dirty="0"/>
              <a:t>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/>
              <a:t>[6] S. Sharma, R. Miller, and A. </a:t>
            </a:r>
            <a:r>
              <a:rPr lang="en-US" altLang="zh-TW" sz="1400" dirty="0" err="1"/>
              <a:t>Francini</a:t>
            </a:r>
            <a:r>
              <a:rPr lang="en-US" altLang="zh-TW" sz="1400" dirty="0"/>
              <a:t>, "A Cloud-Native Approach to 5G Network Slicing," IEEE Communications Magazine, vol. 55, no. 8, pp. 120-127, August 2017.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7] M. Peng, C. Wang, V. Lau, and H. V. Poor, "</a:t>
            </a:r>
            <a:r>
              <a:rPr lang="en-US" altLang="zh-TW" sz="1400" dirty="0" err="1"/>
              <a:t>Fronthaul</a:t>
            </a:r>
            <a:r>
              <a:rPr lang="en-US" altLang="zh-TW" sz="1400" dirty="0"/>
              <a:t>-constrained Cloud Radio Access Networks: Insights and Challenges," IEEE Wireless Communications, vol. 22, no. 2, pp. 152-160, April 2015.</a:t>
            </a:r>
            <a:endParaRPr lang="zh-TW" altLang="en-US" sz="1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B5593-7701-488B-A1F7-E15157C9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65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600" dirty="0"/>
              <a:t>[8] X. Xu, H. Zhang, X. Dai, Y. </a:t>
            </a:r>
            <a:r>
              <a:rPr lang="en-US" altLang="zh-TW" sz="1600" dirty="0" err="1"/>
              <a:t>Hou</a:t>
            </a:r>
            <a:r>
              <a:rPr lang="en-US" altLang="zh-TW" sz="1600" dirty="0"/>
              <a:t>, X. Tao, and P. Zhang, "SDN Based Next Generation Mobile Network with Service Slicing and Trials," in China Communications, vol. 11, no. 2, pp. 65-77, February 2014. 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[</a:t>
            </a:r>
            <a:r>
              <a:rPr lang="en-US" altLang="zh-TW" sz="1600" dirty="0"/>
              <a:t>9] J. </a:t>
            </a:r>
            <a:r>
              <a:rPr lang="en-US" altLang="zh-TW" sz="1600" dirty="0" err="1"/>
              <a:t>Heinonen</a:t>
            </a:r>
            <a:r>
              <a:rPr lang="en-US" altLang="zh-TW" sz="1600" dirty="0"/>
              <a:t>, P. </a:t>
            </a:r>
            <a:r>
              <a:rPr lang="en-US" altLang="zh-TW" sz="1600" dirty="0" err="1"/>
              <a:t>Korja</a:t>
            </a:r>
            <a:r>
              <a:rPr lang="en-US" altLang="zh-TW" sz="1600" dirty="0"/>
              <a:t>, T. </a:t>
            </a:r>
            <a:r>
              <a:rPr lang="en-US" altLang="zh-TW" sz="1600" dirty="0" err="1"/>
              <a:t>Partti</a:t>
            </a:r>
            <a:r>
              <a:rPr lang="en-US" altLang="zh-TW" sz="1600" dirty="0"/>
              <a:t>, H. </a:t>
            </a:r>
            <a:r>
              <a:rPr lang="en-US" altLang="zh-TW" sz="1600" dirty="0" err="1"/>
              <a:t>Flinck</a:t>
            </a:r>
            <a:r>
              <a:rPr lang="en-US" altLang="zh-TW" sz="1600" dirty="0"/>
              <a:t> and P. </a:t>
            </a:r>
            <a:r>
              <a:rPr lang="en-US" altLang="zh-TW" sz="1600" dirty="0" err="1"/>
              <a:t>Pöyhönen</a:t>
            </a:r>
            <a:r>
              <a:rPr lang="en-US" altLang="zh-TW" sz="1600" dirty="0"/>
              <a:t>, "Mobility Management Enhancements for 5G Low Latency Services," in the 2016 IEEE International Conference on Communications Workshops (ICC 2016), Kuala Lumpur, Malaysia, pp. 68-73, May 2016,. 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[</a:t>
            </a:r>
            <a:r>
              <a:rPr lang="en-US" altLang="zh-TW" sz="1600" dirty="0"/>
              <a:t>10] H. Zhang, C. Jiang, N.C. Beaulieu, X. Chu, X. Wang, and T.Q.S. </a:t>
            </a:r>
            <a:r>
              <a:rPr lang="en-US" altLang="zh-TW" sz="1600" dirty="0" err="1"/>
              <a:t>Quek</a:t>
            </a:r>
            <a:r>
              <a:rPr lang="en-US" altLang="zh-TW" sz="1600" dirty="0"/>
              <a:t>, “Resource Allocation for Cognitive Small Cell Networks: A Cooperative Bargaining Game Theoretic Approach,” IEEE Transactions on Wireless Communications, vol. 14, no. 6, pp. 3481–3493, June 2015. 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[</a:t>
            </a:r>
            <a:r>
              <a:rPr lang="en-US" altLang="zh-TW" sz="1600" dirty="0"/>
              <a:t>11] D. Bega, M. </a:t>
            </a:r>
            <a:r>
              <a:rPr lang="en-US" altLang="zh-TW" sz="1600" dirty="0" err="1"/>
              <a:t>Gramaglia</a:t>
            </a:r>
            <a:r>
              <a:rPr lang="en-US" altLang="zh-TW" sz="1600" dirty="0"/>
              <a:t>, A. </a:t>
            </a:r>
            <a:r>
              <a:rPr lang="en-US" altLang="zh-TW" sz="1600" dirty="0" err="1"/>
              <a:t>Banchs</a:t>
            </a:r>
            <a:r>
              <a:rPr lang="en-US" altLang="zh-TW" sz="1600" dirty="0"/>
              <a:t>, V. </a:t>
            </a:r>
            <a:r>
              <a:rPr lang="en-US" altLang="zh-TW" sz="1600" dirty="0" err="1"/>
              <a:t>Sciancalepore</a:t>
            </a:r>
            <a:r>
              <a:rPr lang="en-US" altLang="zh-TW" sz="1600" dirty="0"/>
              <a:t>, K. </a:t>
            </a:r>
            <a:r>
              <a:rPr lang="en-US" altLang="zh-TW" sz="1600" dirty="0" err="1"/>
              <a:t>Samdanis</a:t>
            </a:r>
            <a:r>
              <a:rPr lang="en-US" altLang="zh-TW" sz="1600" dirty="0"/>
              <a:t>, and X. Costa-Perez, "</a:t>
            </a:r>
            <a:r>
              <a:rPr lang="en-US" altLang="zh-TW" sz="1600" dirty="0" err="1"/>
              <a:t>Optimising</a:t>
            </a:r>
            <a:r>
              <a:rPr lang="en-US" altLang="zh-TW" sz="1600" dirty="0"/>
              <a:t> 5G Infrastructure Markets: The Business of Network Slicing," in the IEEE Conference on Computer Communications (INFOCOM 2017), pp. 1-9, Atlanta, GA, USA, May 2017. 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29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4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Various  technologies  are  being  changed  to  provide  a common connected platform for various 5G applications. One major change is the decomposition of typical base stations </a:t>
            </a:r>
            <a:r>
              <a:rPr lang="en-US" altLang="zh-TW" sz="2000" dirty="0" err="1"/>
              <a:t>intoremote</a:t>
            </a:r>
            <a:r>
              <a:rPr lang="en-US" altLang="zh-TW" sz="2000" dirty="0"/>
              <a:t> radio heads (RRHs) and baseband units (BBUs) that are installed in the </a:t>
            </a:r>
            <a:r>
              <a:rPr lang="en-US" altLang="zh-TW" sz="2000" dirty="0" err="1"/>
              <a:t>fronthaul</a:t>
            </a:r>
            <a:r>
              <a:rPr lang="en-US" altLang="zh-TW" sz="2000" dirty="0"/>
              <a:t> and backhaul of the cloud radio access network  (C-RAN),  respectively. </a:t>
            </a:r>
            <a:endParaRPr lang="en-US" altLang="zh-TW" sz="2000" dirty="0" smtClean="0"/>
          </a:p>
          <a:p>
            <a:r>
              <a:rPr lang="en-US" altLang="zh-TW" sz="2000" dirty="0" smtClean="0"/>
              <a:t>The  </a:t>
            </a:r>
            <a:r>
              <a:rPr lang="en-US" altLang="zh-TW" sz="2000" dirty="0"/>
              <a:t>traditional  centralized architecture of the core network has evolved into a cloud-</a:t>
            </a:r>
            <a:r>
              <a:rPr lang="en-US" altLang="zh-TW" sz="2000" dirty="0" err="1"/>
              <a:t>basedarchitecture</a:t>
            </a:r>
            <a:r>
              <a:rPr lang="en-US" altLang="zh-TW" sz="2000" dirty="0"/>
              <a:t>, which separates parts of the control plane from the user  plane  and  thereby  reduces  control  signaling  and  data transmission  delays.  </a:t>
            </a:r>
            <a:endParaRPr lang="en-US" altLang="zh-TW" sz="2000" dirty="0" smtClean="0"/>
          </a:p>
          <a:p>
            <a:r>
              <a:rPr lang="en-US" altLang="zh-TW" sz="2000" dirty="0" smtClean="0"/>
              <a:t>Virtualized  </a:t>
            </a:r>
            <a:r>
              <a:rPr lang="en-US" altLang="zh-TW" sz="2000" dirty="0"/>
              <a:t>network  functions  can  be created  by  using  software-defined  networking  (SDN)  and network  function  virtualization  (NFV)  techniques  to  assign servers to core and edge clouds appropriately.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8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Corresponding virtual machines (VMs) are distributed in the core and edge clouds to execute virtualized network functions</a:t>
            </a:r>
            <a:r>
              <a:rPr lang="en-US" altLang="zh-TW" sz="2400" dirty="0" smtClean="0"/>
              <a:t>.</a:t>
            </a:r>
            <a:r>
              <a:rPr lang="en-US" altLang="zh-TW" dirty="0"/>
              <a:t> </a:t>
            </a:r>
            <a:r>
              <a:rPr lang="en-US" altLang="zh-TW" sz="2400" dirty="0"/>
              <a:t>SDN is a promising technology that helps to simplify network design and management. NFV creates a logical network of VMs over several physical servers. The network service chaining model </a:t>
            </a:r>
            <a:r>
              <a:rPr lang="en-US" altLang="zh-TW" sz="2400" dirty="0" err="1"/>
              <a:t>ornetwork</a:t>
            </a:r>
            <a:r>
              <a:rPr lang="en-US" altLang="zh-TW" sz="2400" dirty="0"/>
              <a:t> slicing has now emerged as a novel 5G network architecture [1]. 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1219436" y="4831397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[1] R. Chaudhary, N. Kumar, and S. </a:t>
            </a:r>
            <a:r>
              <a:rPr lang="en-US" altLang="zh-TW" dirty="0" err="1"/>
              <a:t>Zeadally</a:t>
            </a:r>
            <a:r>
              <a:rPr lang="en-US" altLang="zh-TW" dirty="0"/>
              <a:t>, "Network Service Chaining in Fog and Cloud Computing for the 5G Environment: Data Management and Security Challenges," IEEE Communications Magazine, vol. 55, no. 11, pp. 114-122, November 2017.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592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Overview of Network Slicing Techniques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507544"/>
            <a:ext cx="8229600" cy="4525963"/>
          </a:xfrm>
        </p:spPr>
        <p:txBody>
          <a:bodyPr/>
          <a:lstStyle/>
          <a:p>
            <a:r>
              <a:rPr lang="en-US" altLang="zh-TW" sz="2400" dirty="0"/>
              <a:t>Network slicing techniques can boost various types of on-demand services in a shared resource infrastructure bounded by edge and core cloud environments [2</a:t>
            </a:r>
            <a:r>
              <a:rPr lang="en-US" altLang="zh-TW" sz="2400" dirty="0" smtClean="0"/>
              <a:t>].</a:t>
            </a:r>
          </a:p>
          <a:p>
            <a:r>
              <a:rPr lang="en-US" altLang="zh-TW" sz="2400" dirty="0"/>
              <a:t>Centralized computing relies on software-based programming rather than hardware-based configuration to control all virtualized network functionalities. Each network slice enables software reconfiguration for upgrading network topologies for achieving resource management efficiency and performance improvement [3].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31540" y="5710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[2] V. </a:t>
            </a:r>
            <a:r>
              <a:rPr lang="en-US" altLang="zh-TW" sz="1200" dirty="0" err="1"/>
              <a:t>Sciancalepore</a:t>
            </a:r>
            <a:r>
              <a:rPr lang="en-US" altLang="zh-TW" sz="1200" dirty="0"/>
              <a:t>, K. </a:t>
            </a:r>
            <a:r>
              <a:rPr lang="en-US" altLang="zh-TW" sz="1200" dirty="0" err="1"/>
              <a:t>Samdanis</a:t>
            </a:r>
            <a:r>
              <a:rPr lang="en-US" altLang="zh-TW" sz="1200" dirty="0"/>
              <a:t>, X. Costa-Perez, D. Bega, M. </a:t>
            </a:r>
            <a:r>
              <a:rPr lang="en-US" altLang="zh-TW" sz="1200" dirty="0" err="1"/>
              <a:t>Gramaglia</a:t>
            </a:r>
            <a:r>
              <a:rPr lang="en-US" altLang="zh-TW" sz="1200" dirty="0"/>
              <a:t>, and A. </a:t>
            </a:r>
            <a:r>
              <a:rPr lang="en-US" altLang="zh-TW" sz="1200" dirty="0" err="1"/>
              <a:t>Banchs</a:t>
            </a:r>
            <a:r>
              <a:rPr lang="en-US" altLang="zh-TW" sz="1200" dirty="0"/>
              <a:t>, "Mobile traffic forecasting for maximizing 5G network slicing resource utilization," in the IEEE International Conference on Computer Communications (INFOCOM 2017), Atlanta, GA, USA, pp. 1–9, May 2017. </a:t>
            </a:r>
            <a:endParaRPr lang="en-US" altLang="zh-TW" sz="1200" dirty="0" smtClean="0"/>
          </a:p>
          <a:p>
            <a:r>
              <a:rPr lang="en-US" altLang="zh-TW" sz="1200" dirty="0" smtClean="0"/>
              <a:t>[</a:t>
            </a:r>
            <a:r>
              <a:rPr lang="en-US" altLang="zh-TW" sz="1200" dirty="0"/>
              <a:t>3] G. S. </a:t>
            </a:r>
            <a:r>
              <a:rPr lang="en-US" altLang="zh-TW" sz="1200" dirty="0" err="1"/>
              <a:t>Aujla</a:t>
            </a:r>
            <a:r>
              <a:rPr lang="en-US" altLang="zh-TW" sz="1200" dirty="0"/>
              <a:t>, R. Chaudhary, N. Kumar, J. J. P. C. Rodrigues, and A. </a:t>
            </a:r>
            <a:r>
              <a:rPr lang="en-US" altLang="zh-TW" sz="1200" dirty="0" err="1"/>
              <a:t>Vinel</a:t>
            </a:r>
            <a:r>
              <a:rPr lang="en-US" altLang="zh-TW" sz="1200" dirty="0"/>
              <a:t>, "Data Offloading in 5G-Enabled Software-Defined Vehicular Networks: A </a:t>
            </a:r>
            <a:r>
              <a:rPr lang="en-US" altLang="zh-TW" sz="1200" dirty="0" err="1"/>
              <a:t>Stackelberg</a:t>
            </a:r>
            <a:r>
              <a:rPr lang="en-US" altLang="zh-TW" sz="1200" dirty="0"/>
              <a:t>-Game-Based Approach," IEEE Communications Magazine, vol. 55, no. 8, pp. 100–108, August 2017.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61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MAIN.template</Template>
  <TotalTime>13648</TotalTime>
  <Words>3409</Words>
  <Application>Microsoft Office PowerPoint</Application>
  <PresentationFormat>如螢幕大小 (4:3)</PresentationFormat>
  <Paragraphs>242</Paragraphs>
  <Slides>58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4" baseType="lpstr">
      <vt:lpstr>微軟正黑體</vt:lpstr>
      <vt:lpstr>新細明體</vt:lpstr>
      <vt:lpstr>Arial</vt:lpstr>
      <vt:lpstr>Calibri</vt:lpstr>
      <vt:lpstr>Wingdings</vt:lpstr>
      <vt:lpstr>MAIN.template</vt:lpstr>
      <vt:lpstr>Optimization-Based Resource Management Strategies for 5G C-RAN Slicing Capabilities </vt:lpstr>
      <vt:lpstr>Outline</vt:lpstr>
      <vt:lpstr>ABSTRACT</vt:lpstr>
      <vt:lpstr>Abstract</vt:lpstr>
      <vt:lpstr>Abstract</vt:lpstr>
      <vt:lpstr>Introduction</vt:lpstr>
      <vt:lpstr>Introduction</vt:lpstr>
      <vt:lpstr>Introduction</vt:lpstr>
      <vt:lpstr>Overview of Network Slicing Techniques</vt:lpstr>
      <vt:lpstr>Fig.1  Network slicing</vt:lpstr>
      <vt:lpstr>Overview of Network Slicing Techniques</vt:lpstr>
      <vt:lpstr>Overview of Network Slicing Techniques</vt:lpstr>
      <vt:lpstr>Motivation</vt:lpstr>
      <vt:lpstr>Paper Organization </vt:lpstr>
      <vt:lpstr>LITERATURE REVIEW</vt:lpstr>
      <vt:lpstr>LITERATURE REVIEW</vt:lpstr>
      <vt:lpstr>LITERATURE REVIEW</vt:lpstr>
      <vt:lpstr>LITERATURE REVIEW</vt:lpstr>
      <vt:lpstr>LITERATURE REVIEW</vt:lpstr>
      <vt:lpstr>MATHEMATICAL FORMULATION</vt:lpstr>
      <vt:lpstr>Problem Description</vt:lpstr>
      <vt:lpstr>SUMMARY OF GIVEN PARAMETERS</vt:lpstr>
      <vt:lpstr>SUMMARY OF GIVEN PARAMETERS</vt:lpstr>
      <vt:lpstr>SUMMARY OF DECISION VARIABLES</vt:lpstr>
      <vt:lpstr>System Architecture and Problem Formulation</vt:lpstr>
      <vt:lpstr>Subject to</vt:lpstr>
      <vt:lpstr>Subject to</vt:lpstr>
      <vt:lpstr>Subject to</vt:lpstr>
      <vt:lpstr>Subject to</vt:lpstr>
      <vt:lpstr>SOLUTION APPROACH </vt:lpstr>
      <vt:lpstr>SOLUTION APPROACH</vt:lpstr>
      <vt:lpstr>Min-Fit Algorithm</vt:lpstr>
      <vt:lpstr>COMPUTATIONAL EXPERIMENTS  </vt:lpstr>
      <vt:lpstr>COMPUTATIONAL EXPERIMENTS</vt:lpstr>
      <vt:lpstr>Environments</vt:lpstr>
      <vt:lpstr>Environments</vt:lpstr>
      <vt:lpstr>Performance Evaluation</vt:lpstr>
      <vt:lpstr>Case A: Increasing the Number of Users</vt:lpstr>
      <vt:lpstr>Fig 2</vt:lpstr>
      <vt:lpstr>Fig 3</vt:lpstr>
      <vt:lpstr>Fig 4</vt:lpstr>
      <vt:lpstr>Fig 5</vt:lpstr>
      <vt:lpstr>Case B: Increasing the Number of Edge Servers </vt:lpstr>
      <vt:lpstr>Fig 6</vt:lpstr>
      <vt:lpstr>Fig 7</vt:lpstr>
      <vt:lpstr>Fig 8</vt:lpstr>
      <vt:lpstr>Fig 9</vt:lpstr>
      <vt:lpstr>Case C: Increasing the Number of Core Servers </vt:lpstr>
      <vt:lpstr>Fig 10</vt:lpstr>
      <vt:lpstr>Fig 11</vt:lpstr>
      <vt:lpstr>Fig 12</vt:lpstr>
      <vt:lpstr>Fig 13</vt:lpstr>
      <vt:lpstr>CONCLUSIONS  </vt:lpstr>
      <vt:lpstr>Conclusions</vt:lpstr>
      <vt:lpstr>My opinions</vt:lpstr>
      <vt:lpstr>Reference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kevin_nb</dc:creator>
  <cp:lastModifiedBy>kevin_lab</cp:lastModifiedBy>
  <cp:revision>1284</cp:revision>
  <dcterms:created xsi:type="dcterms:W3CDTF">2019-11-03T02:11:07Z</dcterms:created>
  <dcterms:modified xsi:type="dcterms:W3CDTF">2021-01-28T08:38:37Z</dcterms:modified>
</cp:coreProperties>
</file>