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256" r:id="rId2"/>
    <p:sldId id="352" r:id="rId3"/>
    <p:sldId id="269" r:id="rId4"/>
    <p:sldId id="353" r:id="rId5"/>
    <p:sldId id="292" r:id="rId6"/>
    <p:sldId id="343" r:id="rId7"/>
    <p:sldId id="354" r:id="rId8"/>
    <p:sldId id="346" r:id="rId9"/>
    <p:sldId id="271" r:id="rId10"/>
    <p:sldId id="449" r:id="rId11"/>
    <p:sldId id="450" r:id="rId12"/>
    <p:sldId id="365" r:id="rId13"/>
    <p:sldId id="366" r:id="rId14"/>
    <p:sldId id="451" r:id="rId15"/>
    <p:sldId id="452" r:id="rId16"/>
    <p:sldId id="455" r:id="rId17"/>
    <p:sldId id="456" r:id="rId18"/>
    <p:sldId id="457" r:id="rId19"/>
    <p:sldId id="458" r:id="rId20"/>
    <p:sldId id="459" r:id="rId21"/>
    <p:sldId id="460" r:id="rId22"/>
    <p:sldId id="461" r:id="rId23"/>
    <p:sldId id="462" r:id="rId24"/>
    <p:sldId id="463" r:id="rId25"/>
    <p:sldId id="464" r:id="rId26"/>
    <p:sldId id="465" r:id="rId27"/>
    <p:sldId id="466" r:id="rId28"/>
    <p:sldId id="467" r:id="rId29"/>
    <p:sldId id="468" r:id="rId30"/>
    <p:sldId id="469" r:id="rId31"/>
    <p:sldId id="470" r:id="rId32"/>
    <p:sldId id="471" r:id="rId33"/>
    <p:sldId id="472" r:id="rId34"/>
    <p:sldId id="473" r:id="rId35"/>
    <p:sldId id="474" r:id="rId36"/>
    <p:sldId id="475" r:id="rId37"/>
    <p:sldId id="476" r:id="rId38"/>
    <p:sldId id="477" r:id="rId39"/>
    <p:sldId id="479" r:id="rId40"/>
    <p:sldId id="506" r:id="rId41"/>
    <p:sldId id="481" r:id="rId42"/>
    <p:sldId id="483" r:id="rId43"/>
    <p:sldId id="482" r:id="rId44"/>
    <p:sldId id="480" r:id="rId45"/>
    <p:sldId id="484" r:id="rId46"/>
    <p:sldId id="485" r:id="rId47"/>
    <p:sldId id="486" r:id="rId48"/>
    <p:sldId id="487" r:id="rId49"/>
    <p:sldId id="488" r:id="rId50"/>
    <p:sldId id="489" r:id="rId51"/>
    <p:sldId id="490" r:id="rId52"/>
    <p:sldId id="491" r:id="rId53"/>
    <p:sldId id="492" r:id="rId54"/>
    <p:sldId id="493" r:id="rId55"/>
    <p:sldId id="495" r:id="rId56"/>
    <p:sldId id="496" r:id="rId57"/>
    <p:sldId id="494" r:id="rId58"/>
    <p:sldId id="497" r:id="rId59"/>
    <p:sldId id="498" r:id="rId60"/>
    <p:sldId id="499" r:id="rId61"/>
    <p:sldId id="500" r:id="rId62"/>
    <p:sldId id="502" r:id="rId63"/>
    <p:sldId id="501" r:id="rId64"/>
    <p:sldId id="503" r:id="rId65"/>
    <p:sldId id="504" r:id="rId66"/>
    <p:sldId id="505" r:id="rId67"/>
    <p:sldId id="440" r:id="rId68"/>
    <p:sldId id="454" r:id="rId69"/>
    <p:sldId id="261" r:id="rId70"/>
    <p:sldId id="441" r:id="rId71"/>
    <p:sldId id="453" r:id="rId7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_nb" initials="k" lastIdx="2" clrIdx="0">
    <p:extLst>
      <p:ext uri="{19B8F6BF-5375-455C-9EA6-DF929625EA0E}">
        <p15:presenceInfo xmlns:p15="http://schemas.microsoft.com/office/powerpoint/2012/main" userId="kevin_nb" providerId="None"/>
      </p:ext>
    </p:extLst>
  </p:cmAuthor>
  <p:cmAuthor id="2" name="kevin_lab" initials="k" lastIdx="11" clrIdx="1">
    <p:extLst>
      <p:ext uri="{19B8F6BF-5375-455C-9EA6-DF929625EA0E}">
        <p15:presenceInfo xmlns:p15="http://schemas.microsoft.com/office/powerpoint/2012/main" userId="kevin_la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165" autoAdjust="0"/>
  </p:normalViewPr>
  <p:slideViewPr>
    <p:cSldViewPr>
      <p:cViewPr varScale="1">
        <p:scale>
          <a:sx n="90" d="100"/>
          <a:sy n="90" d="100"/>
        </p:scale>
        <p:origin x="2196" y="84"/>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9400B7BB-9036-4930-A00B-18CEC998EE5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89209B7F-B653-4F34-9BF2-BAB40B620F8D}"/>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C5792376-FB92-484E-8314-B489C603C67B}" type="datetimeFigureOut">
              <a:rPr lang="zh-TW" altLang="en-US"/>
              <a:pPr>
                <a:defRPr/>
              </a:pPr>
              <a:t>2020/9/29</a:t>
            </a:fld>
            <a:endParaRPr lang="zh-TW" altLang="en-US"/>
          </a:p>
        </p:txBody>
      </p:sp>
      <p:sp>
        <p:nvSpPr>
          <p:cNvPr id="4" name="頁尾版面配置區 3">
            <a:extLst>
              <a:ext uri="{FF2B5EF4-FFF2-40B4-BE49-F238E27FC236}">
                <a16:creationId xmlns:a16="http://schemas.microsoft.com/office/drawing/2014/main" id="{9ADF6FCB-73AA-4957-8354-99A13D0D789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3DB8A643-AA02-409D-A774-3EE13D96513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9675B86-8A4D-4B17-9DED-08A7C6DFA3FB}" type="slidenum">
              <a:rPr lang="zh-TW" altLang="en-US"/>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4D39EE25-1A88-47E2-B1ED-9E04EF34391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A1828FF2-1948-440C-A69B-182261F19D9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5E1B18A1-AA0C-4F3D-BF2C-94561657564E}" type="datetimeFigureOut">
              <a:rPr lang="zh-TW" altLang="en-US"/>
              <a:pPr>
                <a:defRPr/>
              </a:pPr>
              <a:t>2020/9/29</a:t>
            </a:fld>
            <a:endParaRPr lang="zh-TW" altLang="en-US"/>
          </a:p>
        </p:txBody>
      </p:sp>
      <p:sp>
        <p:nvSpPr>
          <p:cNvPr id="4" name="投影片圖像版面配置區 3">
            <a:extLst>
              <a:ext uri="{FF2B5EF4-FFF2-40B4-BE49-F238E27FC236}">
                <a16:creationId xmlns:a16="http://schemas.microsoft.com/office/drawing/2014/main" id="{DD0A779C-C5C3-4147-9A92-9B1B51B57A7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0F4E07D3-EF10-43C2-9CF9-4A935D0FF2E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4C16E66B-7A2F-4337-9B6B-7ADC9348418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cs typeface="Arial"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EFCB77F2-58AC-4AFB-B568-C9C628ADDCF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C4652D6-DEE8-44BB-9BEB-1722C0588697}" type="slidenum">
              <a:rPr lang="zh-TW" altLang="en-US"/>
              <a:pPr/>
              <a:t>‹#›</a:t>
            </a:fld>
            <a:endParaRPr lang="zh-TW"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總共有</a:t>
            </a:r>
            <a:r>
              <a:rPr lang="en-US" altLang="zh-TW" dirty="0" smtClean="0"/>
              <a:t>11</a:t>
            </a:r>
            <a:r>
              <a:rPr lang="zh-TW" altLang="en-US" dirty="0" smtClean="0"/>
              <a:t>位作者</a:t>
            </a:r>
            <a:r>
              <a:rPr lang="en-US" altLang="zh-TW" dirty="0" smtClean="0"/>
              <a:t>,9</a:t>
            </a:r>
            <a:r>
              <a:rPr lang="zh-TW" altLang="en-US" dirty="0" smtClean="0"/>
              <a:t>位來自墨爾本大學</a:t>
            </a:r>
            <a:r>
              <a:rPr lang="en-US" altLang="zh-TW" dirty="0" smtClean="0"/>
              <a:t>,2</a:t>
            </a:r>
            <a:r>
              <a:rPr lang="zh-TW" altLang="en-US" dirty="0" smtClean="0"/>
              <a:t>位來自澳洲國防科技集團</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a:t>
            </a:fld>
            <a:endParaRPr lang="zh-TW" altLang="en-US"/>
          </a:p>
        </p:txBody>
      </p:sp>
    </p:spTree>
    <p:extLst>
      <p:ext uri="{BB962C8B-B14F-4D97-AF65-F5344CB8AC3E}">
        <p14:creationId xmlns:p14="http://schemas.microsoft.com/office/powerpoint/2010/main" val="445515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a:t>
            </a:r>
            <a:r>
              <a:rPr lang="en-US" altLang="zh-TW" dirty="0" smtClean="0"/>
              <a:t>[9]</a:t>
            </a:r>
            <a:r>
              <a:rPr lang="zh-TW" altLang="en-US" dirty="0" smtClean="0"/>
              <a:t>這篇論文中</a:t>
            </a:r>
            <a:r>
              <a:rPr lang="en-US" altLang="zh-TW" dirty="0" smtClean="0"/>
              <a:t>,</a:t>
            </a:r>
            <a:r>
              <a:rPr lang="zh-TW" altLang="en-US" dirty="0" smtClean="0"/>
              <a:t>更進一步確定在</a:t>
            </a:r>
            <a:r>
              <a:rPr lang="en-US" altLang="zh-TW" dirty="0" smtClean="0"/>
              <a:t>MAPE-K</a:t>
            </a:r>
            <a:r>
              <a:rPr lang="zh-TW" altLang="en-US" dirty="0" smtClean="0"/>
              <a:t>個階段的</a:t>
            </a:r>
            <a:r>
              <a:rPr lang="en-US" altLang="zh-TW" dirty="0" smtClean="0"/>
              <a:t>auto-scaling</a:t>
            </a:r>
            <a:r>
              <a:rPr lang="zh-TW" altLang="en-US" dirty="0" smtClean="0"/>
              <a:t>的挑戰</a:t>
            </a:r>
            <a:r>
              <a:rPr lang="en-US" altLang="zh-TW" dirty="0" smtClean="0"/>
              <a:t>,</a:t>
            </a:r>
            <a:r>
              <a:rPr lang="zh-TW" altLang="en-US" dirty="0" smtClean="0"/>
              <a:t>作者在雲端上為</a:t>
            </a:r>
            <a:r>
              <a:rPr lang="en-US" altLang="zh-TW" dirty="0" smtClean="0"/>
              <a:t>auto-scaling</a:t>
            </a:r>
            <a:r>
              <a:rPr lang="zh-TW" altLang="en-US" dirty="0" smtClean="0"/>
              <a:t>的網頁程式建立一套分類方法</a:t>
            </a:r>
            <a:endParaRPr lang="en-US" altLang="zh-TW" dirty="0" smtClean="0"/>
          </a:p>
          <a:p>
            <a:pPr fontAlgn="ctr"/>
            <a:r>
              <a:rPr lang="en-US" altLang="zh-TW" sz="1200" dirty="0" smtClean="0"/>
              <a:t>Taxonomy</a:t>
            </a:r>
            <a:r>
              <a:rPr lang="zh-TW" altLang="en-US" sz="1200" dirty="0" smtClean="0"/>
              <a:t> </a:t>
            </a:r>
            <a:r>
              <a:rPr lang="en-US" altLang="zh-TW" sz="1200" dirty="0" smtClean="0"/>
              <a:t>:</a:t>
            </a:r>
            <a:r>
              <a:rPr lang="zh-TW" altLang="en-US" sz="1200" b="0" i="0" kern="1200" dirty="0" smtClean="0">
                <a:solidFill>
                  <a:schemeClr val="tx1"/>
                </a:solidFill>
                <a:effectLst/>
                <a:latin typeface="+mn-lt"/>
                <a:ea typeface="+mn-ea"/>
                <a:cs typeface="+mn-cs"/>
              </a:rPr>
              <a:t> 分類法；分類學</a:t>
            </a:r>
          </a:p>
          <a:p>
            <a:r>
              <a:rPr lang="en-US" altLang="zh-TW" dirty="0" smtClean="0"/>
              <a:t/>
            </a:r>
            <a:br>
              <a:rPr lang="en-US" altLang="zh-TW" dirty="0" smtClean="0"/>
            </a:br>
            <a:r>
              <a:rPr lang="en-US" altLang="zh-TW" dirty="0" smtClean="0"/>
              <a:t>[9]</a:t>
            </a:r>
            <a:r>
              <a:rPr lang="zh-TW" altLang="en-US" dirty="0" smtClean="0"/>
              <a:t>提出一個</a:t>
            </a:r>
            <a:r>
              <a:rPr lang="en-US" altLang="zh-TW" dirty="0" smtClean="0"/>
              <a:t>auto-scaling</a:t>
            </a:r>
            <a:r>
              <a:rPr lang="zh-TW" altLang="en-US" dirty="0" smtClean="0"/>
              <a:t>的</a:t>
            </a:r>
            <a:r>
              <a:rPr lang="en-US" altLang="zh-TW" dirty="0" smtClean="0"/>
              <a:t>survey,</a:t>
            </a:r>
            <a:r>
              <a:rPr lang="zh-TW" altLang="en-US" dirty="0" smtClean="0"/>
              <a:t>包含</a:t>
            </a:r>
            <a:r>
              <a:rPr lang="en-US" altLang="zh-TW" dirty="0" smtClean="0"/>
              <a:t>scaling</a:t>
            </a:r>
            <a:r>
              <a:rPr lang="zh-TW" altLang="en-US" dirty="0" smtClean="0"/>
              <a:t>指標和不同類型的數據</a:t>
            </a:r>
            <a:r>
              <a:rPr lang="en-US" altLang="zh-TW" dirty="0" smtClean="0"/>
              <a:t>,</a:t>
            </a:r>
            <a:r>
              <a:rPr lang="zh-TW" altLang="en-US" dirty="0" smtClean="0"/>
              <a:t>像是基於</a:t>
            </a:r>
            <a:r>
              <a:rPr lang="en-US" altLang="zh-TW" dirty="0" smtClean="0"/>
              <a:t>rule</a:t>
            </a:r>
            <a:r>
              <a:rPr lang="zh-TW" altLang="en-US" dirty="0" smtClean="0"/>
              <a:t>或是</a:t>
            </a:r>
            <a:r>
              <a:rPr lang="en-US" altLang="zh-TW" sz="1200" dirty="0" smtClean="0"/>
              <a:t>threshold</a:t>
            </a:r>
            <a:r>
              <a:rPr lang="zh-TW" altLang="en-US" sz="1200" dirty="0" smtClean="0"/>
              <a:t>的資源估計</a:t>
            </a:r>
            <a:r>
              <a:rPr lang="en-US" altLang="zh-TW" sz="1200" dirty="0" smtClean="0"/>
              <a:t>,</a:t>
            </a:r>
            <a:r>
              <a:rPr lang="zh-TW" altLang="en-US" sz="1200" dirty="0" smtClean="0"/>
              <a:t>多層的應用程式和</a:t>
            </a:r>
            <a:r>
              <a:rPr lang="en-US" altLang="zh-TW" sz="1200" dirty="0" smtClean="0"/>
              <a:t>container-based</a:t>
            </a:r>
            <a:r>
              <a:rPr lang="zh-TW" altLang="en-US" sz="1200" dirty="0" smtClean="0"/>
              <a:t>的</a:t>
            </a:r>
            <a:r>
              <a:rPr lang="en-US" altLang="zh-TW" sz="1200" dirty="0" smtClean="0"/>
              <a:t>auto-scaling</a:t>
            </a:r>
          </a:p>
          <a:p>
            <a:endParaRPr lang="en-US" altLang="zh-TW" sz="1200" dirty="0" smtClean="0"/>
          </a:p>
          <a:p>
            <a:r>
              <a:rPr lang="en-US" altLang="zh-TW" sz="1200" dirty="0" smtClean="0"/>
              <a:t>[10]</a:t>
            </a:r>
            <a:r>
              <a:rPr lang="zh-TW" altLang="en-US" sz="1200" dirty="0" smtClean="0"/>
              <a:t>這篇論文不是針對</a:t>
            </a:r>
            <a:r>
              <a:rPr lang="en-US" altLang="zh-TW" sz="1200" dirty="0" smtClean="0"/>
              <a:t>auto-scaling,</a:t>
            </a:r>
            <a:r>
              <a:rPr lang="zh-TW" altLang="en-US" sz="1200" dirty="0" smtClean="0"/>
              <a:t>該篇提出一個</a:t>
            </a:r>
            <a:r>
              <a:rPr lang="en-US" altLang="zh-TW" sz="1200" dirty="0" smtClean="0"/>
              <a:t>survey</a:t>
            </a:r>
            <a:r>
              <a:rPr lang="zh-TW" altLang="en-US" sz="1200" dirty="0" smtClean="0"/>
              <a:t>和分類法</a:t>
            </a:r>
            <a:r>
              <a:rPr lang="en-US" altLang="zh-TW" sz="1200" dirty="0" smtClean="0"/>
              <a:t>,</a:t>
            </a:r>
            <a:r>
              <a:rPr lang="zh-TW" altLang="en-US" sz="1200" dirty="0" smtClean="0"/>
              <a:t>關於公有雲執行</a:t>
            </a:r>
            <a:r>
              <a:rPr lang="en-US" altLang="zh-TW" sz="1200" dirty="0" smtClean="0"/>
              <a:t>Bag-of-Task(</a:t>
            </a:r>
            <a:r>
              <a:rPr lang="zh-TW" altLang="en-US" sz="1200" dirty="0" smtClean="0"/>
              <a:t>可以平行化且沒有相依的</a:t>
            </a:r>
            <a:r>
              <a:rPr lang="en-US" altLang="zh-TW" sz="1200" dirty="0" smtClean="0"/>
              <a:t>jobs)</a:t>
            </a:r>
            <a:r>
              <a:rPr lang="zh-TW" altLang="en-US" sz="1200" dirty="0" smtClean="0"/>
              <a:t>的資源最佳化。</a:t>
            </a:r>
            <a:endParaRPr lang="en-US" altLang="zh-TW" sz="1200" dirty="0" smtClean="0"/>
          </a:p>
          <a:p>
            <a:endParaRPr lang="en-US" altLang="zh-TW" sz="1200" dirty="0" smtClean="0"/>
          </a:p>
          <a:p>
            <a:r>
              <a:rPr lang="en-US" altLang="zh-TW" sz="1200" dirty="0" smtClean="0"/>
              <a:t>[11]</a:t>
            </a:r>
            <a:r>
              <a:rPr lang="zh-TW" altLang="en-US" sz="1200" dirty="0" smtClean="0"/>
              <a:t>這篇討論利用</a:t>
            </a:r>
            <a:r>
              <a:rPr lang="en-US" altLang="zh-TW" sz="1200" dirty="0" smtClean="0"/>
              <a:t>Aneka</a:t>
            </a:r>
            <a:r>
              <a:rPr lang="zh-TW" altLang="en-US" sz="1200" dirty="0" smtClean="0"/>
              <a:t>去動態快速地從公有雲供應到營運中的私有雲</a:t>
            </a:r>
            <a:r>
              <a:rPr lang="en-US" altLang="zh-TW" sz="1200" dirty="0" smtClean="0"/>
              <a:t>,</a:t>
            </a:r>
            <a:r>
              <a:rPr lang="zh-TW" altLang="en-US" sz="1200" dirty="0" smtClean="0"/>
              <a:t>卸載大數據處理任務所需的</a:t>
            </a:r>
            <a:r>
              <a:rPr lang="en-US" altLang="zh-TW" sz="1200" dirty="0" smtClean="0"/>
              <a:t>deadline-driven</a:t>
            </a:r>
            <a:r>
              <a:rPr lang="zh-TW" altLang="en-US" sz="1200" dirty="0" smtClean="0"/>
              <a:t>數據密集型應用。</a:t>
            </a:r>
            <a:endParaRPr lang="en-US" altLang="zh-TW" sz="1200" dirty="0" smtClean="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15</a:t>
            </a:fld>
            <a:endParaRPr lang="zh-TW" altLang="en-US"/>
          </a:p>
        </p:txBody>
      </p:sp>
    </p:spTree>
    <p:extLst>
      <p:ext uri="{BB962C8B-B14F-4D97-AF65-F5344CB8AC3E}">
        <p14:creationId xmlns:p14="http://schemas.microsoft.com/office/powerpoint/2010/main" val="3123249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Auto-scaling</a:t>
            </a:r>
            <a:r>
              <a:rPr lang="zh-TW" altLang="en-US" dirty="0" smtClean="0"/>
              <a:t>技術也在</a:t>
            </a:r>
            <a:r>
              <a:rPr lang="en-US" altLang="zh-TW" dirty="0" smtClean="0"/>
              <a:t>[12]</a:t>
            </a:r>
            <a:r>
              <a:rPr lang="zh-TW" altLang="en-US" dirty="0" smtClean="0"/>
              <a:t>這篇論文討論</a:t>
            </a:r>
            <a:r>
              <a:rPr lang="en-US" altLang="zh-TW" dirty="0" smtClean="0"/>
              <a:t>,</a:t>
            </a:r>
            <a:r>
              <a:rPr lang="zh-TW" altLang="en-US" dirty="0" smtClean="0"/>
              <a:t>該篇著重在</a:t>
            </a:r>
            <a:r>
              <a:rPr lang="en-US" altLang="zh-TW" dirty="0" smtClean="0"/>
              <a:t>auto-scaling</a:t>
            </a:r>
            <a:r>
              <a:rPr lang="zh-TW" altLang="en-US" dirty="0" smtClean="0"/>
              <a:t>演算法的設計</a:t>
            </a:r>
            <a:endParaRPr lang="en-US" altLang="zh-TW" dirty="0" smtClean="0"/>
          </a:p>
          <a:p>
            <a:r>
              <a:rPr lang="zh-TW" altLang="en-US" dirty="0" smtClean="0"/>
              <a:t>根據</a:t>
            </a:r>
            <a:r>
              <a:rPr lang="en-US" altLang="zh-TW" dirty="0" smtClean="0"/>
              <a:t>[12],K8s</a:t>
            </a:r>
            <a:r>
              <a:rPr lang="en-US" altLang="zh-TW" baseline="0" dirty="0" smtClean="0"/>
              <a:t> Horizontal Pod Auto-scaling(</a:t>
            </a:r>
            <a:r>
              <a:rPr lang="zh-TW" altLang="en-US" baseline="0" dirty="0" smtClean="0"/>
              <a:t>縮寫</a:t>
            </a:r>
            <a:r>
              <a:rPr lang="en-US" altLang="zh-TW" baseline="0" dirty="0" smtClean="0"/>
              <a:t>HPA)</a:t>
            </a:r>
            <a:r>
              <a:rPr lang="zh-TW" altLang="en-US" baseline="0" dirty="0" smtClean="0"/>
              <a:t>提供一個互動的方法</a:t>
            </a:r>
            <a:r>
              <a:rPr lang="en-US" altLang="zh-TW" baseline="0" dirty="0" smtClean="0"/>
              <a:t>,</a:t>
            </a:r>
            <a:r>
              <a:rPr lang="zh-TW" altLang="en-US" baseline="0" dirty="0" smtClean="0"/>
              <a:t>當</a:t>
            </a:r>
            <a:r>
              <a:rPr lang="en-US" altLang="zh-TW" baseline="0" dirty="0" smtClean="0"/>
              <a:t>HPA</a:t>
            </a:r>
            <a:r>
              <a:rPr lang="zh-TW" altLang="en-US" baseline="0" dirty="0" smtClean="0"/>
              <a:t>作為一個</a:t>
            </a:r>
            <a:r>
              <a:rPr lang="en-US" altLang="zh-TW" baseline="0" dirty="0" err="1" smtClean="0"/>
              <a:t>thershold</a:t>
            </a:r>
            <a:r>
              <a:rPr lang="en-US" altLang="zh-TW" baseline="0" dirty="0" smtClean="0"/>
              <a:t>-based</a:t>
            </a:r>
            <a:r>
              <a:rPr lang="zh-TW" altLang="en-US" baseline="0" dirty="0" smtClean="0"/>
              <a:t>的互動式</a:t>
            </a:r>
            <a:r>
              <a:rPr lang="en-US" altLang="zh-TW" baseline="0" dirty="0" smtClean="0"/>
              <a:t>controller,</a:t>
            </a:r>
            <a:r>
              <a:rPr lang="zh-TW" altLang="en-US" baseline="0" dirty="0" smtClean="0"/>
              <a:t>根據程式需求去動態地調整所需的資源</a:t>
            </a:r>
            <a:r>
              <a:rPr lang="en-US" altLang="zh-TW" baseline="0" dirty="0" smtClean="0"/>
              <a:t>,</a:t>
            </a:r>
            <a:r>
              <a:rPr lang="zh-TW" altLang="en-US" baseline="0" dirty="0" smtClean="0"/>
              <a:t>像是透過</a:t>
            </a:r>
            <a:r>
              <a:rPr lang="en-US" altLang="zh-TW" baseline="0" dirty="0" smtClean="0"/>
              <a:t>control loop</a:t>
            </a:r>
            <a:r>
              <a:rPr lang="zh-TW" altLang="en-US" baseline="0" dirty="0" smtClean="0"/>
              <a:t>去控制</a:t>
            </a:r>
            <a:endParaRPr lang="en-US" altLang="zh-TW" baseline="0" dirty="0" smtClean="0"/>
          </a:p>
          <a:p>
            <a:r>
              <a:rPr lang="zh-TW" altLang="en-US" baseline="0" dirty="0" smtClean="0"/>
              <a:t>其他方法討論了包含</a:t>
            </a:r>
            <a:r>
              <a:rPr lang="en-US" altLang="zh-TW" baseline="0" dirty="0" err="1" smtClean="0"/>
              <a:t>thershold</a:t>
            </a:r>
            <a:r>
              <a:rPr lang="en-US" altLang="zh-TW" baseline="0" dirty="0" smtClean="0"/>
              <a:t>-based </a:t>
            </a:r>
            <a:r>
              <a:rPr lang="zh-TW" altLang="en-US" baseline="0" dirty="0" smtClean="0"/>
              <a:t>的規則</a:t>
            </a:r>
            <a:r>
              <a:rPr lang="en-US" altLang="zh-TW" baseline="0" dirty="0" smtClean="0"/>
              <a:t>,</a:t>
            </a:r>
            <a:r>
              <a:rPr lang="zh-TW" altLang="en-US" baseline="0" dirty="0" smtClean="0"/>
              <a:t>觀測</a:t>
            </a:r>
            <a:r>
              <a:rPr lang="en-US" altLang="zh-TW" baseline="0" dirty="0" err="1" smtClean="0"/>
              <a:t>cpu</a:t>
            </a:r>
            <a:r>
              <a:rPr lang="zh-TW" altLang="en-US" baseline="0" dirty="0" smtClean="0"/>
              <a:t>的平均時間內負載去</a:t>
            </a:r>
            <a:r>
              <a:rPr lang="en-US" altLang="zh-TW" baseline="0" dirty="0" smtClean="0"/>
              <a:t>scale up/down</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16</a:t>
            </a:fld>
            <a:endParaRPr lang="zh-TW" altLang="en-US"/>
          </a:p>
        </p:txBody>
      </p:sp>
    </p:spTree>
    <p:extLst>
      <p:ext uri="{BB962C8B-B14F-4D97-AF65-F5344CB8AC3E}">
        <p14:creationId xmlns:p14="http://schemas.microsoft.com/office/powerpoint/2010/main" val="2138647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排隊理論是另外一個常常被探討的方法</a:t>
            </a:r>
            <a:endParaRPr lang="en-US" altLang="zh-TW" dirty="0" smtClean="0"/>
          </a:p>
          <a:p>
            <a:r>
              <a:rPr lang="zh-TW" altLang="en-US" dirty="0" smtClean="0"/>
              <a:t>基於一種用</a:t>
            </a:r>
            <a:r>
              <a:rPr lang="en-US" altLang="zh-TW" dirty="0" err="1" smtClean="0"/>
              <a:t>VM,container</a:t>
            </a:r>
            <a:r>
              <a:rPr lang="zh-TW" altLang="en-US" dirty="0" smtClean="0"/>
              <a:t>或是程式組成一個模型</a:t>
            </a:r>
            <a:r>
              <a:rPr lang="en-US" altLang="zh-TW" dirty="0" smtClean="0"/>
              <a:t>,</a:t>
            </a:r>
            <a:r>
              <a:rPr lang="zh-TW" altLang="en-US" dirty="0" smtClean="0"/>
              <a:t>作為</a:t>
            </a:r>
            <a:r>
              <a:rPr lang="en-US" altLang="zh-TW" dirty="0" smtClean="0"/>
              <a:t>request</a:t>
            </a:r>
            <a:r>
              <a:rPr lang="en-US" altLang="zh-TW" baseline="0" dirty="0" smtClean="0"/>
              <a:t> queue</a:t>
            </a:r>
            <a:r>
              <a:rPr lang="zh-TW" altLang="en-US" baseline="0" dirty="0" smtClean="0"/>
              <a:t>的基礎</a:t>
            </a:r>
            <a:endParaRPr lang="en-US" altLang="zh-TW" baseline="0" dirty="0" smtClean="0"/>
          </a:p>
          <a:p>
            <a:r>
              <a:rPr lang="zh-TW" altLang="en-US" baseline="0" dirty="0" smtClean="0"/>
              <a:t>當</a:t>
            </a:r>
            <a:r>
              <a:rPr lang="en-US" altLang="zh-TW" baseline="0" dirty="0" smtClean="0"/>
              <a:t>queue</a:t>
            </a:r>
            <a:r>
              <a:rPr lang="zh-TW" altLang="en-US" baseline="0" dirty="0" smtClean="0"/>
              <a:t>塞滿了</a:t>
            </a:r>
            <a:r>
              <a:rPr lang="en-US" altLang="zh-TW" baseline="0" dirty="0" smtClean="0"/>
              <a:t>,</a:t>
            </a:r>
            <a:r>
              <a:rPr lang="zh-TW" altLang="en-US" baseline="0" dirty="0" smtClean="0"/>
              <a:t>該系統需要</a:t>
            </a:r>
            <a:r>
              <a:rPr lang="en-US" altLang="zh-TW" baseline="0" dirty="0" smtClean="0"/>
              <a:t>scale out;</a:t>
            </a:r>
            <a:r>
              <a:rPr lang="zh-TW" altLang="en-US" baseline="0" dirty="0" smtClean="0"/>
              <a:t>當</a:t>
            </a:r>
            <a:r>
              <a:rPr lang="en-US" altLang="zh-TW" baseline="0" dirty="0" smtClean="0"/>
              <a:t>queue</a:t>
            </a:r>
            <a:r>
              <a:rPr lang="zh-TW" altLang="en-US" baseline="0" dirty="0" smtClean="0"/>
              <a:t>為空時</a:t>
            </a:r>
            <a:r>
              <a:rPr lang="en-US" altLang="zh-TW" baseline="0" dirty="0" smtClean="0"/>
              <a:t>,</a:t>
            </a:r>
            <a:r>
              <a:rPr lang="zh-TW" altLang="en-US" baseline="0" dirty="0" smtClean="0"/>
              <a:t>該系統需要</a:t>
            </a:r>
            <a:r>
              <a:rPr lang="en-US" altLang="zh-TW" baseline="0" dirty="0" smtClean="0"/>
              <a:t>scale down</a:t>
            </a:r>
          </a:p>
          <a:p>
            <a:r>
              <a:rPr lang="zh-TW" altLang="en-US" baseline="0" dirty="0" smtClean="0"/>
              <a:t>這種方法被用於雲端上的大規模的串流處理以及像是</a:t>
            </a:r>
            <a:r>
              <a:rPr lang="en-US" altLang="zh-TW" baseline="0" dirty="0" smtClean="0"/>
              <a:t>STROM</a:t>
            </a:r>
            <a:r>
              <a:rPr lang="zh-TW" altLang="en-US" baseline="0" dirty="0" smtClean="0"/>
              <a:t>和</a:t>
            </a:r>
            <a:r>
              <a:rPr lang="en-US" altLang="zh-TW" baseline="0" dirty="0" smtClean="0"/>
              <a:t>Heron,</a:t>
            </a:r>
            <a:r>
              <a:rPr lang="zh-TW" altLang="en-US" baseline="0" dirty="0" smtClean="0"/>
              <a:t>根據需求自動擴增縮減的技術</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17</a:t>
            </a:fld>
            <a:endParaRPr lang="zh-TW" altLang="en-US"/>
          </a:p>
        </p:txBody>
      </p:sp>
    </p:spTree>
    <p:extLst>
      <p:ext uri="{BB962C8B-B14F-4D97-AF65-F5344CB8AC3E}">
        <p14:creationId xmlns:p14="http://schemas.microsoft.com/office/powerpoint/2010/main" val="1783516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時序的分析是一種更進一步的主動</a:t>
            </a:r>
            <a:r>
              <a:rPr lang="en-US" altLang="zh-TW" dirty="0" smtClean="0"/>
              <a:t>auto-scaling</a:t>
            </a:r>
            <a:r>
              <a:rPr lang="zh-TW" altLang="en-US" dirty="0" smtClean="0"/>
              <a:t>的方法</a:t>
            </a:r>
            <a:r>
              <a:rPr lang="en-US" altLang="zh-TW" dirty="0" smtClean="0"/>
              <a:t>,</a:t>
            </a:r>
            <a:r>
              <a:rPr lang="zh-TW" altLang="en-US" dirty="0" smtClean="0"/>
              <a:t>使用歷史資料像是</a:t>
            </a:r>
            <a:r>
              <a:rPr lang="en-US" altLang="zh-TW" dirty="0" err="1" smtClean="0"/>
              <a:t>cpu</a:t>
            </a:r>
            <a:r>
              <a:rPr lang="zh-TW" altLang="en-US" dirty="0" smtClean="0"/>
              <a:t>的使用率去預測未來的情況</a:t>
            </a:r>
            <a:r>
              <a:rPr lang="en-US" altLang="zh-TW" dirty="0" smtClean="0"/>
              <a:t>/</a:t>
            </a:r>
            <a:r>
              <a:rPr lang="zh-TW" altLang="en-US" dirty="0" smtClean="0"/>
              <a:t>數據</a:t>
            </a:r>
            <a:endParaRPr lang="en-US" altLang="zh-TW" dirty="0" smtClean="0"/>
          </a:p>
          <a:p>
            <a:r>
              <a:rPr lang="en-US" altLang="zh-TW" dirty="0" smtClean="0"/>
              <a:t>Reinforcement </a:t>
            </a:r>
            <a:r>
              <a:rPr lang="en-US" altLang="zh-TW" dirty="0" err="1" smtClean="0"/>
              <a:t>learining</a:t>
            </a:r>
            <a:r>
              <a:rPr lang="zh-TW" altLang="en-US" dirty="0" smtClean="0"/>
              <a:t>是一種機器學的方法</a:t>
            </a:r>
            <a:r>
              <a:rPr lang="en-US" altLang="zh-TW" dirty="0" smtClean="0"/>
              <a:t>,</a:t>
            </a:r>
            <a:r>
              <a:rPr lang="zh-TW" altLang="en-US" dirty="0" smtClean="0"/>
              <a:t>可以載沒有系統模型的先前資訊下去自動決策</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t>[14]</a:t>
            </a:r>
            <a:r>
              <a:rPr lang="zh-TW" altLang="en-US" dirty="0" smtClean="0"/>
              <a:t>也評論了雲端的</a:t>
            </a:r>
            <a:r>
              <a:rPr lang="en-US" altLang="zh-TW" dirty="0" smtClean="0"/>
              <a:t>auto-scaling</a:t>
            </a:r>
            <a:r>
              <a:rPr lang="zh-TW" altLang="en-US" dirty="0" smtClean="0"/>
              <a:t>方法和發表一個採取</a:t>
            </a:r>
            <a:r>
              <a:rPr lang="en-US" altLang="zh-TW" dirty="0" smtClean="0"/>
              <a:t>reinforcement</a:t>
            </a:r>
            <a:r>
              <a:rPr lang="en-US" altLang="zh-TW" baseline="0" dirty="0" smtClean="0"/>
              <a:t> learning</a:t>
            </a:r>
            <a:r>
              <a:rPr lang="zh-TW" altLang="en-US" baseline="0" dirty="0" smtClean="0"/>
              <a:t>方法與模糊邏輯</a:t>
            </a:r>
            <a:r>
              <a:rPr lang="en-US" altLang="zh-TW" baseline="0" dirty="0" smtClean="0"/>
              <a:t>controller</a:t>
            </a:r>
            <a:r>
              <a:rPr lang="zh-TW" altLang="en-US" baseline="0" dirty="0" smtClean="0"/>
              <a:t>的結合</a:t>
            </a:r>
            <a:r>
              <a:rPr lang="en-US" altLang="zh-TW" baseline="0" dirty="0" smtClean="0"/>
              <a:t>,</a:t>
            </a:r>
            <a:r>
              <a:rPr lang="zh-TW" altLang="en-US" dirty="0" smtClean="0"/>
              <a:t>可根據</a:t>
            </a:r>
            <a:r>
              <a:rPr lang="en-US" altLang="zh-TW" dirty="0" smtClean="0"/>
              <a:t>HTTP</a:t>
            </a:r>
            <a:r>
              <a:rPr lang="zh-TW" altLang="en-US" dirty="0" smtClean="0"/>
              <a:t>的流量負載執行</a:t>
            </a:r>
            <a:r>
              <a:rPr lang="en-US" altLang="zh-TW" dirty="0" smtClean="0"/>
              <a:t>auto-scaling</a:t>
            </a:r>
            <a:r>
              <a:rPr lang="zh-TW" altLang="en-US" dirty="0" smtClean="0"/>
              <a:t>的</a:t>
            </a:r>
            <a:r>
              <a:rPr lang="en-US" altLang="zh-TW" dirty="0" err="1" smtClean="0"/>
              <a:t>openstacke</a:t>
            </a:r>
            <a:r>
              <a:rPr lang="en-US" altLang="zh-TW" dirty="0" smtClean="0"/>
              <a:t>-based</a:t>
            </a:r>
            <a:r>
              <a:rPr lang="zh-TW" altLang="en-US" dirty="0" smtClean="0"/>
              <a:t> 設施</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t>[14]</a:t>
            </a:r>
            <a:r>
              <a:rPr lang="zh-TW" altLang="en-US" dirty="0" smtClean="0"/>
              <a:t>作者也提出一種</a:t>
            </a:r>
            <a:r>
              <a:rPr lang="en-US" altLang="zh-TW" dirty="0" smtClean="0"/>
              <a:t>model-driven</a:t>
            </a:r>
            <a:r>
              <a:rPr lang="zh-TW" altLang="en-US" dirty="0" smtClean="0"/>
              <a:t>的方法</a:t>
            </a:r>
            <a:r>
              <a:rPr lang="en-US" altLang="zh-TW" dirty="0" smtClean="0"/>
              <a:t>,</a:t>
            </a:r>
            <a:r>
              <a:rPr lang="zh-TW" altLang="en-US" dirty="0" smtClean="0"/>
              <a:t>重點在嘗試把資源的利用率收斂到最佳的策略上</a:t>
            </a:r>
            <a:endParaRPr lang="en-US" altLang="zh-TW" dirty="0" smtClean="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18</a:t>
            </a:fld>
            <a:endParaRPr lang="zh-TW" altLang="en-US"/>
          </a:p>
        </p:txBody>
      </p:sp>
    </p:spTree>
    <p:extLst>
      <p:ext uri="{BB962C8B-B14F-4D97-AF65-F5344CB8AC3E}">
        <p14:creationId xmlns:p14="http://schemas.microsoft.com/office/powerpoint/2010/main" val="1251983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[15]</a:t>
            </a:r>
            <a:r>
              <a:rPr lang="zh-TW" altLang="en-US" dirty="0" smtClean="0"/>
              <a:t>提出一些測量</a:t>
            </a:r>
            <a:r>
              <a:rPr lang="en-US" altLang="zh-TW" dirty="0" smtClean="0"/>
              <a:t>container</a:t>
            </a:r>
            <a:r>
              <a:rPr lang="zh-TW" altLang="en-US" dirty="0" smtClean="0"/>
              <a:t>性能的技術</a:t>
            </a:r>
            <a:endParaRPr lang="en-US" altLang="zh-TW" dirty="0" smtClean="0"/>
          </a:p>
          <a:p>
            <a:endParaRPr lang="en-US" altLang="zh-TW" dirty="0" smtClean="0"/>
          </a:p>
          <a:p>
            <a:r>
              <a:rPr lang="zh-TW" altLang="en-US" dirty="0" smtClean="0"/>
              <a:t>這些研究著重在比較</a:t>
            </a:r>
            <a:r>
              <a:rPr lang="en-US" altLang="zh-TW" dirty="0" smtClean="0"/>
              <a:t>container</a:t>
            </a:r>
            <a:r>
              <a:rPr lang="zh-TW" altLang="en-US" dirty="0" smtClean="0"/>
              <a:t>化程式</a:t>
            </a:r>
            <a:r>
              <a:rPr lang="en-US" altLang="zh-TW" dirty="0" smtClean="0"/>
              <a:t>,VM</a:t>
            </a:r>
            <a:r>
              <a:rPr lang="zh-TW" altLang="en-US" dirty="0" smtClean="0"/>
              <a:t>上執行的程式和實體機上執行程式 的性能</a:t>
            </a:r>
            <a:r>
              <a:rPr lang="en-US" altLang="zh-TW" dirty="0" smtClean="0"/>
              <a:t>,</a:t>
            </a:r>
            <a:r>
              <a:rPr lang="zh-TW" altLang="en-US" dirty="0" smtClean="0"/>
              <a:t>也評估他們的隔離的效果</a:t>
            </a:r>
            <a:r>
              <a:rPr lang="en-US" altLang="zh-TW" dirty="0" smtClean="0"/>
              <a:t>,</a:t>
            </a:r>
            <a:r>
              <a:rPr lang="zh-TW" altLang="en-US" dirty="0" smtClean="0"/>
              <a:t>也就是說一個程式執行在</a:t>
            </a:r>
            <a:r>
              <a:rPr lang="en-US" altLang="zh-TW" dirty="0" smtClean="0"/>
              <a:t>Container</a:t>
            </a:r>
            <a:r>
              <a:rPr lang="zh-TW" altLang="en-US" dirty="0" smtClean="0"/>
              <a:t>或</a:t>
            </a:r>
            <a:r>
              <a:rPr lang="en-US" altLang="zh-TW" dirty="0" err="1" smtClean="0"/>
              <a:t>vm</a:t>
            </a:r>
            <a:r>
              <a:rPr lang="zh-TW" altLang="en-US" dirty="0" smtClean="0"/>
              <a:t>上是否產生額外的性能負擔</a:t>
            </a:r>
            <a:endParaRPr lang="en-US" altLang="zh-TW" dirty="0" smtClean="0"/>
          </a:p>
          <a:p>
            <a:endParaRPr lang="en-US" altLang="zh-TW" dirty="0" smtClean="0"/>
          </a:p>
          <a:p>
            <a:r>
              <a:rPr lang="en-US" altLang="zh-TW" dirty="0" smtClean="0"/>
              <a:t>[16]</a:t>
            </a:r>
            <a:r>
              <a:rPr lang="zh-TW" altLang="en-US" dirty="0" smtClean="0"/>
              <a:t>是最早強調使用</a:t>
            </a:r>
            <a:r>
              <a:rPr lang="en-US" altLang="zh-TW" dirty="0" smtClean="0"/>
              <a:t>kernel-level</a:t>
            </a:r>
            <a:r>
              <a:rPr lang="zh-TW" altLang="en-US" dirty="0" smtClean="0"/>
              <a:t>的虛擬化計算資源的性能優勢的論文</a:t>
            </a:r>
            <a:r>
              <a:rPr lang="en-US" altLang="zh-TW" dirty="0" smtClean="0"/>
              <a:t>,</a:t>
            </a:r>
            <a:r>
              <a:rPr lang="zh-TW" altLang="en-US" dirty="0" smtClean="0"/>
              <a:t>提出該方法提供更短的程式啟動時間</a:t>
            </a:r>
            <a:r>
              <a:rPr lang="en-US" altLang="zh-TW" dirty="0" smtClean="0"/>
              <a:t>,</a:t>
            </a:r>
            <a:r>
              <a:rPr lang="zh-TW" altLang="en-US" dirty="0" smtClean="0"/>
              <a:t>有助於提升靈活性和擴展性</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19</a:t>
            </a:fld>
            <a:endParaRPr lang="zh-TW" altLang="en-US"/>
          </a:p>
        </p:txBody>
      </p:sp>
    </p:spTree>
    <p:extLst>
      <p:ext uri="{BB962C8B-B14F-4D97-AF65-F5344CB8AC3E}">
        <p14:creationId xmlns:p14="http://schemas.microsoft.com/office/powerpoint/2010/main" val="3815006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其他研究像是評估在特定的實體資源的負載對於</a:t>
            </a:r>
            <a:r>
              <a:rPr lang="en-US" altLang="zh-TW" dirty="0" smtClean="0"/>
              <a:t>container-based</a:t>
            </a:r>
            <a:r>
              <a:rPr lang="zh-TW" altLang="en-US" dirty="0" smtClean="0"/>
              <a:t>技術或是</a:t>
            </a:r>
            <a:r>
              <a:rPr lang="en-US" altLang="zh-TW" dirty="0" smtClean="0"/>
              <a:t>VM</a:t>
            </a:r>
            <a:r>
              <a:rPr lang="zh-TW" altLang="en-US" dirty="0" smtClean="0"/>
              <a:t>的效能懲罰</a:t>
            </a:r>
            <a:endParaRPr lang="en-US" altLang="zh-TW" dirty="0" smtClean="0"/>
          </a:p>
          <a:p>
            <a:r>
              <a:rPr lang="en-US" altLang="zh-TW" dirty="0" smtClean="0"/>
              <a:t>[17]</a:t>
            </a:r>
            <a:r>
              <a:rPr lang="zh-TW" altLang="en-US" dirty="0" smtClean="0"/>
              <a:t>顯示</a:t>
            </a:r>
            <a:r>
              <a:rPr lang="en-US" altLang="zh-TW" dirty="0" smtClean="0"/>
              <a:t>container-based</a:t>
            </a:r>
            <a:r>
              <a:rPr lang="zh-TW" altLang="en-US" dirty="0" smtClean="0"/>
              <a:t>的解決方案比</a:t>
            </a:r>
            <a:r>
              <a:rPr lang="en-US" altLang="zh-TW" dirty="0" smtClean="0"/>
              <a:t>VM-based</a:t>
            </a:r>
            <a:r>
              <a:rPr lang="zh-TW" altLang="en-US" dirty="0" smtClean="0"/>
              <a:t>表現較佳</a:t>
            </a:r>
            <a:endParaRPr lang="en-US" altLang="zh-TW" dirty="0" smtClean="0"/>
          </a:p>
          <a:p>
            <a:r>
              <a:rPr lang="en-US" altLang="zh-TW" dirty="0" smtClean="0"/>
              <a:t>[18]</a:t>
            </a:r>
            <a:r>
              <a:rPr lang="zh-TW" altLang="en-US" dirty="0" smtClean="0"/>
              <a:t>在</a:t>
            </a:r>
            <a:r>
              <a:rPr lang="en-US" altLang="zh-TW" dirty="0" err="1" smtClean="0"/>
              <a:t>Mysql</a:t>
            </a:r>
            <a:r>
              <a:rPr lang="zh-TW" altLang="en-US" dirty="0" smtClean="0"/>
              <a:t> </a:t>
            </a:r>
            <a:r>
              <a:rPr lang="en-US" altLang="zh-TW" dirty="0" smtClean="0"/>
              <a:t>database</a:t>
            </a:r>
            <a:r>
              <a:rPr lang="zh-TW" altLang="en-US" dirty="0" smtClean="0"/>
              <a:t>管理系統上的一個</a:t>
            </a:r>
            <a:r>
              <a:rPr lang="en-US" altLang="zh-TW" dirty="0" smtClean="0"/>
              <a:t>instance</a:t>
            </a:r>
            <a:r>
              <a:rPr lang="zh-TW" altLang="en-US" dirty="0" smtClean="0"/>
              <a:t>上執行</a:t>
            </a:r>
            <a:r>
              <a:rPr lang="en-US" altLang="zh-TW" dirty="0" err="1" smtClean="0"/>
              <a:t>SysBench</a:t>
            </a:r>
            <a:r>
              <a:rPr lang="en-US" altLang="zh-TW" dirty="0" smtClean="0"/>
              <a:t> OLTP </a:t>
            </a:r>
            <a:r>
              <a:rPr lang="zh-TW" altLang="en-US" dirty="0" smtClean="0"/>
              <a:t>跑分 </a:t>
            </a:r>
            <a:r>
              <a:rPr lang="en-US" altLang="zh-TW" dirty="0" smtClean="0"/>
              <a:t>(</a:t>
            </a:r>
            <a:r>
              <a:rPr lang="zh-TW" altLang="en-US" dirty="0" smtClean="0"/>
              <a:t>針對</a:t>
            </a:r>
            <a:r>
              <a:rPr lang="en-US" altLang="zh-TW" dirty="0" smtClean="0"/>
              <a:t>database</a:t>
            </a:r>
            <a:r>
              <a:rPr lang="zh-TW" altLang="en-US" dirty="0" smtClean="0"/>
              <a:t>的跑分</a:t>
            </a:r>
            <a:r>
              <a:rPr lang="en-US" altLang="zh-TW" dirty="0" smtClean="0"/>
              <a:t>),</a:t>
            </a:r>
            <a:r>
              <a:rPr lang="zh-TW" altLang="en-US" dirty="0" smtClean="0"/>
              <a:t>考量</a:t>
            </a:r>
            <a:r>
              <a:rPr lang="en-US" altLang="zh-TW" dirty="0" smtClean="0"/>
              <a:t>container</a:t>
            </a:r>
            <a:r>
              <a:rPr lang="zh-TW" altLang="en-US" dirty="0" smtClean="0"/>
              <a:t>和</a:t>
            </a:r>
            <a:r>
              <a:rPr lang="en-US" altLang="zh-TW" dirty="0" smtClean="0"/>
              <a:t>VM</a:t>
            </a:r>
            <a:r>
              <a:rPr lang="zh-TW" altLang="en-US" dirty="0" smtClean="0"/>
              <a:t>的虛擬化環境</a:t>
            </a:r>
            <a:r>
              <a:rPr lang="en-US" altLang="zh-TW" dirty="0" smtClean="0"/>
              <a:t>,</a:t>
            </a:r>
            <a:r>
              <a:rPr lang="zh-TW" altLang="en-US" dirty="0" smtClean="0"/>
              <a:t>結果顯示</a:t>
            </a:r>
            <a:r>
              <a:rPr lang="en-US" altLang="zh-TW" dirty="0" smtClean="0"/>
              <a:t>container</a:t>
            </a:r>
            <a:r>
              <a:rPr lang="zh-TW" altLang="en-US" dirty="0" smtClean="0"/>
              <a:t>有較小的效能減損</a:t>
            </a:r>
            <a:r>
              <a:rPr lang="en-US" altLang="zh-TW" dirty="0" smtClean="0"/>
              <a:t>,</a:t>
            </a:r>
            <a:r>
              <a:rPr lang="zh-TW" altLang="en-US" dirty="0" smtClean="0"/>
              <a:t>相比</a:t>
            </a:r>
            <a:r>
              <a:rPr lang="en-US" altLang="zh-TW" dirty="0" smtClean="0"/>
              <a:t>VM</a:t>
            </a:r>
          </a:p>
          <a:p>
            <a:r>
              <a:rPr lang="zh-TW" altLang="en-US" dirty="0" smtClean="0"/>
              <a:t>另一方面</a:t>
            </a:r>
            <a:r>
              <a:rPr lang="en-US" altLang="zh-TW" dirty="0" smtClean="0"/>
              <a:t>,</a:t>
            </a:r>
            <a:r>
              <a:rPr lang="zh-TW" altLang="en-US" dirty="0" smtClean="0"/>
              <a:t>用</a:t>
            </a:r>
            <a:r>
              <a:rPr lang="en-US" altLang="zh-TW" dirty="0" err="1" smtClean="0"/>
              <a:t>Iaas</a:t>
            </a:r>
            <a:r>
              <a:rPr lang="zh-TW" altLang="en-US" dirty="0" smtClean="0"/>
              <a:t>平台建立</a:t>
            </a:r>
            <a:r>
              <a:rPr lang="en-US" altLang="zh-TW" dirty="0" smtClean="0"/>
              <a:t>,</a:t>
            </a:r>
            <a:r>
              <a:rPr lang="zh-TW" altLang="en-US" dirty="0" smtClean="0"/>
              <a:t>設置和部屬</a:t>
            </a:r>
            <a:r>
              <a:rPr lang="en-US" altLang="zh-TW" dirty="0" smtClean="0"/>
              <a:t>instances,</a:t>
            </a:r>
            <a:r>
              <a:rPr lang="zh-TW" altLang="en-US" dirty="0" smtClean="0"/>
              <a:t>有高達</a:t>
            </a:r>
            <a:r>
              <a:rPr lang="en-US" altLang="zh-TW" dirty="0" smtClean="0"/>
              <a:t>40%</a:t>
            </a:r>
            <a:r>
              <a:rPr lang="zh-TW" altLang="en-US" dirty="0" smtClean="0"/>
              <a:t>的</a:t>
            </a:r>
            <a:r>
              <a:rPr lang="en-US" altLang="zh-TW" dirty="0" smtClean="0"/>
              <a:t>overhead(</a:t>
            </a:r>
            <a:r>
              <a:rPr lang="zh-TW" altLang="en-US" dirty="0" smtClean="0"/>
              <a:t>額外負擔</a:t>
            </a:r>
            <a:r>
              <a:rPr lang="en-US" altLang="zh-TW" dirty="0" smtClean="0"/>
              <a:t>)</a:t>
            </a:r>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20</a:t>
            </a:fld>
            <a:endParaRPr lang="zh-TW" altLang="en-US"/>
          </a:p>
        </p:txBody>
      </p:sp>
    </p:spTree>
    <p:extLst>
      <p:ext uri="{BB962C8B-B14F-4D97-AF65-F5344CB8AC3E}">
        <p14:creationId xmlns:p14="http://schemas.microsoft.com/office/powerpoint/2010/main" val="4022346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[19]</a:t>
            </a:r>
            <a:r>
              <a:rPr lang="zh-TW" altLang="en-US" dirty="0" smtClean="0"/>
              <a:t>比較不同</a:t>
            </a:r>
            <a:r>
              <a:rPr lang="en-US" altLang="zh-TW" dirty="0" smtClean="0"/>
              <a:t>container</a:t>
            </a:r>
            <a:r>
              <a:rPr lang="zh-TW" altLang="en-US" dirty="0" smtClean="0"/>
              <a:t>技術的隔離性能</a:t>
            </a:r>
            <a:r>
              <a:rPr lang="en-US" altLang="zh-TW" dirty="0" smtClean="0"/>
              <a:t>,</a:t>
            </a:r>
            <a:r>
              <a:rPr lang="zh-TW" altLang="en-US" dirty="0" smtClean="0"/>
              <a:t>也比較虛擬化技術之間的隔離性能</a:t>
            </a:r>
            <a:endParaRPr lang="en-US" altLang="zh-TW" dirty="0" smtClean="0"/>
          </a:p>
          <a:p>
            <a:r>
              <a:rPr lang="en-US" altLang="zh-TW" dirty="0" smtClean="0"/>
              <a:t>[19]</a:t>
            </a:r>
            <a:r>
              <a:rPr lang="zh-TW" altLang="en-US" dirty="0" smtClean="0"/>
              <a:t>作者使用一套跑分軟體</a:t>
            </a:r>
            <a:r>
              <a:rPr lang="en-US" altLang="zh-TW" dirty="0" smtClean="0"/>
              <a:t>,</a:t>
            </a:r>
            <a:r>
              <a:rPr lang="zh-TW" altLang="en-US" dirty="0" smtClean="0"/>
              <a:t>包含針對</a:t>
            </a:r>
            <a:r>
              <a:rPr lang="en-US" altLang="zh-TW" dirty="0" smtClean="0"/>
              <a:t>CPU</a:t>
            </a:r>
            <a:r>
              <a:rPr lang="zh-TW" altLang="en-US" dirty="0" smtClean="0"/>
              <a:t> 記憶體 硬碟和網路的跑分</a:t>
            </a:r>
            <a:r>
              <a:rPr lang="en-US" altLang="zh-TW" dirty="0" smtClean="0"/>
              <a:t>,</a:t>
            </a:r>
            <a:r>
              <a:rPr lang="zh-TW" altLang="en-US" dirty="0" smtClean="0"/>
              <a:t>結果顯示</a:t>
            </a:r>
            <a:r>
              <a:rPr lang="en-US" altLang="zh-TW" dirty="0" smtClean="0"/>
              <a:t>container</a:t>
            </a:r>
            <a:r>
              <a:rPr lang="zh-TW" altLang="en-US" dirty="0" smtClean="0"/>
              <a:t>技術的</a:t>
            </a:r>
            <a:r>
              <a:rPr lang="en-US" altLang="zh-TW" dirty="0" smtClean="0"/>
              <a:t>CPU</a:t>
            </a:r>
            <a:r>
              <a:rPr lang="zh-TW" altLang="en-US" dirty="0" smtClean="0"/>
              <a:t>效能減損最小</a:t>
            </a:r>
            <a:endParaRPr lang="en-US" altLang="zh-TW" dirty="0" smtClean="0"/>
          </a:p>
          <a:p>
            <a:r>
              <a:rPr lang="zh-TW" altLang="en-US" dirty="0" smtClean="0"/>
              <a:t>另一方面</a:t>
            </a:r>
            <a:r>
              <a:rPr lang="en-US" altLang="zh-TW" dirty="0" smtClean="0"/>
              <a:t>,</a:t>
            </a:r>
            <a:r>
              <a:rPr lang="zh-TW" altLang="en-US" dirty="0" smtClean="0"/>
              <a:t>使用</a:t>
            </a:r>
            <a:r>
              <a:rPr lang="en-US" altLang="zh-TW" dirty="0" smtClean="0"/>
              <a:t>container</a:t>
            </a:r>
            <a:r>
              <a:rPr lang="zh-TW" altLang="en-US" dirty="0" smtClean="0"/>
              <a:t>技術相比</a:t>
            </a:r>
            <a:r>
              <a:rPr lang="en-US" altLang="zh-TW" dirty="0" smtClean="0"/>
              <a:t>VM,</a:t>
            </a:r>
            <a:r>
              <a:rPr lang="zh-TW" altLang="en-US" dirty="0" smtClean="0"/>
              <a:t>其他資源受到的影響較大</a:t>
            </a:r>
            <a:endParaRPr lang="en-US" altLang="zh-TW" dirty="0" smtClean="0"/>
          </a:p>
          <a:p>
            <a:r>
              <a:rPr lang="en-US" altLang="zh-TW" dirty="0" smtClean="0"/>
              <a:t>[19]</a:t>
            </a:r>
            <a:r>
              <a:rPr lang="zh-TW" altLang="en-US" dirty="0" smtClean="0"/>
              <a:t>作者之後的研究</a:t>
            </a:r>
            <a:r>
              <a:rPr lang="en-US" altLang="zh-TW" dirty="0" smtClean="0"/>
              <a:t>[20],</a:t>
            </a:r>
            <a:r>
              <a:rPr lang="zh-TW" altLang="en-US" dirty="0" smtClean="0"/>
              <a:t>對硬碟較敏感的</a:t>
            </a:r>
            <a:r>
              <a:rPr lang="en-US" altLang="zh-TW" dirty="0" smtClean="0"/>
              <a:t>container</a:t>
            </a:r>
            <a:r>
              <a:rPr lang="zh-TW" altLang="en-US" dirty="0" smtClean="0"/>
              <a:t>程式在不同壓力測試下的性能影響進行更進一步的評估。結果顯示在某些情況下</a:t>
            </a:r>
            <a:r>
              <a:rPr lang="en-US" altLang="zh-TW" dirty="0" smtClean="0"/>
              <a:t>,</a:t>
            </a:r>
            <a:r>
              <a:rPr lang="zh-TW" altLang="en-US" dirty="0" smtClean="0"/>
              <a:t>效能減損高達</a:t>
            </a:r>
            <a:r>
              <a:rPr lang="en-US" altLang="zh-TW" dirty="0" smtClean="0"/>
              <a:t>38%</a:t>
            </a:r>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21</a:t>
            </a:fld>
            <a:endParaRPr lang="zh-TW" altLang="en-US"/>
          </a:p>
        </p:txBody>
      </p:sp>
    </p:spTree>
    <p:extLst>
      <p:ext uri="{BB962C8B-B14F-4D97-AF65-F5344CB8AC3E}">
        <p14:creationId xmlns:p14="http://schemas.microsoft.com/office/powerpoint/2010/main" val="967725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評估使用某些工具去整合協調多個</a:t>
            </a:r>
            <a:r>
              <a:rPr lang="en-US" altLang="zh-TW" dirty="0" smtClean="0"/>
              <a:t>container</a:t>
            </a:r>
            <a:r>
              <a:rPr lang="zh-TW" altLang="en-US" dirty="0" smtClean="0"/>
              <a:t>之間運行的負擔的相關研究不多</a:t>
            </a:r>
            <a:endParaRPr lang="en-US" altLang="zh-TW" dirty="0" smtClean="0"/>
          </a:p>
          <a:p>
            <a:r>
              <a:rPr lang="en-US" altLang="zh-TW" dirty="0" smtClean="0"/>
              <a:t>[15]</a:t>
            </a:r>
            <a:r>
              <a:rPr lang="zh-TW" altLang="en-US" dirty="0" smtClean="0"/>
              <a:t>評估一個</a:t>
            </a:r>
            <a:r>
              <a:rPr lang="en-US" altLang="zh-TW" dirty="0" smtClean="0"/>
              <a:t>cluster</a:t>
            </a:r>
            <a:r>
              <a:rPr lang="zh-TW" altLang="en-US" dirty="0" smtClean="0"/>
              <a:t> 含有</a:t>
            </a:r>
            <a:r>
              <a:rPr lang="en-US" altLang="zh-TW" dirty="0" smtClean="0"/>
              <a:t>1000</a:t>
            </a:r>
            <a:r>
              <a:rPr lang="zh-TW" altLang="en-US" dirty="0" smtClean="0"/>
              <a:t>多個</a:t>
            </a:r>
            <a:r>
              <a:rPr lang="en-US" altLang="zh-TW" dirty="0" smtClean="0"/>
              <a:t>nodes,</a:t>
            </a:r>
            <a:r>
              <a:rPr lang="zh-TW" altLang="en-US" dirty="0" smtClean="0"/>
              <a:t>上面有</a:t>
            </a:r>
            <a:r>
              <a:rPr lang="en-US" altLang="zh-TW" dirty="0" smtClean="0"/>
              <a:t>3</a:t>
            </a:r>
            <a:r>
              <a:rPr lang="zh-TW" altLang="en-US" dirty="0" smtClean="0"/>
              <a:t>萬多個</a:t>
            </a:r>
            <a:r>
              <a:rPr lang="en-US" altLang="zh-TW" dirty="0" smtClean="0"/>
              <a:t>containers,</a:t>
            </a:r>
            <a:r>
              <a:rPr lang="zh-TW" altLang="en-US" dirty="0" smtClean="0"/>
              <a:t> </a:t>
            </a:r>
            <a:r>
              <a:rPr lang="en-US" altLang="zh-TW" dirty="0" err="1" smtClean="0"/>
              <a:t>docker</a:t>
            </a:r>
            <a:r>
              <a:rPr lang="en-US" altLang="zh-TW" baseline="0" dirty="0" smtClean="0"/>
              <a:t> swarm</a:t>
            </a:r>
            <a:r>
              <a:rPr lang="zh-TW" altLang="en-US" baseline="0" dirty="0" smtClean="0"/>
              <a:t>和</a:t>
            </a:r>
            <a:r>
              <a:rPr lang="en-US" altLang="zh-TW" baseline="0" dirty="0" smtClean="0"/>
              <a:t>K8S</a:t>
            </a:r>
            <a:r>
              <a:rPr lang="zh-TW" altLang="en-US" baseline="0" dirty="0" smtClean="0"/>
              <a:t>的</a:t>
            </a:r>
            <a:r>
              <a:rPr lang="en-US" altLang="zh-TW" baseline="0" dirty="0" smtClean="0"/>
              <a:t>container</a:t>
            </a:r>
            <a:r>
              <a:rPr lang="zh-TW" altLang="en-US" baseline="0" dirty="0" smtClean="0"/>
              <a:t>啟動時間</a:t>
            </a:r>
            <a:endParaRPr lang="en-US" altLang="zh-TW" baseline="0" dirty="0" smtClean="0"/>
          </a:p>
          <a:p>
            <a:r>
              <a:rPr lang="zh-TW" altLang="en-US" baseline="0" dirty="0" smtClean="0"/>
              <a:t>結果顯示</a:t>
            </a:r>
            <a:r>
              <a:rPr lang="en-US" altLang="zh-TW" baseline="0" dirty="0" smtClean="0"/>
              <a:t>.</a:t>
            </a:r>
            <a:r>
              <a:rPr lang="zh-TW" altLang="en-US" baseline="0" dirty="0" smtClean="0"/>
              <a:t>在</a:t>
            </a:r>
            <a:r>
              <a:rPr lang="en-US" altLang="zh-TW" baseline="0" dirty="0" smtClean="0"/>
              <a:t>cluster</a:t>
            </a:r>
            <a:r>
              <a:rPr lang="zh-TW" altLang="en-US" baseline="0" dirty="0" smtClean="0"/>
              <a:t>已經有</a:t>
            </a:r>
            <a:r>
              <a:rPr lang="en-US" altLang="zh-TW" baseline="0" dirty="0" smtClean="0"/>
              <a:t>90</a:t>
            </a:r>
            <a:r>
              <a:rPr lang="zh-TW" altLang="en-US" baseline="0" dirty="0" smtClean="0"/>
              <a:t>趴的負載下</a:t>
            </a:r>
            <a:r>
              <a:rPr lang="en-US" altLang="zh-TW" baseline="0" dirty="0" smtClean="0"/>
              <a:t>,</a:t>
            </a:r>
            <a:r>
              <a:rPr lang="zh-TW" altLang="en-US" baseline="0" dirty="0" smtClean="0"/>
              <a:t>超過一半的</a:t>
            </a:r>
            <a:r>
              <a:rPr lang="en-US" altLang="zh-TW" baseline="0" dirty="0" smtClean="0"/>
              <a:t>Docker Swarm</a:t>
            </a:r>
            <a:r>
              <a:rPr lang="zh-TW" altLang="en-US" baseline="0" dirty="0" smtClean="0"/>
              <a:t>節點可以在</a:t>
            </a:r>
            <a:r>
              <a:rPr lang="en-US" altLang="zh-TW" baseline="0" dirty="0" smtClean="0"/>
              <a:t>0.5</a:t>
            </a:r>
            <a:r>
              <a:rPr lang="zh-TW" altLang="en-US" baseline="0" dirty="0" smtClean="0"/>
              <a:t>秒之內啟動</a:t>
            </a:r>
            <a:r>
              <a:rPr lang="en-US" altLang="zh-TW" baseline="0" dirty="0" smtClean="0"/>
              <a:t>container,</a:t>
            </a:r>
            <a:r>
              <a:rPr lang="zh-TW" altLang="en-US" baseline="0" dirty="0" smtClean="0"/>
              <a:t>而在</a:t>
            </a:r>
            <a:r>
              <a:rPr lang="en-US" altLang="zh-TW" baseline="0" dirty="0" smtClean="0"/>
              <a:t>cluster</a:t>
            </a:r>
            <a:r>
              <a:rPr lang="zh-TW" altLang="en-US" baseline="0" dirty="0" smtClean="0"/>
              <a:t>在</a:t>
            </a:r>
            <a:r>
              <a:rPr lang="en-US" altLang="zh-TW" baseline="0" dirty="0" smtClean="0"/>
              <a:t>50</a:t>
            </a:r>
            <a:r>
              <a:rPr lang="zh-TW" altLang="en-US" baseline="0" dirty="0" smtClean="0"/>
              <a:t>趴的使用率下</a:t>
            </a:r>
            <a:r>
              <a:rPr lang="en-US" altLang="zh-TW" baseline="0" dirty="0" smtClean="0"/>
              <a:t>,</a:t>
            </a:r>
            <a:r>
              <a:rPr lang="zh-TW" altLang="en-US" baseline="0" dirty="0" smtClean="0"/>
              <a:t>超過一半的</a:t>
            </a:r>
            <a:r>
              <a:rPr lang="en-US" altLang="zh-TW" baseline="0" dirty="0" smtClean="0"/>
              <a:t>K8s</a:t>
            </a:r>
            <a:r>
              <a:rPr lang="zh-TW" altLang="en-US" baseline="0" dirty="0" smtClean="0"/>
              <a:t>節點需要超過</a:t>
            </a:r>
            <a:r>
              <a:rPr lang="en-US" altLang="zh-TW" baseline="0" dirty="0" smtClean="0"/>
              <a:t>2</a:t>
            </a:r>
            <a:r>
              <a:rPr lang="zh-TW" altLang="en-US" baseline="0" dirty="0" smtClean="0"/>
              <a:t>秒的時間啟動</a:t>
            </a:r>
            <a:r>
              <a:rPr lang="en-US" altLang="zh-TW" baseline="0" dirty="0" smtClean="0"/>
              <a:t>container</a:t>
            </a:r>
          </a:p>
          <a:p>
            <a:r>
              <a:rPr lang="zh-TW" altLang="en-US" baseline="0" dirty="0" smtClean="0"/>
              <a:t>作者發現</a:t>
            </a:r>
            <a:r>
              <a:rPr lang="en-US" altLang="zh-TW" baseline="0" dirty="0" smtClean="0"/>
              <a:t>,</a:t>
            </a:r>
            <a:r>
              <a:rPr lang="zh-TW" altLang="en-US" baseline="0" dirty="0" smtClean="0"/>
              <a:t>若</a:t>
            </a:r>
            <a:r>
              <a:rPr lang="en-US" altLang="zh-TW" baseline="0" dirty="0" smtClean="0"/>
              <a:t>K8s</a:t>
            </a:r>
            <a:r>
              <a:rPr lang="zh-TW" altLang="en-US" baseline="0" dirty="0" smtClean="0"/>
              <a:t>的</a:t>
            </a:r>
            <a:r>
              <a:rPr lang="en-US" altLang="zh-TW" baseline="0" dirty="0" smtClean="0"/>
              <a:t>cluster</a:t>
            </a:r>
            <a:r>
              <a:rPr lang="zh-TW" altLang="en-US" baseline="0" dirty="0" smtClean="0"/>
              <a:t>有</a:t>
            </a:r>
            <a:r>
              <a:rPr lang="en-US" altLang="zh-TW" baseline="0" dirty="0" smtClean="0"/>
              <a:t>90</a:t>
            </a:r>
            <a:r>
              <a:rPr lang="zh-TW" altLang="en-US" baseline="0" dirty="0" smtClean="0"/>
              <a:t>趴的負載下</a:t>
            </a:r>
            <a:r>
              <a:rPr lang="en-US" altLang="zh-TW" baseline="0" dirty="0" smtClean="0"/>
              <a:t>,</a:t>
            </a:r>
            <a:r>
              <a:rPr lang="zh-TW" altLang="en-US" baseline="0" dirty="0" smtClean="0"/>
              <a:t>啟動</a:t>
            </a:r>
            <a:r>
              <a:rPr lang="en-US" altLang="zh-TW" baseline="0" dirty="0" smtClean="0"/>
              <a:t>container</a:t>
            </a:r>
            <a:r>
              <a:rPr lang="zh-TW" altLang="en-US" baseline="0" dirty="0" smtClean="0"/>
              <a:t>會超過</a:t>
            </a:r>
            <a:r>
              <a:rPr lang="en-US" altLang="zh-TW" baseline="0" dirty="0" smtClean="0"/>
              <a:t>124</a:t>
            </a:r>
            <a:r>
              <a:rPr lang="zh-TW" altLang="en-US" baseline="0" dirty="0" smtClean="0"/>
              <a:t>秒</a:t>
            </a:r>
            <a:r>
              <a:rPr lang="en-US" altLang="zh-TW" baseline="0" dirty="0" smtClean="0"/>
              <a:t>,</a:t>
            </a:r>
            <a:r>
              <a:rPr lang="zh-TW" altLang="en-US" baseline="0" dirty="0" smtClean="0"/>
              <a:t>最後需要手動操控</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22</a:t>
            </a:fld>
            <a:endParaRPr lang="zh-TW" altLang="en-US"/>
          </a:p>
        </p:txBody>
      </p:sp>
    </p:spTree>
    <p:extLst>
      <p:ext uri="{BB962C8B-B14F-4D97-AF65-F5344CB8AC3E}">
        <p14:creationId xmlns:p14="http://schemas.microsoft.com/office/powerpoint/2010/main" val="3773236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為了支援</a:t>
            </a:r>
            <a:r>
              <a:rPr lang="en-US" altLang="zh-TW" dirty="0" smtClean="0"/>
              <a:t>auto-scaling,</a:t>
            </a:r>
            <a:r>
              <a:rPr lang="zh-TW" altLang="en-US" dirty="0" smtClean="0"/>
              <a:t>需要考慮眾多條件</a:t>
            </a:r>
            <a:endParaRPr lang="en-US" altLang="zh-TW" dirty="0" smtClean="0"/>
          </a:p>
          <a:p>
            <a:r>
              <a:rPr lang="zh-TW" altLang="en-US" dirty="0" smtClean="0"/>
              <a:t>其中一個關鍵是可擴展</a:t>
            </a:r>
            <a:r>
              <a:rPr lang="en-US" altLang="zh-TW" dirty="0" smtClean="0"/>
              <a:t>scaling</a:t>
            </a:r>
            <a:r>
              <a:rPr lang="zh-TW" altLang="en-US" dirty="0" smtClean="0"/>
              <a:t>程式的狀態這樣一個概念</a:t>
            </a:r>
            <a:endParaRPr lang="en-US" altLang="zh-TW" dirty="0" smtClean="0"/>
          </a:p>
          <a:p>
            <a:r>
              <a:rPr lang="zh-TW" altLang="en-US" dirty="0" smtClean="0"/>
              <a:t>作者展示</a:t>
            </a:r>
            <a:r>
              <a:rPr lang="en-US" altLang="zh-TW" dirty="0" smtClean="0"/>
              <a:t>ATHENA</a:t>
            </a:r>
            <a:r>
              <a:rPr lang="zh-TW" altLang="en-US" dirty="0" smtClean="0"/>
              <a:t>程式</a:t>
            </a:r>
            <a:r>
              <a:rPr lang="en-US" altLang="zh-TW" dirty="0" smtClean="0"/>
              <a:t>,</a:t>
            </a:r>
            <a:r>
              <a:rPr lang="zh-TW" altLang="en-US" dirty="0" smtClean="0"/>
              <a:t>介紹</a:t>
            </a:r>
            <a:r>
              <a:rPr lang="en-US" altLang="zh-TW" dirty="0" smtClean="0"/>
              <a:t>ATHENA</a:t>
            </a:r>
            <a:r>
              <a:rPr lang="zh-TW" altLang="en-US" dirty="0" smtClean="0"/>
              <a:t>如何開發</a:t>
            </a:r>
            <a:r>
              <a:rPr lang="en-US" altLang="zh-TW" dirty="0" smtClean="0"/>
              <a:t>,</a:t>
            </a:r>
            <a:r>
              <a:rPr lang="zh-TW" altLang="en-US" dirty="0" smtClean="0"/>
              <a:t>最終重組程式成可以在雲端上</a:t>
            </a:r>
            <a:r>
              <a:rPr lang="en-US" altLang="zh-TW" dirty="0" smtClean="0"/>
              <a:t>auto-scaling</a:t>
            </a:r>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23</a:t>
            </a:fld>
            <a:endParaRPr lang="zh-TW" altLang="en-US"/>
          </a:p>
        </p:txBody>
      </p:sp>
    </p:spTree>
    <p:extLst>
      <p:ext uri="{BB962C8B-B14F-4D97-AF65-F5344CB8AC3E}">
        <p14:creationId xmlns:p14="http://schemas.microsoft.com/office/powerpoint/2010/main" val="1092368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ATHENA</a:t>
            </a:r>
            <a:r>
              <a:rPr lang="zh-TW" altLang="en-US" dirty="0" smtClean="0"/>
              <a:t>是由澳洲國防科技集團開發出的一款最先進的專用系統</a:t>
            </a:r>
            <a:endParaRPr lang="en-US" altLang="zh-TW" dirty="0" smtClean="0"/>
          </a:p>
          <a:p>
            <a:r>
              <a:rPr lang="zh-TW" altLang="en-US" dirty="0" smtClean="0"/>
              <a:t>該系統著重在人力規劃的策略模擬和分析系統</a:t>
            </a:r>
            <a:r>
              <a:rPr lang="en-US" altLang="zh-TW" dirty="0" smtClean="0"/>
              <a:t>,</a:t>
            </a:r>
            <a:r>
              <a:rPr lang="zh-TW" altLang="en-US" dirty="0" smtClean="0"/>
              <a:t>目的是為了解決澳洲軍隊在培訓過程中</a:t>
            </a:r>
            <a:r>
              <a:rPr lang="zh-TW" altLang="en-US" smtClean="0"/>
              <a:t>遇到的勞動力</a:t>
            </a:r>
            <a:r>
              <a:rPr lang="zh-TW" altLang="en-US" dirty="0" smtClean="0"/>
              <a:t>規劃問題</a:t>
            </a:r>
            <a:endParaRPr lang="en-US" altLang="zh-TW" dirty="0" smtClean="0"/>
          </a:p>
          <a:p>
            <a:endParaRPr lang="en-US" altLang="zh-TW" dirty="0" smtClean="0"/>
          </a:p>
          <a:p>
            <a:r>
              <a:rPr lang="en-US" altLang="zh-TW" dirty="0" smtClean="0"/>
              <a:t>ATHENA</a:t>
            </a:r>
            <a:r>
              <a:rPr lang="zh-TW" altLang="en-US" dirty="0" smtClean="0"/>
              <a:t>提供一個框架</a:t>
            </a:r>
            <a:r>
              <a:rPr lang="en-US" altLang="zh-TW" dirty="0" smtClean="0"/>
              <a:t>,</a:t>
            </a:r>
            <a:r>
              <a:rPr lang="zh-TW" altLang="en-US" dirty="0" smtClean="0"/>
              <a:t>用於滿足澳洲軍隊基於計算密集型的模擬</a:t>
            </a:r>
            <a:r>
              <a:rPr lang="en-US" altLang="zh-TW" dirty="0" smtClean="0"/>
              <a:t>,</a:t>
            </a:r>
            <a:r>
              <a:rPr lang="zh-TW" altLang="en-US" dirty="0" smtClean="0"/>
              <a:t>執行</a:t>
            </a:r>
            <a:r>
              <a:rPr lang="en-US" altLang="zh-TW" dirty="0" smtClean="0"/>
              <a:t>what</a:t>
            </a:r>
            <a:r>
              <a:rPr lang="en-US" altLang="zh-TW" baseline="0" dirty="0" smtClean="0"/>
              <a:t> if </a:t>
            </a:r>
            <a:r>
              <a:rPr lang="zh-TW" altLang="en-US" baseline="0" dirty="0" smtClean="0"/>
              <a:t>情況分析</a:t>
            </a:r>
            <a:r>
              <a:rPr lang="en-US" altLang="zh-TW" baseline="0" dirty="0" smtClean="0"/>
              <a:t>(</a:t>
            </a:r>
            <a:r>
              <a:rPr lang="zh-TW" altLang="en-US" baseline="0" dirty="0" smtClean="0"/>
              <a:t>也就是假設分析</a:t>
            </a:r>
            <a:r>
              <a:rPr lang="en-US" altLang="zh-TW" baseline="0" dirty="0" smtClean="0"/>
              <a:t>)</a:t>
            </a:r>
            <a:r>
              <a:rPr lang="zh-TW" altLang="en-US" baseline="0" dirty="0" smtClean="0"/>
              <a:t>的需求</a:t>
            </a:r>
            <a:endParaRPr lang="en-US" altLang="zh-TW" baseline="0" dirty="0" smtClean="0"/>
          </a:p>
          <a:p>
            <a:endParaRPr lang="en-US" altLang="zh-TW" baseline="0" dirty="0" smtClean="0"/>
          </a:p>
          <a:p>
            <a:endParaRPr lang="en-US" altLang="zh-TW" dirty="0" smtClean="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25</a:t>
            </a:fld>
            <a:endParaRPr lang="zh-TW" altLang="en-US"/>
          </a:p>
        </p:txBody>
      </p:sp>
    </p:spTree>
    <p:extLst>
      <p:ext uri="{BB962C8B-B14F-4D97-AF65-F5344CB8AC3E}">
        <p14:creationId xmlns:p14="http://schemas.microsoft.com/office/powerpoint/2010/main" val="234027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澳洲軍隊由海陸空三軍組成</a:t>
            </a:r>
            <a:r>
              <a:rPr lang="en-US" altLang="zh-TW" dirty="0" smtClean="0"/>
              <a:t>,</a:t>
            </a:r>
            <a:r>
              <a:rPr lang="zh-TW" altLang="en-US" dirty="0" smtClean="0"/>
              <a:t>彼此之間共享資源。以直升機訓練為例</a:t>
            </a:r>
            <a:r>
              <a:rPr lang="en-US" altLang="zh-TW" dirty="0" smtClean="0"/>
              <a:t>,</a:t>
            </a:r>
            <a:r>
              <a:rPr lang="zh-TW" altLang="en-US" dirty="0" smtClean="0"/>
              <a:t>教練就是資源。釐清直升機人員持續訓練的問題對澳洲軍隊來說是個挑戰。</a:t>
            </a:r>
            <a:endParaRPr lang="en-US" altLang="zh-TW" dirty="0" smtClean="0"/>
          </a:p>
          <a:p>
            <a:r>
              <a:rPr lang="zh-TW" altLang="en-US" dirty="0" smtClean="0"/>
              <a:t>一屆又一屆的新生成為學員後</a:t>
            </a:r>
            <a:r>
              <a:rPr lang="en-US" altLang="zh-TW" dirty="0" smtClean="0"/>
              <a:t>,</a:t>
            </a:r>
            <a:r>
              <a:rPr lang="zh-TW" altLang="en-US" dirty="0" smtClean="0"/>
              <a:t>在飛行專業學校的考試中通過或淘汰</a:t>
            </a:r>
            <a:r>
              <a:rPr lang="en-US" altLang="zh-TW" dirty="0" smtClean="0"/>
              <a:t>,</a:t>
            </a:r>
            <a:r>
              <a:rPr lang="zh-TW" altLang="en-US" dirty="0" smtClean="0"/>
              <a:t>進而加入或是退出軍隊</a:t>
            </a:r>
            <a:r>
              <a:rPr lang="en-US" altLang="zh-TW" dirty="0" smtClean="0"/>
              <a:t>,</a:t>
            </a:r>
            <a:r>
              <a:rPr lang="zh-TW" altLang="en-US" dirty="0" smtClean="0"/>
              <a:t>並有可能成為飛行員或是教練訓練之後的學生。</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a:t>
            </a:fld>
            <a:endParaRPr lang="zh-TW" altLang="en-US"/>
          </a:p>
        </p:txBody>
      </p:sp>
    </p:spTree>
    <p:extLst>
      <p:ext uri="{BB962C8B-B14F-4D97-AF65-F5344CB8AC3E}">
        <p14:creationId xmlns:p14="http://schemas.microsoft.com/office/powerpoint/2010/main" val="1441221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baseline="0" dirty="0" smtClean="0"/>
              <a:t>假設我們關閉了一所飛行學校</a:t>
            </a:r>
            <a:r>
              <a:rPr lang="en-US" altLang="zh-TW" baseline="0" dirty="0" smtClean="0"/>
              <a:t>,</a:t>
            </a:r>
            <a:r>
              <a:rPr lang="zh-TW" altLang="en-US" baseline="0" dirty="0" smtClean="0"/>
              <a:t>如果五年後的軍隊的教練需求沒有這麼多</a:t>
            </a:r>
            <a:r>
              <a:rPr lang="en-US" altLang="zh-TW" baseline="0" dirty="0" smtClean="0"/>
              <a:t>,</a:t>
            </a:r>
            <a:r>
              <a:rPr lang="zh-TW" altLang="en-US" baseline="0" dirty="0" smtClean="0"/>
              <a:t>那未來幾年應該招收多少新生</a:t>
            </a:r>
            <a:r>
              <a:rPr lang="en-US" altLang="zh-TW" baseline="0" dirty="0" smtClean="0"/>
              <a:t>?</a:t>
            </a:r>
          </a:p>
          <a:p>
            <a:r>
              <a:rPr lang="en-US" altLang="zh-TW" dirty="0" smtClean="0"/>
              <a:t/>
            </a:r>
            <a:br>
              <a:rPr lang="en-US" altLang="zh-TW" dirty="0" smtClean="0"/>
            </a:br>
            <a:r>
              <a:rPr lang="en-US" altLang="zh-TW" dirty="0" smtClean="0"/>
              <a:t/>
            </a:r>
            <a:br>
              <a:rPr lang="en-US" altLang="zh-TW" dirty="0" smtClean="0"/>
            </a:br>
            <a:r>
              <a:rPr lang="zh-TW" altLang="en-US" dirty="0" smtClean="0"/>
              <a:t>為了解決這些問題</a:t>
            </a:r>
            <a:r>
              <a:rPr lang="en-US" altLang="zh-TW" dirty="0" smtClean="0"/>
              <a:t>,ATHENA</a:t>
            </a:r>
            <a:r>
              <a:rPr lang="zh-TW" altLang="en-US" dirty="0" smtClean="0"/>
              <a:t>提供一套工具提供模擬</a:t>
            </a:r>
            <a:r>
              <a:rPr lang="en-US" altLang="zh-TW" dirty="0" smtClean="0"/>
              <a:t>,</a:t>
            </a:r>
            <a:r>
              <a:rPr lang="zh-TW" altLang="en-US" dirty="0" smtClean="0"/>
              <a:t>把問題視覺化和分析人力</a:t>
            </a:r>
            <a:r>
              <a:rPr lang="en-US" altLang="zh-TW" dirty="0" smtClean="0"/>
              <a:t>(</a:t>
            </a:r>
            <a:r>
              <a:rPr lang="zh-TW" altLang="en-US" dirty="0" smtClean="0"/>
              <a:t>像是教練</a:t>
            </a:r>
            <a:r>
              <a:rPr lang="en-US" altLang="zh-TW" dirty="0" smtClean="0"/>
              <a:t>,</a:t>
            </a:r>
            <a:r>
              <a:rPr lang="zh-TW" altLang="en-US" dirty="0" smtClean="0"/>
              <a:t>飛行員</a:t>
            </a:r>
            <a:r>
              <a:rPr lang="en-US" altLang="zh-TW" dirty="0" smtClean="0"/>
              <a:t>,</a:t>
            </a:r>
            <a:r>
              <a:rPr lang="zh-TW" altLang="en-US" dirty="0" smtClean="0"/>
              <a:t>學員</a:t>
            </a:r>
            <a:r>
              <a:rPr lang="en-US" altLang="zh-TW" dirty="0" smtClean="0"/>
              <a:t>)</a:t>
            </a:r>
            <a:r>
              <a:rPr lang="zh-TW" altLang="en-US" dirty="0" smtClean="0"/>
              <a:t>和資源</a:t>
            </a:r>
            <a:r>
              <a:rPr lang="en-US" altLang="zh-TW" dirty="0" smtClean="0"/>
              <a:t>(</a:t>
            </a:r>
            <a:r>
              <a:rPr lang="zh-TW" altLang="en-US" dirty="0" smtClean="0"/>
              <a:t>像是飛行學校和飛行生涯中所需要通過的考核</a:t>
            </a:r>
            <a:r>
              <a:rPr lang="en-US" altLang="zh-TW" dirty="0" smtClean="0"/>
              <a:t>)</a:t>
            </a:r>
            <a:r>
              <a:rPr lang="zh-TW" altLang="en-US" dirty="0" smtClean="0"/>
              <a:t>的問題</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26</a:t>
            </a:fld>
            <a:endParaRPr lang="zh-TW" altLang="en-US"/>
          </a:p>
        </p:txBody>
      </p:sp>
    </p:spTree>
    <p:extLst>
      <p:ext uri="{BB962C8B-B14F-4D97-AF65-F5344CB8AC3E}">
        <p14:creationId xmlns:p14="http://schemas.microsoft.com/office/powerpoint/2010/main" val="2395730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多使用者</a:t>
            </a:r>
            <a:r>
              <a:rPr lang="en-US" altLang="zh-TW" dirty="0" smtClean="0"/>
              <a:t>,</a:t>
            </a:r>
            <a:r>
              <a:rPr lang="zh-TW" altLang="en-US" dirty="0" smtClean="0"/>
              <a:t>多層</a:t>
            </a:r>
            <a:r>
              <a:rPr lang="en-US" altLang="zh-TW" dirty="0" err="1" smtClean="0"/>
              <a:t>microservices</a:t>
            </a:r>
            <a:r>
              <a:rPr lang="zh-TW" altLang="en-US" dirty="0" smtClean="0"/>
              <a:t>的網頁程式</a:t>
            </a:r>
            <a:endParaRPr lang="en-US" altLang="zh-TW" dirty="0" smtClean="0"/>
          </a:p>
          <a:p>
            <a:pPr>
              <a:buFont typeface="Arial" panose="020B0604020202020204" pitchFamily="34" charset="0"/>
              <a:buChar char="•"/>
            </a:pPr>
            <a:r>
              <a:rPr lang="zh-TW" altLang="en-US" dirty="0" smtClean="0"/>
              <a:t>主要元件</a:t>
            </a:r>
            <a:r>
              <a:rPr lang="en-US" altLang="zh-TW" dirty="0" smtClean="0"/>
              <a:t>:</a:t>
            </a:r>
            <a:r>
              <a:rPr lang="zh-TW" altLang="en-US" dirty="0" smtClean="0"/>
              <a:t>使用者介面</a:t>
            </a:r>
            <a:r>
              <a:rPr lang="en-US" altLang="zh-TW" dirty="0" smtClean="0"/>
              <a:t>,</a:t>
            </a:r>
            <a:r>
              <a:rPr lang="zh-TW" altLang="en-US" dirty="0" smtClean="0"/>
              <a:t>後端網頁服務</a:t>
            </a:r>
            <a:r>
              <a:rPr lang="en-US" altLang="zh-TW" dirty="0" smtClean="0"/>
              <a:t>,</a:t>
            </a:r>
            <a:r>
              <a:rPr lang="zh-TW" altLang="en-US" dirty="0" smtClean="0"/>
              <a:t>資料庫</a:t>
            </a:r>
            <a:r>
              <a:rPr lang="en-US" altLang="zh-TW" dirty="0" smtClean="0"/>
              <a:t>,</a:t>
            </a:r>
            <a:r>
              <a:rPr lang="en-US" altLang="zh-TW" sz="1200" dirty="0" smtClean="0"/>
              <a:t> Message broker</a:t>
            </a:r>
            <a:r>
              <a:rPr lang="en-US" altLang="zh-TW" dirty="0" smtClean="0"/>
              <a:t>,</a:t>
            </a:r>
            <a:r>
              <a:rPr lang="en-US" altLang="zh-TW" sz="1200" dirty="0" smtClean="0"/>
              <a:t> Simulation workers</a:t>
            </a:r>
          </a:p>
          <a:p>
            <a:pPr>
              <a:buFont typeface="Arial" panose="020B0604020202020204" pitchFamily="34" charset="0"/>
              <a:buChar char="•"/>
            </a:pPr>
            <a:r>
              <a:rPr lang="zh-TW" altLang="en-US" dirty="0" smtClean="0"/>
              <a:t>後端</a:t>
            </a:r>
            <a:r>
              <a:rPr lang="en-US" altLang="zh-TW" dirty="0" smtClean="0"/>
              <a:t>:Spring</a:t>
            </a:r>
            <a:r>
              <a:rPr lang="en-US" altLang="zh-TW" baseline="0" dirty="0" smtClean="0"/>
              <a:t> </a:t>
            </a:r>
            <a:r>
              <a:rPr lang="zh-TW" altLang="en-US" baseline="0" dirty="0" smtClean="0"/>
              <a:t>框架</a:t>
            </a:r>
            <a:r>
              <a:rPr lang="en-US" altLang="zh-TW" baseline="0" dirty="0" smtClean="0"/>
              <a:t>,</a:t>
            </a:r>
            <a:r>
              <a:rPr lang="zh-TW" altLang="en-US" baseline="0" dirty="0" smtClean="0"/>
              <a:t>以</a:t>
            </a:r>
            <a:r>
              <a:rPr lang="en-US" altLang="zh-TW" baseline="0" dirty="0" smtClean="0"/>
              <a:t>java</a:t>
            </a:r>
            <a:r>
              <a:rPr lang="zh-TW" altLang="en-US" baseline="0" dirty="0" smtClean="0"/>
              <a:t>語言撰寫</a:t>
            </a:r>
            <a:endParaRPr lang="en-US" altLang="zh-TW" baseline="0" dirty="0" smtClean="0"/>
          </a:p>
          <a:p>
            <a:r>
              <a:rPr lang="zh-TW" altLang="en-US" baseline="0" dirty="0" smtClean="0"/>
              <a:t>提供與空中人員的持續訓練的相關規劃</a:t>
            </a:r>
            <a:endParaRPr lang="en-US" altLang="zh-TW" baseline="0" dirty="0" smtClean="0"/>
          </a:p>
          <a:p>
            <a:r>
              <a:rPr lang="zh-TW" altLang="en-US" baseline="0" dirty="0" smtClean="0"/>
              <a:t>提供管理介面</a:t>
            </a:r>
            <a:r>
              <a:rPr lang="en-US" altLang="zh-TW" baseline="0" dirty="0" smtClean="0"/>
              <a:t>,</a:t>
            </a:r>
            <a:r>
              <a:rPr lang="zh-TW" altLang="en-US" baseline="0" dirty="0" smtClean="0"/>
              <a:t>運作邏輯</a:t>
            </a:r>
            <a:r>
              <a:rPr lang="en-US" altLang="zh-TW" baseline="0" dirty="0" smtClean="0"/>
              <a:t>,</a:t>
            </a:r>
            <a:r>
              <a:rPr lang="zh-TW" altLang="en-US" baseline="0" dirty="0" smtClean="0"/>
              <a:t>永久資料和分散式計算任務</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27</a:t>
            </a:fld>
            <a:endParaRPr lang="zh-TW" altLang="en-US"/>
          </a:p>
        </p:txBody>
      </p:sp>
    </p:spTree>
    <p:extLst>
      <p:ext uri="{BB962C8B-B14F-4D97-AF65-F5344CB8AC3E}">
        <p14:creationId xmlns:p14="http://schemas.microsoft.com/office/powerpoint/2010/main" val="153775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資料層</a:t>
            </a:r>
            <a:r>
              <a:rPr lang="en-US" altLang="zh-TW" dirty="0" smtClean="0"/>
              <a:t>:</a:t>
            </a:r>
            <a:r>
              <a:rPr lang="zh-TW" altLang="en-US" dirty="0" smtClean="0"/>
              <a:t>含有兩個部分</a:t>
            </a:r>
            <a:endParaRPr lang="en-US" altLang="zh-TW" dirty="0" smtClean="0"/>
          </a:p>
          <a:p>
            <a:r>
              <a:rPr lang="en-US" altLang="zh-TW" sz="1200" dirty="0" smtClean="0"/>
              <a:t>PostgreSQL database</a:t>
            </a:r>
            <a:r>
              <a:rPr lang="zh-TW" altLang="en-US" sz="1200" dirty="0" smtClean="0"/>
              <a:t>儲存</a:t>
            </a:r>
            <a:r>
              <a:rPr lang="en-US" altLang="zh-TW" sz="1200" dirty="0" smtClean="0"/>
              <a:t>access control</a:t>
            </a:r>
            <a:r>
              <a:rPr lang="zh-TW" altLang="en-US" sz="1200" dirty="0" smtClean="0"/>
              <a:t>的資料</a:t>
            </a:r>
            <a:endParaRPr lang="en-US" altLang="zh-TW" sz="1200" dirty="0" smtClean="0"/>
          </a:p>
          <a:p>
            <a:r>
              <a:rPr lang="en-US" altLang="zh-TW" sz="1200" dirty="0" smtClean="0"/>
              <a:t>NoSQL MongoDB </a:t>
            </a:r>
            <a:r>
              <a:rPr lang="zh-TW" altLang="en-US" sz="1200" dirty="0" smtClean="0"/>
              <a:t> 文件導向</a:t>
            </a:r>
            <a:r>
              <a:rPr lang="en-US" altLang="zh-TW" sz="1200" dirty="0" smtClean="0"/>
              <a:t>,</a:t>
            </a:r>
            <a:r>
              <a:rPr lang="zh-TW" altLang="en-US" sz="1200" dirty="0" smtClean="0"/>
              <a:t>儲存所有資料與模擬模型有關的</a:t>
            </a:r>
            <a:endParaRPr lang="en-US" altLang="zh-TW" sz="1200" dirty="0" smtClean="0"/>
          </a:p>
          <a:p>
            <a:endParaRPr lang="en-US" altLang="zh-TW" sz="1200" dirty="0" smtClean="0"/>
          </a:p>
          <a:p>
            <a:r>
              <a:rPr lang="zh-TW" altLang="en-US" sz="1200" dirty="0" smtClean="0"/>
              <a:t>模擬的計算方式是由網路連接而成的輕量化的</a:t>
            </a:r>
            <a:r>
              <a:rPr lang="en-US" altLang="zh-TW" sz="1200" dirty="0" smtClean="0"/>
              <a:t>worker</a:t>
            </a:r>
            <a:r>
              <a:rPr lang="zh-TW" altLang="en-US" sz="1200" dirty="0" smtClean="0"/>
              <a:t>來計算</a:t>
            </a:r>
            <a:r>
              <a:rPr lang="en-US" altLang="zh-TW" sz="1200" dirty="0" smtClean="0"/>
              <a:t>,</a:t>
            </a:r>
            <a:r>
              <a:rPr lang="zh-TW" altLang="en-US" sz="1200" dirty="0" smtClean="0"/>
              <a:t>也是以</a:t>
            </a:r>
            <a:r>
              <a:rPr lang="en-US" altLang="zh-TW" sz="1200" dirty="0" smtClean="0"/>
              <a:t>java</a:t>
            </a:r>
            <a:r>
              <a:rPr lang="zh-TW" altLang="en-US" sz="1200" dirty="0" smtClean="0"/>
              <a:t>撰寫</a:t>
            </a:r>
            <a:r>
              <a:rPr lang="en-US" altLang="zh-TW" sz="1200" dirty="0" smtClean="0"/>
              <a:t>,</a:t>
            </a:r>
            <a:r>
              <a:rPr lang="zh-TW" altLang="en-US" sz="1200" dirty="0" smtClean="0"/>
              <a:t>以</a:t>
            </a:r>
            <a:r>
              <a:rPr lang="en-US" altLang="zh-TW" sz="1200" dirty="0" smtClean="0"/>
              <a:t>java message</a:t>
            </a:r>
            <a:r>
              <a:rPr lang="en-US" altLang="zh-TW" sz="1200" baseline="0" dirty="0" smtClean="0"/>
              <a:t> service(JMS)</a:t>
            </a:r>
            <a:r>
              <a:rPr lang="zh-TW" altLang="en-US" sz="1200" baseline="0" dirty="0" smtClean="0"/>
              <a:t>與後端通訊</a:t>
            </a:r>
            <a:endParaRPr lang="en-US" altLang="zh-TW" sz="1200" baseline="0" dirty="0" smtClean="0"/>
          </a:p>
          <a:p>
            <a:endParaRPr lang="en-US" altLang="zh-TW" sz="1200" baseline="0" dirty="0" smtClean="0"/>
          </a:p>
          <a:p>
            <a:r>
              <a:rPr lang="en-US" altLang="zh-TW" sz="1200" dirty="0" smtClean="0"/>
              <a:t>Apache </a:t>
            </a:r>
            <a:r>
              <a:rPr lang="en-US" altLang="zh-TW" sz="1200" dirty="0" err="1" smtClean="0"/>
              <a:t>ActiveMQ</a:t>
            </a:r>
            <a:r>
              <a:rPr lang="en-US" altLang="zh-TW" sz="1200" dirty="0" smtClean="0"/>
              <a:t> </a:t>
            </a:r>
            <a:r>
              <a:rPr lang="zh-TW" altLang="en-US" sz="1200" dirty="0" smtClean="0"/>
              <a:t>作為可靠的傳遞訊息管道</a:t>
            </a:r>
            <a:r>
              <a:rPr lang="en-US" altLang="zh-TW" sz="1200" dirty="0" smtClean="0"/>
              <a:t>,</a:t>
            </a:r>
            <a:r>
              <a:rPr lang="zh-TW" altLang="en-US" sz="1200" dirty="0" smtClean="0"/>
              <a:t>包含模擬的要求</a:t>
            </a:r>
            <a:r>
              <a:rPr lang="en-US" altLang="zh-TW" sz="1200" dirty="0" smtClean="0"/>
              <a:t>,</a:t>
            </a:r>
            <a:r>
              <a:rPr lang="zh-TW" altLang="en-US" sz="1200" dirty="0" smtClean="0"/>
              <a:t>結果和狀態更新</a:t>
            </a:r>
            <a:endParaRPr lang="en-US" altLang="zh-TW" sz="1200" dirty="0" smtClean="0"/>
          </a:p>
          <a:p>
            <a:endParaRPr lang="en-US" altLang="zh-TW" sz="1200" dirty="0" smtClean="0"/>
          </a:p>
          <a:p>
            <a:r>
              <a:rPr lang="zh-TW" altLang="en-US" sz="1200" dirty="0" smtClean="0"/>
              <a:t>使用者介面以</a:t>
            </a:r>
            <a:r>
              <a:rPr lang="en-US" altLang="zh-TW" sz="1200" dirty="0" smtClean="0"/>
              <a:t>AngularJS JavaScript </a:t>
            </a:r>
            <a:r>
              <a:rPr lang="zh-TW" altLang="en-US" sz="1200" dirty="0" smtClean="0"/>
              <a:t>單一網頁程式組成</a:t>
            </a:r>
            <a:endParaRPr lang="en-US" altLang="zh-TW" sz="1200" dirty="0" smtClean="0"/>
          </a:p>
          <a:p>
            <a:endParaRPr lang="en-US" altLang="zh-TW" sz="1200" dirty="0" smtClean="0"/>
          </a:p>
          <a:p>
            <a:r>
              <a:rPr lang="en-US" altLang="zh-TW" sz="1200" dirty="0" smtClean="0"/>
              <a:t>UI</a:t>
            </a:r>
            <a:r>
              <a:rPr lang="zh-TW" altLang="en-US" sz="1200" dirty="0" smtClean="0"/>
              <a:t>和後端程式的通訊已</a:t>
            </a:r>
            <a:r>
              <a:rPr lang="en-US" altLang="zh-TW" sz="1200" dirty="0" smtClean="0"/>
              <a:t>HTTP</a:t>
            </a:r>
            <a:r>
              <a:rPr lang="zh-TW" altLang="en-US" sz="1200" dirty="0" smtClean="0"/>
              <a:t> </a:t>
            </a:r>
            <a:r>
              <a:rPr lang="en-US" altLang="zh-TW" sz="1200" dirty="0" smtClean="0"/>
              <a:t>Rest API</a:t>
            </a:r>
            <a:r>
              <a:rPr lang="zh-TW" altLang="en-US" sz="1200" dirty="0" smtClean="0"/>
              <a:t>和網頁端口進行通訊</a:t>
            </a:r>
            <a:endParaRPr lang="en-US" altLang="zh-TW" dirty="0" smtClean="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28</a:t>
            </a:fld>
            <a:endParaRPr lang="zh-TW" altLang="en-US"/>
          </a:p>
        </p:txBody>
      </p:sp>
    </p:spTree>
    <p:extLst>
      <p:ext uri="{BB962C8B-B14F-4D97-AF65-F5344CB8AC3E}">
        <p14:creationId xmlns:p14="http://schemas.microsoft.com/office/powerpoint/2010/main" val="2696407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a:bodyPr>
          <a:lstStyle/>
          <a:p>
            <a:r>
              <a:rPr lang="zh-TW" altLang="en-US" dirty="0" smtClean="0"/>
              <a:t>圖</a:t>
            </a:r>
            <a:r>
              <a:rPr lang="en-US" altLang="zh-TW" dirty="0" smtClean="0"/>
              <a:t>1</a:t>
            </a:r>
            <a:r>
              <a:rPr lang="zh-TW" altLang="en-US" dirty="0" smtClean="0"/>
              <a:t>顯示</a:t>
            </a:r>
            <a:r>
              <a:rPr lang="en-US" altLang="zh-TW" dirty="0" smtClean="0"/>
              <a:t>ATHENA</a:t>
            </a:r>
            <a:r>
              <a:rPr lang="zh-TW" altLang="en-US" dirty="0" smtClean="0"/>
              <a:t>用於模擬</a:t>
            </a:r>
            <a:r>
              <a:rPr lang="en-US" altLang="zh-TW" dirty="0" smtClean="0"/>
              <a:t>10</a:t>
            </a:r>
            <a:r>
              <a:rPr lang="zh-TW" altLang="en-US" dirty="0" smtClean="0"/>
              <a:t>年份的澳洲軍隊的直升機飛行員的連續訓練情況</a:t>
            </a:r>
            <a:endParaRPr lang="en-US" altLang="zh-TW" dirty="0" smtClean="0"/>
          </a:p>
          <a:p>
            <a:r>
              <a:rPr lang="zh-TW" altLang="en-US" dirty="0" smtClean="0"/>
              <a:t>情景圖以</a:t>
            </a:r>
            <a:r>
              <a:rPr lang="en-US" altLang="zh-TW" sz="1200" dirty="0" smtClean="0"/>
              <a:t>Sankey diagram</a:t>
            </a:r>
            <a:r>
              <a:rPr lang="zh-TW" altLang="en-US" sz="1200" dirty="0" smtClean="0"/>
              <a:t>呈現</a:t>
            </a:r>
            <a:endParaRPr lang="en-US" altLang="zh-TW" sz="1200" dirty="0" smtClean="0"/>
          </a:p>
          <a:p>
            <a:r>
              <a:rPr lang="zh-TW" altLang="en-US" dirty="0" smtClean="0"/>
              <a:t>上層的部分顯示連續訓練過程的分層流動結構</a:t>
            </a:r>
            <a:r>
              <a:rPr lang="en-US" altLang="zh-TW" dirty="0" smtClean="0"/>
              <a:t>(</a:t>
            </a:r>
            <a:r>
              <a:rPr lang="zh-TW" altLang="en-US" dirty="0" smtClean="0"/>
              <a:t>方向由左而右</a:t>
            </a:r>
            <a:r>
              <a:rPr lang="en-US" altLang="zh-TW" dirty="0" smtClean="0"/>
              <a:t>)</a:t>
            </a:r>
          </a:p>
          <a:p>
            <a:endParaRPr lang="en-US" altLang="zh-TW" dirty="0" smtClean="0"/>
          </a:p>
          <a:p>
            <a:r>
              <a:rPr lang="zh-TW" altLang="en-US" dirty="0" smtClean="0"/>
              <a:t>學生和新生來自不同的地方</a:t>
            </a:r>
            <a:r>
              <a:rPr lang="en-US" altLang="zh-TW" dirty="0" smtClean="0"/>
              <a:t>,</a:t>
            </a:r>
            <a:r>
              <a:rPr lang="zh-TW" altLang="en-US" dirty="0" smtClean="0"/>
              <a:t>有的來自飛行學校畢業</a:t>
            </a:r>
            <a:r>
              <a:rPr lang="en-US" altLang="zh-TW" dirty="0" smtClean="0"/>
              <a:t>,</a:t>
            </a:r>
            <a:r>
              <a:rPr lang="zh-TW" altLang="en-US" dirty="0" smtClean="0"/>
              <a:t>或是上過幾種不同的課程</a:t>
            </a:r>
            <a:r>
              <a:rPr lang="en-US" altLang="zh-TW" dirty="0" smtClean="0"/>
              <a:t>,</a:t>
            </a:r>
            <a:r>
              <a:rPr lang="zh-TW" altLang="en-US" dirty="0" smtClean="0"/>
              <a:t>像是基本飛行訓練</a:t>
            </a:r>
            <a:r>
              <a:rPr lang="en-US" altLang="zh-TW" dirty="0" smtClean="0"/>
              <a:t>,</a:t>
            </a:r>
            <a:r>
              <a:rPr lang="zh-TW" altLang="en-US" dirty="0" smtClean="0"/>
              <a:t>在飛行學校的進階飛行訓練</a:t>
            </a:r>
            <a:endParaRPr lang="en-US" altLang="zh-TW" dirty="0" smtClean="0"/>
          </a:p>
          <a:p>
            <a:r>
              <a:rPr lang="zh-TW" altLang="en-US" dirty="0" smtClean="0"/>
              <a:t>這些地點分布在澳洲各地</a:t>
            </a:r>
            <a:r>
              <a:rPr lang="en-US" altLang="zh-TW" dirty="0" smtClean="0"/>
              <a:t>,</a:t>
            </a:r>
            <a:r>
              <a:rPr lang="zh-TW" altLang="en-US" dirty="0" smtClean="0"/>
              <a:t>學生可能通過或未通過課程</a:t>
            </a:r>
            <a:r>
              <a:rPr lang="en-US" altLang="zh-TW" dirty="0" smtClean="0"/>
              <a:t>,</a:t>
            </a:r>
            <a:r>
              <a:rPr lang="zh-TW" altLang="en-US" dirty="0" smtClean="0"/>
              <a:t>若學生未通過</a:t>
            </a:r>
            <a:r>
              <a:rPr lang="en-US" altLang="zh-TW" dirty="0" smtClean="0"/>
              <a:t>,</a:t>
            </a:r>
            <a:r>
              <a:rPr lang="zh-TW" altLang="en-US" dirty="0" smtClean="0"/>
              <a:t>有可能結束在澳洲軍隊的飛行生涯</a:t>
            </a:r>
            <a:r>
              <a:rPr lang="en-US" altLang="zh-TW" dirty="0" smtClean="0"/>
              <a:t/>
            </a:r>
            <a:br>
              <a:rPr lang="en-US" altLang="zh-TW" dirty="0" smtClean="0"/>
            </a:br>
            <a:r>
              <a:rPr lang="en-US" altLang="zh-TW" dirty="0" smtClean="0"/>
              <a:t/>
            </a:r>
            <a:br>
              <a:rPr lang="en-US" altLang="zh-TW" dirty="0" smtClean="0"/>
            </a:br>
            <a:r>
              <a:rPr lang="zh-TW" altLang="en-US" dirty="0" smtClean="0"/>
              <a:t>可以看到</a:t>
            </a:r>
            <a:r>
              <a:rPr lang="en-US" altLang="zh-TW" dirty="0" smtClean="0"/>
              <a:t>,</a:t>
            </a:r>
            <a:r>
              <a:rPr lang="zh-TW" altLang="en-US" dirty="0" smtClean="0"/>
              <a:t>在培訓過程</a:t>
            </a:r>
            <a:r>
              <a:rPr lang="en-US" altLang="zh-TW" dirty="0" smtClean="0"/>
              <a:t>,</a:t>
            </a:r>
            <a:r>
              <a:rPr lang="zh-TW" altLang="en-US" dirty="0" smtClean="0"/>
              <a:t>有多條路徑</a:t>
            </a:r>
            <a:r>
              <a:rPr lang="en-US" altLang="zh-TW" dirty="0" smtClean="0"/>
              <a:t>/</a:t>
            </a:r>
            <a:r>
              <a:rPr lang="zh-TW" altLang="en-US" dirty="0" smtClean="0"/>
              <a:t>生涯</a:t>
            </a:r>
            <a:r>
              <a:rPr lang="en-US" altLang="zh-TW" dirty="0" smtClean="0"/>
              <a:t>,</a:t>
            </a:r>
            <a:r>
              <a:rPr lang="zh-TW" altLang="en-US" dirty="0" smtClean="0"/>
              <a:t>例如那些希望成為飛行員或是導航員的人</a:t>
            </a:r>
            <a:endParaRPr lang="en-US" altLang="zh-TW" dirty="0" smtClean="0"/>
          </a:p>
          <a:p>
            <a:r>
              <a:rPr lang="zh-TW" altLang="en-US" dirty="0" smtClean="0"/>
              <a:t>受過訓練的飛行員有可能會去服役或是成為教練</a:t>
            </a:r>
            <a:endParaRPr lang="en-US" altLang="zh-TW" dirty="0" smtClean="0"/>
          </a:p>
          <a:p>
            <a:r>
              <a:rPr lang="zh-TW" altLang="en-US" dirty="0" smtClean="0"/>
              <a:t>教練太多或太少都會影響培訓過程</a:t>
            </a:r>
            <a:r>
              <a:rPr lang="en-US" altLang="zh-TW" dirty="0" smtClean="0"/>
              <a:t>,</a:t>
            </a:r>
            <a:r>
              <a:rPr lang="zh-TW" altLang="en-US" dirty="0" smtClean="0"/>
              <a:t>例如未來學員或受訓人員的錄取都會受到影響</a:t>
            </a:r>
            <a:r>
              <a:rPr lang="en-US" altLang="zh-TW" dirty="0" smtClean="0"/>
              <a:t>,</a:t>
            </a:r>
            <a:r>
              <a:rPr lang="zh-TW" altLang="en-US" dirty="0" smtClean="0"/>
              <a:t>或者根據人員流動的情況</a:t>
            </a:r>
            <a:r>
              <a:rPr lang="en-US" altLang="zh-TW" dirty="0" smtClean="0"/>
              <a:t>,</a:t>
            </a:r>
            <a:r>
              <a:rPr lang="zh-TW" altLang="en-US" dirty="0" smtClean="0"/>
              <a:t>課程合格或不合格的學生會更多</a:t>
            </a:r>
            <a:endParaRPr lang="en-US" altLang="zh-TW" dirty="0" smtClean="0"/>
          </a:p>
          <a:p>
            <a:r>
              <a:rPr lang="zh-TW" altLang="en-US" dirty="0" smtClean="0"/>
              <a:t>需注意的是因為這是稀少的資源</a:t>
            </a:r>
            <a:r>
              <a:rPr lang="en-US" altLang="zh-TW" dirty="0" smtClean="0"/>
              <a:t>,</a:t>
            </a:r>
            <a:r>
              <a:rPr lang="zh-TW" altLang="en-US" dirty="0" smtClean="0"/>
              <a:t>所以這是一個難題</a:t>
            </a:r>
            <a:r>
              <a:rPr lang="en-US" altLang="zh-TW" dirty="0" smtClean="0"/>
              <a:t>,</a:t>
            </a:r>
            <a:r>
              <a:rPr lang="zh-TW" altLang="en-US" dirty="0" smtClean="0"/>
              <a:t>尤其是通常只有一百多人成為受訓的飛行員</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場景時間軸</a:t>
            </a:r>
            <a:r>
              <a:rPr lang="en-US" altLang="zh-TW" dirty="0" smtClean="0"/>
              <a:t>(</a:t>
            </a:r>
            <a:r>
              <a:rPr lang="zh-TW" altLang="en-US" dirty="0" smtClean="0"/>
              <a:t>在底部</a:t>
            </a:r>
            <a:r>
              <a:rPr lang="en-US" altLang="zh-TW" dirty="0" smtClean="0"/>
              <a:t>)</a:t>
            </a:r>
            <a:r>
              <a:rPr lang="zh-TW" altLang="en-US" dirty="0" smtClean="0"/>
              <a:t> 顯示整個模擬時間範圍內的學員或教練的數量。蒙地卡羅模擬和最佳化招募演算法用於建立這些結果</a:t>
            </a:r>
            <a:r>
              <a:rPr lang="en-US" altLang="zh-TW" dirty="0" smtClean="0"/>
              <a:t/>
            </a:r>
            <a:br>
              <a:rPr lang="en-US" altLang="zh-TW" dirty="0" smtClean="0"/>
            </a:br>
            <a:r>
              <a:rPr lang="en-US" altLang="zh-TW" dirty="0" smtClean="0"/>
              <a:t/>
            </a:r>
            <a:br>
              <a:rPr lang="en-US" altLang="zh-TW" dirty="0" smtClean="0"/>
            </a:br>
            <a:r>
              <a:rPr lang="zh-TW" altLang="en-US" sz="1200" b="0" i="0" dirty="0" smtClean="0"/>
              <a:t>模擬的狀態顯示再圖一的左下角</a:t>
            </a:r>
            <a:r>
              <a:rPr lang="en-US" altLang="zh-TW" sz="1200" b="0" i="0" dirty="0" smtClean="0"/>
              <a:t>,</a:t>
            </a:r>
            <a:r>
              <a:rPr lang="zh-TW" altLang="en-US" sz="1200" b="0" i="0" dirty="0" smtClean="0"/>
              <a:t>執行中的是橘色</a:t>
            </a:r>
            <a:r>
              <a:rPr lang="en-US" altLang="zh-TW" sz="1200" b="0" i="0" dirty="0" smtClean="0"/>
              <a:t>,</a:t>
            </a:r>
            <a:r>
              <a:rPr lang="zh-TW" altLang="en-US" sz="1200" b="0" i="0" dirty="0" smtClean="0"/>
              <a:t>完成的是綠色</a:t>
            </a:r>
            <a:endParaRPr lang="en-US" altLang="zh-TW" sz="1200" b="0" i="0" dirty="0" smtClean="0"/>
          </a:p>
          <a:p>
            <a:endParaRPr lang="en-US" altLang="zh-TW" dirty="0" smtClean="0"/>
          </a:p>
          <a:p>
            <a:endParaRPr lang="zh-TW" altLang="en-US" dirty="0" smtClean="0"/>
          </a:p>
          <a:p>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29</a:t>
            </a:fld>
            <a:endParaRPr lang="zh-TW" altLang="en-US"/>
          </a:p>
        </p:txBody>
      </p:sp>
    </p:spTree>
    <p:extLst>
      <p:ext uri="{BB962C8B-B14F-4D97-AF65-F5344CB8AC3E}">
        <p14:creationId xmlns:p14="http://schemas.microsoft.com/office/powerpoint/2010/main" val="1231000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圖</a:t>
            </a:r>
            <a:r>
              <a:rPr lang="en-US" altLang="zh-TW" dirty="0" smtClean="0"/>
              <a:t>1</a:t>
            </a:r>
            <a:r>
              <a:rPr lang="zh-TW" altLang="en-US" dirty="0" smtClean="0"/>
              <a:t>顯示</a:t>
            </a:r>
            <a:r>
              <a:rPr lang="en-US" altLang="zh-TW" dirty="0" smtClean="0"/>
              <a:t>ATHENA</a:t>
            </a:r>
            <a:r>
              <a:rPr lang="zh-TW" altLang="en-US" dirty="0" smtClean="0"/>
              <a:t>用於模擬</a:t>
            </a:r>
            <a:r>
              <a:rPr lang="en-US" altLang="zh-TW" dirty="0" smtClean="0"/>
              <a:t>10</a:t>
            </a:r>
            <a:r>
              <a:rPr lang="zh-TW" altLang="en-US" dirty="0" smtClean="0"/>
              <a:t>年份的澳洲軍隊的直升機飛行員的連續訓練情況</a:t>
            </a:r>
            <a:endParaRPr lang="en-US" altLang="zh-TW" dirty="0" smtClean="0"/>
          </a:p>
          <a:p>
            <a:r>
              <a:rPr lang="zh-TW" altLang="en-US" dirty="0" smtClean="0"/>
              <a:t>情景圖以</a:t>
            </a:r>
            <a:r>
              <a:rPr lang="en-US" altLang="zh-TW" sz="1200" dirty="0" smtClean="0"/>
              <a:t>Sankey diagram</a:t>
            </a:r>
            <a:r>
              <a:rPr lang="zh-TW" altLang="en-US" sz="1200" dirty="0" smtClean="0"/>
              <a:t>呈現</a:t>
            </a:r>
            <a:endParaRPr lang="en-US" altLang="zh-TW" sz="1200" dirty="0" smtClean="0"/>
          </a:p>
          <a:p>
            <a:r>
              <a:rPr lang="zh-TW" altLang="en-US" dirty="0" smtClean="0"/>
              <a:t>上層的部分顯示連續訓練過程的分層流動結構</a:t>
            </a:r>
            <a:r>
              <a:rPr lang="en-US" altLang="zh-TW" dirty="0" smtClean="0"/>
              <a:t>(</a:t>
            </a:r>
            <a:r>
              <a:rPr lang="zh-TW" altLang="en-US" dirty="0" smtClean="0"/>
              <a:t>方向由左而右</a:t>
            </a:r>
            <a:r>
              <a:rPr lang="en-US" altLang="zh-TW" dirty="0" smtClean="0"/>
              <a:t>)</a:t>
            </a:r>
          </a:p>
          <a:p>
            <a:endParaRPr lang="en-US" altLang="zh-TW" dirty="0" smtClean="0"/>
          </a:p>
          <a:p>
            <a:r>
              <a:rPr lang="zh-TW" altLang="en-US" dirty="0" smtClean="0"/>
              <a:t>學生和新生來自不同的地方</a:t>
            </a:r>
            <a:r>
              <a:rPr lang="en-US" altLang="zh-TW" dirty="0" smtClean="0"/>
              <a:t>,</a:t>
            </a:r>
            <a:r>
              <a:rPr lang="zh-TW" altLang="en-US" dirty="0" smtClean="0"/>
              <a:t>有的來自飛行學校畢業</a:t>
            </a:r>
            <a:r>
              <a:rPr lang="en-US" altLang="zh-TW" dirty="0" smtClean="0"/>
              <a:t>,</a:t>
            </a:r>
            <a:r>
              <a:rPr lang="zh-TW" altLang="en-US" dirty="0" smtClean="0"/>
              <a:t>或是上過幾種不同的課程</a:t>
            </a:r>
            <a:r>
              <a:rPr lang="en-US" altLang="zh-TW" dirty="0" smtClean="0"/>
              <a:t>,</a:t>
            </a:r>
            <a:r>
              <a:rPr lang="zh-TW" altLang="en-US" dirty="0" smtClean="0"/>
              <a:t>像是基本飛行訓練</a:t>
            </a:r>
            <a:r>
              <a:rPr lang="en-US" altLang="zh-TW" dirty="0" smtClean="0"/>
              <a:t>,</a:t>
            </a:r>
            <a:r>
              <a:rPr lang="zh-TW" altLang="en-US" dirty="0" smtClean="0"/>
              <a:t>在飛行學校的進階飛行訓練</a:t>
            </a:r>
            <a:endParaRPr lang="en-US" altLang="zh-TW" dirty="0" smtClean="0"/>
          </a:p>
          <a:p>
            <a:r>
              <a:rPr lang="zh-TW" altLang="en-US" dirty="0" smtClean="0"/>
              <a:t>這些地點分布在澳洲各地</a:t>
            </a:r>
            <a:r>
              <a:rPr lang="en-US" altLang="zh-TW" dirty="0" smtClean="0"/>
              <a:t>,</a:t>
            </a:r>
            <a:r>
              <a:rPr lang="zh-TW" altLang="en-US" dirty="0" smtClean="0"/>
              <a:t>學生可能通過或未通過課程</a:t>
            </a:r>
            <a:r>
              <a:rPr lang="en-US" altLang="zh-TW" dirty="0" smtClean="0"/>
              <a:t>,</a:t>
            </a:r>
            <a:r>
              <a:rPr lang="zh-TW" altLang="en-US" dirty="0" smtClean="0"/>
              <a:t>若學生未通過</a:t>
            </a:r>
            <a:r>
              <a:rPr lang="en-US" altLang="zh-TW" dirty="0" smtClean="0"/>
              <a:t>,</a:t>
            </a:r>
            <a:r>
              <a:rPr lang="zh-TW" altLang="en-US" dirty="0" smtClean="0"/>
              <a:t>有可能結束在澳洲軍隊的飛行生涯</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30</a:t>
            </a:fld>
            <a:endParaRPr lang="zh-TW" altLang="en-US"/>
          </a:p>
        </p:txBody>
      </p:sp>
    </p:spTree>
    <p:extLst>
      <p:ext uri="{BB962C8B-B14F-4D97-AF65-F5344CB8AC3E}">
        <p14:creationId xmlns:p14="http://schemas.microsoft.com/office/powerpoint/2010/main" val="2033445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可以看到</a:t>
            </a:r>
            <a:r>
              <a:rPr lang="en-US" altLang="zh-TW" dirty="0" smtClean="0"/>
              <a:t>,</a:t>
            </a:r>
            <a:r>
              <a:rPr lang="zh-TW" altLang="en-US" dirty="0" smtClean="0"/>
              <a:t>在培訓過程</a:t>
            </a:r>
            <a:r>
              <a:rPr lang="en-US" altLang="zh-TW" dirty="0" smtClean="0"/>
              <a:t>,</a:t>
            </a:r>
            <a:r>
              <a:rPr lang="zh-TW" altLang="en-US" dirty="0" smtClean="0"/>
              <a:t>有多條路徑</a:t>
            </a:r>
            <a:r>
              <a:rPr lang="en-US" altLang="zh-TW" dirty="0" smtClean="0"/>
              <a:t>/</a:t>
            </a:r>
            <a:r>
              <a:rPr lang="zh-TW" altLang="en-US" dirty="0" smtClean="0"/>
              <a:t>生涯</a:t>
            </a:r>
            <a:r>
              <a:rPr lang="en-US" altLang="zh-TW" dirty="0" smtClean="0"/>
              <a:t>,</a:t>
            </a:r>
            <a:r>
              <a:rPr lang="zh-TW" altLang="en-US" dirty="0" smtClean="0"/>
              <a:t>例如那些希望成為飛行員或是導航員的人</a:t>
            </a:r>
            <a:endParaRPr lang="en-US" altLang="zh-TW" dirty="0" smtClean="0"/>
          </a:p>
          <a:p>
            <a:r>
              <a:rPr lang="zh-TW" altLang="en-US" dirty="0" smtClean="0"/>
              <a:t>受過訓練的飛行員有可能會去服役或是成為教練</a:t>
            </a:r>
            <a:endParaRPr lang="en-US" altLang="zh-TW" dirty="0" smtClean="0"/>
          </a:p>
          <a:p>
            <a:r>
              <a:rPr lang="zh-TW" altLang="en-US" dirty="0" smtClean="0"/>
              <a:t>教練太多或太少都會影響培訓過程</a:t>
            </a:r>
            <a:r>
              <a:rPr lang="en-US" altLang="zh-TW" dirty="0" smtClean="0"/>
              <a:t>,</a:t>
            </a:r>
            <a:r>
              <a:rPr lang="zh-TW" altLang="en-US" dirty="0" smtClean="0"/>
              <a:t>例如未來學員或受訓人員的錄取都會受到影響</a:t>
            </a:r>
            <a:r>
              <a:rPr lang="en-US" altLang="zh-TW" dirty="0" smtClean="0"/>
              <a:t>,</a:t>
            </a:r>
            <a:r>
              <a:rPr lang="zh-TW" altLang="en-US" dirty="0" smtClean="0"/>
              <a:t>或者根據人員流動的情況</a:t>
            </a:r>
            <a:r>
              <a:rPr lang="en-US" altLang="zh-TW" dirty="0" smtClean="0"/>
              <a:t>,</a:t>
            </a:r>
            <a:r>
              <a:rPr lang="zh-TW" altLang="en-US" dirty="0" smtClean="0"/>
              <a:t>課程合格或不合格的學生會更多</a:t>
            </a:r>
            <a:endParaRPr lang="en-US" altLang="zh-TW" dirty="0" smtClean="0"/>
          </a:p>
          <a:p>
            <a:r>
              <a:rPr lang="zh-TW" altLang="en-US" dirty="0" smtClean="0"/>
              <a:t>需注意的是因為這是稀少的資源</a:t>
            </a:r>
            <a:r>
              <a:rPr lang="en-US" altLang="zh-TW" dirty="0" smtClean="0"/>
              <a:t>,</a:t>
            </a:r>
            <a:r>
              <a:rPr lang="zh-TW" altLang="en-US" dirty="0" smtClean="0"/>
              <a:t>所以這是一個難題</a:t>
            </a:r>
            <a:r>
              <a:rPr lang="en-US" altLang="zh-TW" dirty="0" smtClean="0"/>
              <a:t>,</a:t>
            </a:r>
            <a:r>
              <a:rPr lang="zh-TW" altLang="en-US" dirty="0" smtClean="0"/>
              <a:t>尤其是通常只有一百多人成為受訓的飛行員</a:t>
            </a:r>
            <a:endParaRPr lang="en-US" altLang="zh-TW" dirty="0" smtClean="0"/>
          </a:p>
          <a:p>
            <a:r>
              <a:rPr lang="zh-TW" altLang="en-US" dirty="0" smtClean="0"/>
              <a:t>場景時間軸</a:t>
            </a:r>
            <a:r>
              <a:rPr lang="en-US" altLang="zh-TW" dirty="0" smtClean="0"/>
              <a:t>(</a:t>
            </a:r>
            <a:r>
              <a:rPr lang="zh-TW" altLang="en-US" dirty="0" smtClean="0"/>
              <a:t>在底部</a:t>
            </a:r>
            <a:r>
              <a:rPr lang="en-US" altLang="zh-TW" dirty="0" smtClean="0"/>
              <a:t>)</a:t>
            </a:r>
            <a:r>
              <a:rPr lang="zh-TW" altLang="en-US" dirty="0" smtClean="0"/>
              <a:t> 顯示整個模擬時間範圍內的學員或教練的數量。蒙地卡羅模擬和最佳化招募演算法用於建立這些結果</a:t>
            </a:r>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31</a:t>
            </a:fld>
            <a:endParaRPr lang="zh-TW" altLang="en-US"/>
          </a:p>
        </p:txBody>
      </p:sp>
    </p:spTree>
    <p:extLst>
      <p:ext uri="{BB962C8B-B14F-4D97-AF65-F5344CB8AC3E}">
        <p14:creationId xmlns:p14="http://schemas.microsoft.com/office/powerpoint/2010/main" val="2337860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ATHENA</a:t>
            </a:r>
            <a:r>
              <a:rPr lang="zh-TW" altLang="en-US" sz="1200" dirty="0" smtClean="0"/>
              <a:t>的模擬程式可以設定成集中計算資源</a:t>
            </a:r>
            <a:r>
              <a:rPr lang="en-US" altLang="zh-TW" sz="1200" dirty="0" smtClean="0"/>
              <a:t>,</a:t>
            </a:r>
            <a:r>
              <a:rPr lang="zh-TW" altLang="en-US" sz="1200" dirty="0" smtClean="0"/>
              <a:t>特別是其中啟動某個最佳化演算法</a:t>
            </a:r>
            <a:endParaRPr lang="en-US" altLang="zh-TW" sz="1200" dirty="0" smtClean="0"/>
          </a:p>
          <a:p>
            <a:r>
              <a:rPr lang="zh-TW" altLang="en-US" dirty="0" smtClean="0"/>
              <a:t>因此</a:t>
            </a:r>
            <a:r>
              <a:rPr lang="en-US" altLang="zh-TW" dirty="0" smtClean="0"/>
              <a:t>,</a:t>
            </a:r>
            <a:r>
              <a:rPr lang="zh-TW" altLang="en-US" dirty="0" smtClean="0"/>
              <a:t>作者設計了一個主</a:t>
            </a:r>
            <a:r>
              <a:rPr lang="en-US" altLang="zh-TW" dirty="0" smtClean="0"/>
              <a:t>worker</a:t>
            </a:r>
            <a:r>
              <a:rPr lang="zh-TW" altLang="en-US" dirty="0" smtClean="0"/>
              <a:t>遠端運作系統</a:t>
            </a:r>
            <a:r>
              <a:rPr lang="en-US" altLang="zh-TW" dirty="0" smtClean="0"/>
              <a:t>,</a:t>
            </a:r>
            <a:r>
              <a:rPr lang="zh-TW" altLang="en-US" dirty="0" smtClean="0"/>
              <a:t>可提供高性能</a:t>
            </a:r>
            <a:r>
              <a:rPr lang="en-US" altLang="zh-TW" dirty="0" smtClean="0"/>
              <a:t>,</a:t>
            </a:r>
            <a:r>
              <a:rPr lang="zh-TW" altLang="en-US" dirty="0" smtClean="0"/>
              <a:t>可擴展的模擬環境</a:t>
            </a:r>
            <a:r>
              <a:rPr lang="en-US" altLang="zh-TW" dirty="0" smtClean="0"/>
              <a:t>,</a:t>
            </a:r>
            <a:r>
              <a:rPr lang="zh-TW" altLang="en-US" dirty="0" smtClean="0"/>
              <a:t>如圖</a:t>
            </a:r>
            <a:r>
              <a:rPr lang="en-US" altLang="zh-TW" dirty="0" smtClean="0"/>
              <a:t>2</a:t>
            </a:r>
            <a:r>
              <a:rPr lang="zh-TW" altLang="en-US" dirty="0" smtClean="0"/>
              <a:t>所示</a:t>
            </a:r>
            <a:endParaRPr lang="en-US" altLang="zh-TW" dirty="0" smtClean="0"/>
          </a:p>
          <a:p>
            <a:r>
              <a:rPr lang="zh-TW" altLang="en-US" dirty="0" smtClean="0"/>
              <a:t>蒙地卡羅模擬</a:t>
            </a:r>
            <a:r>
              <a:rPr lang="en-US" altLang="zh-TW" dirty="0" smtClean="0"/>
              <a:t>,</a:t>
            </a:r>
            <a:r>
              <a:rPr lang="zh-TW" altLang="en-US" dirty="0" smtClean="0"/>
              <a:t>由同個</a:t>
            </a:r>
            <a:r>
              <a:rPr lang="en-US" altLang="zh-TW" dirty="0" smtClean="0"/>
              <a:t>process</a:t>
            </a:r>
            <a:r>
              <a:rPr lang="zh-TW" altLang="en-US" dirty="0" smtClean="0"/>
              <a:t>迭代組成</a:t>
            </a:r>
            <a:r>
              <a:rPr lang="en-US" altLang="zh-TW" dirty="0" smtClean="0"/>
              <a:t>,</a:t>
            </a:r>
            <a:r>
              <a:rPr lang="zh-TW" altLang="en-US" dirty="0" smtClean="0"/>
              <a:t>具有恰好的平行性</a:t>
            </a:r>
            <a:r>
              <a:rPr lang="en-US" altLang="zh-TW" dirty="0" smtClean="0"/>
              <a:t>,</a:t>
            </a:r>
            <a:r>
              <a:rPr lang="zh-TW" altLang="en-US" dirty="0" smtClean="0"/>
              <a:t>非常適合</a:t>
            </a:r>
            <a:r>
              <a:rPr lang="en-US" altLang="zh-TW" dirty="0" smtClean="0"/>
              <a:t>ATHENA</a:t>
            </a:r>
            <a:r>
              <a:rPr lang="zh-TW" altLang="en-US" dirty="0" smtClean="0"/>
              <a:t>系統環境</a:t>
            </a:r>
            <a:endParaRPr lang="en-US" altLang="zh-TW" dirty="0" smtClean="0"/>
          </a:p>
          <a:p>
            <a:r>
              <a:rPr lang="zh-TW" altLang="en-US" dirty="0" smtClean="0"/>
              <a:t>在</a:t>
            </a:r>
            <a:r>
              <a:rPr lang="en-US" altLang="zh-TW" dirty="0" smtClean="0"/>
              <a:t>master node</a:t>
            </a:r>
            <a:r>
              <a:rPr lang="zh-TW" altLang="en-US" dirty="0" smtClean="0"/>
              <a:t>中</a:t>
            </a:r>
            <a:r>
              <a:rPr lang="en-US" altLang="zh-TW" dirty="0" smtClean="0"/>
              <a:t>,</a:t>
            </a:r>
            <a:r>
              <a:rPr lang="zh-TW" altLang="en-US" dirty="0" smtClean="0"/>
              <a:t>工作執行系統是由一組模組化的服務組成</a:t>
            </a:r>
            <a:endParaRPr lang="en-US" altLang="zh-TW" dirty="0" smtClean="0"/>
          </a:p>
          <a:p>
            <a:r>
              <a:rPr lang="zh-TW" altLang="en-US" dirty="0" smtClean="0"/>
              <a:t>一個</a:t>
            </a:r>
            <a:r>
              <a:rPr lang="en-US" altLang="zh-TW" sz="1200" dirty="0" smtClean="0"/>
              <a:t>scenario</a:t>
            </a:r>
            <a:r>
              <a:rPr lang="zh-TW" altLang="en-US" dirty="0" smtClean="0"/>
              <a:t>被提交至模擬工作</a:t>
            </a:r>
            <a:r>
              <a:rPr lang="en-US" altLang="zh-TW" dirty="0" smtClean="0"/>
              <a:t>,</a:t>
            </a:r>
            <a:r>
              <a:rPr lang="en-US" altLang="zh-TW" sz="1200" dirty="0" smtClean="0"/>
              <a:t> scenario</a:t>
            </a:r>
            <a:r>
              <a:rPr lang="zh-TW" altLang="en-US" sz="1200" dirty="0" smtClean="0"/>
              <a:t> 服務啟動</a:t>
            </a:r>
            <a:r>
              <a:rPr lang="en-US" altLang="zh-TW" sz="1200" dirty="0" smtClean="0"/>
              <a:t>,</a:t>
            </a:r>
            <a:r>
              <a:rPr lang="zh-TW" altLang="en-US" sz="1200" dirty="0" smtClean="0"/>
              <a:t>用正確的輸入組出一個模擬模型</a:t>
            </a:r>
            <a:r>
              <a:rPr lang="en-US" altLang="zh-TW" sz="1200" dirty="0" smtClean="0"/>
              <a:t>,</a:t>
            </a:r>
            <a:r>
              <a:rPr lang="zh-TW" altLang="en-US" sz="1200" dirty="0" smtClean="0"/>
              <a:t>並為每個蒙地卡羅迭代建立一個小</a:t>
            </a:r>
            <a:r>
              <a:rPr lang="en-US" altLang="zh-TW" sz="1200" dirty="0" smtClean="0"/>
              <a:t>scenario</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32</a:t>
            </a:fld>
            <a:endParaRPr lang="zh-TW" altLang="en-US"/>
          </a:p>
        </p:txBody>
      </p:sp>
    </p:spTree>
    <p:extLst>
      <p:ext uri="{BB962C8B-B14F-4D97-AF65-F5344CB8AC3E}">
        <p14:creationId xmlns:p14="http://schemas.microsoft.com/office/powerpoint/2010/main" val="2023168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實際上</a:t>
            </a:r>
            <a:r>
              <a:rPr lang="en-US" altLang="zh-TW" dirty="0" smtClean="0"/>
              <a:t>,</a:t>
            </a:r>
            <a:r>
              <a:rPr lang="zh-TW" altLang="en-US" dirty="0" smtClean="0"/>
              <a:t>模擬被平行化為</a:t>
            </a:r>
            <a:r>
              <a:rPr lang="en-US" altLang="zh-TW" dirty="0" smtClean="0"/>
              <a:t>N</a:t>
            </a:r>
            <a:r>
              <a:rPr lang="zh-TW" altLang="en-US" dirty="0" smtClean="0"/>
              <a:t>個獨立的</a:t>
            </a:r>
            <a:r>
              <a:rPr lang="en-US" altLang="zh-TW" dirty="0" smtClean="0"/>
              <a:t>job,</a:t>
            </a:r>
            <a:r>
              <a:rPr lang="zh-TW" altLang="en-US" dirty="0" smtClean="0"/>
              <a:t>由</a:t>
            </a:r>
            <a:r>
              <a:rPr lang="en-US" altLang="zh-TW" dirty="0" smtClean="0"/>
              <a:t>job service</a:t>
            </a:r>
            <a:r>
              <a:rPr lang="zh-TW" altLang="en-US" dirty="0" smtClean="0"/>
              <a:t>建立</a:t>
            </a:r>
            <a:r>
              <a:rPr lang="en-US" altLang="zh-TW" dirty="0" smtClean="0"/>
              <a:t>,job service</a:t>
            </a:r>
            <a:r>
              <a:rPr lang="zh-TW" altLang="en-US" dirty="0" smtClean="0"/>
              <a:t>負責管理</a:t>
            </a:r>
            <a:r>
              <a:rPr lang="en-US" altLang="zh-TW" dirty="0" smtClean="0"/>
              <a:t>job</a:t>
            </a:r>
            <a:r>
              <a:rPr lang="zh-TW" altLang="en-US" dirty="0" smtClean="0"/>
              <a:t>的狀態</a:t>
            </a:r>
            <a:r>
              <a:rPr lang="en-US" altLang="zh-TW" dirty="0" smtClean="0"/>
              <a:t>:</a:t>
            </a:r>
            <a:r>
              <a:rPr lang="zh-TW" altLang="en-US" dirty="0" smtClean="0"/>
              <a:t>建立</a:t>
            </a:r>
            <a:r>
              <a:rPr lang="en-US" altLang="zh-TW" dirty="0" smtClean="0"/>
              <a:t>,</a:t>
            </a:r>
            <a:r>
              <a:rPr lang="zh-TW" altLang="en-US" dirty="0" smtClean="0"/>
              <a:t>更新</a:t>
            </a:r>
            <a:r>
              <a:rPr lang="en-US" altLang="zh-TW" dirty="0" smtClean="0"/>
              <a:t>,</a:t>
            </a:r>
            <a:r>
              <a:rPr lang="zh-TW" altLang="en-US" dirty="0" smtClean="0"/>
              <a:t>取消</a:t>
            </a:r>
            <a:r>
              <a:rPr lang="en-US" altLang="zh-TW" dirty="0" smtClean="0"/>
              <a:t>job</a:t>
            </a:r>
            <a:r>
              <a:rPr lang="zh-TW" altLang="en-US" dirty="0" smtClean="0"/>
              <a:t>的執行。</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遠端</a:t>
            </a:r>
            <a:r>
              <a:rPr lang="en-US" altLang="zh-TW" dirty="0" smtClean="0"/>
              <a:t>Job</a:t>
            </a:r>
            <a:r>
              <a:rPr lang="zh-TW" altLang="en-US" dirty="0" smtClean="0"/>
              <a:t>執行介面與</a:t>
            </a:r>
            <a:r>
              <a:rPr lang="en-US" altLang="zh-TW" dirty="0" smtClean="0"/>
              <a:t>message broker</a:t>
            </a:r>
            <a:r>
              <a:rPr lang="zh-TW" altLang="en-US" dirty="0" smtClean="0"/>
              <a:t>之間介面是</a:t>
            </a:r>
            <a:r>
              <a:rPr lang="en-US" altLang="zh-TW" dirty="0" smtClean="0"/>
              <a:t>JMS(Java message</a:t>
            </a:r>
            <a:r>
              <a:rPr lang="en-US" altLang="zh-TW" baseline="0" dirty="0" smtClean="0"/>
              <a:t> service</a:t>
            </a:r>
            <a:r>
              <a:rPr lang="en-US" altLang="zh-TW" dirty="0" smtClean="0"/>
              <a:t>)</a:t>
            </a:r>
            <a:r>
              <a:rPr lang="zh-TW" altLang="en-US" dirty="0" smtClean="0"/>
              <a:t>。</a:t>
            </a:r>
            <a:r>
              <a:rPr lang="en-US" altLang="zh-TW" dirty="0" smtClean="0"/>
              <a:t>Job request</a:t>
            </a:r>
            <a:r>
              <a:rPr lang="zh-TW" altLang="en-US" dirty="0" smtClean="0"/>
              <a:t> </a:t>
            </a:r>
            <a:r>
              <a:rPr lang="en-US" altLang="zh-TW" dirty="0" smtClean="0"/>
              <a:t>queue</a:t>
            </a:r>
            <a:r>
              <a:rPr lang="zh-TW" altLang="en-US" dirty="0" smtClean="0"/>
              <a:t>包含多個</a:t>
            </a:r>
            <a:r>
              <a:rPr lang="en-US" altLang="zh-TW" dirty="0" smtClean="0"/>
              <a:t>job</a:t>
            </a:r>
            <a:r>
              <a:rPr lang="zh-TW" altLang="en-US" dirty="0" smtClean="0"/>
              <a:t>定義</a:t>
            </a:r>
            <a:r>
              <a:rPr lang="en-US" altLang="zh-TW" dirty="0" smtClean="0"/>
              <a:t>,</a:t>
            </a:r>
            <a:r>
              <a:rPr lang="zh-TW" altLang="en-US" dirty="0" smtClean="0"/>
              <a:t>準備由</a:t>
            </a:r>
            <a:r>
              <a:rPr lang="en-US" altLang="zh-TW" dirty="0" smtClean="0"/>
              <a:t>worker</a:t>
            </a:r>
            <a:r>
              <a:rPr lang="zh-TW" altLang="en-US" dirty="0" smtClean="0"/>
              <a:t>執行</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多個</a:t>
            </a:r>
            <a:r>
              <a:rPr lang="en-US" altLang="zh-TW" dirty="0" smtClean="0"/>
              <a:t>worker </a:t>
            </a:r>
            <a:r>
              <a:rPr lang="zh-TW" altLang="en-US" dirty="0" smtClean="0"/>
              <a:t>節點會執行來自</a:t>
            </a:r>
            <a:r>
              <a:rPr lang="en-US" altLang="zh-TW" dirty="0" smtClean="0"/>
              <a:t>job request queue</a:t>
            </a:r>
            <a:r>
              <a:rPr lang="zh-TW" altLang="en-US" dirty="0" smtClean="0"/>
              <a:t>的訊息。</a:t>
            </a:r>
            <a:r>
              <a:rPr lang="en-US" altLang="zh-TW" dirty="0" smtClean="0"/>
              <a:t>Worker nodes</a:t>
            </a:r>
            <a:r>
              <a:rPr lang="zh-TW" altLang="en-US" dirty="0" smtClean="0"/>
              <a:t>會解析</a:t>
            </a:r>
            <a:r>
              <a:rPr lang="en-US" altLang="zh-TW" dirty="0" smtClean="0"/>
              <a:t>job </a:t>
            </a:r>
            <a:r>
              <a:rPr lang="zh-TW" altLang="en-US" dirty="0" smtClean="0"/>
              <a:t>定義</a:t>
            </a:r>
            <a:r>
              <a:rPr lang="en-US" altLang="zh-TW" dirty="0" smtClean="0"/>
              <a:t>,</a:t>
            </a:r>
            <a:r>
              <a:rPr lang="zh-TW" altLang="en-US" dirty="0" smtClean="0"/>
              <a:t>讀取</a:t>
            </a:r>
            <a:r>
              <a:rPr lang="en-US" altLang="zh-TW" dirty="0" smtClean="0"/>
              <a:t>job inputs,</a:t>
            </a:r>
            <a:r>
              <a:rPr lang="zh-TW" altLang="en-US" dirty="0" smtClean="0"/>
              <a:t>執行模擬模型的其中一部份</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隨著</a:t>
            </a:r>
            <a:r>
              <a:rPr lang="en-US" altLang="zh-TW" dirty="0" smtClean="0"/>
              <a:t>queue</a:t>
            </a:r>
            <a:r>
              <a:rPr lang="zh-TW" altLang="en-US" dirty="0" smtClean="0"/>
              <a:t>的</a:t>
            </a:r>
            <a:r>
              <a:rPr lang="en-US" altLang="zh-TW" dirty="0" smtClean="0"/>
              <a:t>jobs</a:t>
            </a:r>
            <a:r>
              <a:rPr lang="zh-TW" altLang="en-US" dirty="0" smtClean="0"/>
              <a:t>執行完成</a:t>
            </a:r>
            <a:r>
              <a:rPr lang="en-US" altLang="zh-TW" dirty="0" smtClean="0"/>
              <a:t>,worker</a:t>
            </a:r>
            <a:r>
              <a:rPr lang="zh-TW" altLang="en-US" dirty="0" smtClean="0"/>
              <a:t>透過</a:t>
            </a:r>
            <a:r>
              <a:rPr lang="en-US" altLang="zh-TW" dirty="0" smtClean="0"/>
              <a:t>job status queue</a:t>
            </a:r>
            <a:r>
              <a:rPr lang="zh-TW" altLang="en-US" dirty="0" smtClean="0"/>
              <a:t>送出狀態更新</a:t>
            </a:r>
            <a:r>
              <a:rPr lang="en-US" altLang="zh-TW" dirty="0" smtClean="0"/>
              <a:t>,</a:t>
            </a:r>
            <a:r>
              <a:rPr lang="zh-TW" altLang="en-US" dirty="0" smtClean="0"/>
              <a:t>再由</a:t>
            </a:r>
            <a:r>
              <a:rPr lang="en-US" altLang="zh-TW" dirty="0" smtClean="0"/>
              <a:t>master node</a:t>
            </a:r>
            <a:r>
              <a:rPr lang="zh-TW" altLang="en-US" dirty="0" smtClean="0"/>
              <a:t>處理</a:t>
            </a:r>
            <a:r>
              <a:rPr lang="en-US" altLang="zh-TW" dirty="0" smtClean="0"/>
              <a:t>,</a:t>
            </a:r>
            <a:r>
              <a:rPr lang="zh-TW" altLang="en-US" dirty="0" smtClean="0"/>
              <a:t>把更新後的進度傳給</a:t>
            </a:r>
            <a:r>
              <a:rPr lang="en-US" altLang="zh-TW" dirty="0" smtClean="0"/>
              <a:t>end-user</a:t>
            </a:r>
            <a:br>
              <a:rPr lang="en-US" altLang="zh-TW" dirty="0" smtClean="0"/>
            </a:br>
            <a:endParaRPr lang="en-US" altLang="zh-TW" dirty="0" smtClean="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34</a:t>
            </a:fld>
            <a:endParaRPr lang="zh-TW" altLang="en-US"/>
          </a:p>
        </p:txBody>
      </p:sp>
    </p:spTree>
    <p:extLst>
      <p:ext uri="{BB962C8B-B14F-4D97-AF65-F5344CB8AC3E}">
        <p14:creationId xmlns:p14="http://schemas.microsoft.com/office/powerpoint/2010/main" val="1297176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smtClean="0"/>
              <a:t>每個獨立的模擬都會產生一種結果。這些結果透過</a:t>
            </a:r>
            <a:r>
              <a:rPr lang="en-US" altLang="zh-TW" sz="1200" b="0" i="0" dirty="0" smtClean="0"/>
              <a:t>Results Queue </a:t>
            </a:r>
            <a:r>
              <a:rPr lang="zh-TW" altLang="en-US" sz="1200" b="0" i="0" dirty="0" smtClean="0"/>
              <a:t>傳送</a:t>
            </a:r>
            <a:r>
              <a:rPr lang="en-US" altLang="zh-TW" sz="1200" b="0" i="0" dirty="0" smtClean="0"/>
              <a:t>,</a:t>
            </a:r>
            <a:r>
              <a:rPr lang="zh-TW" altLang="en-US" sz="1200" b="0" i="0" dirty="0" smtClean="0"/>
              <a:t>由負責執行數據整合的</a:t>
            </a:r>
            <a:r>
              <a:rPr lang="en-US" altLang="zh-TW" sz="1200" b="0" i="0" dirty="0" smtClean="0"/>
              <a:t>Aggregator Service</a:t>
            </a:r>
            <a:r>
              <a:rPr lang="zh-TW" altLang="en-US" sz="1200" b="0" i="0" dirty="0" smtClean="0"/>
              <a:t>處理</a:t>
            </a:r>
            <a:r>
              <a:rPr lang="en-US" altLang="zh-TW" sz="1200" b="0" i="0" dirty="0" smtClean="0"/>
              <a:t>, Aggregator Service</a:t>
            </a:r>
            <a:r>
              <a:rPr lang="zh-TW" altLang="en-US" sz="1200" b="0" i="0" dirty="0" smtClean="0"/>
              <a:t>產生所有模擬的平均數據和信賴區間</a:t>
            </a:r>
            <a:endParaRPr lang="en-US" altLang="zh-TW" sz="1200" b="0" i="0" dirty="0" smtClean="0"/>
          </a:p>
          <a:p>
            <a:r>
              <a:rPr lang="zh-TW" altLang="en-US" sz="1200" b="0" i="0" dirty="0" smtClean="0"/>
              <a:t>模擬的狀態顯示再圖一的左下角</a:t>
            </a:r>
            <a:r>
              <a:rPr lang="en-US" altLang="zh-TW" sz="1200" b="0" i="0" dirty="0" smtClean="0"/>
              <a:t>,</a:t>
            </a:r>
            <a:r>
              <a:rPr lang="zh-TW" altLang="en-US" sz="1200" b="0" i="0" dirty="0" smtClean="0"/>
              <a:t>執行中的是橘色</a:t>
            </a:r>
            <a:r>
              <a:rPr lang="en-US" altLang="zh-TW" sz="1200" b="0" i="0" dirty="0" smtClean="0"/>
              <a:t>,</a:t>
            </a:r>
            <a:r>
              <a:rPr lang="zh-TW" altLang="en-US" sz="1200" b="0" i="0" dirty="0" smtClean="0"/>
              <a:t>完成的是綠色</a:t>
            </a:r>
            <a:endParaRPr lang="en-US" altLang="zh-TW" sz="1200" b="0" i="0" dirty="0" smtClean="0"/>
          </a:p>
          <a:p>
            <a:r>
              <a:rPr lang="zh-TW" altLang="en-US" b="0" i="0" dirty="0" smtClean="0"/>
              <a:t>基於以上幾點</a:t>
            </a:r>
            <a:r>
              <a:rPr lang="en-US" altLang="zh-TW" b="0" i="0" dirty="0" smtClean="0"/>
              <a:t>,</a:t>
            </a:r>
            <a:r>
              <a:rPr lang="zh-TW" altLang="en-US" b="0" i="0" dirty="0" smtClean="0"/>
              <a:t>作者擴展 </a:t>
            </a:r>
            <a:r>
              <a:rPr lang="en-US" altLang="zh-TW" b="0" i="0" dirty="0" smtClean="0"/>
              <a:t>scale</a:t>
            </a:r>
            <a:r>
              <a:rPr lang="zh-TW" altLang="en-US" b="0" i="0" dirty="0" smtClean="0"/>
              <a:t>這些模擬在雲端上</a:t>
            </a:r>
            <a:r>
              <a:rPr lang="en-US" altLang="zh-TW" b="0" i="0" dirty="0" smtClean="0"/>
              <a:t>,</a:t>
            </a:r>
            <a:r>
              <a:rPr lang="zh-TW" altLang="en-US" b="0" i="0" dirty="0" smtClean="0"/>
              <a:t>而本篇論文將主要探討</a:t>
            </a:r>
            <a:r>
              <a:rPr lang="en-US" altLang="zh-TW" b="0" i="0" dirty="0" smtClean="0"/>
              <a:t>ATHENA</a:t>
            </a:r>
            <a:r>
              <a:rPr lang="zh-TW" altLang="en-US" b="0" i="0" dirty="0" smtClean="0"/>
              <a:t>的</a:t>
            </a:r>
            <a:r>
              <a:rPr lang="en-US" altLang="zh-TW" b="0" i="0" dirty="0" smtClean="0"/>
              <a:t>cloud-native</a:t>
            </a:r>
            <a:r>
              <a:rPr lang="en-US" altLang="zh-TW" b="0" i="0" baseline="0" dirty="0" smtClean="0"/>
              <a:t> auto-scaling</a:t>
            </a:r>
            <a:r>
              <a:rPr lang="zh-TW" altLang="en-US" b="0" i="0" baseline="0" dirty="0" smtClean="0"/>
              <a:t>能力</a:t>
            </a:r>
            <a:endParaRPr lang="zh-TW" altLang="en-US" b="0" i="0"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35</a:t>
            </a:fld>
            <a:endParaRPr lang="zh-TW" altLang="en-US"/>
          </a:p>
        </p:txBody>
      </p:sp>
    </p:spTree>
    <p:extLst>
      <p:ext uri="{BB962C8B-B14F-4D97-AF65-F5344CB8AC3E}">
        <p14:creationId xmlns:p14="http://schemas.microsoft.com/office/powerpoint/2010/main" val="3102980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smtClean="0"/>
              <a:t>根據</a:t>
            </a:r>
            <a:r>
              <a:rPr lang="en-US" altLang="zh-TW" b="0" i="0" dirty="0" smtClean="0"/>
              <a:t>ATHENA</a:t>
            </a:r>
            <a:r>
              <a:rPr lang="zh-TW" altLang="en-US" b="0" i="0" dirty="0" smtClean="0"/>
              <a:t>的一開始使用情況</a:t>
            </a:r>
            <a:r>
              <a:rPr lang="en-US" altLang="zh-TW" b="0" i="0" dirty="0" smtClean="0"/>
              <a:t>,</a:t>
            </a:r>
            <a:r>
              <a:rPr lang="zh-TW" altLang="en-US" b="0" i="0" dirty="0" smtClean="0"/>
              <a:t> 整體</a:t>
            </a:r>
            <a:r>
              <a:rPr lang="en-US" altLang="zh-TW" b="0" i="0" dirty="0" smtClean="0"/>
              <a:t>,</a:t>
            </a:r>
            <a:r>
              <a:rPr lang="zh-TW" altLang="en-US" b="0" i="0" dirty="0" smtClean="0"/>
              <a:t>垂直 </a:t>
            </a:r>
            <a:r>
              <a:rPr lang="en-US" altLang="zh-TW" sz="1200" dirty="0" smtClean="0">
                <a:solidFill>
                  <a:srgbClr val="FF0000"/>
                </a:solidFill>
              </a:rPr>
              <a:t>monolithic</a:t>
            </a:r>
            <a:r>
              <a:rPr lang="en-US" altLang="zh-TW" sz="1200" dirty="0" smtClean="0"/>
              <a:t>, </a:t>
            </a:r>
            <a:r>
              <a:rPr lang="en-US" altLang="zh-TW" sz="1200" dirty="0" smtClean="0">
                <a:solidFill>
                  <a:srgbClr val="FF0000"/>
                </a:solidFill>
              </a:rPr>
              <a:t>vertically</a:t>
            </a:r>
            <a:r>
              <a:rPr lang="zh-TW" altLang="en-US" b="0" i="0" dirty="0" smtClean="0"/>
              <a:t>的擴展方式是最適合的</a:t>
            </a:r>
            <a:endParaRPr lang="en-US" altLang="zh-TW" b="0" i="0" dirty="0" smtClean="0"/>
          </a:p>
          <a:p>
            <a:r>
              <a:rPr lang="zh-TW" altLang="en-US" b="0" i="0" dirty="0" smtClean="0"/>
              <a:t>隨著澳洲軍隊中越來越多單位對</a:t>
            </a:r>
            <a:r>
              <a:rPr lang="en-US" altLang="zh-TW" b="0" i="0" dirty="0" smtClean="0"/>
              <a:t>ATHENA</a:t>
            </a:r>
            <a:r>
              <a:rPr lang="zh-TW" altLang="en-US" b="0" i="0" dirty="0" smtClean="0"/>
              <a:t>有興趣</a:t>
            </a:r>
            <a:r>
              <a:rPr lang="en-US" altLang="zh-TW" b="0" i="0" dirty="0" smtClean="0"/>
              <a:t>,</a:t>
            </a:r>
            <a:r>
              <a:rPr lang="zh-TW" altLang="en-US" b="0" i="0" dirty="0" smtClean="0"/>
              <a:t>需要一個強大的可</a:t>
            </a:r>
            <a:r>
              <a:rPr lang="en-US" altLang="zh-TW" sz="1200" dirty="0" smtClean="0"/>
              <a:t>horizon</a:t>
            </a:r>
            <a:r>
              <a:rPr lang="zh-TW" altLang="en-US" sz="1200" dirty="0" smtClean="0"/>
              <a:t> </a:t>
            </a:r>
            <a:r>
              <a:rPr lang="en-US" altLang="zh-TW" sz="1200" dirty="0" smtClean="0"/>
              <a:t>scaling</a:t>
            </a:r>
            <a:r>
              <a:rPr lang="zh-TW" altLang="en-US" sz="1200" dirty="0" smtClean="0"/>
              <a:t>平台</a:t>
            </a:r>
            <a:endParaRPr lang="en-US" altLang="zh-TW" sz="1200" dirty="0" smtClean="0"/>
          </a:p>
          <a:p>
            <a:r>
              <a:rPr lang="zh-TW" altLang="en-US" sz="1200" dirty="0" smtClean="0"/>
              <a:t>另外還有更進階的使用情況</a:t>
            </a:r>
            <a:r>
              <a:rPr lang="en-US" altLang="zh-TW" sz="1200" dirty="0" smtClean="0"/>
              <a:t>,</a:t>
            </a:r>
            <a:r>
              <a:rPr lang="zh-TW" altLang="en-US" sz="1200" dirty="0" smtClean="0"/>
              <a:t>是為了嚴格檢查和測試模擬和優化引擎</a:t>
            </a:r>
            <a:endParaRPr lang="en-US" altLang="zh-TW" sz="1200" dirty="0" smtClean="0"/>
          </a:p>
          <a:p>
            <a:r>
              <a:rPr lang="zh-TW" altLang="en-US" sz="1200" b="0" i="0" dirty="0" smtClean="0"/>
              <a:t>這些實驗需要跑大量的模擬</a:t>
            </a:r>
            <a:r>
              <a:rPr lang="en-US" altLang="zh-TW" sz="1200" b="0" i="0" dirty="0" smtClean="0"/>
              <a:t>(</a:t>
            </a:r>
            <a:r>
              <a:rPr lang="zh-TW" altLang="en-US" sz="1200" b="0" i="0" dirty="0" smtClean="0"/>
              <a:t>大約</a:t>
            </a:r>
            <a:r>
              <a:rPr lang="en-US" altLang="zh-TW" sz="1200" b="0" i="0" dirty="0" smtClean="0"/>
              <a:t>1000~10000</a:t>
            </a:r>
            <a:r>
              <a:rPr lang="zh-TW" altLang="en-US" sz="1200" b="0" i="0" dirty="0" smtClean="0"/>
              <a:t>次</a:t>
            </a:r>
            <a:r>
              <a:rPr lang="en-US" altLang="zh-TW" sz="1200" b="0" i="0" dirty="0" smtClean="0"/>
              <a:t>),</a:t>
            </a:r>
            <a:r>
              <a:rPr lang="zh-TW" altLang="en-US" sz="1200" b="0" i="0" dirty="0" smtClean="0"/>
              <a:t>每次都用不同的</a:t>
            </a:r>
            <a:r>
              <a:rPr lang="en-US" altLang="zh-TW" sz="1200" b="0" i="0" dirty="0" smtClean="0"/>
              <a:t>input</a:t>
            </a:r>
            <a:r>
              <a:rPr lang="zh-TW" altLang="en-US" sz="1200" b="0" i="0" dirty="0" smtClean="0"/>
              <a:t>數值</a:t>
            </a:r>
            <a:endParaRPr lang="en-US" altLang="zh-TW" sz="1200" b="0" i="0" dirty="0" smtClean="0"/>
          </a:p>
          <a:p>
            <a:r>
              <a:rPr lang="zh-TW" altLang="en-US" sz="1200" b="0" i="0" dirty="0" smtClean="0"/>
              <a:t>這些模擬的結果用來分析</a:t>
            </a:r>
            <a:r>
              <a:rPr lang="en-US" altLang="zh-TW" sz="1200" b="0" i="0" dirty="0" smtClean="0"/>
              <a:t>,</a:t>
            </a:r>
            <a:r>
              <a:rPr lang="zh-TW" altLang="en-US" sz="1200" b="0" i="0" dirty="0" smtClean="0"/>
              <a:t>探討平行運算時的</a:t>
            </a:r>
            <a:r>
              <a:rPr lang="en-US" altLang="zh-TW" sz="1200" b="0" i="0" dirty="0" smtClean="0"/>
              <a:t>input</a:t>
            </a:r>
            <a:r>
              <a:rPr lang="zh-TW" altLang="en-US" sz="1200" b="0" i="0" dirty="0" smtClean="0"/>
              <a:t>和瓶頸之間的關係。</a:t>
            </a:r>
            <a:endParaRPr lang="en-US" altLang="zh-TW" b="0" i="0" dirty="0" smtClean="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37</a:t>
            </a:fld>
            <a:endParaRPr lang="zh-TW" altLang="en-US"/>
          </a:p>
        </p:txBody>
      </p:sp>
    </p:spTree>
    <p:extLst>
      <p:ext uri="{BB962C8B-B14F-4D97-AF65-F5344CB8AC3E}">
        <p14:creationId xmlns:p14="http://schemas.microsoft.com/office/powerpoint/2010/main" val="1458134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持續訓練是個有關連性的最佳化挑戰。</a:t>
            </a:r>
            <a:r>
              <a:rPr lang="en-US" altLang="zh-TW" dirty="0" smtClean="0"/>
              <a:t>ATHENA</a:t>
            </a:r>
            <a:r>
              <a:rPr lang="zh-TW" altLang="en-US" dirty="0" smtClean="0"/>
              <a:t>平台為此開發</a:t>
            </a:r>
            <a:r>
              <a:rPr lang="en-US" altLang="zh-TW" dirty="0" smtClean="0"/>
              <a:t>,</a:t>
            </a:r>
            <a:r>
              <a:rPr lang="zh-TW" altLang="en-US" dirty="0" smtClean="0"/>
              <a:t>作為策略性離散問題模擬</a:t>
            </a:r>
            <a:r>
              <a:rPr lang="en-US" altLang="zh-TW" dirty="0" smtClean="0"/>
              <a:t>,</a:t>
            </a:r>
            <a:r>
              <a:rPr lang="zh-TW" altLang="en-US" dirty="0" smtClean="0"/>
              <a:t>最佳化和分析人力派遣的系統</a:t>
            </a:r>
            <a:r>
              <a:rPr lang="en-US" altLang="zh-TW" dirty="0" smtClean="0"/>
              <a:t>,</a:t>
            </a:r>
            <a:r>
              <a:rPr lang="zh-TW" altLang="en-US" dirty="0" smtClean="0"/>
              <a:t>特別應付澳洲軍隊的直升機駕駛長期培訓的需求。</a:t>
            </a:r>
            <a:r>
              <a:rPr lang="en-US" altLang="zh-TW" dirty="0" smtClean="0"/>
              <a:t/>
            </a:r>
            <a:br>
              <a:rPr lang="en-US" altLang="zh-TW" dirty="0" smtClean="0"/>
            </a:br>
            <a:r>
              <a:rPr lang="en-US" altLang="zh-TW" dirty="0" smtClean="0"/>
              <a:t>ATHENA</a:t>
            </a:r>
            <a:r>
              <a:rPr lang="zh-TW" altLang="en-US" dirty="0" smtClean="0"/>
              <a:t>是個執行在雲端設施上的模擬平台。本篇論文介紹</a:t>
            </a:r>
            <a:r>
              <a:rPr lang="en-US" altLang="zh-TW" dirty="0" smtClean="0"/>
              <a:t>ATHENA</a:t>
            </a:r>
            <a:r>
              <a:rPr lang="zh-TW" altLang="en-US" dirty="0" smtClean="0"/>
              <a:t>和描述</a:t>
            </a:r>
            <a:r>
              <a:rPr lang="en-US" altLang="zh-TW" dirty="0" smtClean="0"/>
              <a:t>ATHENA</a:t>
            </a:r>
            <a:r>
              <a:rPr lang="zh-TW" altLang="en-US" dirty="0" smtClean="0"/>
              <a:t>利用</a:t>
            </a:r>
            <a:r>
              <a:rPr lang="en-US" altLang="zh-TW" dirty="0" smtClean="0"/>
              <a:t>container</a:t>
            </a:r>
            <a:r>
              <a:rPr lang="zh-TW" altLang="en-US" dirty="0" smtClean="0"/>
              <a:t>技術在雲端上做到</a:t>
            </a:r>
            <a:r>
              <a:rPr lang="en-US" altLang="zh-TW" dirty="0" smtClean="0"/>
              <a:t>auto-scaling,</a:t>
            </a:r>
            <a:r>
              <a:rPr lang="zh-TW" altLang="en-US" dirty="0" smtClean="0"/>
              <a:t>並著重在</a:t>
            </a:r>
            <a:r>
              <a:rPr lang="en-US" altLang="zh-TW" dirty="0" smtClean="0"/>
              <a:t>K8S</a:t>
            </a:r>
            <a:r>
              <a:rPr lang="zh-TW" altLang="en-US" dirty="0" smtClean="0"/>
              <a:t>的整合協調技術</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a:t>
            </a:fld>
            <a:endParaRPr lang="zh-TW" altLang="en-US"/>
          </a:p>
        </p:txBody>
      </p:sp>
    </p:spTree>
    <p:extLst>
      <p:ext uri="{BB962C8B-B14F-4D97-AF65-F5344CB8AC3E}">
        <p14:creationId xmlns:p14="http://schemas.microsoft.com/office/powerpoint/2010/main" val="300401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ATHENA</a:t>
            </a:r>
            <a:r>
              <a:rPr lang="zh-TW" altLang="en-US" dirty="0" smtClean="0"/>
              <a:t>以</a:t>
            </a:r>
            <a:r>
              <a:rPr lang="en-US" altLang="zh-TW" dirty="0" err="1" smtClean="0"/>
              <a:t>NeCTAR</a:t>
            </a:r>
            <a:r>
              <a:rPr lang="en-US" altLang="zh-TW" dirty="0" smtClean="0"/>
              <a:t>(</a:t>
            </a:r>
            <a:r>
              <a:rPr lang="zh-TW" altLang="en-US" dirty="0" smtClean="0"/>
              <a:t>一個澳洲官方的雲端平台</a:t>
            </a:r>
            <a:r>
              <a:rPr lang="en-US" altLang="zh-TW" dirty="0" smtClean="0"/>
              <a:t>)</a:t>
            </a:r>
            <a:r>
              <a:rPr lang="zh-TW" altLang="en-US" dirty="0" smtClean="0"/>
              <a:t>作為</a:t>
            </a:r>
            <a:r>
              <a:rPr lang="en-US" altLang="zh-TW" dirty="0" smtClean="0"/>
              <a:t>IaaS</a:t>
            </a:r>
            <a:r>
              <a:rPr lang="zh-TW" altLang="en-US" dirty="0" smtClean="0"/>
              <a:t>雲端供應商</a:t>
            </a:r>
            <a:r>
              <a:rPr lang="en-US" altLang="zh-TW" dirty="0" smtClean="0"/>
              <a:t>, ATHENA</a:t>
            </a:r>
            <a:r>
              <a:rPr lang="zh-TW" altLang="en-US" dirty="0" smtClean="0"/>
              <a:t>總共有</a:t>
            </a:r>
            <a:r>
              <a:rPr lang="en-US" altLang="zh-TW" dirty="0" smtClean="0"/>
              <a:t>300</a:t>
            </a:r>
            <a:r>
              <a:rPr lang="zh-TW" altLang="en-US" dirty="0" smtClean="0"/>
              <a:t>個</a:t>
            </a:r>
            <a:r>
              <a:rPr lang="en-US" altLang="zh-TW" dirty="0" err="1" smtClean="0"/>
              <a:t>cpu</a:t>
            </a:r>
            <a:r>
              <a:rPr lang="zh-TW" altLang="en-US" dirty="0" smtClean="0"/>
              <a:t>核心</a:t>
            </a:r>
            <a:r>
              <a:rPr lang="en-US" altLang="zh-TW" dirty="0" smtClean="0"/>
              <a:t>,</a:t>
            </a:r>
            <a:r>
              <a:rPr lang="zh-TW" altLang="en-US" dirty="0" smtClean="0"/>
              <a:t>每個</a:t>
            </a:r>
            <a:r>
              <a:rPr lang="en-US" altLang="zh-TW" dirty="0" smtClean="0"/>
              <a:t>instances</a:t>
            </a:r>
            <a:r>
              <a:rPr lang="zh-TW" altLang="en-US" dirty="0" smtClean="0"/>
              <a:t>有</a:t>
            </a:r>
            <a:r>
              <a:rPr lang="en-US" altLang="zh-TW" dirty="0" smtClean="0"/>
              <a:t>4</a:t>
            </a:r>
            <a:r>
              <a:rPr lang="zh-TW" altLang="en-US" dirty="0" smtClean="0"/>
              <a:t>核到</a:t>
            </a:r>
            <a:r>
              <a:rPr lang="en-US" altLang="zh-TW" dirty="0" smtClean="0"/>
              <a:t>16</a:t>
            </a:r>
            <a:r>
              <a:rPr lang="zh-TW" altLang="en-US" dirty="0" smtClean="0"/>
              <a:t>核</a:t>
            </a:r>
            <a:r>
              <a:rPr lang="en-US" altLang="zh-TW" dirty="0" err="1" smtClean="0"/>
              <a:t>cpu</a:t>
            </a:r>
            <a:r>
              <a:rPr lang="zh-TW" altLang="en-US" dirty="0" smtClean="0"/>
              <a:t>的選擇</a:t>
            </a:r>
            <a:endParaRPr lang="en-US" altLang="zh-TW" dirty="0" smtClean="0"/>
          </a:p>
          <a:p>
            <a:r>
              <a:rPr lang="en-US" altLang="zh-TW" dirty="0" smtClean="0"/>
              <a:t>ATHENA</a:t>
            </a:r>
            <a:r>
              <a:rPr lang="zh-TW" altLang="en-US" dirty="0" smtClean="0"/>
              <a:t>使用</a:t>
            </a:r>
            <a:r>
              <a:rPr lang="en-US" altLang="zh-TW" dirty="0" smtClean="0"/>
              <a:t>container-based</a:t>
            </a:r>
            <a:r>
              <a:rPr lang="zh-TW" altLang="en-US" dirty="0" smtClean="0"/>
              <a:t>的方式</a:t>
            </a:r>
            <a:r>
              <a:rPr lang="en-US" altLang="zh-TW" dirty="0" smtClean="0"/>
              <a:t>,</a:t>
            </a:r>
            <a:r>
              <a:rPr lang="zh-TW" altLang="en-US" dirty="0" smtClean="0"/>
              <a:t>以</a:t>
            </a:r>
            <a:r>
              <a:rPr lang="en-US" altLang="zh-TW" dirty="0" err="1" smtClean="0"/>
              <a:t>docker</a:t>
            </a:r>
            <a:r>
              <a:rPr lang="zh-TW" altLang="en-US" dirty="0" smtClean="0"/>
              <a:t>作為技術基底來達成</a:t>
            </a:r>
            <a:r>
              <a:rPr lang="en-US" altLang="zh-TW" dirty="0" smtClean="0"/>
              <a:t>auto-scaling</a:t>
            </a:r>
          </a:p>
          <a:p>
            <a:r>
              <a:rPr lang="en-US" altLang="zh-TW" dirty="0" smtClean="0"/>
              <a:t>ATHENA</a:t>
            </a:r>
            <a:r>
              <a:rPr lang="zh-TW" altLang="en-US" dirty="0" smtClean="0"/>
              <a:t>是以傳統</a:t>
            </a:r>
            <a:r>
              <a:rPr lang="en-US" altLang="zh-TW" dirty="0" err="1" smtClean="0"/>
              <a:t>Iaas</a:t>
            </a:r>
            <a:r>
              <a:rPr lang="zh-TW" altLang="en-US" dirty="0" smtClean="0"/>
              <a:t>方式部屬</a:t>
            </a:r>
            <a:r>
              <a:rPr lang="en-US" altLang="zh-TW" dirty="0" smtClean="0"/>
              <a:t>,</a:t>
            </a:r>
            <a:r>
              <a:rPr lang="zh-TW" altLang="en-US" dirty="0" smtClean="0"/>
              <a:t>透過撰寫腳本方式</a:t>
            </a:r>
            <a:r>
              <a:rPr lang="en-US" altLang="zh-TW" dirty="0" smtClean="0"/>
              <a:t>,</a:t>
            </a:r>
            <a:r>
              <a:rPr lang="zh-TW" altLang="en-US" dirty="0" smtClean="0"/>
              <a:t>透過</a:t>
            </a:r>
            <a:r>
              <a:rPr lang="en-US" altLang="zh-TW" dirty="0" err="1" smtClean="0"/>
              <a:t>Ansible</a:t>
            </a:r>
            <a:r>
              <a:rPr lang="en-US" altLang="zh-TW" dirty="0" smtClean="0"/>
              <a:t> Playbooks</a:t>
            </a:r>
            <a:r>
              <a:rPr lang="zh-TW" altLang="en-US" dirty="0" smtClean="0"/>
              <a:t>去建立</a:t>
            </a:r>
            <a:r>
              <a:rPr lang="en-US" altLang="zh-TW" dirty="0" smtClean="0"/>
              <a:t>instances</a:t>
            </a:r>
            <a:r>
              <a:rPr lang="zh-TW" altLang="en-US" dirty="0" smtClean="0"/>
              <a:t>和設置部屬</a:t>
            </a:r>
            <a:r>
              <a:rPr lang="en-US" altLang="zh-TW" dirty="0" smtClean="0"/>
              <a:t>ATHENA</a:t>
            </a:r>
            <a:r>
              <a:rPr lang="zh-TW" altLang="en-US" dirty="0" smtClean="0"/>
              <a:t>。而一開始配置運行</a:t>
            </a:r>
            <a:r>
              <a:rPr lang="en-US" altLang="zh-TW" dirty="0" smtClean="0"/>
              <a:t>ATHENA</a:t>
            </a:r>
            <a:r>
              <a:rPr lang="zh-TW" altLang="en-US" dirty="0" smtClean="0"/>
              <a:t>的</a:t>
            </a:r>
            <a:r>
              <a:rPr lang="en-US" altLang="zh-TW" dirty="0" smtClean="0"/>
              <a:t>instance</a:t>
            </a:r>
            <a:r>
              <a:rPr lang="zh-TW" altLang="en-US" dirty="0" smtClean="0"/>
              <a:t>非常肥大</a:t>
            </a:r>
            <a:r>
              <a:rPr lang="en-US" altLang="zh-TW" dirty="0" smtClean="0"/>
              <a:t>(16</a:t>
            </a:r>
            <a:r>
              <a:rPr lang="zh-TW" altLang="en-US" dirty="0" smtClean="0"/>
              <a:t> </a:t>
            </a:r>
            <a:r>
              <a:rPr lang="en-US" altLang="zh-TW" dirty="0" err="1" smtClean="0"/>
              <a:t>cpus</a:t>
            </a:r>
            <a:r>
              <a:rPr lang="en-US" altLang="zh-TW" dirty="0" smtClean="0"/>
              <a:t> 64g ram)</a:t>
            </a:r>
          </a:p>
          <a:p>
            <a:r>
              <a:rPr lang="zh-TW" altLang="en-US" dirty="0" smtClean="0"/>
              <a:t>這種佈署方式有個優點就是軟體套件之間的通訊幾乎沒有網路延遲</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38</a:t>
            </a:fld>
            <a:endParaRPr lang="zh-TW" altLang="en-US"/>
          </a:p>
        </p:txBody>
      </p:sp>
    </p:spTree>
    <p:extLst>
      <p:ext uri="{BB962C8B-B14F-4D97-AF65-F5344CB8AC3E}">
        <p14:creationId xmlns:p14="http://schemas.microsoft.com/office/powerpoint/2010/main" val="2530604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然而這種部屬方式限制了</a:t>
            </a:r>
            <a:r>
              <a:rPr lang="en-US" altLang="zh-TW" dirty="0" smtClean="0"/>
              <a:t>vertical</a:t>
            </a:r>
            <a:r>
              <a:rPr lang="zh-TW" altLang="en-US" dirty="0" smtClean="0"/>
              <a:t> </a:t>
            </a:r>
            <a:r>
              <a:rPr lang="en-US" altLang="zh-TW" dirty="0" smtClean="0"/>
              <a:t>scaling(</a:t>
            </a:r>
            <a:r>
              <a:rPr lang="zh-TW" altLang="en-US" dirty="0" smtClean="0"/>
              <a:t>垂直擴增</a:t>
            </a:r>
            <a:r>
              <a:rPr lang="en-US" altLang="zh-TW" dirty="0" smtClean="0"/>
              <a:t>)</a:t>
            </a:r>
            <a:r>
              <a:rPr lang="zh-TW" altLang="en-US" dirty="0" smtClean="0"/>
              <a:t>的可能</a:t>
            </a:r>
            <a:r>
              <a:rPr lang="en-US" altLang="zh-TW" dirty="0" smtClean="0"/>
              <a:t>,</a:t>
            </a:r>
            <a:r>
              <a:rPr lang="zh-TW" altLang="en-US" dirty="0" smtClean="0"/>
              <a:t>也就是說只能跑一個肥大的</a:t>
            </a:r>
            <a:r>
              <a:rPr lang="en-US" altLang="zh-TW" dirty="0" smtClean="0"/>
              <a:t>VM,</a:t>
            </a:r>
            <a:r>
              <a:rPr lang="zh-TW" altLang="en-US" dirty="0" smtClean="0"/>
              <a:t>要</a:t>
            </a:r>
            <a:r>
              <a:rPr lang="en-US" altLang="zh-TW" dirty="0" smtClean="0"/>
              <a:t>(</a:t>
            </a:r>
            <a:r>
              <a:rPr lang="zh-TW" altLang="en-US" dirty="0" smtClean="0"/>
              <a:t>擴增模擬</a:t>
            </a:r>
            <a:r>
              <a:rPr lang="en-US" altLang="zh-TW" dirty="0" smtClean="0"/>
              <a:t>)</a:t>
            </a:r>
            <a:r>
              <a:rPr lang="zh-TW" altLang="en-US" dirty="0" smtClean="0"/>
              <a:t> </a:t>
            </a:r>
            <a:r>
              <a:rPr lang="en-US" altLang="zh-TW" dirty="0" smtClean="0"/>
              <a:t>scale simulations</a:t>
            </a:r>
            <a:r>
              <a:rPr lang="zh-TW" altLang="en-US" dirty="0" smtClean="0"/>
              <a:t>是不可能的。</a:t>
            </a:r>
            <a:endParaRPr lang="en-US" altLang="zh-TW" dirty="0" smtClean="0"/>
          </a:p>
          <a:p>
            <a:endParaRPr lang="en-US" altLang="zh-TW" dirty="0" smtClean="0"/>
          </a:p>
          <a:p>
            <a:r>
              <a:rPr lang="en-US" altLang="zh-TW" dirty="0" smtClean="0"/>
              <a:t>Horizon</a:t>
            </a:r>
            <a:r>
              <a:rPr lang="en-US" altLang="zh-TW" baseline="0" dirty="0" smtClean="0"/>
              <a:t> scaling(</a:t>
            </a:r>
            <a:r>
              <a:rPr lang="zh-TW" altLang="en-US" baseline="0" dirty="0" smtClean="0"/>
              <a:t>水平擴增</a:t>
            </a:r>
            <a:r>
              <a:rPr lang="en-US" altLang="zh-TW" baseline="0" dirty="0" smtClean="0"/>
              <a:t>)</a:t>
            </a:r>
            <a:r>
              <a:rPr lang="zh-TW" altLang="en-US" baseline="0" dirty="0" smtClean="0"/>
              <a:t>的第一步是分出哪些軟體元件的狀態是</a:t>
            </a:r>
            <a:r>
              <a:rPr lang="en-US" altLang="zh-TW" baseline="0" dirty="0" err="1" smtClean="0"/>
              <a:t>stateful</a:t>
            </a:r>
            <a:r>
              <a:rPr lang="zh-TW" altLang="en-US" baseline="0" dirty="0" smtClean="0"/>
              <a:t>還是</a:t>
            </a:r>
            <a:r>
              <a:rPr lang="en-US" altLang="zh-TW" baseline="0" dirty="0" smtClean="0"/>
              <a:t>stateless</a:t>
            </a:r>
            <a:r>
              <a:rPr lang="zh-TW" altLang="en-US" baseline="0" dirty="0" smtClean="0"/>
              <a:t>的元件</a:t>
            </a:r>
            <a:endParaRPr lang="en-US" altLang="zh-TW" baseline="0" dirty="0" smtClean="0"/>
          </a:p>
          <a:p>
            <a:endParaRPr lang="en-US" altLang="zh-TW" baseline="0" dirty="0" smtClean="0"/>
          </a:p>
          <a:p>
            <a:r>
              <a:rPr lang="zh-TW" altLang="en-US" baseline="0" dirty="0" smtClean="0"/>
              <a:t>元件做成</a:t>
            </a:r>
            <a:r>
              <a:rPr lang="en-US" altLang="zh-TW" baseline="0" dirty="0" err="1" smtClean="0"/>
              <a:t>docker</a:t>
            </a:r>
            <a:r>
              <a:rPr lang="zh-TW" altLang="en-US" baseline="0" dirty="0" smtClean="0"/>
              <a:t> </a:t>
            </a:r>
            <a:r>
              <a:rPr lang="en-US" altLang="zh-TW" baseline="0" dirty="0" smtClean="0"/>
              <a:t>image,</a:t>
            </a:r>
            <a:r>
              <a:rPr lang="zh-TW" altLang="en-US" baseline="0" dirty="0" smtClean="0"/>
              <a:t>由圖三所示</a:t>
            </a:r>
            <a:r>
              <a:rPr lang="en-US" altLang="zh-TW" baseline="0" dirty="0" smtClean="0"/>
              <a:t>,worker nodes</a:t>
            </a:r>
            <a:r>
              <a:rPr lang="zh-TW" altLang="en-US" baseline="0" dirty="0" smtClean="0"/>
              <a:t>作為</a:t>
            </a:r>
            <a:r>
              <a:rPr lang="en-US" altLang="zh-TW" baseline="0" dirty="0" smtClean="0"/>
              <a:t>container</a:t>
            </a:r>
            <a:r>
              <a:rPr lang="zh-TW" altLang="en-US" baseline="0" dirty="0" smtClean="0"/>
              <a:t>運行</a:t>
            </a:r>
            <a:endParaRPr lang="en-US" altLang="zh-TW" baseline="0" dirty="0" smtClean="0"/>
          </a:p>
          <a:p>
            <a:r>
              <a:rPr lang="zh-TW" altLang="en-US" baseline="0" dirty="0" smtClean="0"/>
              <a:t>如此一來</a:t>
            </a:r>
            <a:r>
              <a:rPr lang="en-US" altLang="zh-TW" baseline="0" dirty="0" smtClean="0"/>
              <a:t>,</a:t>
            </a:r>
            <a:r>
              <a:rPr lang="zh-TW" altLang="en-US" baseline="0" dirty="0" smtClean="0"/>
              <a:t>可以</a:t>
            </a:r>
            <a:r>
              <a:rPr lang="en-US" altLang="zh-TW" baseline="0" dirty="0" smtClean="0"/>
              <a:t>horizon scaling</a:t>
            </a:r>
            <a:r>
              <a:rPr lang="zh-TW" altLang="en-US" baseline="0" dirty="0" smtClean="0"/>
              <a:t>了</a:t>
            </a:r>
            <a:endParaRPr lang="en-US" altLang="zh-TW" baseline="0" dirty="0" smtClean="0"/>
          </a:p>
          <a:p>
            <a:endParaRPr lang="en-US" altLang="zh-TW" baseline="0" dirty="0" smtClean="0"/>
          </a:p>
          <a:p>
            <a:r>
              <a:rPr lang="zh-TW" altLang="en-US" dirty="0" smtClean="0"/>
              <a:t>這個解決方案可允許更多</a:t>
            </a:r>
            <a:r>
              <a:rPr lang="en-US" altLang="zh-TW" dirty="0" smtClean="0"/>
              <a:t>database </a:t>
            </a:r>
            <a:r>
              <a:rPr lang="zh-TW" altLang="en-US" dirty="0" smtClean="0"/>
              <a:t>節點</a:t>
            </a:r>
            <a:r>
              <a:rPr lang="en-US" altLang="zh-TW" dirty="0" smtClean="0"/>
              <a:t>,</a:t>
            </a:r>
            <a:r>
              <a:rPr lang="zh-TW" altLang="en-US" dirty="0" smtClean="0"/>
              <a:t>以</a:t>
            </a:r>
            <a:r>
              <a:rPr lang="en-US" altLang="zh-TW" dirty="0" smtClean="0"/>
              <a:t>MongoDB</a:t>
            </a:r>
            <a:r>
              <a:rPr lang="zh-TW" altLang="en-US" dirty="0" smtClean="0"/>
              <a:t>為底</a:t>
            </a:r>
            <a:r>
              <a:rPr lang="en-US" altLang="zh-TW" dirty="0" smtClean="0"/>
              <a:t>,</a:t>
            </a:r>
            <a:r>
              <a:rPr lang="zh-TW" altLang="en-US" dirty="0" smtClean="0"/>
              <a:t>把</a:t>
            </a:r>
            <a:r>
              <a:rPr lang="en-US" altLang="zh-TW" dirty="0" smtClean="0"/>
              <a:t>TB</a:t>
            </a:r>
            <a:r>
              <a:rPr lang="zh-TW" altLang="en-US" dirty="0" smtClean="0"/>
              <a:t>達的模擬資料切分和複製</a:t>
            </a:r>
            <a:endParaRPr lang="en-US" altLang="zh-TW" dirty="0" smtClean="0"/>
          </a:p>
          <a:p>
            <a:r>
              <a:rPr lang="zh-TW" altLang="en-US" dirty="0" smtClean="0"/>
              <a:t>之後</a:t>
            </a:r>
            <a:r>
              <a:rPr lang="en-US" altLang="zh-TW" dirty="0" smtClean="0"/>
              <a:t>worker</a:t>
            </a:r>
            <a:r>
              <a:rPr lang="zh-TW" altLang="en-US" dirty="0" smtClean="0"/>
              <a:t>節點可以加入特定的</a:t>
            </a:r>
            <a:r>
              <a:rPr lang="en-US" altLang="zh-TW" dirty="0" smtClean="0"/>
              <a:t>worker pool,</a:t>
            </a:r>
            <a:r>
              <a:rPr lang="zh-TW" altLang="en-US" dirty="0" smtClean="0"/>
              <a:t>以提升性能輸出</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39</a:t>
            </a:fld>
            <a:endParaRPr lang="zh-TW" altLang="en-US"/>
          </a:p>
        </p:txBody>
      </p:sp>
    </p:spTree>
    <p:extLst>
      <p:ext uri="{BB962C8B-B14F-4D97-AF65-F5344CB8AC3E}">
        <p14:creationId xmlns:p14="http://schemas.microsoft.com/office/powerpoint/2010/main" val="3148506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docker</a:t>
            </a:r>
            <a:r>
              <a:rPr lang="zh-TW" altLang="en-US" dirty="0" smtClean="0"/>
              <a:t>版的</a:t>
            </a:r>
            <a:r>
              <a:rPr lang="en-US" altLang="zh-TW" dirty="0" smtClean="0"/>
              <a:t>ATHENA</a:t>
            </a:r>
            <a:r>
              <a:rPr lang="zh-TW" altLang="en-US" dirty="0" smtClean="0"/>
              <a:t>包含整合協調能力</a:t>
            </a:r>
            <a:r>
              <a:rPr lang="en-US" altLang="zh-TW" dirty="0" smtClean="0"/>
              <a:t>,</a:t>
            </a:r>
            <a:r>
              <a:rPr lang="zh-TW" altLang="en-US" dirty="0" smtClean="0"/>
              <a:t>以達到作者要的動態</a:t>
            </a:r>
            <a:r>
              <a:rPr lang="en-US" altLang="zh-TW" dirty="0" smtClean="0"/>
              <a:t>scaling</a:t>
            </a:r>
          </a:p>
          <a:p>
            <a:r>
              <a:rPr lang="zh-TW" altLang="en-US" dirty="0" smtClean="0"/>
              <a:t>作者以</a:t>
            </a:r>
            <a:r>
              <a:rPr lang="en-US" altLang="zh-TW" dirty="0" smtClean="0"/>
              <a:t>K8s</a:t>
            </a:r>
            <a:r>
              <a:rPr lang="zh-TW" altLang="en-US" dirty="0" smtClean="0"/>
              <a:t>技術達到以上目標</a:t>
            </a:r>
            <a:r>
              <a:rPr lang="en-US" altLang="zh-TW" dirty="0" smtClean="0"/>
              <a:t>,</a:t>
            </a:r>
            <a:r>
              <a:rPr lang="zh-TW" altLang="en-US" dirty="0" smtClean="0"/>
              <a:t>並在其他的研究中比較</a:t>
            </a:r>
            <a:r>
              <a:rPr lang="en-US" altLang="zh-TW" sz="1200" dirty="0" smtClean="0"/>
              <a:t>Docker Swarm </a:t>
            </a:r>
            <a:r>
              <a:rPr lang="zh-TW" altLang="en-US" sz="1200" dirty="0" smtClean="0"/>
              <a:t>和</a:t>
            </a:r>
            <a:r>
              <a:rPr lang="en-US" altLang="zh-TW" sz="1200" dirty="0" smtClean="0"/>
              <a:t> Kubernetes </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41</a:t>
            </a:fld>
            <a:endParaRPr lang="zh-TW" altLang="en-US"/>
          </a:p>
        </p:txBody>
      </p:sp>
    </p:spTree>
    <p:extLst>
      <p:ext uri="{BB962C8B-B14F-4D97-AF65-F5344CB8AC3E}">
        <p14:creationId xmlns:p14="http://schemas.microsoft.com/office/powerpoint/2010/main" val="3868964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docker</a:t>
            </a:r>
            <a:r>
              <a:rPr lang="zh-TW" altLang="en-US" dirty="0" smtClean="0"/>
              <a:t>常被作為主要的</a:t>
            </a:r>
            <a:r>
              <a:rPr lang="en-US" altLang="zh-TW" dirty="0" smtClean="0"/>
              <a:t>container-base</a:t>
            </a:r>
            <a:r>
              <a:rPr lang="zh-TW" altLang="en-US" dirty="0" smtClean="0"/>
              <a:t>的解決方案</a:t>
            </a:r>
            <a:r>
              <a:rPr lang="en-US" altLang="zh-TW" dirty="0" smtClean="0"/>
              <a:t>,K8s</a:t>
            </a:r>
            <a:r>
              <a:rPr lang="zh-TW" altLang="en-US" dirty="0" smtClean="0"/>
              <a:t>常被作為</a:t>
            </a:r>
            <a:r>
              <a:rPr lang="en-US" altLang="zh-TW" dirty="0" smtClean="0"/>
              <a:t>container</a:t>
            </a:r>
            <a:r>
              <a:rPr lang="zh-TW" altLang="en-US" dirty="0" smtClean="0"/>
              <a:t>的協調方案</a:t>
            </a:r>
            <a:endParaRPr lang="en-US" altLang="zh-TW" dirty="0" smtClean="0"/>
          </a:p>
          <a:p>
            <a:r>
              <a:rPr lang="zh-TW" altLang="en-US" dirty="0" smtClean="0"/>
              <a:t>擁有較多的</a:t>
            </a:r>
            <a:r>
              <a:rPr lang="en-US" altLang="zh-TW" dirty="0" err="1" smtClean="0"/>
              <a:t>docker</a:t>
            </a:r>
            <a:r>
              <a:rPr lang="zh-TW" altLang="en-US" dirty="0" smtClean="0"/>
              <a:t>使用經驗</a:t>
            </a:r>
            <a:r>
              <a:rPr lang="en-US" altLang="zh-TW" dirty="0" smtClean="0"/>
              <a:t>,</a:t>
            </a:r>
            <a:r>
              <a:rPr lang="zh-TW" altLang="en-US" dirty="0" smtClean="0"/>
              <a:t>搭配成熟的軟體程式</a:t>
            </a:r>
            <a:r>
              <a:rPr lang="en-US" altLang="zh-TW" dirty="0" smtClean="0"/>
              <a:t>,</a:t>
            </a:r>
            <a:r>
              <a:rPr lang="zh-TW" altLang="en-US" dirty="0" smtClean="0"/>
              <a:t>透過</a:t>
            </a:r>
            <a:r>
              <a:rPr lang="en-US" altLang="zh-TW" dirty="0" smtClean="0"/>
              <a:t>K8S</a:t>
            </a:r>
            <a:r>
              <a:rPr lang="zh-TW" altLang="en-US" dirty="0" smtClean="0"/>
              <a:t>實現</a:t>
            </a:r>
            <a:r>
              <a:rPr lang="en-US" altLang="zh-TW" dirty="0" smtClean="0"/>
              <a:t>auto-scaling</a:t>
            </a:r>
          </a:p>
          <a:p>
            <a:r>
              <a:rPr lang="en-US" altLang="zh-TW" dirty="0" smtClean="0"/>
              <a:t>K8s</a:t>
            </a:r>
            <a:r>
              <a:rPr lang="zh-TW" altLang="en-US" dirty="0" smtClean="0"/>
              <a:t>為一個</a:t>
            </a:r>
            <a:r>
              <a:rPr lang="en-US" altLang="zh-TW" dirty="0" smtClean="0"/>
              <a:t>container</a:t>
            </a:r>
            <a:r>
              <a:rPr lang="zh-TW" altLang="en-US" dirty="0" smtClean="0"/>
              <a:t>的協調系統</a:t>
            </a:r>
            <a:r>
              <a:rPr lang="en-US" altLang="zh-TW" dirty="0" smtClean="0"/>
              <a:t>,</a:t>
            </a:r>
            <a:r>
              <a:rPr lang="zh-TW" altLang="en-US" dirty="0" smtClean="0"/>
              <a:t>可以部屬 擴展和組織那些跨實體的</a:t>
            </a:r>
            <a:r>
              <a:rPr lang="en-US" altLang="zh-TW" dirty="0" smtClean="0"/>
              <a:t>cluster</a:t>
            </a:r>
            <a:r>
              <a:rPr lang="zh-TW" altLang="en-US" dirty="0" smtClean="0"/>
              <a:t>的</a:t>
            </a:r>
            <a:r>
              <a:rPr lang="en-US" altLang="zh-TW" dirty="0" smtClean="0"/>
              <a:t>container</a:t>
            </a:r>
          </a:p>
          <a:p>
            <a:r>
              <a:rPr lang="en-US" altLang="zh-TW" dirty="0" smtClean="0"/>
              <a:t>K8s</a:t>
            </a:r>
            <a:r>
              <a:rPr lang="zh-TW" altLang="en-US" dirty="0" smtClean="0"/>
              <a:t>提供一個強大的</a:t>
            </a:r>
            <a:r>
              <a:rPr lang="en-US" altLang="zh-TW" dirty="0" smtClean="0"/>
              <a:t>container</a:t>
            </a:r>
            <a:r>
              <a:rPr lang="zh-TW" altLang="en-US" dirty="0" smtClean="0"/>
              <a:t>管理系統</a:t>
            </a:r>
            <a:r>
              <a:rPr lang="en-US" altLang="zh-TW" dirty="0" smtClean="0"/>
              <a:t>,</a:t>
            </a:r>
            <a:r>
              <a:rPr lang="zh-TW" altLang="en-US" dirty="0" smtClean="0"/>
              <a:t>在雲端上建立一個虛擬抽象層</a:t>
            </a:r>
            <a:r>
              <a:rPr lang="en-US" altLang="zh-TW" dirty="0" smtClean="0"/>
              <a:t>,</a:t>
            </a:r>
            <a:r>
              <a:rPr lang="zh-TW" altLang="en-US" dirty="0" smtClean="0"/>
              <a:t>用於部屬和維護可擴展的分離式系統</a:t>
            </a:r>
            <a:endParaRPr lang="en-US" altLang="zh-TW" dirty="0" smtClean="0"/>
          </a:p>
          <a:p>
            <a:r>
              <a:rPr lang="zh-TW" altLang="en-US" dirty="0" smtClean="0"/>
              <a:t>該抽象層可以讓開發者部屬程式在不同雲端平台</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43</a:t>
            </a:fld>
            <a:endParaRPr lang="zh-TW" altLang="en-US"/>
          </a:p>
        </p:txBody>
      </p:sp>
    </p:spTree>
    <p:extLst>
      <p:ext uri="{BB962C8B-B14F-4D97-AF65-F5344CB8AC3E}">
        <p14:creationId xmlns:p14="http://schemas.microsoft.com/office/powerpoint/2010/main" val="4065793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K8s</a:t>
            </a:r>
            <a:r>
              <a:rPr lang="zh-TW" altLang="en-US" dirty="0" smtClean="0"/>
              <a:t>是</a:t>
            </a:r>
            <a:r>
              <a:rPr lang="en-US" altLang="zh-TW" dirty="0" smtClean="0"/>
              <a:t>google</a:t>
            </a:r>
            <a:r>
              <a:rPr lang="zh-TW" altLang="en-US" dirty="0" smtClean="0"/>
              <a:t>的第三個</a:t>
            </a:r>
            <a:r>
              <a:rPr lang="en-US" altLang="zh-TW" dirty="0" smtClean="0"/>
              <a:t>container</a:t>
            </a:r>
            <a:r>
              <a:rPr lang="zh-TW" altLang="en-US" dirty="0" smtClean="0"/>
              <a:t>管理系統</a:t>
            </a:r>
            <a:r>
              <a:rPr lang="en-US" altLang="zh-TW" dirty="0" smtClean="0"/>
              <a:t>(</a:t>
            </a:r>
            <a:r>
              <a:rPr lang="zh-TW" altLang="en-US" dirty="0" smtClean="0"/>
              <a:t>另外兩個為</a:t>
            </a:r>
            <a:r>
              <a:rPr lang="en-US" altLang="zh-TW" dirty="0" err="1" smtClean="0"/>
              <a:t>Borg,omega</a:t>
            </a:r>
            <a:r>
              <a:rPr lang="en-US" altLang="zh-TW" dirty="0" smtClean="0"/>
              <a:t>)</a:t>
            </a:r>
          </a:p>
          <a:p>
            <a:r>
              <a:rPr lang="zh-TW" altLang="en-US" dirty="0" smtClean="0"/>
              <a:t>由於</a:t>
            </a:r>
            <a:r>
              <a:rPr lang="en-US" altLang="zh-TW" dirty="0" smtClean="0"/>
              <a:t>container</a:t>
            </a:r>
            <a:r>
              <a:rPr lang="zh-TW" altLang="en-US" dirty="0" smtClean="0"/>
              <a:t>化的過程中封裝了應用程式</a:t>
            </a:r>
            <a:r>
              <a:rPr lang="en-US" altLang="zh-TW" dirty="0" smtClean="0"/>
              <a:t>,K8s</a:t>
            </a:r>
            <a:r>
              <a:rPr lang="zh-TW" altLang="en-US" dirty="0" smtClean="0"/>
              <a:t>引入程式導向的基礎架構</a:t>
            </a:r>
            <a:r>
              <a:rPr lang="en-US" altLang="zh-TW" dirty="0" smtClean="0"/>
              <a:t>,</a:t>
            </a:r>
            <a:r>
              <a:rPr lang="zh-TW" altLang="en-US" dirty="0" smtClean="0"/>
              <a:t>向程式開發者把硬體和作業系統抽象化</a:t>
            </a:r>
            <a:r>
              <a:rPr lang="en-US" altLang="zh-TW" dirty="0" smtClean="0"/>
              <a:t/>
            </a:r>
            <a:br>
              <a:rPr lang="en-US" altLang="zh-TW" dirty="0" smtClean="0"/>
            </a:br>
            <a:r>
              <a:rPr lang="en-US" altLang="zh-TW" dirty="0" smtClean="0"/>
              <a:t>K8s</a:t>
            </a:r>
            <a:r>
              <a:rPr lang="zh-TW" altLang="en-US" dirty="0" smtClean="0"/>
              <a:t>的功能每天都在增加</a:t>
            </a:r>
            <a:r>
              <a:rPr lang="en-US" altLang="zh-TW" dirty="0" smtClean="0"/>
              <a:t>,</a:t>
            </a:r>
            <a:r>
              <a:rPr lang="zh-TW" altLang="en-US" dirty="0" smtClean="0"/>
              <a:t>相關文件很快就過時了</a:t>
            </a:r>
            <a:endParaRPr lang="en-US" altLang="zh-TW" dirty="0" smtClean="0"/>
          </a:p>
          <a:p>
            <a:r>
              <a:rPr lang="en-US" altLang="zh-TW" dirty="0" smtClean="0"/>
              <a:t>Kubernetes</a:t>
            </a:r>
            <a:r>
              <a:rPr lang="zh-TW" altLang="en-US" dirty="0" smtClean="0"/>
              <a:t>的每一層都提供了幾種設置和配置</a:t>
            </a:r>
            <a:r>
              <a:rPr lang="en-US" altLang="zh-TW" dirty="0" smtClean="0"/>
              <a:t>cluster</a:t>
            </a:r>
            <a:r>
              <a:rPr lang="zh-TW" altLang="en-US" dirty="0" smtClean="0"/>
              <a:t>的方法，可以用於特定的雲部署。</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作者探索了幾種方案最後選擇以</a:t>
            </a:r>
            <a:r>
              <a:rPr lang="en-US" altLang="zh-TW" dirty="0" err="1" smtClean="0"/>
              <a:t>Kubeadm</a:t>
            </a:r>
            <a:r>
              <a:rPr lang="zh-TW" altLang="en-US" dirty="0" smtClean="0"/>
              <a:t>作為</a:t>
            </a:r>
            <a:r>
              <a:rPr lang="en-US" altLang="zh-TW" dirty="0" smtClean="0"/>
              <a:t>ATHENA</a:t>
            </a:r>
            <a:r>
              <a:rPr lang="zh-TW" altLang="en-US" dirty="0" smtClean="0"/>
              <a:t>的佈署方式以及引導整個</a:t>
            </a:r>
            <a:r>
              <a:rPr lang="en-US" altLang="zh-TW" dirty="0" smtClean="0"/>
              <a:t>K8s</a:t>
            </a:r>
            <a:r>
              <a:rPr lang="zh-TW" altLang="en-US" dirty="0" smtClean="0"/>
              <a:t> </a:t>
            </a:r>
            <a:r>
              <a:rPr lang="en-US" altLang="zh-TW" dirty="0" smtClean="0"/>
              <a:t>cluster</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45</a:t>
            </a:fld>
            <a:endParaRPr lang="zh-TW" altLang="en-US"/>
          </a:p>
        </p:txBody>
      </p:sp>
    </p:spTree>
    <p:extLst>
      <p:ext uri="{BB962C8B-B14F-4D97-AF65-F5344CB8AC3E}">
        <p14:creationId xmlns:p14="http://schemas.microsoft.com/office/powerpoint/2010/main" val="2053170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a:t>
            </a:r>
            <a:r>
              <a:rPr lang="en-US" altLang="zh-TW" dirty="0" smtClean="0"/>
              <a:t>Kubernetes</a:t>
            </a:r>
            <a:r>
              <a:rPr lang="zh-TW" altLang="en-US" dirty="0" smtClean="0"/>
              <a:t>中，</a:t>
            </a:r>
            <a:r>
              <a:rPr lang="en-US" altLang="zh-TW" dirty="0" smtClean="0"/>
              <a:t>Pod</a:t>
            </a:r>
            <a:r>
              <a:rPr lang="zh-TW" altLang="en-US" dirty="0" smtClean="0"/>
              <a:t>的概念是用來封裝</a:t>
            </a:r>
            <a:r>
              <a:rPr lang="en-US" altLang="zh-TW" dirty="0" smtClean="0"/>
              <a:t>container</a:t>
            </a:r>
            <a:r>
              <a:rPr lang="zh-TW" altLang="en-US" dirty="0" smtClean="0"/>
              <a:t>的。</a:t>
            </a:r>
            <a:endParaRPr lang="en-US" altLang="zh-TW" dirty="0" smtClean="0"/>
          </a:p>
          <a:p>
            <a:endParaRPr lang="en-US" altLang="zh-TW" dirty="0" smtClean="0"/>
          </a:p>
          <a:p>
            <a:r>
              <a:rPr lang="zh-TW" altLang="en-US" dirty="0" smtClean="0"/>
              <a:t>一個</a:t>
            </a:r>
            <a:r>
              <a:rPr lang="en-US" altLang="zh-TW" dirty="0" smtClean="0"/>
              <a:t>Kubernetes Pod</a:t>
            </a:r>
            <a:r>
              <a:rPr lang="zh-TW" altLang="en-US" dirty="0" smtClean="0"/>
              <a:t>對象可以容納一個或多個</a:t>
            </a:r>
            <a:r>
              <a:rPr lang="en-US" altLang="zh-TW" dirty="0" smtClean="0"/>
              <a:t>container</a:t>
            </a:r>
            <a:r>
              <a:rPr lang="zh-TW" altLang="en-US" dirty="0" smtClean="0"/>
              <a:t>，並且引入了一個</a:t>
            </a:r>
            <a:r>
              <a:rPr lang="en-US" altLang="zh-TW" dirty="0" smtClean="0"/>
              <a:t>IP-per-Pod</a:t>
            </a:r>
            <a:r>
              <a:rPr lang="zh-TW" altLang="en-US" dirty="0" smtClean="0"/>
              <a:t>網絡模型。</a:t>
            </a:r>
            <a:endParaRPr lang="en-US" altLang="zh-TW" dirty="0" smtClean="0"/>
          </a:p>
          <a:p>
            <a:endParaRPr lang="en-US" altLang="zh-TW" dirty="0" smtClean="0"/>
          </a:p>
          <a:p>
            <a:r>
              <a:rPr lang="zh-TW" altLang="en-US" dirty="0" smtClean="0"/>
              <a:t>這表示</a:t>
            </a:r>
            <a:r>
              <a:rPr lang="en-US" altLang="zh-TW" dirty="0" smtClean="0"/>
              <a:t>IP</a:t>
            </a:r>
            <a:r>
              <a:rPr lang="zh-TW" altLang="en-US" dirty="0" smtClean="0"/>
              <a:t>位址是在</a:t>
            </a:r>
            <a:r>
              <a:rPr lang="en-US" altLang="zh-TW" dirty="0" smtClean="0"/>
              <a:t>Pod</a:t>
            </a:r>
            <a:r>
              <a:rPr lang="zh-TW" altLang="en-US" dirty="0" smtClean="0"/>
              <a:t>範圍內的。因此，一個</a:t>
            </a:r>
            <a:r>
              <a:rPr lang="en-US" altLang="zh-TW" dirty="0" smtClean="0"/>
              <a:t>Pod</a:t>
            </a:r>
            <a:r>
              <a:rPr lang="zh-TW" altLang="en-US" dirty="0" smtClean="0"/>
              <a:t>內的</a:t>
            </a:r>
            <a:r>
              <a:rPr lang="en-US" altLang="zh-TW" dirty="0" smtClean="0"/>
              <a:t>container</a:t>
            </a:r>
            <a:r>
              <a:rPr lang="zh-TW" altLang="en-US" dirty="0" smtClean="0"/>
              <a:t>彼此共享其網絡命名空間，包括其</a:t>
            </a:r>
            <a:r>
              <a:rPr lang="en-US" altLang="zh-TW" dirty="0" smtClean="0"/>
              <a:t>IP</a:t>
            </a:r>
            <a:r>
              <a:rPr lang="zh-TW" altLang="en-US" dirty="0" smtClean="0"/>
              <a:t>地址。</a:t>
            </a:r>
            <a:endParaRPr lang="en-US" altLang="zh-TW" dirty="0" smtClean="0"/>
          </a:p>
          <a:p>
            <a:endParaRPr lang="en-US" altLang="zh-TW" dirty="0" smtClean="0"/>
          </a:p>
          <a:p>
            <a:r>
              <a:rPr lang="en-US" altLang="zh-TW" dirty="0" smtClean="0"/>
              <a:t>Pod</a:t>
            </a:r>
            <a:r>
              <a:rPr lang="zh-TW" altLang="en-US" dirty="0" smtClean="0"/>
              <a:t>網絡需求規定，</a:t>
            </a:r>
            <a:r>
              <a:rPr lang="en-US" altLang="zh-TW" dirty="0" smtClean="0"/>
              <a:t>node</a:t>
            </a:r>
            <a:r>
              <a:rPr lang="zh-TW" altLang="en-US" dirty="0" smtClean="0"/>
              <a:t>和</a:t>
            </a:r>
            <a:r>
              <a:rPr lang="en-US" altLang="zh-TW" dirty="0" smtClean="0"/>
              <a:t>container</a:t>
            </a:r>
            <a:r>
              <a:rPr lang="zh-TW" altLang="en-US" dirty="0" smtClean="0"/>
              <a:t>可以在沒有</a:t>
            </a:r>
            <a:r>
              <a:rPr lang="en-US" altLang="zh-TW" dirty="0" smtClean="0"/>
              <a:t>NAT</a:t>
            </a:r>
            <a:r>
              <a:rPr lang="zh-TW" altLang="en-US" dirty="0" smtClean="0"/>
              <a:t>的情況下相互通信</a:t>
            </a:r>
            <a:r>
              <a:rPr lang="en-US" altLang="zh-TW" dirty="0" smtClean="0"/>
              <a:t>[24]</a:t>
            </a:r>
            <a:r>
              <a:rPr lang="zh-TW" altLang="en-US" dirty="0" smtClean="0"/>
              <a:t>。因此，一個</a:t>
            </a:r>
            <a:r>
              <a:rPr lang="en-US" altLang="zh-TW" dirty="0" smtClean="0"/>
              <a:t>container</a:t>
            </a:r>
            <a:r>
              <a:rPr lang="zh-TW" altLang="en-US" dirty="0" smtClean="0"/>
              <a:t>看到的自己的</a:t>
            </a:r>
            <a:r>
              <a:rPr lang="en-US" altLang="zh-TW" dirty="0" smtClean="0"/>
              <a:t>IP</a:t>
            </a:r>
            <a:r>
              <a:rPr lang="zh-TW" altLang="en-US" dirty="0" smtClean="0"/>
              <a:t>和其他人看到的</a:t>
            </a:r>
            <a:r>
              <a:rPr lang="en-US" altLang="zh-TW" dirty="0" smtClean="0"/>
              <a:t>IP</a:t>
            </a:r>
            <a:r>
              <a:rPr lang="zh-TW" altLang="en-US" dirty="0" smtClean="0"/>
              <a:t>是一樣的。 </a:t>
            </a:r>
            <a:endParaRPr lang="en-US" altLang="zh-TW" dirty="0" smtClean="0"/>
          </a:p>
          <a:p>
            <a:endParaRPr lang="en-US" altLang="zh-TW" dirty="0" smtClean="0"/>
          </a:p>
          <a:p>
            <a:r>
              <a:rPr lang="en-US" altLang="zh-TW" dirty="0" smtClean="0"/>
              <a:t>Kubernetes</a:t>
            </a:r>
            <a:r>
              <a:rPr lang="zh-TW" altLang="en-US" dirty="0" smtClean="0"/>
              <a:t>網絡模型禁止使用故意的網絡分割規則，如</a:t>
            </a:r>
            <a:r>
              <a:rPr lang="en-US" altLang="zh-TW" dirty="0" smtClean="0"/>
              <a:t>NAT.</a:t>
            </a:r>
          </a:p>
          <a:p>
            <a:r>
              <a:rPr lang="en-US" altLang="zh-TW" dirty="0" smtClean="0"/>
              <a:t>Kubernetes</a:t>
            </a:r>
            <a:r>
              <a:rPr lang="zh-TW" altLang="en-US" dirty="0" smtClean="0"/>
              <a:t>說明文件提供了幾種克服這個問題的方法，</a:t>
            </a:r>
            <a:r>
              <a:rPr lang="en-US" altLang="zh-TW" dirty="0" smtClean="0"/>
              <a:t>ATHENA</a:t>
            </a:r>
            <a:r>
              <a:rPr lang="zh-TW" altLang="en-US" dirty="0" smtClean="0"/>
              <a:t>使用</a:t>
            </a:r>
            <a:r>
              <a:rPr lang="en-US" altLang="zh-TW" sz="1200" i="1" dirty="0" err="1" smtClean="0"/>
              <a:t>kube</a:t>
            </a:r>
            <a:r>
              <a:rPr lang="en-US" altLang="zh-TW" sz="1200" i="1" dirty="0" smtClean="0"/>
              <a:t>-flannel </a:t>
            </a:r>
            <a:r>
              <a:rPr lang="en-US" altLang="zh-TW" sz="1200" dirty="0" smtClean="0"/>
              <a:t>add-on</a:t>
            </a:r>
            <a:r>
              <a:rPr lang="zh-TW" altLang="en-US" sz="1200" dirty="0" smtClean="0"/>
              <a:t>方法</a:t>
            </a:r>
            <a:r>
              <a:rPr lang="zh-TW" altLang="en-US" dirty="0" smtClean="0"/>
              <a:t>的</a:t>
            </a:r>
            <a:r>
              <a:rPr lang="en-US" altLang="zh-TW" sz="1200" dirty="0" smtClean="0"/>
              <a:t>overlay network</a:t>
            </a:r>
            <a:r>
              <a:rPr lang="zh-TW" altLang="en-US" dirty="0" smtClean="0"/>
              <a:t>為解決方案。</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46</a:t>
            </a:fld>
            <a:endParaRPr lang="zh-TW" altLang="en-US"/>
          </a:p>
        </p:txBody>
      </p:sp>
    </p:spTree>
    <p:extLst>
      <p:ext uri="{BB962C8B-B14F-4D97-AF65-F5344CB8AC3E}">
        <p14:creationId xmlns:p14="http://schemas.microsoft.com/office/powerpoint/2010/main" val="4160506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a:t>
            </a:r>
            <a:r>
              <a:rPr lang="en-US" altLang="zh-TW" dirty="0" smtClean="0"/>
              <a:t>Kubernetes</a:t>
            </a:r>
            <a:r>
              <a:rPr lang="zh-TW" altLang="en-US" dirty="0" smtClean="0"/>
              <a:t>中，</a:t>
            </a:r>
            <a:r>
              <a:rPr lang="en-US" altLang="zh-TW" dirty="0" smtClean="0"/>
              <a:t>Pods</a:t>
            </a:r>
            <a:r>
              <a:rPr lang="zh-TW" altLang="en-US" dirty="0" smtClean="0"/>
              <a:t>是暫時的。也就是說，一個</a:t>
            </a:r>
            <a:r>
              <a:rPr lang="en-US" altLang="zh-TW" dirty="0" smtClean="0"/>
              <a:t>Kubernetes</a:t>
            </a:r>
            <a:r>
              <a:rPr lang="zh-TW" altLang="en-US" dirty="0" smtClean="0"/>
              <a:t> </a:t>
            </a:r>
            <a:r>
              <a:rPr lang="en-US" altLang="zh-TW" dirty="0" smtClean="0"/>
              <a:t>cluster</a:t>
            </a:r>
            <a:r>
              <a:rPr lang="zh-TW" altLang="en-US" dirty="0" smtClean="0"/>
              <a:t> 可以復制</a:t>
            </a:r>
            <a:r>
              <a:rPr lang="en-US" altLang="zh-TW" dirty="0" smtClean="0"/>
              <a:t>Pods</a:t>
            </a:r>
            <a:r>
              <a:rPr lang="zh-TW" altLang="en-US" dirty="0" smtClean="0"/>
              <a:t>（銷毀和重新創建新的</a:t>
            </a:r>
            <a:r>
              <a:rPr lang="en-US" altLang="zh-TW" dirty="0" smtClean="0"/>
              <a:t>pods</a:t>
            </a:r>
            <a:r>
              <a:rPr lang="zh-TW" altLang="en-US" dirty="0" smtClean="0"/>
              <a:t>），以便動態地</a:t>
            </a:r>
            <a:r>
              <a:rPr lang="zh-TW" altLang="en-US" baseline="0" dirty="0" smtClean="0"/>
              <a:t> </a:t>
            </a:r>
            <a:r>
              <a:rPr lang="zh-TW" altLang="en-US" dirty="0" smtClean="0"/>
              <a:t>擴大或縮小規模，達到自我修復和</a:t>
            </a:r>
            <a:r>
              <a:rPr lang="en-US" altLang="zh-TW" dirty="0" smtClean="0"/>
              <a:t>/</a:t>
            </a:r>
            <a:r>
              <a:rPr lang="zh-TW" altLang="en-US" dirty="0" smtClean="0"/>
              <a:t>或自我管理的目標。</a:t>
            </a:r>
          </a:p>
          <a:p>
            <a:r>
              <a:rPr lang="zh-TW" altLang="en-US" dirty="0" smtClean="0"/>
              <a:t>由於一個給定的</a:t>
            </a:r>
            <a:r>
              <a:rPr lang="en-US" altLang="zh-TW" dirty="0" smtClean="0"/>
              <a:t>Pod</a:t>
            </a:r>
            <a:r>
              <a:rPr lang="zh-TW" altLang="en-US" dirty="0" smtClean="0"/>
              <a:t>可以被銷毀或回收，所以 </a:t>
            </a:r>
            <a:r>
              <a:rPr lang="en-US" altLang="zh-TW" dirty="0" smtClean="0"/>
              <a:t>Pod</a:t>
            </a:r>
            <a:r>
              <a:rPr lang="zh-TW" altLang="en-US" dirty="0" smtClean="0"/>
              <a:t> </a:t>
            </a:r>
            <a:r>
              <a:rPr lang="en-US" altLang="zh-TW" dirty="0" smtClean="0"/>
              <a:t>IP</a:t>
            </a:r>
            <a:r>
              <a:rPr lang="zh-TW" altLang="en-US" dirty="0" smtClean="0"/>
              <a:t>地址隨後可能會發生變化。這對於程式開發者來說這是個挑戰。 </a:t>
            </a:r>
          </a:p>
          <a:p>
            <a:r>
              <a:rPr lang="en-US" altLang="zh-TW" dirty="0" smtClean="0"/>
              <a:t>Kubernetes</a:t>
            </a:r>
            <a:r>
              <a:rPr lang="zh-TW" altLang="en-US" dirty="0" smtClean="0"/>
              <a:t>服務是一個網絡抽象層，用於維護</a:t>
            </a:r>
            <a:r>
              <a:rPr lang="en-US" altLang="zh-TW" dirty="0" smtClean="0"/>
              <a:t>cluster</a:t>
            </a:r>
            <a:r>
              <a:rPr lang="zh-TW" altLang="en-US" dirty="0" smtClean="0"/>
              <a:t>內一致的端點</a:t>
            </a:r>
            <a:endParaRPr lang="en-US" altLang="zh-TW" dirty="0" smtClean="0"/>
          </a:p>
          <a:p>
            <a:r>
              <a:rPr lang="en-US" altLang="zh-TW" dirty="0" smtClean="0"/>
              <a:t>Kubernetes</a:t>
            </a:r>
            <a:r>
              <a:rPr lang="zh-TW" altLang="en-US" dirty="0" smtClean="0"/>
              <a:t>服務也可以看作是其他</a:t>
            </a:r>
            <a:r>
              <a:rPr lang="en-US" altLang="zh-TW" dirty="0" smtClean="0"/>
              <a:t>Kubernetes</a:t>
            </a:r>
            <a:r>
              <a:rPr lang="zh-TW" altLang="en-US" dirty="0" smtClean="0"/>
              <a:t>物件的前端服務代理，如</a:t>
            </a:r>
            <a:r>
              <a:rPr lang="en-US" altLang="zh-TW" dirty="0" smtClean="0"/>
              <a:t>Pod</a:t>
            </a:r>
            <a:r>
              <a:rPr lang="zh-TW" altLang="en-US" dirty="0" smtClean="0"/>
              <a:t>、</a:t>
            </a:r>
            <a:r>
              <a:rPr lang="en-US" altLang="zh-TW" dirty="0" smtClean="0"/>
              <a:t>Deployment</a:t>
            </a:r>
            <a:r>
              <a:rPr lang="zh-TW" altLang="en-US" dirty="0" smtClean="0"/>
              <a:t>、</a:t>
            </a:r>
            <a:r>
              <a:rPr lang="en-US" altLang="zh-TW" dirty="0" err="1" smtClean="0"/>
              <a:t>ReplicaSet</a:t>
            </a:r>
            <a:r>
              <a:rPr lang="zh-TW" altLang="en-US" dirty="0" smtClean="0"/>
              <a:t>等。。</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47</a:t>
            </a:fld>
            <a:endParaRPr lang="zh-TW" altLang="en-US"/>
          </a:p>
        </p:txBody>
      </p:sp>
    </p:spTree>
    <p:extLst>
      <p:ext uri="{BB962C8B-B14F-4D97-AF65-F5344CB8AC3E}">
        <p14:creationId xmlns:p14="http://schemas.microsoft.com/office/powerpoint/2010/main" val="3715353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Kubernetes </a:t>
            </a:r>
            <a:r>
              <a:rPr lang="en-US" altLang="zh-TW" dirty="0" err="1" smtClean="0"/>
              <a:t>Horizo</a:t>
            </a:r>
            <a:r>
              <a:rPr lang="en-US" altLang="zh-TW" dirty="0" smtClean="0"/>
              <a:t>​​</a:t>
            </a:r>
            <a:r>
              <a:rPr lang="en-US" altLang="zh-TW" dirty="0" err="1" smtClean="0"/>
              <a:t>ntal</a:t>
            </a:r>
            <a:r>
              <a:rPr lang="en-US" altLang="zh-TW" dirty="0" smtClean="0"/>
              <a:t> Pod </a:t>
            </a:r>
            <a:r>
              <a:rPr lang="en-US" altLang="zh-TW" dirty="0" err="1" smtClean="0"/>
              <a:t>Autoscaler</a:t>
            </a:r>
            <a:r>
              <a:rPr lang="en-US" altLang="zh-TW" dirty="0" smtClean="0"/>
              <a:t> (HPA)</a:t>
            </a:r>
            <a:r>
              <a:rPr lang="zh-TW" altLang="en-US" dirty="0" smtClean="0"/>
              <a:t>根據觀測到的</a:t>
            </a:r>
            <a:r>
              <a:rPr lang="en-US" altLang="zh-TW" dirty="0" smtClean="0"/>
              <a:t>CPU</a:t>
            </a:r>
            <a:r>
              <a:rPr lang="zh-TW" altLang="en-US" dirty="0" smtClean="0"/>
              <a:t>使用率去動態調整</a:t>
            </a:r>
            <a:r>
              <a:rPr lang="en-US" altLang="zh-TW" dirty="0" smtClean="0"/>
              <a:t>Pod</a:t>
            </a:r>
            <a:r>
              <a:rPr lang="zh-TW" altLang="en-US" dirty="0" smtClean="0"/>
              <a:t>的數量</a:t>
            </a:r>
            <a:endParaRPr lang="en-US" altLang="zh-TW" dirty="0" smtClean="0"/>
          </a:p>
          <a:p>
            <a:r>
              <a:rPr lang="en-US" altLang="zh-TW" dirty="0" smtClean="0"/>
              <a:t>HPA</a:t>
            </a:r>
            <a:r>
              <a:rPr lang="zh-TW" altLang="en-US" dirty="0" smtClean="0"/>
              <a:t>是作為一個 </a:t>
            </a:r>
            <a:r>
              <a:rPr lang="en-US" altLang="zh-TW" dirty="0" smtClean="0"/>
              <a:t>Kubernetes API</a:t>
            </a:r>
            <a:r>
              <a:rPr lang="zh-TW" altLang="en-US" dirty="0" smtClean="0"/>
              <a:t>資源與關聯控制器。</a:t>
            </a:r>
            <a:endParaRPr lang="en-US" altLang="zh-TW" dirty="0" smtClean="0"/>
          </a:p>
          <a:p>
            <a:r>
              <a:rPr lang="zh-TW" altLang="en-US" dirty="0" smtClean="0"/>
              <a:t>第一個 版本的</a:t>
            </a:r>
            <a:r>
              <a:rPr lang="en-US" altLang="zh-TW" dirty="0" smtClean="0"/>
              <a:t>HPA</a:t>
            </a:r>
            <a:r>
              <a:rPr lang="zh-TW" altLang="en-US" dirty="0" smtClean="0"/>
              <a:t>縮放的</a:t>
            </a:r>
            <a:r>
              <a:rPr lang="en-US" altLang="zh-TW" dirty="0" smtClean="0"/>
              <a:t>pods</a:t>
            </a:r>
            <a:r>
              <a:rPr lang="zh-TW" altLang="en-US" dirty="0" smtClean="0"/>
              <a:t>是基於觀察到的</a:t>
            </a:r>
            <a:r>
              <a:rPr lang="en-US" altLang="zh-TW" dirty="0" smtClean="0"/>
              <a:t>CPU</a:t>
            </a:r>
          </a:p>
          <a:p>
            <a:r>
              <a:rPr lang="zh-TW" altLang="en-US" dirty="0" smtClean="0"/>
              <a:t>使用率和</a:t>
            </a:r>
            <a:r>
              <a:rPr lang="en-US" altLang="zh-TW" dirty="0" smtClean="0"/>
              <a:t>ram</a:t>
            </a:r>
            <a:r>
              <a:rPr lang="zh-TW" altLang="en-US" dirty="0" smtClean="0"/>
              <a:t>使用率。</a:t>
            </a:r>
            <a:endParaRPr lang="en-US" altLang="zh-TW" dirty="0" smtClean="0"/>
          </a:p>
          <a:p>
            <a:r>
              <a:rPr lang="zh-TW" altLang="en-US" dirty="0" smtClean="0"/>
              <a:t>在 </a:t>
            </a:r>
            <a:r>
              <a:rPr lang="en-US" altLang="zh-TW" dirty="0" smtClean="0"/>
              <a:t>Kubernetes 1.6 </a:t>
            </a:r>
            <a:r>
              <a:rPr lang="zh-TW" altLang="en-US" dirty="0" smtClean="0"/>
              <a:t>中，新增</a:t>
            </a:r>
            <a:r>
              <a:rPr lang="en-US" altLang="zh-TW" sz="1200" dirty="0" smtClean="0"/>
              <a:t>Custom Metrics API </a:t>
            </a:r>
            <a:r>
              <a:rPr lang="zh-TW" altLang="en-US" dirty="0" smtClean="0"/>
              <a:t>，使</a:t>
            </a:r>
            <a:r>
              <a:rPr lang="en-US" altLang="zh-TW" dirty="0" smtClean="0"/>
              <a:t>HPA</a:t>
            </a:r>
            <a:r>
              <a:rPr lang="zh-TW" altLang="en-US" dirty="0" smtClean="0"/>
              <a:t>能夠訪問任意的透過</a:t>
            </a:r>
            <a:r>
              <a:rPr lang="en-US" altLang="zh-TW" dirty="0" smtClean="0"/>
              <a:t>REST API</a:t>
            </a:r>
            <a:r>
              <a:rPr lang="zh-TW" altLang="en-US" dirty="0" smtClean="0"/>
              <a:t>觀測各項數值。</a:t>
            </a:r>
            <a:endParaRPr lang="en-US" altLang="zh-TW" dirty="0" smtClean="0"/>
          </a:p>
          <a:p>
            <a:r>
              <a:rPr lang="zh-TW" altLang="en-US" dirty="0" smtClean="0"/>
              <a:t>在 </a:t>
            </a:r>
            <a:r>
              <a:rPr lang="en-US" altLang="zh-TW" dirty="0" smtClean="0"/>
              <a:t>Kubernetes 1.7 </a:t>
            </a:r>
            <a:r>
              <a:rPr lang="zh-TW" altLang="en-US" dirty="0" smtClean="0"/>
              <a:t>中，</a:t>
            </a:r>
            <a:r>
              <a:rPr lang="en-US" altLang="zh-TW" sz="1200" dirty="0" smtClean="0"/>
              <a:t>API server aggregation</a:t>
            </a:r>
            <a:r>
              <a:rPr lang="zh-TW" altLang="en-US" dirty="0" smtClean="0"/>
              <a:t>層允許第三方程式透過將自己註冊為</a:t>
            </a:r>
            <a:r>
              <a:rPr lang="en-US" altLang="zh-TW" dirty="0" smtClean="0"/>
              <a:t>API Add-ons</a:t>
            </a:r>
            <a:r>
              <a:rPr lang="zh-TW" altLang="en-US" dirty="0" smtClean="0"/>
              <a:t>來擴展</a:t>
            </a:r>
            <a:r>
              <a:rPr lang="en-US" altLang="zh-TW" dirty="0" smtClean="0"/>
              <a:t>Kubernetes API</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48</a:t>
            </a:fld>
            <a:endParaRPr lang="zh-TW" altLang="en-US"/>
          </a:p>
        </p:txBody>
      </p:sp>
    </p:spTree>
    <p:extLst>
      <p:ext uri="{BB962C8B-B14F-4D97-AF65-F5344CB8AC3E}">
        <p14:creationId xmlns:p14="http://schemas.microsoft.com/office/powerpoint/2010/main" val="4237322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圖</a:t>
            </a:r>
            <a:r>
              <a:rPr lang="en-US" altLang="zh-TW" dirty="0" smtClean="0"/>
              <a:t>5</a:t>
            </a:r>
            <a:r>
              <a:rPr lang="zh-TW" altLang="en-US" dirty="0" smtClean="0"/>
              <a:t>描述了使用</a:t>
            </a:r>
            <a:r>
              <a:rPr lang="en-US" altLang="zh-TW" dirty="0" smtClean="0"/>
              <a:t>HPA</a:t>
            </a:r>
            <a:r>
              <a:rPr lang="zh-TW" altLang="en-US" dirty="0" smtClean="0"/>
              <a:t>對</a:t>
            </a:r>
            <a:r>
              <a:rPr lang="en-US" altLang="zh-TW" dirty="0" smtClean="0"/>
              <a:t>ATHENA</a:t>
            </a:r>
            <a:r>
              <a:rPr lang="zh-TW" altLang="en-US" dirty="0" smtClean="0"/>
              <a:t>的</a:t>
            </a:r>
            <a:r>
              <a:rPr lang="en-US" altLang="zh-TW" dirty="0" smtClean="0"/>
              <a:t>Prometheus(</a:t>
            </a:r>
            <a:r>
              <a:rPr lang="zh-TW" altLang="en-US" dirty="0" smtClean="0"/>
              <a:t>一個監控系統</a:t>
            </a:r>
            <a:r>
              <a:rPr lang="en-US" altLang="zh-TW" dirty="0" smtClean="0"/>
              <a:t>)</a:t>
            </a:r>
            <a:r>
              <a:rPr lang="zh-TW" altLang="en-US" dirty="0" smtClean="0"/>
              <a:t>監控</a:t>
            </a:r>
            <a:r>
              <a:rPr lang="en-US" altLang="zh-TW" dirty="0" smtClean="0"/>
              <a:t>stack</a:t>
            </a:r>
            <a:r>
              <a:rPr lang="zh-TW" altLang="en-US" dirty="0" smtClean="0"/>
              <a:t>的完整的整合協調。</a:t>
            </a:r>
            <a:endParaRPr lang="en-US" altLang="zh-TW" dirty="0" smtClean="0"/>
          </a:p>
          <a:p>
            <a:endParaRPr lang="en-US" altLang="zh-TW" dirty="0" smtClean="0"/>
          </a:p>
          <a:p>
            <a:r>
              <a:rPr lang="zh-TW" altLang="en-US" dirty="0" smtClean="0"/>
              <a:t>在</a:t>
            </a:r>
            <a:r>
              <a:rPr lang="zh-TW" altLang="en-US" sz="1200" dirty="0" smtClean="0"/>
              <a:t>主要的</a:t>
            </a:r>
            <a:r>
              <a:rPr lang="en-US" altLang="zh-TW" sz="1200" dirty="0" smtClean="0"/>
              <a:t>Metrics</a:t>
            </a:r>
            <a:r>
              <a:rPr lang="zh-TW" altLang="en-US" sz="1200" dirty="0" smtClean="0"/>
              <a:t> </a:t>
            </a:r>
            <a:r>
              <a:rPr lang="en-US" altLang="zh-TW" sz="1200" dirty="0" smtClean="0"/>
              <a:t>pipeline</a:t>
            </a:r>
            <a:r>
              <a:rPr lang="zh-TW" altLang="en-US" sz="1200" dirty="0" smtClean="0"/>
              <a:t>中</a:t>
            </a:r>
            <a:r>
              <a:rPr lang="en-US" altLang="zh-TW" sz="1200" dirty="0" smtClean="0"/>
              <a:t>,</a:t>
            </a:r>
            <a:r>
              <a:rPr lang="zh-TW" altLang="en-US" sz="1200" dirty="0" smtClean="0"/>
              <a:t>監控</a:t>
            </a:r>
            <a:r>
              <a:rPr lang="en-US" altLang="zh-TW" sz="1200" dirty="0" smtClean="0"/>
              <a:t>server</a:t>
            </a:r>
            <a:r>
              <a:rPr lang="zh-TW" altLang="en-US" sz="1200" dirty="0" smtClean="0"/>
              <a:t>從</a:t>
            </a:r>
            <a:r>
              <a:rPr lang="en-US" altLang="zh-TW" sz="1200" dirty="0" err="1" smtClean="0"/>
              <a:t>Kubelet</a:t>
            </a:r>
            <a:r>
              <a:rPr lang="en-US" altLang="zh-TW" sz="1200" dirty="0" smtClean="0"/>
              <a:t> </a:t>
            </a:r>
            <a:r>
              <a:rPr lang="en-US" altLang="zh-TW" sz="1200" dirty="0" err="1" smtClean="0"/>
              <a:t>cAdvisor</a:t>
            </a:r>
            <a:r>
              <a:rPr lang="en-US" altLang="zh-TW" sz="1200" dirty="0" smtClean="0"/>
              <a:t>(</a:t>
            </a:r>
            <a:r>
              <a:rPr lang="zh-TW" altLang="en-US" sz="1200" dirty="0" smtClean="0"/>
              <a:t>一個監控套件</a:t>
            </a:r>
            <a:r>
              <a:rPr lang="en-US" altLang="zh-TW" sz="1200" dirty="0" smtClean="0"/>
              <a:t>)</a:t>
            </a:r>
            <a:r>
              <a:rPr lang="zh-TW" altLang="en-US" sz="1200" dirty="0" smtClean="0"/>
              <a:t>取得</a:t>
            </a:r>
            <a:r>
              <a:rPr lang="en-US" altLang="zh-TW" sz="1200" dirty="0" smtClean="0"/>
              <a:t>container</a:t>
            </a:r>
            <a:r>
              <a:rPr lang="zh-TW" altLang="en-US" sz="1200" dirty="0" smtClean="0"/>
              <a:t>和</a:t>
            </a:r>
            <a:r>
              <a:rPr lang="en-US" altLang="zh-TW" sz="1200" dirty="0" smtClean="0"/>
              <a:t>node</a:t>
            </a:r>
            <a:r>
              <a:rPr lang="zh-TW" altLang="en-US" sz="1200" dirty="0" smtClean="0"/>
              <a:t>的數據。</a:t>
            </a:r>
            <a:endParaRPr lang="en-US" altLang="zh-TW" sz="1200" dirty="0" smtClean="0"/>
          </a:p>
          <a:p>
            <a:endParaRPr lang="en-US" altLang="zh-TW" sz="1200" dirty="0" smtClean="0"/>
          </a:p>
          <a:p>
            <a:r>
              <a:rPr lang="zh-TW" altLang="en-US" dirty="0" smtClean="0"/>
              <a:t>在</a:t>
            </a:r>
            <a:r>
              <a:rPr lang="en-US" altLang="zh-TW" sz="1200" dirty="0" smtClean="0"/>
              <a:t>Monitoring pipeline</a:t>
            </a:r>
            <a:r>
              <a:rPr lang="zh-TW" altLang="en-US" sz="1200" dirty="0" smtClean="0"/>
              <a:t>中</a:t>
            </a:r>
            <a:r>
              <a:rPr lang="en-US" altLang="zh-TW" sz="1200" dirty="0" smtClean="0"/>
              <a:t>, Prometheus Operator </a:t>
            </a:r>
            <a:r>
              <a:rPr lang="zh-TW" altLang="en-US" sz="1200" dirty="0" smtClean="0"/>
              <a:t>透過</a:t>
            </a:r>
            <a:r>
              <a:rPr lang="en-US" altLang="zh-TW" sz="1200" dirty="0" smtClean="0"/>
              <a:t>Service Monitor</a:t>
            </a:r>
            <a:r>
              <a:rPr lang="zh-TW" altLang="en-US" sz="1200" dirty="0" smtClean="0"/>
              <a:t> 收集數據並從在</a:t>
            </a:r>
            <a:r>
              <a:rPr lang="en-US" altLang="zh-TW" sz="1200" dirty="0" smtClean="0"/>
              <a:t>Prometheus </a:t>
            </a:r>
          </a:p>
          <a:p>
            <a:endParaRPr lang="en-US" altLang="zh-TW" sz="1200" dirty="0" smtClean="0"/>
          </a:p>
          <a:p>
            <a:r>
              <a:rPr lang="en-US" altLang="zh-TW" sz="1200" dirty="0" smtClean="0"/>
              <a:t>Kubernetes </a:t>
            </a:r>
            <a:r>
              <a:rPr lang="zh-TW" altLang="en-US" sz="1200" dirty="0" smtClean="0"/>
              <a:t>客制化</a:t>
            </a:r>
            <a:r>
              <a:rPr lang="en-US" altLang="zh-TW" sz="1200" dirty="0" smtClean="0"/>
              <a:t> Metrics</a:t>
            </a:r>
            <a:r>
              <a:rPr lang="zh-TW" altLang="en-US" sz="1200" dirty="0" smtClean="0"/>
              <a:t> </a:t>
            </a:r>
            <a:r>
              <a:rPr lang="en-US" altLang="zh-TW" sz="1200" dirty="0" smtClean="0"/>
              <a:t>API</a:t>
            </a:r>
            <a:r>
              <a:rPr lang="zh-TW" altLang="en-US" sz="1200" dirty="0" smtClean="0"/>
              <a:t>以及</a:t>
            </a:r>
            <a:r>
              <a:rPr lang="en-US" altLang="zh-TW" sz="1200" dirty="0" smtClean="0"/>
              <a:t>API Aggregation Layer</a:t>
            </a:r>
            <a:r>
              <a:rPr lang="zh-TW" altLang="en-US" sz="1200" dirty="0" smtClean="0"/>
              <a:t>可以讓</a:t>
            </a:r>
            <a:r>
              <a:rPr lang="en-US" altLang="zh-TW" sz="1200" dirty="0" smtClean="0"/>
              <a:t>Prometheus</a:t>
            </a:r>
            <a:r>
              <a:rPr lang="zh-TW" altLang="en-US" sz="1200" dirty="0" smtClean="0"/>
              <a:t>傳送特定的程式資料給</a:t>
            </a:r>
            <a:r>
              <a:rPr lang="en-US" altLang="zh-TW" sz="1200" dirty="0" smtClean="0"/>
              <a:t>HPA controller</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49</a:t>
            </a:fld>
            <a:endParaRPr lang="zh-TW" altLang="en-US"/>
          </a:p>
        </p:txBody>
      </p:sp>
    </p:spTree>
    <p:extLst>
      <p:ext uri="{BB962C8B-B14F-4D97-AF65-F5344CB8AC3E}">
        <p14:creationId xmlns:p14="http://schemas.microsoft.com/office/powerpoint/2010/main" val="5603776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圖</a:t>
            </a:r>
            <a:r>
              <a:rPr lang="en-US" altLang="zh-TW" dirty="0" smtClean="0"/>
              <a:t>6</a:t>
            </a:r>
            <a:r>
              <a:rPr lang="zh-TW" altLang="en-US" dirty="0" smtClean="0"/>
              <a:t>介紹在</a:t>
            </a:r>
            <a:r>
              <a:rPr lang="en-US" altLang="zh-TW" dirty="0" smtClean="0"/>
              <a:t>K8S</a:t>
            </a:r>
            <a:r>
              <a:rPr lang="zh-TW" altLang="en-US" dirty="0" smtClean="0"/>
              <a:t> </a:t>
            </a:r>
            <a:r>
              <a:rPr lang="en-US" altLang="zh-TW" dirty="0" smtClean="0"/>
              <a:t>cluster</a:t>
            </a:r>
            <a:r>
              <a:rPr lang="zh-TW" altLang="en-US" dirty="0" smtClean="0"/>
              <a:t>內部署</a:t>
            </a:r>
            <a:r>
              <a:rPr lang="en-US" altLang="zh-TW" dirty="0" smtClean="0"/>
              <a:t>ATHENA</a:t>
            </a:r>
            <a:r>
              <a:rPr lang="zh-TW" altLang="en-US" dirty="0" smtClean="0"/>
              <a:t>的架構圖</a:t>
            </a:r>
            <a:endParaRPr lang="en-US" altLang="zh-TW" dirty="0" smtClean="0"/>
          </a:p>
          <a:p>
            <a:r>
              <a:rPr lang="en-US" altLang="zh-TW" dirty="0" smtClean="0"/>
              <a:t>Docker registry</a:t>
            </a:r>
            <a:r>
              <a:rPr lang="zh-TW" altLang="en-US" dirty="0" smtClean="0"/>
              <a:t>是一個使用</a:t>
            </a:r>
            <a:r>
              <a:rPr lang="en-US" altLang="zh-TW" dirty="0" smtClean="0"/>
              <a:t>Nexus</a:t>
            </a:r>
            <a:r>
              <a:rPr lang="zh-TW" altLang="en-US" dirty="0" smtClean="0"/>
              <a:t> </a:t>
            </a:r>
            <a:r>
              <a:rPr lang="en-US" altLang="zh-TW" dirty="0" smtClean="0"/>
              <a:t>repository manager</a:t>
            </a:r>
            <a:r>
              <a:rPr lang="zh-TW" altLang="en-US" dirty="0" smtClean="0"/>
              <a:t> 管理的</a:t>
            </a:r>
            <a:r>
              <a:rPr lang="en-US" altLang="zh-TW" dirty="0" err="1" smtClean="0"/>
              <a:t>docker</a:t>
            </a:r>
            <a:r>
              <a:rPr lang="en-US" altLang="zh-TW" dirty="0" smtClean="0"/>
              <a:t/>
            </a:r>
            <a:br>
              <a:rPr lang="en-US" altLang="zh-TW" dirty="0" smtClean="0"/>
            </a:br>
            <a:r>
              <a:rPr lang="en-US" altLang="zh-TW" dirty="0" smtClean="0"/>
              <a:t>Nexus</a:t>
            </a:r>
            <a:r>
              <a:rPr lang="zh-TW" altLang="en-US" dirty="0" smtClean="0"/>
              <a:t> </a:t>
            </a:r>
            <a:r>
              <a:rPr lang="en-US" altLang="zh-TW" dirty="0" smtClean="0"/>
              <a:t>repository manager</a:t>
            </a:r>
            <a:r>
              <a:rPr lang="zh-TW" altLang="en-US" dirty="0" smtClean="0"/>
              <a:t> </a:t>
            </a:r>
            <a:r>
              <a:rPr lang="en-US" altLang="zh-TW" dirty="0" smtClean="0"/>
              <a:t>:</a:t>
            </a:r>
            <a:r>
              <a:rPr lang="zh-TW" altLang="en-US" dirty="0" smtClean="0"/>
              <a:t> 一種管理</a:t>
            </a:r>
            <a:r>
              <a:rPr lang="en-US" altLang="zh-TW" dirty="0" err="1" smtClean="0"/>
              <a:t>docker</a:t>
            </a:r>
            <a:r>
              <a:rPr lang="en-US" altLang="zh-TW" dirty="0" smtClean="0"/>
              <a:t> images</a:t>
            </a:r>
            <a:r>
              <a:rPr lang="zh-TW" altLang="en-US" dirty="0" smtClean="0"/>
              <a:t>的套件</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51</a:t>
            </a:fld>
            <a:endParaRPr lang="zh-TW" altLang="en-US"/>
          </a:p>
        </p:txBody>
      </p:sp>
    </p:spTree>
    <p:extLst>
      <p:ext uri="{BB962C8B-B14F-4D97-AF65-F5344CB8AC3E}">
        <p14:creationId xmlns:p14="http://schemas.microsoft.com/office/powerpoint/2010/main" val="366232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雲端計算和</a:t>
            </a:r>
            <a:r>
              <a:rPr lang="en-US" altLang="zh-TW" dirty="0" smtClean="0"/>
              <a:t>container-based</a:t>
            </a:r>
            <a:r>
              <a:rPr lang="zh-TW" altLang="en-US" dirty="0" smtClean="0"/>
              <a:t>的技術已經改變了現在的軟體封裝與部屬方式。</a:t>
            </a:r>
            <a:endParaRPr lang="en-US" altLang="zh-TW" dirty="0" smtClean="0"/>
          </a:p>
          <a:p>
            <a:r>
              <a:rPr lang="en-US" altLang="zh-TW" dirty="0" smtClean="0"/>
              <a:t>container</a:t>
            </a:r>
            <a:r>
              <a:rPr lang="zh-TW" altLang="en-US" dirty="0" smtClean="0"/>
              <a:t>化的應用程式</a:t>
            </a:r>
            <a:r>
              <a:rPr lang="en-US" altLang="zh-TW" dirty="0" smtClean="0"/>
              <a:t>,</a:t>
            </a:r>
            <a:r>
              <a:rPr lang="en-US" altLang="zh-TW" sz="1200" dirty="0" smtClean="0"/>
              <a:t> Infrastructure-as-Code(</a:t>
            </a:r>
            <a:r>
              <a:rPr lang="zh-TW" altLang="en-US" sz="1200" dirty="0" smtClean="0"/>
              <a:t>在雲端計算領域中</a:t>
            </a:r>
            <a:r>
              <a:rPr lang="en-US" altLang="zh-TW" sz="1200" dirty="0" smtClean="0"/>
              <a:t>,</a:t>
            </a:r>
            <a:r>
              <a:rPr lang="zh-TW" altLang="en-US" sz="1200" dirty="0" smtClean="0"/>
              <a:t>把軟硬體設備化為程式碼的概念</a:t>
            </a:r>
            <a:r>
              <a:rPr lang="en-US" altLang="zh-TW" sz="1200" dirty="0" smtClean="0"/>
              <a:t>),</a:t>
            </a:r>
            <a:r>
              <a:rPr lang="zh-TW" altLang="en-US" sz="1200" dirty="0" smtClean="0"/>
              <a:t>相關的系統管理和敏捷式開發是現在的佈署方式的基礎</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8</a:t>
            </a:fld>
            <a:endParaRPr lang="zh-TW" altLang="en-US"/>
          </a:p>
        </p:txBody>
      </p:sp>
    </p:spTree>
    <p:extLst>
      <p:ext uri="{BB962C8B-B14F-4D97-AF65-F5344CB8AC3E}">
        <p14:creationId xmlns:p14="http://schemas.microsoft.com/office/powerpoint/2010/main" val="3142036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HPA</a:t>
            </a:r>
            <a:r>
              <a:rPr lang="zh-TW" altLang="en-US" dirty="0" smtClean="0"/>
              <a:t>所使用的</a:t>
            </a:r>
            <a:r>
              <a:rPr lang="en-US" altLang="zh-TW" dirty="0" smtClean="0"/>
              <a:t>auto-scaling</a:t>
            </a:r>
            <a:r>
              <a:rPr lang="zh-TW" altLang="en-US" dirty="0" smtClean="0"/>
              <a:t>演算法詳細流程如下</a:t>
            </a:r>
            <a:endParaRPr lang="en-US" altLang="zh-TW" dirty="0" smtClean="0"/>
          </a:p>
          <a:p>
            <a:r>
              <a:rPr lang="en-US" altLang="zh-TW" dirty="0" smtClean="0"/>
              <a:t>1.</a:t>
            </a:r>
            <a:r>
              <a:rPr lang="zh-TW" altLang="en-US" dirty="0" smtClean="0"/>
              <a:t>預設的控制迴圈為</a:t>
            </a:r>
            <a:r>
              <a:rPr lang="en-US" altLang="zh-TW" dirty="0" smtClean="0"/>
              <a:t>30</a:t>
            </a:r>
            <a:r>
              <a:rPr lang="zh-TW" altLang="en-US" dirty="0" smtClean="0"/>
              <a:t>秒</a:t>
            </a:r>
            <a:r>
              <a:rPr lang="en-US" altLang="zh-TW" dirty="0" smtClean="0"/>
              <a:t>,</a:t>
            </a:r>
            <a:r>
              <a:rPr lang="zh-TW" altLang="en-US" dirty="0" smtClean="0"/>
              <a:t>不過這設定可以修改</a:t>
            </a:r>
            <a:endParaRPr lang="en-US" altLang="zh-TW" dirty="0" smtClean="0"/>
          </a:p>
          <a:p>
            <a:r>
              <a:rPr lang="en-US" altLang="zh-TW" dirty="0" smtClean="0"/>
              <a:t>2.</a:t>
            </a:r>
            <a:r>
              <a:rPr lang="zh-TW" altLang="en-US" dirty="0" smtClean="0"/>
              <a:t>定期收集</a:t>
            </a:r>
            <a:r>
              <a:rPr lang="en-US" altLang="zh-TW" dirty="0" smtClean="0"/>
              <a:t>Pods</a:t>
            </a:r>
            <a:r>
              <a:rPr lang="zh-TW" altLang="en-US" dirty="0" smtClean="0"/>
              <a:t>的</a:t>
            </a:r>
            <a:r>
              <a:rPr lang="en-US" altLang="zh-TW" dirty="0" err="1" smtClean="0"/>
              <a:t>cpu</a:t>
            </a:r>
            <a:r>
              <a:rPr lang="zh-TW" altLang="en-US" dirty="0" smtClean="0"/>
              <a:t>使用率</a:t>
            </a:r>
            <a:endParaRPr lang="en-US" altLang="zh-TW" dirty="0" smtClean="0"/>
          </a:p>
          <a:p>
            <a:r>
              <a:rPr lang="en-US" altLang="zh-TW" dirty="0" smtClean="0"/>
              <a:t>3.</a:t>
            </a:r>
            <a:r>
              <a:rPr lang="zh-TW" altLang="en-US" dirty="0" smtClean="0"/>
              <a:t>計算</a:t>
            </a:r>
            <a:r>
              <a:rPr lang="en-US" altLang="zh-TW" dirty="0" smtClean="0"/>
              <a:t>pods</a:t>
            </a:r>
            <a:r>
              <a:rPr lang="zh-TW" altLang="en-US" dirty="0" smtClean="0"/>
              <a:t>的</a:t>
            </a:r>
            <a:r>
              <a:rPr lang="en-US" altLang="zh-TW" dirty="0" err="1" smtClean="0"/>
              <a:t>cpu</a:t>
            </a:r>
            <a:r>
              <a:rPr lang="zh-TW" altLang="en-US" dirty="0" smtClean="0"/>
              <a:t>平均</a:t>
            </a:r>
            <a:r>
              <a:rPr lang="en-US" altLang="zh-TW" dirty="0" smtClean="0"/>
              <a:t>(</a:t>
            </a:r>
            <a:r>
              <a:rPr lang="zh-TW" altLang="en-US" dirty="0" smtClean="0"/>
              <a:t>算數</a:t>
            </a:r>
            <a:r>
              <a:rPr lang="en-US" altLang="zh-TW" dirty="0" smtClean="0"/>
              <a:t>)</a:t>
            </a:r>
            <a:r>
              <a:rPr lang="zh-TW" altLang="en-US" dirty="0" smtClean="0"/>
              <a:t>使用率</a:t>
            </a:r>
            <a:r>
              <a:rPr lang="en-US" altLang="zh-TW" dirty="0" smtClean="0"/>
              <a:t>,</a:t>
            </a:r>
            <a:r>
              <a:rPr lang="zh-TW" altLang="en-US" dirty="0" smtClean="0"/>
              <a:t>和設定的條件比較</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52</a:t>
            </a:fld>
            <a:endParaRPr lang="zh-TW" altLang="en-US"/>
          </a:p>
        </p:txBody>
      </p:sp>
    </p:spTree>
    <p:extLst>
      <p:ext uri="{BB962C8B-B14F-4D97-AF65-F5344CB8AC3E}">
        <p14:creationId xmlns:p14="http://schemas.microsoft.com/office/powerpoint/2010/main" val="42906233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4.</a:t>
            </a:r>
            <a:r>
              <a:rPr lang="zh-TW" altLang="en-US" dirty="0" smtClean="0"/>
              <a:t>檢查需要的</a:t>
            </a:r>
            <a:r>
              <a:rPr lang="en-US" altLang="zh-TW" dirty="0" smtClean="0"/>
              <a:t>pod </a:t>
            </a:r>
            <a:r>
              <a:rPr lang="zh-TW" altLang="en-US" dirty="0" smtClean="0"/>
              <a:t>數量是否與設定的條件符合</a:t>
            </a:r>
            <a:endParaRPr lang="en-US" altLang="zh-TW" dirty="0" smtClean="0"/>
          </a:p>
          <a:p>
            <a:endParaRPr lang="en-US" altLang="zh-TW" dirty="0" smtClean="0"/>
          </a:p>
          <a:p>
            <a:r>
              <a:rPr lang="zh-TW" altLang="en-US" dirty="0" smtClean="0"/>
              <a:t>最少</a:t>
            </a:r>
            <a:r>
              <a:rPr lang="en-US" altLang="zh-TW" dirty="0" smtClean="0"/>
              <a:t>pod</a:t>
            </a:r>
            <a:r>
              <a:rPr lang="zh-TW" altLang="en-US" dirty="0" smtClean="0"/>
              <a:t>數量 小於等於 </a:t>
            </a:r>
            <a:r>
              <a:rPr lang="en-US" altLang="zh-TW" dirty="0" smtClean="0"/>
              <a:t>pod</a:t>
            </a:r>
            <a:r>
              <a:rPr lang="zh-TW" altLang="en-US" dirty="0" smtClean="0"/>
              <a:t>數量 大於等於 最大</a:t>
            </a:r>
            <a:r>
              <a:rPr lang="en-US" altLang="zh-TW" dirty="0" smtClean="0"/>
              <a:t>pod</a:t>
            </a:r>
            <a:r>
              <a:rPr lang="zh-TW" altLang="en-US" dirty="0" smtClean="0"/>
              <a:t>數量</a:t>
            </a:r>
            <a:endParaRPr lang="en-US" altLang="zh-TW" dirty="0" smtClean="0"/>
          </a:p>
          <a:p>
            <a:endParaRPr lang="en-US" altLang="zh-TW" dirty="0" smtClean="0"/>
          </a:p>
          <a:p>
            <a:r>
              <a:rPr lang="en-US" altLang="zh-TW" dirty="0" err="1" smtClean="0"/>
              <a:t>Cpu</a:t>
            </a:r>
            <a:r>
              <a:rPr lang="zh-TW" altLang="en-US" dirty="0" smtClean="0"/>
              <a:t>使用率 </a:t>
            </a:r>
            <a:r>
              <a:rPr lang="en-US" altLang="zh-TW" dirty="0" smtClean="0"/>
              <a:t>=</a:t>
            </a:r>
            <a:r>
              <a:rPr lang="zh-TW" altLang="en-US" dirty="0" smtClean="0"/>
              <a:t> 最近的</a:t>
            </a:r>
            <a:r>
              <a:rPr lang="en-US" altLang="zh-TW" dirty="0" smtClean="0"/>
              <a:t>pod</a:t>
            </a:r>
            <a:r>
              <a:rPr lang="en-US" altLang="zh-TW" baseline="0" dirty="0" smtClean="0"/>
              <a:t> </a:t>
            </a:r>
            <a:r>
              <a:rPr lang="en-US" altLang="zh-TW" baseline="0" dirty="0" err="1" smtClean="0"/>
              <a:t>cpu</a:t>
            </a:r>
            <a:r>
              <a:rPr lang="zh-TW" altLang="en-US" baseline="0" dirty="0" smtClean="0"/>
              <a:t>使用數量 除以 </a:t>
            </a:r>
            <a:r>
              <a:rPr lang="en-US" altLang="zh-TW" baseline="0" dirty="0" smtClean="0"/>
              <a:t>pod</a:t>
            </a:r>
            <a:r>
              <a:rPr lang="zh-TW" altLang="en-US" baseline="0" dirty="0" smtClean="0"/>
              <a:t>所需的</a:t>
            </a:r>
            <a:r>
              <a:rPr lang="en-US" altLang="zh-TW" baseline="0" dirty="0" err="1" smtClean="0"/>
              <a:t>cpu</a:t>
            </a:r>
            <a:endParaRPr lang="en-US" altLang="zh-TW" baseline="0" dirty="0" smtClean="0"/>
          </a:p>
          <a:p>
            <a:endParaRPr lang="en-US" altLang="zh-TW" baseline="0" dirty="0" smtClean="0"/>
          </a:p>
          <a:p>
            <a:r>
              <a:rPr lang="zh-TW" altLang="en-US" baseline="0" dirty="0" smtClean="0"/>
              <a:t>目標</a:t>
            </a:r>
            <a:r>
              <a:rPr lang="en-US" altLang="zh-TW" baseline="0" dirty="0" smtClean="0"/>
              <a:t>pod</a:t>
            </a:r>
            <a:r>
              <a:rPr lang="zh-TW" altLang="en-US" baseline="0" dirty="0" smtClean="0"/>
              <a:t>數量 </a:t>
            </a:r>
            <a:r>
              <a:rPr lang="en-US" altLang="zh-TW" baseline="0" dirty="0" smtClean="0"/>
              <a:t>=</a:t>
            </a:r>
            <a:r>
              <a:rPr lang="zh-TW" altLang="en-US" baseline="0" dirty="0" smtClean="0"/>
              <a:t> 現在的</a:t>
            </a:r>
            <a:r>
              <a:rPr lang="en-US" altLang="zh-TW" baseline="0" dirty="0" smtClean="0"/>
              <a:t>pod</a:t>
            </a:r>
            <a:r>
              <a:rPr lang="zh-TW" altLang="en-US" baseline="0" dirty="0" smtClean="0"/>
              <a:t>的</a:t>
            </a:r>
            <a:r>
              <a:rPr lang="en-US" altLang="zh-TW" baseline="0" dirty="0" err="1" smtClean="0"/>
              <a:t>cpu</a:t>
            </a:r>
            <a:r>
              <a:rPr lang="zh-TW" altLang="en-US" baseline="0" dirty="0" smtClean="0"/>
              <a:t>使用率總和 除以 目標的</a:t>
            </a:r>
            <a:r>
              <a:rPr lang="en-US" altLang="zh-TW" baseline="0" dirty="0" err="1" smtClean="0"/>
              <a:t>cpu</a:t>
            </a:r>
            <a:r>
              <a:rPr lang="zh-TW" altLang="en-US" baseline="0" dirty="0" smtClean="0"/>
              <a:t>使用率 最後無條件進位</a:t>
            </a:r>
            <a:endParaRPr lang="en-US" altLang="zh-TW" dirty="0" smtClean="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53</a:t>
            </a:fld>
            <a:endParaRPr lang="zh-TW" altLang="en-US"/>
          </a:p>
        </p:txBody>
      </p:sp>
    </p:spTree>
    <p:extLst>
      <p:ext uri="{BB962C8B-B14F-4D97-AF65-F5344CB8AC3E}">
        <p14:creationId xmlns:p14="http://schemas.microsoft.com/office/powerpoint/2010/main" val="3521186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5.</a:t>
            </a:r>
            <a:r>
              <a:rPr lang="zh-TW" altLang="en-US" dirty="0" smtClean="0"/>
              <a:t> 只有過去</a:t>
            </a:r>
            <a:r>
              <a:rPr lang="en-US" altLang="zh-TW" dirty="0" smtClean="0"/>
              <a:t>3</a:t>
            </a:r>
            <a:r>
              <a:rPr lang="zh-TW" altLang="en-US" dirty="0" smtClean="0"/>
              <a:t>分鐘內沒有重新</a:t>
            </a:r>
            <a:r>
              <a:rPr lang="en-US" altLang="zh-TW" dirty="0" smtClean="0"/>
              <a:t>scaling</a:t>
            </a:r>
            <a:r>
              <a:rPr lang="zh-TW" altLang="en-US" dirty="0" smtClean="0"/>
              <a:t>的情況下</a:t>
            </a:r>
            <a:r>
              <a:rPr lang="en-US" altLang="zh-TW" dirty="0" smtClean="0"/>
              <a:t>,</a:t>
            </a:r>
            <a:r>
              <a:rPr lang="zh-TW" altLang="en-US" dirty="0" smtClean="0"/>
              <a:t>才可以</a:t>
            </a:r>
            <a:r>
              <a:rPr lang="en-US" altLang="zh-TW" dirty="0" smtClean="0"/>
              <a:t>scaling,</a:t>
            </a:r>
            <a:r>
              <a:rPr lang="zh-TW" altLang="en-US" dirty="0" smtClean="0"/>
              <a:t>目的是為了避免</a:t>
            </a:r>
            <a:r>
              <a:rPr lang="en-US" altLang="zh-TW" dirty="0" err="1" smtClean="0"/>
              <a:t>cpu</a:t>
            </a:r>
            <a:r>
              <a:rPr lang="zh-TW" altLang="en-US" dirty="0" smtClean="0"/>
              <a:t>波動</a:t>
            </a:r>
            <a:r>
              <a:rPr lang="en-US" altLang="zh-TW" dirty="0" smtClean="0"/>
              <a:t>(</a:t>
            </a:r>
            <a:r>
              <a:rPr lang="en-US" altLang="zh-TW" dirty="0" err="1" smtClean="0"/>
              <a:t>cpu</a:t>
            </a:r>
            <a:r>
              <a:rPr lang="zh-TW" altLang="en-US" dirty="0" smtClean="0"/>
              <a:t>使用率大幅變化</a:t>
            </a:r>
            <a:r>
              <a:rPr lang="en-US" altLang="zh-TW" dirty="0" smtClean="0"/>
              <a:t>)</a:t>
            </a:r>
          </a:p>
          <a:p>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t>6.</a:t>
            </a:r>
            <a:r>
              <a:rPr lang="zh-TW" altLang="en-US" dirty="0" smtClean="0"/>
              <a:t>只有過去</a:t>
            </a:r>
            <a:r>
              <a:rPr lang="en-US" altLang="zh-TW" dirty="0" smtClean="0"/>
              <a:t>5</a:t>
            </a:r>
            <a:r>
              <a:rPr lang="zh-TW" altLang="en-US" dirty="0" smtClean="0"/>
              <a:t>分鐘內沒有重新</a:t>
            </a:r>
            <a:r>
              <a:rPr lang="en-US" altLang="zh-TW" dirty="0" smtClean="0"/>
              <a:t>scaling</a:t>
            </a:r>
            <a:r>
              <a:rPr lang="zh-TW" altLang="en-US" dirty="0" smtClean="0"/>
              <a:t>的情況下</a:t>
            </a:r>
            <a:r>
              <a:rPr lang="en-US" altLang="zh-TW" dirty="0" smtClean="0"/>
              <a:t>,</a:t>
            </a:r>
            <a:r>
              <a:rPr lang="zh-TW" altLang="en-US" dirty="0" smtClean="0"/>
              <a:t>才可以</a:t>
            </a:r>
            <a:r>
              <a:rPr lang="en-US" altLang="zh-TW" dirty="0" smtClean="0"/>
              <a:t>scale down,</a:t>
            </a:r>
            <a:r>
              <a:rPr lang="zh-TW" altLang="en-US" dirty="0" smtClean="0"/>
              <a:t>目的是為了避免</a:t>
            </a:r>
            <a:r>
              <a:rPr lang="en-US" altLang="zh-TW" dirty="0" err="1" smtClean="0"/>
              <a:t>cpu</a:t>
            </a:r>
            <a:r>
              <a:rPr lang="zh-TW" altLang="en-US" dirty="0" smtClean="0"/>
              <a:t>波動</a:t>
            </a:r>
            <a:r>
              <a:rPr lang="en-US" altLang="zh-TW" dirty="0" smtClean="0"/>
              <a:t>(</a:t>
            </a:r>
            <a:r>
              <a:rPr lang="en-US" altLang="zh-TW" dirty="0" err="1" smtClean="0"/>
              <a:t>cpu</a:t>
            </a:r>
            <a:r>
              <a:rPr lang="zh-TW" altLang="en-US" dirty="0" smtClean="0"/>
              <a:t>使用率大幅變化</a:t>
            </a:r>
            <a:r>
              <a:rPr lang="en-US" altLang="zh-TW" dirty="0" smtClean="0"/>
              <a:t>)</a:t>
            </a:r>
          </a:p>
          <a:p>
            <a:endParaRPr lang="en-US" altLang="zh-TW" dirty="0" smtClean="0"/>
          </a:p>
          <a:p>
            <a:r>
              <a:rPr lang="en-US" altLang="zh-TW" dirty="0" smtClean="0"/>
              <a:t>7.</a:t>
            </a:r>
            <a:r>
              <a:rPr lang="zh-TW" altLang="en-US" dirty="0" smtClean="0"/>
              <a:t>若只有</a:t>
            </a:r>
            <a:r>
              <a:rPr lang="en-US" altLang="zh-TW" dirty="0" smtClean="0"/>
              <a:t>10</a:t>
            </a:r>
            <a:r>
              <a:rPr lang="zh-TW" altLang="en-US" dirty="0" smtClean="0"/>
              <a:t>趴的誤差範圍內</a:t>
            </a:r>
            <a:r>
              <a:rPr lang="en-US" altLang="zh-TW" dirty="0" smtClean="0"/>
              <a:t>,</a:t>
            </a:r>
            <a:r>
              <a:rPr lang="zh-TW" altLang="en-US" dirty="0" smtClean="0"/>
              <a:t>可以</a:t>
            </a:r>
            <a:r>
              <a:rPr lang="en-US" altLang="zh-TW" dirty="0" smtClean="0"/>
              <a:t>scaling</a:t>
            </a:r>
          </a:p>
          <a:p>
            <a:r>
              <a:rPr lang="en-US" altLang="zh-TW" dirty="0" smtClean="0"/>
              <a:t>10</a:t>
            </a:r>
            <a:r>
              <a:rPr lang="zh-TW" altLang="en-US" dirty="0" smtClean="0"/>
              <a:t>趴誤差</a:t>
            </a:r>
            <a:r>
              <a:rPr lang="en-US" altLang="zh-TW" dirty="0" smtClean="0"/>
              <a:t>:</a:t>
            </a:r>
            <a:r>
              <a:rPr lang="zh-TW" altLang="en-US" dirty="0" smtClean="0"/>
              <a:t> 現有所有</a:t>
            </a:r>
            <a:r>
              <a:rPr lang="en-US" altLang="zh-TW" dirty="0" smtClean="0"/>
              <a:t>pod</a:t>
            </a:r>
            <a:r>
              <a:rPr lang="zh-TW" altLang="en-US" dirty="0" smtClean="0"/>
              <a:t>的使用率取平均 除以 目標</a:t>
            </a:r>
            <a:r>
              <a:rPr lang="en-US" altLang="zh-TW" dirty="0" err="1" smtClean="0"/>
              <a:t>cpu</a:t>
            </a:r>
            <a:r>
              <a:rPr lang="zh-TW" altLang="en-US" dirty="0" smtClean="0"/>
              <a:t>使用率 結果介於</a:t>
            </a:r>
            <a:r>
              <a:rPr lang="en-US" altLang="zh-TW" dirty="0" smtClean="0"/>
              <a:t>0.9~1.1</a:t>
            </a:r>
            <a:r>
              <a:rPr lang="zh-TW" altLang="en-US" dirty="0" smtClean="0"/>
              <a:t>之間</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54</a:t>
            </a:fld>
            <a:endParaRPr lang="zh-TW" altLang="en-US"/>
          </a:p>
        </p:txBody>
      </p:sp>
    </p:spTree>
    <p:extLst>
      <p:ext uri="{BB962C8B-B14F-4D97-AF65-F5344CB8AC3E}">
        <p14:creationId xmlns:p14="http://schemas.microsoft.com/office/powerpoint/2010/main" val="885429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圖</a:t>
            </a:r>
            <a:r>
              <a:rPr lang="en-US" altLang="zh-TW" dirty="0" smtClean="0"/>
              <a:t>7</a:t>
            </a:r>
            <a:r>
              <a:rPr lang="zh-TW" altLang="en-US" dirty="0" smtClean="0"/>
              <a:t>顯示</a:t>
            </a:r>
            <a:r>
              <a:rPr lang="en-US" altLang="zh-TW" dirty="0" smtClean="0"/>
              <a:t>K8s</a:t>
            </a:r>
            <a:r>
              <a:rPr lang="zh-TW" altLang="en-US" dirty="0" smtClean="0"/>
              <a:t> </a:t>
            </a:r>
            <a:r>
              <a:rPr lang="en-US" altLang="zh-TW" dirty="0" smtClean="0"/>
              <a:t>cluster</a:t>
            </a:r>
            <a:r>
              <a:rPr lang="zh-TW" altLang="en-US" dirty="0" smtClean="0"/>
              <a:t>執行</a:t>
            </a:r>
            <a:r>
              <a:rPr lang="en-US" altLang="zh-TW" dirty="0" smtClean="0"/>
              <a:t>ATHENA</a:t>
            </a:r>
            <a:r>
              <a:rPr lang="zh-TW" altLang="en-US" dirty="0" smtClean="0"/>
              <a:t> </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56</a:t>
            </a:fld>
            <a:endParaRPr lang="zh-TW" altLang="en-US"/>
          </a:p>
        </p:txBody>
      </p:sp>
    </p:spTree>
    <p:extLst>
      <p:ext uri="{BB962C8B-B14F-4D97-AF65-F5344CB8AC3E}">
        <p14:creationId xmlns:p14="http://schemas.microsoft.com/office/powerpoint/2010/main" val="51986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為了實驗</a:t>
            </a:r>
            <a:r>
              <a:rPr lang="en-US" altLang="zh-TW" dirty="0" smtClean="0"/>
              <a:t>A</a:t>
            </a:r>
            <a:r>
              <a:rPr lang="en-US" altLang="zh-CN" dirty="0" smtClean="0"/>
              <a:t>THENA</a:t>
            </a:r>
            <a:r>
              <a:rPr lang="zh-CN" altLang="en-US" dirty="0" smtClean="0"/>
              <a:t>的</a:t>
            </a:r>
            <a:r>
              <a:rPr lang="en-US" altLang="zh-TW" sz="1200" dirty="0" smtClean="0"/>
              <a:t>auto-scaling</a:t>
            </a:r>
            <a:r>
              <a:rPr lang="zh-TW" altLang="en-US" sz="1200" dirty="0" smtClean="0"/>
              <a:t>設置</a:t>
            </a:r>
            <a:r>
              <a:rPr lang="zh-CN" altLang="en-US" dirty="0" smtClean="0"/>
              <a:t>和</a:t>
            </a:r>
            <a:r>
              <a:rPr lang="zh-TW" altLang="en-US" dirty="0" smtClean="0"/>
              <a:t>跑分</a:t>
            </a:r>
            <a:r>
              <a:rPr lang="en-US" altLang="zh-TW" dirty="0" smtClean="0"/>
              <a:t>,</a:t>
            </a:r>
            <a:r>
              <a:rPr lang="zh-TW" altLang="en-US" dirty="0" smtClean="0"/>
              <a:t>作者把</a:t>
            </a:r>
            <a:r>
              <a:rPr lang="en-US" altLang="zh-TW" dirty="0" smtClean="0"/>
              <a:t>ATHENA</a:t>
            </a:r>
            <a:r>
              <a:rPr lang="zh-TW" altLang="en-US" dirty="0" smtClean="0"/>
              <a:t> </a:t>
            </a:r>
            <a:r>
              <a:rPr lang="en-US" altLang="zh-TW" dirty="0" smtClean="0"/>
              <a:t>worker </a:t>
            </a:r>
            <a:r>
              <a:rPr lang="zh-TW" altLang="en-US" dirty="0" smtClean="0"/>
              <a:t>的</a:t>
            </a:r>
            <a:r>
              <a:rPr lang="en-US" altLang="zh-TW" dirty="0" smtClean="0"/>
              <a:t>HPA</a:t>
            </a:r>
            <a:r>
              <a:rPr lang="zh-TW" altLang="en-US" dirty="0" smtClean="0"/>
              <a:t>設置每個</a:t>
            </a:r>
            <a:r>
              <a:rPr lang="en-US" altLang="zh-TW" dirty="0" smtClean="0"/>
              <a:t>worker pod</a:t>
            </a:r>
            <a:r>
              <a:rPr lang="en-US" altLang="zh-TW" baseline="0" dirty="0" smtClean="0"/>
              <a:t> instance</a:t>
            </a:r>
            <a:r>
              <a:rPr lang="zh-TW" altLang="en-US" baseline="0" dirty="0" smtClean="0"/>
              <a:t>的一個</a:t>
            </a:r>
            <a:r>
              <a:rPr lang="en-US" altLang="zh-TW" baseline="0" dirty="0" err="1" smtClean="0"/>
              <a:t>cpu</a:t>
            </a:r>
            <a:r>
              <a:rPr lang="zh-TW" altLang="en-US" baseline="0" dirty="0" smtClean="0"/>
              <a:t>目標使用率為</a:t>
            </a:r>
            <a:r>
              <a:rPr lang="en-US" altLang="zh-TW" dirty="0" smtClean="0"/>
              <a:t>80</a:t>
            </a:r>
            <a:r>
              <a:rPr lang="zh-TW" altLang="en-US" dirty="0" smtClean="0"/>
              <a:t>趴</a:t>
            </a:r>
            <a:r>
              <a:rPr lang="en-US" altLang="zh-TW" dirty="0" smtClean="0"/>
              <a:t>,HPA</a:t>
            </a:r>
            <a:r>
              <a:rPr lang="zh-TW" altLang="en-US" dirty="0" smtClean="0"/>
              <a:t>的</a:t>
            </a:r>
            <a:r>
              <a:rPr lang="en-US" altLang="zh-TW" dirty="0" smtClean="0"/>
              <a:t>pod</a:t>
            </a:r>
            <a:r>
              <a:rPr lang="zh-TW" altLang="en-US" dirty="0" smtClean="0"/>
              <a:t>數量最少為</a:t>
            </a:r>
            <a:r>
              <a:rPr lang="en-US" altLang="zh-TW" dirty="0" smtClean="0"/>
              <a:t>1</a:t>
            </a:r>
            <a:r>
              <a:rPr lang="zh-TW" altLang="en-US" dirty="0" smtClean="0"/>
              <a:t>個</a:t>
            </a:r>
            <a:r>
              <a:rPr lang="en-US" altLang="zh-TW" dirty="0" smtClean="0"/>
              <a:t>,</a:t>
            </a:r>
            <a:r>
              <a:rPr lang="zh-TW" altLang="en-US" dirty="0" smtClean="0"/>
              <a:t>最多</a:t>
            </a:r>
            <a:r>
              <a:rPr lang="en-US" altLang="zh-TW" dirty="0" smtClean="0"/>
              <a:t>6</a:t>
            </a:r>
            <a:r>
              <a:rPr lang="zh-TW" altLang="en-US" dirty="0" smtClean="0"/>
              <a:t>個</a:t>
            </a:r>
            <a:endParaRPr lang="en-US" altLang="zh-TW" dirty="0" smtClean="0"/>
          </a:p>
          <a:p>
            <a:r>
              <a:rPr lang="zh-TW" altLang="en-US" dirty="0" smtClean="0"/>
              <a:t>需注意的是</a:t>
            </a:r>
            <a:r>
              <a:rPr lang="en-US" altLang="zh-TW" dirty="0" err="1" smtClean="0"/>
              <a:t>AzureVM</a:t>
            </a:r>
            <a:r>
              <a:rPr lang="zh-TW" altLang="en-US" dirty="0" smtClean="0"/>
              <a:t>節點不在</a:t>
            </a:r>
            <a:r>
              <a:rPr lang="en-US" altLang="zh-TW" dirty="0" smtClean="0"/>
              <a:t>ATHENA</a:t>
            </a:r>
            <a:r>
              <a:rPr lang="zh-TW" altLang="en-US" dirty="0" smtClean="0"/>
              <a:t>跑分測試中</a:t>
            </a:r>
            <a:endParaRPr lang="en-US" altLang="zh-TW" dirty="0" smtClean="0"/>
          </a:p>
          <a:p>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圖</a:t>
            </a:r>
            <a:r>
              <a:rPr lang="en-US" altLang="zh-TW" dirty="0" smtClean="0"/>
              <a:t>8</a:t>
            </a:r>
            <a:r>
              <a:rPr lang="zh-TW" altLang="en-US" dirty="0" smtClean="0"/>
              <a:t>顯示</a:t>
            </a:r>
            <a:r>
              <a:rPr lang="en-US" altLang="zh-TW" dirty="0" smtClean="0"/>
              <a:t>ATHENA</a:t>
            </a:r>
            <a:r>
              <a:rPr lang="zh-TW" altLang="en-US" dirty="0" smtClean="0"/>
              <a:t> </a:t>
            </a:r>
            <a:r>
              <a:rPr lang="en-US" altLang="zh-TW" dirty="0" smtClean="0"/>
              <a:t>worker</a:t>
            </a:r>
            <a:r>
              <a:rPr lang="zh-TW" altLang="en-US" dirty="0" smtClean="0"/>
              <a:t>的執行時間</a:t>
            </a:r>
            <a:r>
              <a:rPr lang="en-US" altLang="zh-TW" dirty="0" smtClean="0"/>
              <a:t>,</a:t>
            </a:r>
            <a:r>
              <a:rPr lang="zh-TW" altLang="en-US" dirty="0" smtClean="0"/>
              <a:t>有不同時間</a:t>
            </a:r>
            <a:r>
              <a:rPr lang="en-US" altLang="zh-TW" dirty="0" smtClean="0"/>
              <a:t>(10</a:t>
            </a:r>
            <a:r>
              <a:rPr lang="zh-TW" altLang="en-US" dirty="0" smtClean="0"/>
              <a:t> </a:t>
            </a:r>
            <a:r>
              <a:rPr lang="en-US" altLang="zh-TW" dirty="0" smtClean="0"/>
              <a:t>20</a:t>
            </a:r>
            <a:r>
              <a:rPr lang="zh-TW" altLang="en-US" dirty="0" smtClean="0"/>
              <a:t> </a:t>
            </a:r>
            <a:r>
              <a:rPr lang="en-US" altLang="zh-TW" dirty="0" smtClean="0"/>
              <a:t>30</a:t>
            </a:r>
            <a:r>
              <a:rPr lang="zh-TW" altLang="en-US" dirty="0" smtClean="0"/>
              <a:t>年</a:t>
            </a:r>
            <a:r>
              <a:rPr lang="en-US" altLang="zh-TW" dirty="0" smtClean="0"/>
              <a:t>)</a:t>
            </a:r>
            <a:r>
              <a:rPr lang="zh-TW" altLang="en-US" dirty="0" smtClean="0"/>
              <a:t>和不同的蒙地卡羅迭代次數</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圖中線條旁的數字為由</a:t>
            </a:r>
            <a:r>
              <a:rPr lang="en-US" altLang="zh-TW" dirty="0" smtClean="0"/>
              <a:t>HPA</a:t>
            </a:r>
            <a:r>
              <a:rPr lang="zh-TW" altLang="en-US" dirty="0" smtClean="0"/>
              <a:t>演算法所產生的最大</a:t>
            </a:r>
            <a:r>
              <a:rPr lang="en-US" altLang="zh-TW" dirty="0" smtClean="0"/>
              <a:t>pod</a:t>
            </a:r>
            <a:r>
              <a:rPr lang="zh-TW" altLang="en-US" dirty="0" smtClean="0"/>
              <a:t>數量</a:t>
            </a:r>
            <a:endParaRPr lang="en-US" altLang="zh-TW" dirty="0" smtClean="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57</a:t>
            </a:fld>
            <a:endParaRPr lang="zh-TW" altLang="en-US"/>
          </a:p>
        </p:txBody>
      </p:sp>
    </p:spTree>
    <p:extLst>
      <p:ext uri="{BB962C8B-B14F-4D97-AF65-F5344CB8AC3E}">
        <p14:creationId xmlns:p14="http://schemas.microsoft.com/office/powerpoint/2010/main" val="28339106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58</a:t>
            </a:fld>
            <a:endParaRPr lang="zh-TW" altLang="en-US"/>
          </a:p>
        </p:txBody>
      </p:sp>
    </p:spTree>
    <p:extLst>
      <p:ext uri="{BB962C8B-B14F-4D97-AF65-F5344CB8AC3E}">
        <p14:creationId xmlns:p14="http://schemas.microsoft.com/office/powerpoint/2010/main" val="39776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根據圖</a:t>
            </a:r>
            <a:r>
              <a:rPr lang="en-US" altLang="zh-TW" dirty="0" smtClean="0"/>
              <a:t>8</a:t>
            </a:r>
            <a:r>
              <a:rPr lang="zh-TW" altLang="en-US" dirty="0" smtClean="0"/>
              <a:t>的執行結果清楚顯示</a:t>
            </a:r>
            <a:r>
              <a:rPr lang="en-US" altLang="zh-TW" dirty="0" smtClean="0"/>
              <a:t>,</a:t>
            </a:r>
            <a:r>
              <a:rPr lang="zh-TW" altLang="en-US" dirty="0" smtClean="0"/>
              <a:t>增加運算負載</a:t>
            </a:r>
            <a:r>
              <a:rPr lang="en-US" altLang="zh-TW" dirty="0" smtClean="0"/>
              <a:t>(</a:t>
            </a:r>
            <a:r>
              <a:rPr lang="zh-TW" altLang="en-US" dirty="0" smtClean="0"/>
              <a:t>模擬的迭代次數</a:t>
            </a:r>
            <a:r>
              <a:rPr lang="en-US" altLang="zh-TW" dirty="0" smtClean="0"/>
              <a:t>),HPA</a:t>
            </a:r>
            <a:r>
              <a:rPr lang="zh-TW" altLang="en-US" dirty="0" smtClean="0"/>
              <a:t>成功產生更多的運算資源</a:t>
            </a:r>
            <a:r>
              <a:rPr lang="en-US" altLang="zh-TW" dirty="0" smtClean="0"/>
              <a:t>(pod)</a:t>
            </a:r>
          </a:p>
          <a:p>
            <a:endParaRPr lang="en-US" altLang="zh-TW" dirty="0" smtClean="0"/>
          </a:p>
          <a:p>
            <a:r>
              <a:rPr lang="zh-TW" altLang="en-US" dirty="0" smtClean="0"/>
              <a:t>然而在實驗進行時</a:t>
            </a:r>
            <a:r>
              <a:rPr lang="en-US" altLang="zh-TW" dirty="0" smtClean="0"/>
              <a:t>,</a:t>
            </a:r>
            <a:r>
              <a:rPr lang="zh-TW" altLang="en-US" dirty="0" smtClean="0"/>
              <a:t>注意到</a:t>
            </a:r>
            <a:r>
              <a:rPr lang="en-US" altLang="zh-TW" dirty="0" smtClean="0"/>
              <a:t>auto-scaler</a:t>
            </a:r>
            <a:r>
              <a:rPr lang="zh-TW" altLang="en-US" dirty="0" smtClean="0"/>
              <a:t>沒有馬上根據使用率變化去立即反應</a:t>
            </a:r>
            <a:endParaRPr lang="en-US" altLang="zh-TW" dirty="0" smtClean="0"/>
          </a:p>
          <a:p>
            <a:endParaRPr lang="en-US" altLang="zh-TW" dirty="0" smtClean="0"/>
          </a:p>
          <a:p>
            <a:r>
              <a:rPr lang="zh-TW" altLang="en-US" dirty="0" smtClean="0"/>
              <a:t>預設情況下</a:t>
            </a:r>
            <a:r>
              <a:rPr lang="en-US" altLang="zh-TW" dirty="0" smtClean="0"/>
              <a:t>,</a:t>
            </a:r>
            <a:r>
              <a:rPr lang="zh-TW" altLang="en-US" dirty="0" smtClean="0"/>
              <a:t>觀測數值每</a:t>
            </a:r>
            <a:r>
              <a:rPr lang="en-US" altLang="zh-TW" dirty="0" smtClean="0"/>
              <a:t>30</a:t>
            </a:r>
            <a:r>
              <a:rPr lang="zh-TW" altLang="en-US" dirty="0" smtClean="0"/>
              <a:t>秒才會更新</a:t>
            </a:r>
            <a:r>
              <a:rPr lang="en-US" altLang="zh-TW" dirty="0" smtClean="0"/>
              <a:t>,</a:t>
            </a:r>
            <a:r>
              <a:rPr lang="zh-TW" altLang="en-US" dirty="0" smtClean="0"/>
              <a:t>而且過去</a:t>
            </a:r>
            <a:r>
              <a:rPr lang="en-US" altLang="zh-TW" dirty="0" smtClean="0"/>
              <a:t>3~5</a:t>
            </a:r>
            <a:r>
              <a:rPr lang="zh-TW" altLang="en-US" dirty="0" smtClean="0"/>
              <a:t>分鐘內沒有重新</a:t>
            </a:r>
            <a:r>
              <a:rPr lang="en-US" altLang="zh-TW" dirty="0" smtClean="0"/>
              <a:t>scaling,</a:t>
            </a:r>
            <a:r>
              <a:rPr lang="zh-TW" altLang="en-US" dirty="0" smtClean="0"/>
              <a:t>才會</a:t>
            </a:r>
            <a:r>
              <a:rPr lang="en-US" altLang="zh-TW" dirty="0" smtClean="0"/>
              <a:t>scaling up /down</a:t>
            </a:r>
          </a:p>
          <a:p>
            <a:endParaRPr lang="en-US" altLang="zh-TW" dirty="0" smtClean="0"/>
          </a:p>
          <a:p>
            <a:r>
              <a:rPr lang="zh-TW" altLang="en-US" dirty="0" smtClean="0"/>
              <a:t>就是因為如此</a:t>
            </a:r>
            <a:r>
              <a:rPr lang="en-US" altLang="zh-TW" dirty="0" smtClean="0"/>
              <a:t>,HPA</a:t>
            </a:r>
            <a:r>
              <a:rPr lang="zh-TW" altLang="en-US" dirty="0" smtClean="0"/>
              <a:t>避免與規則衝突的快速運作</a:t>
            </a:r>
            <a:r>
              <a:rPr lang="en-US" altLang="zh-TW" dirty="0" smtClean="0"/>
              <a:t>(</a:t>
            </a:r>
            <a:r>
              <a:rPr lang="zh-TW" altLang="en-US" dirty="0" smtClean="0"/>
              <a:t>震盪</a:t>
            </a:r>
            <a:r>
              <a:rPr lang="en-US" altLang="zh-TW" dirty="0" smtClean="0"/>
              <a:t>)</a:t>
            </a:r>
            <a:r>
              <a:rPr lang="zh-TW" altLang="en-US" dirty="0" smtClean="0"/>
              <a:t> </a:t>
            </a:r>
            <a:r>
              <a:rPr lang="en-US" altLang="zh-TW" dirty="0" smtClean="0"/>
              <a:t>(</a:t>
            </a:r>
            <a:r>
              <a:rPr lang="zh-TW" altLang="en-US" dirty="0" smtClean="0"/>
              <a:t>這邊要舉例一下</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59</a:t>
            </a:fld>
            <a:endParaRPr lang="zh-TW" altLang="en-US"/>
          </a:p>
        </p:txBody>
      </p:sp>
    </p:spTree>
    <p:extLst>
      <p:ext uri="{BB962C8B-B14F-4D97-AF65-F5344CB8AC3E}">
        <p14:creationId xmlns:p14="http://schemas.microsoft.com/office/powerpoint/2010/main" val="26631184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研究還發現，由於不同模擬的動態性，即只選擇模擬或模擬</a:t>
            </a:r>
            <a:r>
              <a:rPr lang="en-US" altLang="zh-TW" dirty="0" smtClean="0"/>
              <a:t>+</a:t>
            </a:r>
            <a:r>
              <a:rPr lang="zh-TW" altLang="en-US" dirty="0" smtClean="0"/>
              <a:t>最佳化演算法時，只有基於觀察到的</a:t>
            </a:r>
            <a:r>
              <a:rPr lang="en-US" altLang="zh-TW" dirty="0" smtClean="0"/>
              <a:t>CPU</a:t>
            </a:r>
            <a:r>
              <a:rPr lang="zh-TW" altLang="en-US" dirty="0" smtClean="0"/>
              <a:t>使用率的自動縮放對</a:t>
            </a:r>
            <a:r>
              <a:rPr lang="en-US" altLang="zh-TW" dirty="0" smtClean="0"/>
              <a:t>ATHENA workers</a:t>
            </a:r>
            <a:r>
              <a:rPr lang="zh-TW" altLang="en-US" dirty="0" smtClean="0"/>
              <a:t>來說是不夠的。 在最佳化算法啟用的情況下，</a:t>
            </a:r>
            <a:r>
              <a:rPr lang="en-US" altLang="zh-TW" dirty="0" smtClean="0"/>
              <a:t>CPU</a:t>
            </a:r>
            <a:r>
              <a:rPr lang="zh-TW" altLang="en-US" dirty="0" smtClean="0"/>
              <a:t>使用率</a:t>
            </a:r>
            <a:r>
              <a:rPr lang="en-US" altLang="zh-TW" dirty="0" smtClean="0"/>
              <a:t>scaling</a:t>
            </a:r>
            <a:r>
              <a:rPr lang="zh-TW" altLang="en-US" dirty="0" smtClean="0"/>
              <a:t>效果更好。</a:t>
            </a:r>
            <a:endParaRPr lang="en-US" altLang="zh-TW" dirty="0" smtClean="0"/>
          </a:p>
          <a:p>
            <a:endParaRPr lang="en-US" altLang="zh-TW" dirty="0" smtClean="0"/>
          </a:p>
          <a:p>
            <a:r>
              <a:rPr lang="zh-TW" altLang="en-US" dirty="0" smtClean="0"/>
              <a:t>然而，單獨使用蒙特卡洛</a:t>
            </a:r>
            <a:r>
              <a:rPr lang="en-US" altLang="zh-TW" dirty="0" smtClean="0"/>
              <a:t>jobs</a:t>
            </a:r>
            <a:r>
              <a:rPr lang="zh-TW" altLang="en-US" dirty="0" smtClean="0"/>
              <a:t>進行模擬，執行速度很快，因此錯過了</a:t>
            </a:r>
            <a:r>
              <a:rPr lang="en-US" altLang="zh-TW" dirty="0" smtClean="0"/>
              <a:t>scaling</a:t>
            </a:r>
            <a:r>
              <a:rPr lang="zh-TW" altLang="en-US" dirty="0" smtClean="0"/>
              <a:t>觀察期延遲時間，進而錯過了</a:t>
            </a:r>
            <a:r>
              <a:rPr lang="en-US" altLang="zh-TW" dirty="0" smtClean="0"/>
              <a:t>HPA</a:t>
            </a:r>
            <a:r>
              <a:rPr lang="zh-TW" altLang="en-US" dirty="0" smtClean="0"/>
              <a:t>的觸發週期。因此，模擬中只使用了一個</a:t>
            </a:r>
            <a:r>
              <a:rPr lang="en-US" altLang="zh-TW" dirty="0" smtClean="0"/>
              <a:t>worker Pod </a:t>
            </a:r>
            <a:r>
              <a:rPr lang="en-US" altLang="zh-TW" dirty="0" err="1" smtClean="0"/>
              <a:t>instacne</a:t>
            </a:r>
            <a:r>
              <a:rPr lang="zh-TW" altLang="en-US" dirty="0" smtClean="0"/>
              <a:t>。</a:t>
            </a:r>
            <a:endParaRPr lang="en-US" altLang="zh-TW" dirty="0" smtClean="0"/>
          </a:p>
          <a:p>
            <a:endParaRPr lang="en-US" altLang="zh-TW" dirty="0" smtClean="0"/>
          </a:p>
          <a:p>
            <a:r>
              <a:rPr lang="zh-TW" altLang="en-US" dirty="0" smtClean="0"/>
              <a:t>這可以根據目標</a:t>
            </a:r>
            <a:r>
              <a:rPr lang="en-US" altLang="zh-TW" sz="1200" dirty="0" smtClean="0"/>
              <a:t>threshold</a:t>
            </a:r>
            <a:r>
              <a:rPr lang="zh-TW" altLang="en-US" dirty="0" smtClean="0"/>
              <a:t>和</a:t>
            </a:r>
            <a:r>
              <a:rPr lang="en-US" altLang="zh-TW" dirty="0" smtClean="0"/>
              <a:t>CPU</a:t>
            </a:r>
            <a:r>
              <a:rPr lang="zh-TW" altLang="en-US" dirty="0" smtClean="0"/>
              <a:t>使用率反饋給控制迴路進行相應的調整，然而，這仍然是一個不完善的解決方案。系統的進一步完善也是可能的，例如除了</a:t>
            </a:r>
            <a:r>
              <a:rPr lang="en-US" altLang="zh-TW" dirty="0" smtClean="0"/>
              <a:t>CPU</a:t>
            </a:r>
            <a:r>
              <a:rPr lang="zh-TW" altLang="en-US" dirty="0" smtClean="0"/>
              <a:t>利用率，還可以實現觀察</a:t>
            </a:r>
            <a:r>
              <a:rPr lang="en-US" altLang="zh-TW" sz="1200" dirty="0" smtClean="0"/>
              <a:t>job queue metrics </a:t>
            </a:r>
            <a:r>
              <a:rPr lang="zh-TW" altLang="en-US" dirty="0" smtClean="0"/>
              <a:t>，以改善工作負載平衡。</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60</a:t>
            </a:fld>
            <a:endParaRPr lang="zh-TW" altLang="en-US"/>
          </a:p>
        </p:txBody>
      </p:sp>
    </p:spTree>
    <p:extLst>
      <p:ext uri="{BB962C8B-B14F-4D97-AF65-F5344CB8AC3E}">
        <p14:creationId xmlns:p14="http://schemas.microsoft.com/office/powerpoint/2010/main" val="31741984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圖</a:t>
            </a:r>
            <a:r>
              <a:rPr lang="en-US" altLang="zh-TW" dirty="0" smtClean="0"/>
              <a:t>9</a:t>
            </a:r>
            <a:r>
              <a:rPr lang="zh-TW" altLang="en-US" dirty="0" smtClean="0"/>
              <a:t>顯示了</a:t>
            </a:r>
            <a:r>
              <a:rPr lang="en-US" altLang="zh-TW" dirty="0" err="1" smtClean="0"/>
              <a:t>Grafana</a:t>
            </a:r>
            <a:r>
              <a:rPr lang="zh-TW" altLang="en-US" dirty="0" smtClean="0"/>
              <a:t>前端監控系統的截圖。</a:t>
            </a:r>
            <a:endParaRPr lang="en-US" altLang="zh-TW" dirty="0" smtClean="0"/>
          </a:p>
          <a:p>
            <a:endParaRPr lang="zh-TW" altLang="en-US" dirty="0" smtClean="0"/>
          </a:p>
          <a:p>
            <a:r>
              <a:rPr lang="en-US" altLang="zh-TW" dirty="0" smtClean="0"/>
              <a:t>auto-scaling</a:t>
            </a:r>
            <a:r>
              <a:rPr lang="zh-TW" altLang="en-US" dirty="0" smtClean="0"/>
              <a:t>儀表板是用</a:t>
            </a:r>
            <a:r>
              <a:rPr lang="en-US" altLang="zh-TW" dirty="0" err="1" smtClean="0"/>
              <a:t>Grafana</a:t>
            </a:r>
            <a:r>
              <a:rPr lang="zh-TW" altLang="en-US" dirty="0" smtClean="0"/>
              <a:t>定制的，用於觀察</a:t>
            </a:r>
            <a:r>
              <a:rPr lang="en-US" altLang="zh-TW" dirty="0" smtClean="0"/>
              <a:t>Kubernetes HPA</a:t>
            </a:r>
            <a:r>
              <a:rPr lang="zh-TW" altLang="en-US" dirty="0" smtClean="0"/>
              <a:t> </a:t>
            </a:r>
            <a:r>
              <a:rPr lang="en-US" altLang="zh-TW" dirty="0" smtClean="0"/>
              <a:t>controller</a:t>
            </a:r>
            <a:r>
              <a:rPr lang="zh-TW" altLang="en-US" dirty="0" smtClean="0"/>
              <a:t>創建的</a:t>
            </a:r>
            <a:r>
              <a:rPr lang="en-US" altLang="zh-TW" dirty="0" smtClean="0"/>
              <a:t>ATHENA Worker Pod</a:t>
            </a:r>
            <a:r>
              <a:rPr lang="zh-TW" altLang="en-US" baseline="0" dirty="0" smtClean="0"/>
              <a:t> </a:t>
            </a:r>
            <a:r>
              <a:rPr lang="zh-TW" altLang="en-US" dirty="0" smtClean="0"/>
              <a:t>情況 。</a:t>
            </a:r>
            <a:endParaRPr lang="en-US" altLang="zh-TW" dirty="0" smtClean="0"/>
          </a:p>
          <a:p>
            <a:endParaRPr lang="zh-TW" altLang="en-US" dirty="0" smtClean="0"/>
          </a:p>
          <a:p>
            <a:r>
              <a:rPr lang="en-US" altLang="zh-TW" dirty="0" smtClean="0"/>
              <a:t>auto-scaling</a:t>
            </a:r>
            <a:r>
              <a:rPr lang="zh-TW" altLang="en-US" dirty="0" smtClean="0"/>
              <a:t>儀表板在垂直方向上分為兩個部分。在右側，</a:t>
            </a:r>
            <a:r>
              <a:rPr lang="en-US" altLang="zh-TW" dirty="0" smtClean="0"/>
              <a:t>HPA</a:t>
            </a:r>
            <a:r>
              <a:rPr lang="zh-TW" altLang="en-US" dirty="0" smtClean="0"/>
              <a:t>狀態以方框的形式顯示，如當前</a:t>
            </a:r>
            <a:r>
              <a:rPr lang="en-US" altLang="zh-TW" dirty="0" smtClean="0"/>
              <a:t>pod </a:t>
            </a:r>
            <a:r>
              <a:rPr lang="zh-TW" altLang="en-US" dirty="0" smtClean="0"/>
              <a:t>數量和期望</a:t>
            </a:r>
            <a:r>
              <a:rPr lang="en-US" altLang="zh-TW" dirty="0" smtClean="0"/>
              <a:t>pod </a:t>
            </a:r>
            <a:r>
              <a:rPr lang="zh-TW" altLang="en-US" dirty="0" smtClean="0"/>
              <a:t>數量。</a:t>
            </a:r>
            <a:endParaRPr lang="en-US" altLang="zh-TW" dirty="0" smtClean="0"/>
          </a:p>
          <a:p>
            <a:endParaRPr lang="zh-TW" altLang="en-US" dirty="0" smtClean="0"/>
          </a:p>
          <a:p>
            <a:r>
              <a:rPr lang="zh-TW" altLang="en-US" dirty="0" smtClean="0"/>
              <a:t>這些都是由</a:t>
            </a:r>
            <a:r>
              <a:rPr lang="en-US" altLang="zh-TW" dirty="0" smtClean="0"/>
              <a:t>HPA</a:t>
            </a:r>
            <a:r>
              <a:rPr lang="zh-TW" altLang="en-US" dirty="0" smtClean="0"/>
              <a:t>算法和已設置的最小和最大</a:t>
            </a:r>
            <a:r>
              <a:rPr lang="en-US" altLang="zh-TW" dirty="0" smtClean="0"/>
              <a:t>HPA</a:t>
            </a:r>
            <a:r>
              <a:rPr lang="zh-TW" altLang="en-US" dirty="0" smtClean="0"/>
              <a:t>的設定</a:t>
            </a:r>
            <a:r>
              <a:rPr lang="en-US" altLang="zh-TW" dirty="0" smtClean="0"/>
              <a:t>pod</a:t>
            </a:r>
            <a:r>
              <a:rPr lang="zh-TW" altLang="en-US" dirty="0" smtClean="0"/>
              <a:t>數量得出的。</a:t>
            </a:r>
            <a:endParaRPr lang="en-US" altLang="zh-TW" dirty="0" smtClean="0"/>
          </a:p>
          <a:p>
            <a:endParaRPr lang="zh-TW" altLang="en-US" dirty="0" smtClean="0"/>
          </a:p>
          <a:p>
            <a:r>
              <a:rPr lang="en-US" altLang="zh-TW" dirty="0" smtClean="0"/>
              <a:t>HPA Replica </a:t>
            </a:r>
            <a:r>
              <a:rPr lang="zh-TW" altLang="en-US" dirty="0" smtClean="0"/>
              <a:t>圖顯示了 </a:t>
            </a:r>
            <a:r>
              <a:rPr lang="en-US" altLang="zh-TW" dirty="0" smtClean="0"/>
              <a:t>ATHENA Worker Pods </a:t>
            </a:r>
            <a:r>
              <a:rPr lang="zh-TW" altLang="en-US" dirty="0" smtClean="0"/>
              <a:t>在模擬運行期間根據需求</a:t>
            </a:r>
            <a:r>
              <a:rPr lang="en-US" altLang="zh-TW" dirty="0" smtClean="0"/>
              <a:t>scaling up/down</a:t>
            </a:r>
            <a:r>
              <a:rPr lang="zh-TW" altLang="en-US" dirty="0" smtClean="0"/>
              <a:t>的過程。</a:t>
            </a:r>
            <a:endParaRPr lang="en-US" altLang="zh-TW" dirty="0" smtClean="0"/>
          </a:p>
          <a:p>
            <a:endParaRPr lang="zh-TW" altLang="en-US" dirty="0" smtClean="0"/>
          </a:p>
          <a:p>
            <a:r>
              <a:rPr lang="zh-TW" altLang="en-US" dirty="0" smtClean="0"/>
              <a:t>左側的 </a:t>
            </a:r>
            <a:r>
              <a:rPr lang="en-US" altLang="zh-TW" dirty="0" smtClean="0"/>
              <a:t>API CPU </a:t>
            </a:r>
            <a:r>
              <a:rPr lang="zh-TW" altLang="en-US" dirty="0" smtClean="0"/>
              <a:t>圖顯示了 </a:t>
            </a:r>
            <a:r>
              <a:rPr lang="en-US" altLang="zh-TW" dirty="0" smtClean="0"/>
              <a:t>ATHENA API </a:t>
            </a:r>
            <a:r>
              <a:rPr lang="zh-TW" altLang="en-US" dirty="0" smtClean="0"/>
              <a:t>服務器的 </a:t>
            </a:r>
            <a:r>
              <a:rPr lang="en-US" altLang="zh-TW" dirty="0" smtClean="0"/>
              <a:t>CPU </a:t>
            </a:r>
            <a:r>
              <a:rPr lang="zh-TW" altLang="en-US" dirty="0" smtClean="0"/>
              <a:t>使用情況。 </a:t>
            </a:r>
            <a:r>
              <a:rPr lang="en-US" altLang="zh-TW" dirty="0" smtClean="0"/>
              <a:t>PODs CPU</a:t>
            </a:r>
            <a:r>
              <a:rPr lang="zh-TW" altLang="en-US" dirty="0" smtClean="0"/>
              <a:t>圖顯示了</a:t>
            </a:r>
            <a:r>
              <a:rPr lang="en-US" altLang="zh-TW" dirty="0" smtClean="0"/>
              <a:t>ATHENA Worker Pods</a:t>
            </a:r>
            <a:r>
              <a:rPr lang="zh-TW" altLang="en-US" dirty="0" smtClean="0"/>
              <a:t>的相關</a:t>
            </a:r>
            <a:r>
              <a:rPr lang="en-US" altLang="zh-TW" dirty="0" smtClean="0"/>
              <a:t>CPU</a:t>
            </a:r>
            <a:r>
              <a:rPr lang="zh-TW" altLang="en-US" dirty="0" smtClean="0"/>
              <a:t>使用情況</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61</a:t>
            </a:fld>
            <a:endParaRPr lang="zh-TW" altLang="en-US"/>
          </a:p>
        </p:txBody>
      </p:sp>
    </p:spTree>
    <p:extLst>
      <p:ext uri="{BB962C8B-B14F-4D97-AF65-F5344CB8AC3E}">
        <p14:creationId xmlns:p14="http://schemas.microsoft.com/office/powerpoint/2010/main" val="22800758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左側的 </a:t>
            </a:r>
            <a:r>
              <a:rPr lang="en-US" altLang="zh-TW" dirty="0" smtClean="0"/>
              <a:t>API CPU </a:t>
            </a:r>
            <a:r>
              <a:rPr lang="zh-TW" altLang="en-US" dirty="0" smtClean="0"/>
              <a:t>圖顯示了 </a:t>
            </a:r>
            <a:r>
              <a:rPr lang="en-US" altLang="zh-TW" dirty="0" smtClean="0"/>
              <a:t>ATHENA API </a:t>
            </a:r>
            <a:r>
              <a:rPr lang="zh-TW" altLang="en-US" dirty="0" smtClean="0"/>
              <a:t>服務器的 </a:t>
            </a:r>
            <a:r>
              <a:rPr lang="en-US" altLang="zh-TW" dirty="0" smtClean="0"/>
              <a:t>CPU </a:t>
            </a:r>
            <a:r>
              <a:rPr lang="zh-TW" altLang="en-US" dirty="0" smtClean="0"/>
              <a:t>使用情況。 </a:t>
            </a:r>
            <a:r>
              <a:rPr lang="en-US" altLang="zh-TW" dirty="0" smtClean="0"/>
              <a:t>PODs CPU</a:t>
            </a:r>
            <a:r>
              <a:rPr lang="zh-TW" altLang="en-US" dirty="0" smtClean="0"/>
              <a:t>圖顯示了</a:t>
            </a:r>
            <a:r>
              <a:rPr lang="en-US" altLang="zh-TW" dirty="0" smtClean="0"/>
              <a:t>ATHENA Worker Pods</a:t>
            </a:r>
            <a:r>
              <a:rPr lang="zh-TW" altLang="en-US" dirty="0" smtClean="0"/>
              <a:t>的相關</a:t>
            </a:r>
            <a:r>
              <a:rPr lang="en-US" altLang="zh-TW" dirty="0" smtClean="0"/>
              <a:t>CPU</a:t>
            </a:r>
            <a:r>
              <a:rPr lang="zh-TW" altLang="en-US" dirty="0" smtClean="0"/>
              <a:t>使用情況</a:t>
            </a:r>
            <a:r>
              <a:rPr lang="en-US" altLang="zh-TW" dirty="0" smtClean="0"/>
              <a:t>.</a:t>
            </a:r>
            <a:br>
              <a:rPr lang="en-US" altLang="zh-TW" dirty="0" smtClean="0"/>
            </a:br>
            <a:r>
              <a:rPr lang="en-US" altLang="zh-TW" dirty="0" smtClean="0"/>
              <a:t/>
            </a:r>
            <a:br>
              <a:rPr lang="en-US" altLang="zh-TW" dirty="0" smtClean="0"/>
            </a:br>
            <a:r>
              <a:rPr lang="zh-TW" altLang="en-US" dirty="0" smtClean="0"/>
              <a:t>由於我們將模擬</a:t>
            </a:r>
            <a:r>
              <a:rPr lang="en-US" altLang="zh-TW" dirty="0" smtClean="0"/>
              <a:t>workers</a:t>
            </a:r>
            <a:r>
              <a:rPr lang="zh-TW" altLang="en-US" dirty="0" smtClean="0"/>
              <a:t>所需的最小計算資源設置為一個</a:t>
            </a:r>
            <a:r>
              <a:rPr lang="en-US" altLang="zh-TW" dirty="0" smtClean="0"/>
              <a:t>Pod</a:t>
            </a:r>
            <a:r>
              <a:rPr lang="zh-TW" altLang="en-US" dirty="0" smtClean="0"/>
              <a:t>單元，因此至少會有一個模擬器引擎在不斷運行，我們將其表示為</a:t>
            </a:r>
            <a:r>
              <a:rPr lang="en-US" altLang="zh-TW" sz="1200" dirty="0" smtClean="0"/>
              <a:t>primary Worker</a:t>
            </a:r>
            <a:r>
              <a:rPr lang="zh-TW" altLang="en-US"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在圖 </a:t>
            </a:r>
            <a:r>
              <a:rPr lang="en-US" altLang="zh-TW" dirty="0" smtClean="0"/>
              <a:t>9 </a:t>
            </a:r>
            <a:r>
              <a:rPr lang="zh-TW" altLang="en-US" dirty="0" smtClean="0"/>
              <a:t>中，主 </a:t>
            </a:r>
            <a:r>
              <a:rPr lang="en-US" altLang="zh-TW" dirty="0" smtClean="0"/>
              <a:t>Worker Pod`s </a:t>
            </a:r>
            <a:r>
              <a:rPr lang="zh-TW" altLang="en-US" dirty="0" smtClean="0"/>
              <a:t>的 </a:t>
            </a:r>
            <a:r>
              <a:rPr lang="en-US" altLang="zh-TW" dirty="0" smtClean="0"/>
              <a:t>CPU </a:t>
            </a:r>
            <a:r>
              <a:rPr lang="zh-TW" altLang="en-US" dirty="0" smtClean="0"/>
              <a:t>使用率以黃色趨勢表示</a:t>
            </a:r>
            <a:r>
              <a:rPr lang="en-US" altLang="zh-TW" dirty="0" smtClean="0"/>
              <a:t>,</a:t>
            </a:r>
            <a:r>
              <a:rPr lang="zh-TW" altLang="en-US" dirty="0" smtClean="0"/>
              <a:t>也就是</a:t>
            </a:r>
            <a:r>
              <a:rPr lang="en-US" altLang="zh-TW" dirty="0" smtClean="0"/>
              <a:t>w</a:t>
            </a:r>
            <a:r>
              <a:rPr lang="en-US" altLang="zh-TW" sz="1200" dirty="0" smtClean="0"/>
              <a:t>orker-69f77b9586-fmwtm</a:t>
            </a:r>
            <a:r>
              <a:rPr lang="zh-TW" altLang="en-US" dirty="0" smtClean="0"/>
              <a:t>。</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62</a:t>
            </a:fld>
            <a:endParaRPr lang="zh-TW" altLang="en-US"/>
          </a:p>
        </p:txBody>
      </p:sp>
    </p:spTree>
    <p:extLst>
      <p:ext uri="{BB962C8B-B14F-4D97-AF65-F5344CB8AC3E}">
        <p14:creationId xmlns:p14="http://schemas.microsoft.com/office/powerpoint/2010/main" val="3272476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虛擬化技術的優勢改變了作業系統的格局</a:t>
            </a:r>
            <a:r>
              <a:rPr lang="en-US" altLang="zh-TW" dirty="0" smtClean="0"/>
              <a:t>,</a:t>
            </a:r>
            <a:r>
              <a:rPr lang="zh-TW" altLang="en-US" dirty="0" smtClean="0"/>
              <a:t>現在許多企業普遍使用虛擬化技術來運行複雜的軟體系統。</a:t>
            </a:r>
            <a:endParaRPr lang="en-US" altLang="zh-TW" dirty="0" smtClean="0"/>
          </a:p>
          <a:p>
            <a:r>
              <a:rPr lang="zh-TW" altLang="en-US" dirty="0" smtClean="0"/>
              <a:t>幾個研究</a:t>
            </a:r>
            <a:r>
              <a:rPr lang="en-US" altLang="zh-TW" sz="1200" dirty="0" smtClean="0"/>
              <a:t>[5] [6]</a:t>
            </a:r>
            <a:r>
              <a:rPr lang="zh-TW" altLang="en-US" dirty="0" smtClean="0"/>
              <a:t>指出</a:t>
            </a:r>
            <a:r>
              <a:rPr lang="en-US" altLang="zh-TW" dirty="0" smtClean="0"/>
              <a:t>container-based</a:t>
            </a:r>
            <a:r>
              <a:rPr lang="zh-TW" altLang="en-US" dirty="0" smtClean="0"/>
              <a:t>的虛擬化相比傳統的雲端</a:t>
            </a:r>
            <a:r>
              <a:rPr lang="en-US" altLang="zh-TW" dirty="0" smtClean="0"/>
              <a:t>/hypervisor</a:t>
            </a:r>
            <a:r>
              <a:rPr lang="zh-TW" altLang="en-US" dirty="0" smtClean="0"/>
              <a:t>為底的虛擬化技術有著多項優點</a:t>
            </a:r>
            <a:r>
              <a:rPr lang="en-US" altLang="zh-TW" dirty="0" smtClean="0"/>
              <a:t>,</a:t>
            </a:r>
            <a:r>
              <a:rPr lang="zh-TW" altLang="en-US" dirty="0" smtClean="0"/>
              <a:t>像是減輕建立新</a:t>
            </a:r>
            <a:r>
              <a:rPr lang="en-US" altLang="zh-TW" dirty="0" smtClean="0"/>
              <a:t>instances</a:t>
            </a:r>
            <a:r>
              <a:rPr lang="zh-TW" altLang="en-US" dirty="0" smtClean="0"/>
              <a:t>時所帶來的性能負擔</a:t>
            </a:r>
            <a:endParaRPr lang="en-US" altLang="zh-TW" dirty="0" smtClean="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9</a:t>
            </a:fld>
            <a:endParaRPr lang="zh-TW" altLang="en-US"/>
          </a:p>
        </p:txBody>
      </p:sp>
    </p:spTree>
    <p:extLst>
      <p:ext uri="{BB962C8B-B14F-4D97-AF65-F5344CB8AC3E}">
        <p14:creationId xmlns:p14="http://schemas.microsoft.com/office/powerpoint/2010/main" val="19250410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圖</a:t>
            </a:r>
            <a:r>
              <a:rPr lang="en-US" altLang="zh-TW" dirty="0" smtClean="0"/>
              <a:t>9</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63</a:t>
            </a:fld>
            <a:endParaRPr lang="zh-TW" altLang="en-US"/>
          </a:p>
        </p:txBody>
      </p:sp>
    </p:spTree>
    <p:extLst>
      <p:ext uri="{BB962C8B-B14F-4D97-AF65-F5344CB8AC3E}">
        <p14:creationId xmlns:p14="http://schemas.microsoft.com/office/powerpoint/2010/main" val="40115108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這篇論文中作者介紹了</a:t>
            </a:r>
            <a:r>
              <a:rPr lang="en-US" altLang="zh-TW" dirty="0" smtClean="0"/>
              <a:t>ATHENA</a:t>
            </a:r>
            <a:r>
              <a:rPr lang="zh-TW" altLang="en-US" dirty="0" smtClean="0"/>
              <a:t>系統，以及</a:t>
            </a:r>
            <a:r>
              <a:rPr lang="en-US" altLang="zh-TW" dirty="0" smtClean="0"/>
              <a:t>ATHENA</a:t>
            </a:r>
            <a:r>
              <a:rPr lang="zh-TW" altLang="en-US" dirty="0" smtClean="0"/>
              <a:t>系統是如何透過拆解和整合</a:t>
            </a:r>
            <a:r>
              <a:rPr lang="en-US" altLang="zh-TW" sz="1200" dirty="0" smtClean="0"/>
              <a:t>stateless</a:t>
            </a:r>
            <a:r>
              <a:rPr lang="zh-TW" altLang="en-US" dirty="0" smtClean="0"/>
              <a:t>和</a:t>
            </a:r>
            <a:r>
              <a:rPr lang="en-US" altLang="zh-TW" sz="1200" dirty="0" err="1" smtClean="0"/>
              <a:t>stateful</a:t>
            </a:r>
            <a:r>
              <a:rPr lang="zh-TW" altLang="en-US" dirty="0" smtClean="0"/>
              <a:t>的情況</a:t>
            </a:r>
            <a:r>
              <a:rPr lang="en-US" altLang="zh-TW" dirty="0" smtClean="0"/>
              <a:t>,</a:t>
            </a:r>
            <a:r>
              <a:rPr lang="zh-TW" altLang="en-US" dirty="0" smtClean="0"/>
              <a:t>來達到基於</a:t>
            </a:r>
            <a:r>
              <a:rPr lang="en-US" altLang="zh-TW" dirty="0" smtClean="0"/>
              <a:t>Docker</a:t>
            </a:r>
            <a:r>
              <a:rPr lang="zh-TW" altLang="en-US" dirty="0" smtClean="0"/>
              <a:t>的</a:t>
            </a:r>
            <a:r>
              <a:rPr lang="en-US" altLang="zh-TW" dirty="0" smtClean="0"/>
              <a:t>scaling</a:t>
            </a:r>
            <a:r>
              <a:rPr lang="zh-TW" altLang="en-US" dirty="0" smtClean="0"/>
              <a:t>。</a:t>
            </a:r>
            <a:endParaRPr lang="en-US" altLang="zh-TW" dirty="0" smtClean="0"/>
          </a:p>
          <a:p>
            <a:r>
              <a:rPr lang="zh-TW" altLang="en-US" dirty="0" smtClean="0"/>
              <a:t>作者講述了</a:t>
            </a:r>
            <a:r>
              <a:rPr lang="en-US" altLang="zh-TW" dirty="0" smtClean="0"/>
              <a:t>K8s</a:t>
            </a:r>
            <a:r>
              <a:rPr lang="zh-TW" altLang="en-US" dirty="0" smtClean="0"/>
              <a:t>的</a:t>
            </a:r>
            <a:r>
              <a:rPr lang="en-US" altLang="zh-TW" dirty="0" smtClean="0"/>
              <a:t>auto-scaling</a:t>
            </a:r>
            <a:r>
              <a:rPr lang="zh-TW" altLang="en-US" dirty="0" smtClean="0"/>
              <a:t>能力</a:t>
            </a:r>
            <a:r>
              <a:rPr lang="en-US" altLang="zh-TW" dirty="0" smtClean="0"/>
              <a:t>,</a:t>
            </a:r>
            <a:r>
              <a:rPr lang="zh-TW" altLang="en-US" dirty="0" smtClean="0"/>
              <a:t>以及如何用</a:t>
            </a:r>
            <a:r>
              <a:rPr lang="en-US" altLang="zh-TW" dirty="0" smtClean="0"/>
              <a:t>pod</a:t>
            </a:r>
            <a:r>
              <a:rPr lang="zh-TW" altLang="en-US" dirty="0" smtClean="0"/>
              <a:t>進行</a:t>
            </a:r>
            <a:r>
              <a:rPr lang="en-US" altLang="zh-TW" dirty="0" smtClean="0"/>
              <a:t>auto-scaling</a:t>
            </a:r>
          </a:p>
          <a:p>
            <a:r>
              <a:rPr lang="en-US" altLang="zh-TW" sz="1200" dirty="0" smtClean="0"/>
              <a:t>Auto-scaling</a:t>
            </a:r>
            <a:r>
              <a:rPr lang="zh-TW" altLang="en-US" sz="1200" dirty="0" smtClean="0"/>
              <a:t>尚無法滿足使用者的需求</a:t>
            </a:r>
            <a:r>
              <a:rPr lang="en-US" altLang="zh-TW" sz="1200" dirty="0" smtClean="0"/>
              <a:t>,</a:t>
            </a:r>
            <a:r>
              <a:rPr lang="zh-TW" altLang="en-US" sz="1200" dirty="0" smtClean="0"/>
              <a:t>只靠</a:t>
            </a:r>
            <a:r>
              <a:rPr lang="en-US" altLang="zh-TW" sz="1200" dirty="0" err="1" smtClean="0"/>
              <a:t>cpu</a:t>
            </a:r>
            <a:r>
              <a:rPr lang="zh-TW" altLang="en-US" sz="1200" dirty="0" smtClean="0"/>
              <a:t>和</a:t>
            </a:r>
            <a:r>
              <a:rPr lang="en-US" altLang="zh-TW" sz="1200" dirty="0" smtClean="0"/>
              <a:t>ram</a:t>
            </a:r>
            <a:r>
              <a:rPr lang="zh-TW" altLang="en-US" sz="1200" dirty="0" smtClean="0"/>
              <a:t>的使用率去判斷</a:t>
            </a:r>
            <a:endParaRPr lang="en-US" altLang="zh-TW" sz="1200" dirty="0" smtClean="0"/>
          </a:p>
          <a:p>
            <a:r>
              <a:rPr lang="zh-TW" altLang="en-US" sz="1200" dirty="0" smtClean="0"/>
              <a:t>大多數的網頁和行動裝置程式需要基於每秒需求量達到</a:t>
            </a:r>
            <a:r>
              <a:rPr lang="en-US" altLang="zh-TW" dirty="0" smtClean="0"/>
              <a:t>auto-scaling,</a:t>
            </a:r>
            <a:r>
              <a:rPr lang="zh-TW" altLang="en-US" dirty="0" smtClean="0"/>
              <a:t>以應付突發的流量和隨機的用戶負載</a:t>
            </a:r>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65</a:t>
            </a:fld>
            <a:endParaRPr lang="zh-TW" altLang="en-US"/>
          </a:p>
        </p:txBody>
      </p:sp>
    </p:spTree>
    <p:extLst>
      <p:ext uri="{BB962C8B-B14F-4D97-AF65-F5344CB8AC3E}">
        <p14:creationId xmlns:p14="http://schemas.microsoft.com/office/powerpoint/2010/main" val="3823590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透過</a:t>
            </a:r>
            <a:r>
              <a:rPr lang="en-US" altLang="zh-TW" dirty="0" smtClean="0"/>
              <a:t>Kubernetes</a:t>
            </a:r>
            <a:r>
              <a:rPr lang="zh-TW" altLang="en-US" dirty="0" smtClean="0"/>
              <a:t>中引入的新的自定義</a:t>
            </a:r>
            <a:r>
              <a:rPr lang="en-US" altLang="zh-TW" sz="1200" i="1" dirty="0" smtClean="0"/>
              <a:t>Metrics </a:t>
            </a:r>
            <a:r>
              <a:rPr lang="en-US" altLang="zh-TW" dirty="0" smtClean="0"/>
              <a:t>API</a:t>
            </a:r>
            <a:r>
              <a:rPr lang="zh-TW" altLang="en-US" dirty="0" smtClean="0"/>
              <a:t>功能，我們打算擴展該</a:t>
            </a:r>
            <a:r>
              <a:rPr lang="en-US" altLang="zh-TW" dirty="0" smtClean="0"/>
              <a:t>API</a:t>
            </a:r>
            <a:r>
              <a:rPr lang="zh-TW" altLang="en-US" dirty="0" smtClean="0"/>
              <a:t>，並將</a:t>
            </a:r>
            <a:r>
              <a:rPr lang="en-US" altLang="zh-TW" dirty="0" smtClean="0"/>
              <a:t>ATHENA</a:t>
            </a:r>
            <a:r>
              <a:rPr lang="zh-TW" altLang="en-US" dirty="0" smtClean="0"/>
              <a:t>的</a:t>
            </a:r>
            <a:r>
              <a:rPr lang="en-US" altLang="zh-TW" dirty="0" smtClean="0"/>
              <a:t>metric</a:t>
            </a:r>
            <a:r>
              <a:rPr lang="zh-TW" altLang="en-US" dirty="0" smtClean="0"/>
              <a:t>傳送給</a:t>
            </a:r>
            <a:r>
              <a:rPr lang="en-US" altLang="zh-TW" dirty="0" smtClean="0"/>
              <a:t>Prometheus</a:t>
            </a:r>
            <a:r>
              <a:rPr lang="zh-TW" altLang="en-US" dirty="0" smtClean="0"/>
              <a:t>，以便它可以被</a:t>
            </a:r>
            <a:r>
              <a:rPr lang="en-US" altLang="zh-TW" dirty="0" smtClean="0"/>
              <a:t>HPA</a:t>
            </a:r>
            <a:r>
              <a:rPr lang="zh-TW" altLang="en-US" dirty="0" smtClean="0"/>
              <a:t> </a:t>
            </a:r>
            <a:r>
              <a:rPr lang="en-US" altLang="zh-TW" dirty="0" smtClean="0"/>
              <a:t>controller</a:t>
            </a:r>
            <a:r>
              <a:rPr lang="zh-TW" altLang="en-US" dirty="0" smtClean="0"/>
              <a:t>處理並更好地</a:t>
            </a:r>
            <a:r>
              <a:rPr lang="en-US" altLang="zh-TW" dirty="0" smtClean="0"/>
              <a:t>auto-scaling</a:t>
            </a:r>
          </a:p>
          <a:p>
            <a:r>
              <a:rPr lang="en-US" altLang="zh-TW" dirty="0" smtClean="0"/>
              <a:t>Auto-scaling</a:t>
            </a:r>
            <a:r>
              <a:rPr lang="zh-TW" altLang="en-US" dirty="0" smtClean="0"/>
              <a:t>也可以透過</a:t>
            </a:r>
            <a:r>
              <a:rPr lang="en-US" altLang="zh-TW" dirty="0" err="1" smtClean="0"/>
              <a:t>ActiveMQ</a:t>
            </a:r>
            <a:r>
              <a:rPr lang="zh-TW" altLang="en-US" dirty="0" smtClean="0"/>
              <a:t> </a:t>
            </a:r>
            <a:r>
              <a:rPr lang="en-US" altLang="zh-TW" sz="1200" dirty="0" smtClean="0"/>
              <a:t>job queue</a:t>
            </a:r>
            <a:r>
              <a:rPr lang="zh-TW" altLang="en-US" dirty="0" smtClean="0"/>
              <a:t>長度超過某個</a:t>
            </a:r>
            <a:r>
              <a:rPr lang="en-US" altLang="zh-TW" sz="1200" dirty="0" smtClean="0"/>
              <a:t>threshold</a:t>
            </a:r>
            <a:r>
              <a:rPr lang="zh-TW" altLang="en-US" dirty="0" smtClean="0"/>
              <a:t>來觸發。</a:t>
            </a:r>
            <a:r>
              <a:rPr lang="en-US" altLang="zh-TW" sz="1200" i="1" dirty="0" smtClean="0"/>
              <a:t>Threshold-based Reactive approach</a:t>
            </a:r>
            <a:r>
              <a:rPr lang="zh-TW" altLang="en-US" dirty="0" smtClean="0"/>
              <a:t>與控制理論的</a:t>
            </a:r>
            <a:r>
              <a:rPr lang="en-US" altLang="zh-TW" sz="1200" dirty="0" smtClean="0"/>
              <a:t>auto-scaling</a:t>
            </a:r>
            <a:r>
              <a:rPr lang="zh-TW" altLang="en-US" dirty="0" smtClean="0"/>
              <a:t>技術可以被探索。</a:t>
            </a:r>
            <a:endParaRPr lang="en-US" altLang="zh-TW" dirty="0" smtClean="0"/>
          </a:p>
          <a:p>
            <a:r>
              <a:rPr lang="en-US" altLang="zh-TW" dirty="0" smtClean="0"/>
              <a:t>K8s</a:t>
            </a:r>
            <a:r>
              <a:rPr lang="zh-TW" altLang="en-US" dirty="0" smtClean="0"/>
              <a:t>技術並非獨特，然而應用領域上並且把基於</a:t>
            </a:r>
            <a:r>
              <a:rPr lang="en-US" altLang="zh-TW" sz="1200" dirty="0" err="1" smtClean="0"/>
              <a:t>defence</a:t>
            </a:r>
            <a:r>
              <a:rPr lang="en-US" altLang="zh-TW" sz="1200" dirty="0" smtClean="0"/>
              <a:t>-based</a:t>
            </a:r>
            <a:r>
              <a:rPr lang="zh-TW" altLang="en-US" dirty="0" smtClean="0"/>
              <a:t>的服務與動態</a:t>
            </a:r>
            <a:r>
              <a:rPr lang="en-US" altLang="zh-TW" sz="1200" dirty="0" smtClean="0"/>
              <a:t>Cloud-based</a:t>
            </a:r>
            <a:r>
              <a:rPr lang="zh-TW" altLang="en-US" sz="1200" dirty="0" smtClean="0"/>
              <a:t>技術</a:t>
            </a:r>
            <a:r>
              <a:rPr lang="zh-TW" altLang="en-US" dirty="0" smtClean="0"/>
              <a:t>相結合是獨一無二的。</a:t>
            </a:r>
            <a:endParaRPr lang="en-US" altLang="zh-TW" dirty="0" smtClean="0"/>
          </a:p>
          <a:p>
            <a:r>
              <a:rPr lang="zh-TW" altLang="en-US" dirty="0" smtClean="0"/>
              <a:t>設計出一個基於公有雲</a:t>
            </a:r>
            <a:r>
              <a:rPr lang="en-US" altLang="zh-TW" dirty="0" smtClean="0"/>
              <a:t>,</a:t>
            </a:r>
            <a:r>
              <a:rPr lang="zh-TW" altLang="en-US" dirty="0" smtClean="0"/>
              <a:t>強大</a:t>
            </a:r>
            <a:r>
              <a:rPr lang="en-US" altLang="zh-TW" dirty="0" smtClean="0"/>
              <a:t>,</a:t>
            </a:r>
            <a:r>
              <a:rPr lang="zh-TW" altLang="en-US" dirty="0" smtClean="0"/>
              <a:t>企業級的服務和設備需求在私有雲上仍有許多挑戰</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66</a:t>
            </a:fld>
            <a:endParaRPr lang="zh-TW" altLang="en-US"/>
          </a:p>
        </p:txBody>
      </p:sp>
    </p:spTree>
    <p:extLst>
      <p:ext uri="{BB962C8B-B14F-4D97-AF65-F5344CB8AC3E}">
        <p14:creationId xmlns:p14="http://schemas.microsoft.com/office/powerpoint/2010/main" val="6050703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69</a:t>
            </a:fld>
            <a:endParaRPr lang="zh-TW" altLang="en-US"/>
          </a:p>
        </p:txBody>
      </p:sp>
    </p:spTree>
    <p:extLst>
      <p:ext uri="{BB962C8B-B14F-4D97-AF65-F5344CB8AC3E}">
        <p14:creationId xmlns:p14="http://schemas.microsoft.com/office/powerpoint/2010/main" val="1857395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雲端方案其中一個主要優點是可依需求擴展或縮減</a:t>
            </a:r>
            <a:r>
              <a:rPr lang="en-US" altLang="zh-TW" dirty="0" smtClean="0"/>
              <a:t>(scale up and down)</a:t>
            </a:r>
            <a:r>
              <a:rPr lang="zh-TW" altLang="en-US" dirty="0" smtClean="0"/>
              <a:t>。大多數的應用程式都需要支援</a:t>
            </a:r>
            <a:r>
              <a:rPr lang="en-US" altLang="zh-TW" dirty="0" smtClean="0"/>
              <a:t>auto-scaling,</a:t>
            </a:r>
            <a:r>
              <a:rPr lang="zh-TW" altLang="en-US" dirty="0" smtClean="0"/>
              <a:t>也就是說可動態的根據所需的計算資源去</a:t>
            </a:r>
            <a:r>
              <a:rPr lang="en-US" altLang="zh-TW" dirty="0" smtClean="0"/>
              <a:t>scaling up/down</a:t>
            </a:r>
          </a:p>
          <a:p>
            <a:r>
              <a:rPr lang="zh-TW" altLang="en-US" dirty="0" smtClean="0"/>
              <a:t>理想情況中</a:t>
            </a:r>
            <a:r>
              <a:rPr lang="en-US" altLang="zh-TW" dirty="0" smtClean="0"/>
              <a:t>,</a:t>
            </a:r>
            <a:r>
              <a:rPr lang="zh-TW" altLang="en-US" dirty="0" smtClean="0"/>
              <a:t>整個過程應該完全自動不需要手動介入。</a:t>
            </a:r>
            <a:endParaRPr lang="en-US" altLang="zh-TW" dirty="0" smtClean="0"/>
          </a:p>
          <a:p>
            <a:r>
              <a:rPr lang="zh-TW" altLang="en-US" dirty="0" smtClean="0"/>
              <a:t>已經有一些用</a:t>
            </a:r>
            <a:r>
              <a:rPr lang="en-US" altLang="zh-TW" dirty="0" smtClean="0"/>
              <a:t>container</a:t>
            </a:r>
            <a:r>
              <a:rPr lang="zh-TW" altLang="en-US" dirty="0" smtClean="0"/>
              <a:t>化技術達到</a:t>
            </a:r>
            <a:r>
              <a:rPr lang="en-US" altLang="zh-TW" dirty="0" smtClean="0"/>
              <a:t>auto-scaling</a:t>
            </a:r>
            <a:r>
              <a:rPr lang="zh-TW" altLang="en-US" dirty="0" smtClean="0"/>
              <a:t>的技術和方法</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10</a:t>
            </a:fld>
            <a:endParaRPr lang="zh-TW" altLang="en-US"/>
          </a:p>
        </p:txBody>
      </p:sp>
    </p:spTree>
    <p:extLst>
      <p:ext uri="{BB962C8B-B14F-4D97-AF65-F5344CB8AC3E}">
        <p14:creationId xmlns:p14="http://schemas.microsoft.com/office/powerpoint/2010/main" val="3624422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本篇論文研究了</a:t>
            </a:r>
            <a:r>
              <a:rPr lang="en-US" altLang="zh-TW" dirty="0" smtClean="0"/>
              <a:t>auto-scaling</a:t>
            </a:r>
            <a:r>
              <a:rPr lang="zh-TW" altLang="en-US" dirty="0" smtClean="0"/>
              <a:t>應用在軟體上</a:t>
            </a:r>
            <a:r>
              <a:rPr lang="en-US" altLang="zh-TW" dirty="0" smtClean="0"/>
              <a:t>,</a:t>
            </a:r>
            <a:r>
              <a:rPr lang="zh-TW" altLang="en-US" dirty="0" smtClean="0"/>
              <a:t>協助解決澳洲軍隊的直升機持續訓練問題。</a:t>
            </a:r>
            <a:endParaRPr lang="en-US" altLang="zh-TW" dirty="0" smtClean="0"/>
          </a:p>
          <a:p>
            <a:r>
              <a:rPr lang="zh-TW" altLang="en-US" dirty="0" smtClean="0"/>
              <a:t>作者特別考慮一個用於人力規劃的策略離散事件的模擬</a:t>
            </a:r>
            <a:r>
              <a:rPr lang="en-US" altLang="zh-TW" dirty="0" smtClean="0"/>
              <a:t>,</a:t>
            </a:r>
            <a:r>
              <a:rPr lang="zh-TW" altLang="en-US" dirty="0" smtClean="0"/>
              <a:t>優化和分析系統</a:t>
            </a:r>
            <a:r>
              <a:rPr lang="en-US" altLang="zh-TW" dirty="0" smtClean="0"/>
              <a:t>(</a:t>
            </a:r>
            <a:r>
              <a:rPr lang="zh-TW" altLang="en-US" dirty="0" smtClean="0"/>
              <a:t>也就是</a:t>
            </a:r>
            <a:r>
              <a:rPr lang="en-US" altLang="zh-TW" dirty="0" smtClean="0"/>
              <a:t>ATHENA)</a:t>
            </a:r>
            <a:r>
              <a:rPr lang="zh-TW" altLang="en-US" dirty="0" smtClean="0"/>
              <a:t>的</a:t>
            </a:r>
            <a:r>
              <a:rPr lang="en-US" altLang="zh-TW" dirty="0" smtClean="0"/>
              <a:t>container</a:t>
            </a:r>
            <a:r>
              <a:rPr lang="zh-TW" altLang="en-US" dirty="0" smtClean="0"/>
              <a:t>化程式</a:t>
            </a:r>
            <a:r>
              <a:rPr lang="en-US" altLang="zh-TW" dirty="0" smtClean="0"/>
              <a:t>scaling,</a:t>
            </a:r>
            <a:r>
              <a:rPr lang="zh-TW" altLang="en-US" dirty="0" smtClean="0"/>
              <a:t>並聚焦在解決直升機飛行員持續培訓的需求與要求。</a:t>
            </a:r>
            <a:endParaRPr lang="en-US" altLang="zh-TW" dirty="0" smtClean="0"/>
          </a:p>
          <a:p>
            <a:r>
              <a:rPr lang="zh-TW" altLang="en-US" dirty="0" smtClean="0"/>
              <a:t>作者接下來介紹</a:t>
            </a:r>
            <a:r>
              <a:rPr lang="en-US" altLang="zh-TW" dirty="0" smtClean="0"/>
              <a:t>ATHENA</a:t>
            </a:r>
            <a:r>
              <a:rPr lang="zh-TW" altLang="en-US" dirty="0" smtClean="0"/>
              <a:t>和展示透過</a:t>
            </a:r>
            <a:r>
              <a:rPr lang="en-US" altLang="zh-TW" dirty="0" err="1" smtClean="0"/>
              <a:t>docker</a:t>
            </a:r>
            <a:r>
              <a:rPr lang="zh-TW" altLang="en-US" dirty="0" smtClean="0"/>
              <a:t>和</a:t>
            </a:r>
            <a:r>
              <a:rPr lang="en-US" altLang="zh-TW" dirty="0" smtClean="0"/>
              <a:t>K8S</a:t>
            </a:r>
            <a:r>
              <a:rPr lang="zh-TW" altLang="en-US" dirty="0" smtClean="0"/>
              <a:t>建立一個</a:t>
            </a:r>
            <a:r>
              <a:rPr lang="en-US" altLang="zh-TW" dirty="0" smtClean="0"/>
              <a:t>cloud-native</a:t>
            </a:r>
            <a:r>
              <a:rPr lang="zh-TW" altLang="en-US" dirty="0" smtClean="0"/>
              <a:t>的程式</a:t>
            </a:r>
            <a:r>
              <a:rPr lang="en-US" altLang="zh-TW" dirty="0" smtClean="0"/>
              <a:t>,</a:t>
            </a:r>
            <a:r>
              <a:rPr lang="zh-TW" altLang="en-US" dirty="0" smtClean="0"/>
              <a:t>且可以在雲端上進行</a:t>
            </a:r>
            <a:r>
              <a:rPr lang="en-US" altLang="zh-TW" dirty="0" smtClean="0"/>
              <a:t>orchestration</a:t>
            </a:r>
            <a:r>
              <a:rPr lang="zh-TW" altLang="en-US" dirty="0" smtClean="0"/>
              <a:t> 也就是整合協調</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11</a:t>
            </a:fld>
            <a:endParaRPr lang="zh-TW" altLang="en-US"/>
          </a:p>
        </p:txBody>
      </p:sp>
    </p:spTree>
    <p:extLst>
      <p:ext uri="{BB962C8B-B14F-4D97-AF65-F5344CB8AC3E}">
        <p14:creationId xmlns:p14="http://schemas.microsoft.com/office/powerpoint/2010/main" val="2816887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第二章</a:t>
            </a:r>
            <a:r>
              <a:rPr lang="en-US" altLang="zh-TW" dirty="0" smtClean="0"/>
              <a:t>:</a:t>
            </a:r>
            <a:r>
              <a:rPr lang="zh-TW" altLang="en-US" dirty="0" smtClean="0"/>
              <a:t>有關</a:t>
            </a:r>
            <a:r>
              <a:rPr lang="en-US" altLang="zh-TW" dirty="0" smtClean="0"/>
              <a:t>auto-scaling</a:t>
            </a:r>
            <a:r>
              <a:rPr lang="zh-TW" altLang="en-US" dirty="0" smtClean="0"/>
              <a:t>的文獻回顧</a:t>
            </a:r>
            <a:endParaRPr lang="en-US" altLang="zh-TW" dirty="0" smtClean="0"/>
          </a:p>
          <a:p>
            <a:r>
              <a:rPr lang="zh-TW" altLang="en-US" dirty="0" smtClean="0"/>
              <a:t>第三章</a:t>
            </a:r>
            <a:r>
              <a:rPr lang="en-US" altLang="zh-TW" dirty="0" smtClean="0"/>
              <a:t>:</a:t>
            </a:r>
            <a:r>
              <a:rPr lang="zh-TW" altLang="en-US" dirty="0" smtClean="0"/>
              <a:t>實驗設置</a:t>
            </a:r>
            <a:endParaRPr lang="en-US" altLang="zh-TW" dirty="0" smtClean="0"/>
          </a:p>
          <a:p>
            <a:r>
              <a:rPr lang="zh-TW" altLang="en-US" dirty="0" smtClean="0"/>
              <a:t>第四章</a:t>
            </a:r>
            <a:r>
              <a:rPr lang="en-US" altLang="zh-TW" dirty="0" smtClean="0"/>
              <a:t>:</a:t>
            </a:r>
            <a:r>
              <a:rPr lang="zh-TW" altLang="en-US" dirty="0" smtClean="0"/>
              <a:t>實驗結果</a:t>
            </a:r>
            <a:endParaRPr lang="en-US" altLang="zh-TW" dirty="0" smtClean="0"/>
          </a:p>
          <a:p>
            <a:r>
              <a:rPr lang="zh-TW" altLang="en-US" dirty="0" smtClean="0"/>
              <a:t>第五章</a:t>
            </a:r>
            <a:r>
              <a:rPr lang="en-US" altLang="zh-TW" dirty="0" smtClean="0"/>
              <a:t>:</a:t>
            </a:r>
            <a:r>
              <a:rPr lang="zh-TW" altLang="en-US" dirty="0" smtClean="0"/>
              <a:t>文獻回顧</a:t>
            </a:r>
            <a:endParaRPr lang="en-US" altLang="zh-TW" dirty="0" smtClean="0"/>
          </a:p>
          <a:p>
            <a:r>
              <a:rPr lang="zh-TW" altLang="en-US" dirty="0" smtClean="0"/>
              <a:t>第六章</a:t>
            </a:r>
            <a:r>
              <a:rPr lang="en-US" altLang="zh-TW" dirty="0" smtClean="0"/>
              <a:t>:</a:t>
            </a:r>
            <a:r>
              <a:rPr lang="zh-TW" altLang="en-US" dirty="0" smtClean="0"/>
              <a:t>結論</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12</a:t>
            </a:fld>
            <a:endParaRPr lang="zh-TW" altLang="en-US"/>
          </a:p>
        </p:txBody>
      </p:sp>
    </p:spTree>
    <p:extLst>
      <p:ext uri="{BB962C8B-B14F-4D97-AF65-F5344CB8AC3E}">
        <p14:creationId xmlns:p14="http://schemas.microsoft.com/office/powerpoint/2010/main" val="1482766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Auto-scaling</a:t>
            </a:r>
            <a:r>
              <a:rPr lang="zh-TW" altLang="en-US" dirty="0" smtClean="0"/>
              <a:t>的概念早就被提出了</a:t>
            </a:r>
            <a:r>
              <a:rPr lang="en-US" altLang="zh-TW" dirty="0" smtClean="0"/>
              <a:t>,</a:t>
            </a:r>
            <a:r>
              <a:rPr lang="zh-TW" altLang="en-US" dirty="0" smtClean="0"/>
              <a:t>可以追溯到</a:t>
            </a:r>
            <a:r>
              <a:rPr lang="en-US" altLang="zh-TW" dirty="0" smtClean="0"/>
              <a:t>IBM</a:t>
            </a:r>
            <a:r>
              <a:rPr lang="zh-TW" altLang="en-US" dirty="0" smtClean="0"/>
              <a:t>的</a:t>
            </a:r>
            <a:r>
              <a:rPr lang="en-US" altLang="zh-TW" sz="1200" b="0" i="0" kern="1200" dirty="0" smtClean="0">
                <a:solidFill>
                  <a:schemeClr val="tx1"/>
                </a:solidFill>
                <a:effectLst/>
                <a:latin typeface="+mn-lt"/>
                <a:ea typeface="+mn-ea"/>
                <a:cs typeface="+mn-cs"/>
              </a:rPr>
              <a:t>MAPE-K</a:t>
            </a:r>
            <a:r>
              <a:rPr lang="en-US" altLang="zh-TW" dirty="0" smtClean="0"/>
              <a:t> </a:t>
            </a:r>
            <a:r>
              <a:rPr lang="zh-TW" altLang="en-US" dirty="0" smtClean="0"/>
              <a:t>架構</a:t>
            </a:r>
            <a:r>
              <a:rPr lang="en-US" altLang="zh-TW" dirty="0" smtClean="0"/>
              <a:t>,</a:t>
            </a:r>
            <a:r>
              <a:rPr lang="zh-TW" altLang="en-US" dirty="0" smtClean="0"/>
              <a:t>支援自動化運算</a:t>
            </a:r>
            <a:r>
              <a:rPr lang="en-US" altLang="zh-TW" dirty="0" smtClean="0"/>
              <a:t>,</a:t>
            </a:r>
            <a:r>
              <a:rPr lang="zh-TW" altLang="en-US" dirty="0" smtClean="0"/>
              <a:t>該運算系統可以根據管理者給定的</a:t>
            </a:r>
            <a:r>
              <a:rPr lang="en-US" altLang="zh-TW" dirty="0" smtClean="0"/>
              <a:t>high-level</a:t>
            </a:r>
            <a:r>
              <a:rPr lang="zh-TW" altLang="en-US" dirty="0" smtClean="0"/>
              <a:t>目標達到自我管理。</a:t>
            </a:r>
            <a:endParaRPr lang="en-US" altLang="zh-TW" dirty="0" smtClean="0"/>
          </a:p>
          <a:p>
            <a:r>
              <a:rPr lang="en-US" altLang="zh-TW" dirty="0" smtClean="0"/>
              <a:t>[8]</a:t>
            </a:r>
            <a:r>
              <a:rPr lang="zh-TW" altLang="en-US" dirty="0" smtClean="0"/>
              <a:t>這篇作者提出幾項自動化的關鍵指標</a:t>
            </a:r>
            <a:r>
              <a:rPr lang="en-US" altLang="zh-TW" dirty="0" smtClean="0"/>
              <a:t>:</a:t>
            </a:r>
            <a:r>
              <a:rPr lang="zh-TW" altLang="en-US" dirty="0" smtClean="0"/>
              <a:t>監控</a:t>
            </a:r>
            <a:r>
              <a:rPr lang="en-US" altLang="zh-TW" dirty="0" smtClean="0"/>
              <a:t>,</a:t>
            </a:r>
            <a:r>
              <a:rPr lang="zh-TW" altLang="en-US" dirty="0" smtClean="0"/>
              <a:t>分析</a:t>
            </a:r>
            <a:r>
              <a:rPr lang="en-US" altLang="zh-TW" dirty="0" smtClean="0"/>
              <a:t>,</a:t>
            </a:r>
            <a:r>
              <a:rPr lang="zh-TW" altLang="en-US" dirty="0" smtClean="0"/>
              <a:t>規劃</a:t>
            </a:r>
            <a:r>
              <a:rPr lang="en-US" altLang="zh-TW" dirty="0" smtClean="0"/>
              <a:t>,</a:t>
            </a:r>
            <a:r>
              <a:rPr lang="zh-TW" altLang="en-US" dirty="0" smtClean="0"/>
              <a:t>執行</a:t>
            </a:r>
            <a:r>
              <a:rPr lang="en-US" altLang="zh-TW" dirty="0" smtClean="0"/>
              <a:t>,</a:t>
            </a:r>
            <a:r>
              <a:rPr lang="zh-TW" altLang="en-US" dirty="0" smtClean="0"/>
              <a:t>知識</a:t>
            </a:r>
            <a:r>
              <a:rPr lang="en-US" altLang="zh-TW" dirty="0" smtClean="0"/>
              <a:t>/</a:t>
            </a:r>
            <a:r>
              <a:rPr lang="zh-TW" altLang="en-US" dirty="0" smtClean="0"/>
              <a:t>經驗</a:t>
            </a:r>
            <a:endParaRPr lang="en-US" altLang="zh-TW" dirty="0" smtClean="0"/>
          </a:p>
          <a:p>
            <a:r>
              <a:rPr lang="zh-TW" altLang="en-US" dirty="0" smtClean="0"/>
              <a:t>並提出一個可參考的模型作為自主自動運算系統的自動控制迴路</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14</a:t>
            </a:fld>
            <a:endParaRPr lang="zh-TW" altLang="en-US"/>
          </a:p>
        </p:txBody>
      </p:sp>
    </p:spTree>
    <p:extLst>
      <p:ext uri="{BB962C8B-B14F-4D97-AF65-F5344CB8AC3E}">
        <p14:creationId xmlns:p14="http://schemas.microsoft.com/office/powerpoint/2010/main" val="3226698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a:extLst>
              <a:ext uri="{FF2B5EF4-FFF2-40B4-BE49-F238E27FC236}">
                <a16:creationId xmlns:a16="http://schemas.microsoft.com/office/drawing/2014/main" id="{819712DA-81D8-4682-91F1-D56705033265}"/>
              </a:ext>
            </a:extLst>
          </p:cNvPr>
          <p:cNvGrpSpPr>
            <a:grpSpLocks/>
          </p:cNvGrpSpPr>
          <p:nvPr/>
        </p:nvGrpSpPr>
        <p:grpSpPr bwMode="auto">
          <a:xfrm>
            <a:off x="0" y="0"/>
            <a:ext cx="9144000" cy="6858000"/>
            <a:chOff x="0" y="0"/>
            <a:chExt cx="9144000" cy="6858000"/>
          </a:xfrm>
        </p:grpSpPr>
        <p:grpSp>
          <p:nvGrpSpPr>
            <p:cNvPr id="5" name="Group 9">
              <a:extLst>
                <a:ext uri="{FF2B5EF4-FFF2-40B4-BE49-F238E27FC236}">
                  <a16:creationId xmlns:a16="http://schemas.microsoft.com/office/drawing/2014/main" id="{745B92BA-D827-4A28-9886-E42DC34968F4}"/>
                </a:ext>
              </a:extLst>
            </p:cNvPr>
            <p:cNvGrpSpPr>
              <a:grpSpLocks/>
            </p:cNvGrpSpPr>
            <p:nvPr/>
          </p:nvGrpSpPr>
          <p:grpSpPr bwMode="auto">
            <a:xfrm>
              <a:off x="5399085" y="6113463"/>
              <a:ext cx="3744910" cy="700087"/>
              <a:chOff x="3379" y="3851"/>
              <a:chExt cx="2359" cy="441"/>
            </a:xfrm>
          </p:grpSpPr>
          <p:pic>
            <p:nvPicPr>
              <p:cNvPr id="11" name="Picture 12">
                <a:extLst>
                  <a:ext uri="{FF2B5EF4-FFF2-40B4-BE49-F238E27FC236}">
                    <a16:creationId xmlns:a16="http://schemas.microsoft.com/office/drawing/2014/main" id="{D19256F7-47B0-4B60-9817-7CCA5A067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 y="3851"/>
                <a:ext cx="483"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a:extLst>
                  <a:ext uri="{FF2B5EF4-FFF2-40B4-BE49-F238E27FC236}">
                    <a16:creationId xmlns:a16="http://schemas.microsoft.com/office/drawing/2014/main" id="{E6733AB6-C834-4189-B461-FA629636DE58}"/>
                  </a:ext>
                </a:extLst>
              </p:cNvPr>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algn="r" fontAlgn="auto">
                  <a:spcBef>
                    <a:spcPts val="0"/>
                  </a:spcBef>
                  <a:spcAft>
                    <a:spcPts val="0"/>
                  </a:spcAft>
                  <a:defRPr/>
                </a:pPr>
                <a:r>
                  <a:rPr lang="en-US" altLang="zh-TW" sz="1000" dirty="0">
                    <a:solidFill>
                      <a:srgbClr val="969696"/>
                    </a:solidFill>
                    <a:latin typeface="Calibri" pitchFamily="34" charset="0"/>
                    <a:cs typeface="+mn-cs"/>
                  </a:rPr>
                  <a:t>National Chung Cheng University</a:t>
                </a:r>
              </a:p>
              <a:p>
                <a:pPr algn="r" fontAlgn="auto">
                  <a:spcBef>
                    <a:spcPts val="0"/>
                  </a:spcBef>
                  <a:spcAft>
                    <a:spcPts val="0"/>
                  </a:spcAft>
                  <a:defRPr/>
                </a:pPr>
                <a:r>
                  <a:rPr lang="en-US" altLang="zh-TW" sz="1000" dirty="0">
                    <a:solidFill>
                      <a:srgbClr val="969696"/>
                    </a:solidFill>
                    <a:latin typeface="Calibri" pitchFamily="34" charset="0"/>
                    <a:cs typeface="+mn-cs"/>
                  </a:rPr>
                  <a:t>Dept. Computer Science &amp; Information Engineering</a:t>
                </a:r>
              </a:p>
            </p:txBody>
          </p:sp>
        </p:grpSp>
        <p:pic>
          <p:nvPicPr>
            <p:cNvPr id="6" name="Picture 7">
              <a:extLst>
                <a:ext uri="{FF2B5EF4-FFF2-40B4-BE49-F238E27FC236}">
                  <a16:creationId xmlns:a16="http://schemas.microsoft.com/office/drawing/2014/main" id="{ED0C6BFB-EC12-4FBA-AF45-097DABE4752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60" b="24757"/>
            <a:stretch>
              <a:fillRect/>
            </a:stretch>
          </p:blipFill>
          <p:spPr bwMode="auto">
            <a:xfrm>
              <a:off x="0" y="4643438"/>
              <a:ext cx="227171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BEB70B64-3F4F-497A-A12A-273F34957D9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809"/>
            <a:stretch>
              <a:fillRect/>
            </a:stretch>
          </p:blipFill>
          <p:spPr bwMode="auto">
            <a:xfrm>
              <a:off x="2214563" y="5053013"/>
              <a:ext cx="181927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483E8D7B-A240-421B-AC07-2A1F72D06B76}"/>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21568" t="33981"/>
            <a:stretch>
              <a:fillRect/>
            </a:stretch>
          </p:blipFill>
          <p:spPr bwMode="auto">
            <a:xfrm>
              <a:off x="0" y="0"/>
              <a:ext cx="2286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0EBF29A3-6DEA-4EB9-9232-F971AE0FF3E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567"/>
            <a:stretch>
              <a:fillRect/>
            </a:stretch>
          </p:blipFill>
          <p:spPr bwMode="auto">
            <a:xfrm>
              <a:off x="0" y="1162050"/>
              <a:ext cx="1052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extLst>
                <a:ext uri="{FF2B5EF4-FFF2-40B4-BE49-F238E27FC236}">
                  <a16:creationId xmlns:a16="http://schemas.microsoft.com/office/drawing/2014/main" id="{C0A8164F-78C9-4B5F-825A-CF24693647FC}"/>
                </a:ext>
              </a:extLst>
            </p:cNvPr>
            <p:cNvSpPr>
              <a:spLocks noChangeArrowheads="1"/>
            </p:cNvSpPr>
            <p:nvPr/>
          </p:nvSpPr>
          <p:spPr bwMode="auto">
            <a:xfrm>
              <a:off x="142875" y="6367463"/>
              <a:ext cx="4284663" cy="336550"/>
            </a:xfrm>
            <a:prstGeom prst="rect">
              <a:avLst/>
            </a:prstGeom>
            <a:noFill/>
            <a:ln w="9525">
              <a:noFill/>
              <a:miter lim="800000"/>
              <a:headEnd/>
              <a:tailEnd/>
            </a:ln>
          </p:spPr>
          <p:txBody>
            <a:bodyPr>
              <a:spAutoFit/>
            </a:bodyPr>
            <a:lstStyle/>
            <a:p>
              <a:pPr fontAlgn="auto">
                <a:spcBef>
                  <a:spcPts val="0"/>
                </a:spcBef>
                <a:spcAft>
                  <a:spcPts val="0"/>
                </a:spcAft>
                <a:defRPr/>
              </a:pPr>
              <a:r>
                <a:rPr lang="en-US" altLang="zh-TW" sz="1600" b="1" dirty="0">
                  <a:latin typeface="+mn-lt"/>
                  <a:cs typeface="+mn-cs"/>
                </a:rPr>
                <a:t>2008 Mobile All-IP Networking Laboratory</a:t>
              </a:r>
            </a:p>
          </p:txBody>
        </p:sp>
      </p:grpSp>
      <p:sp>
        <p:nvSpPr>
          <p:cNvPr id="2" name="標題 1"/>
          <p:cNvSpPr>
            <a:spLocks noGrp="1"/>
          </p:cNvSpPr>
          <p:nvPr>
            <p:ph type="ctrTitle"/>
          </p:nvPr>
        </p:nvSpPr>
        <p:spPr>
          <a:xfrm>
            <a:off x="685800" y="1676400"/>
            <a:ext cx="77724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371600" y="3432175"/>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a:p>
        </p:txBody>
      </p:sp>
      <p:sp>
        <p:nvSpPr>
          <p:cNvPr id="13" name="日期版面配置區 3">
            <a:extLst>
              <a:ext uri="{FF2B5EF4-FFF2-40B4-BE49-F238E27FC236}">
                <a16:creationId xmlns:a16="http://schemas.microsoft.com/office/drawing/2014/main" id="{34F9BA8C-A311-4E75-A671-5258AFFA7A2D}"/>
              </a:ext>
            </a:extLst>
          </p:cNvPr>
          <p:cNvSpPr>
            <a:spLocks noGrp="1"/>
          </p:cNvSpPr>
          <p:nvPr>
            <p:ph type="dt" sz="half" idx="10"/>
          </p:nvPr>
        </p:nvSpPr>
        <p:spPr/>
        <p:txBody>
          <a:bodyPr/>
          <a:lstStyle>
            <a:lvl1pPr>
              <a:defRPr smtClean="0">
                <a:latin typeface="微軟正黑體" pitchFamily="34" charset="-120"/>
                <a:ea typeface="微軟正黑體" pitchFamily="34" charset="-120"/>
              </a:defRPr>
            </a:lvl1pPr>
          </a:lstStyle>
          <a:p>
            <a:pPr>
              <a:defRPr/>
            </a:pPr>
            <a:fld id="{AFB68C1C-D13E-4162-99C8-14D2E0817F5A}" type="datetimeFigureOut">
              <a:rPr lang="en-US" altLang="zh-TW"/>
              <a:pPr>
                <a:defRPr/>
              </a:pPr>
              <a:t>9/29/2020</a:t>
            </a:fld>
            <a:endParaRPr lang="en-US" altLang="zh-TW"/>
          </a:p>
        </p:txBody>
      </p:sp>
      <p:sp>
        <p:nvSpPr>
          <p:cNvPr id="14" name="頁尾版面配置區 4">
            <a:extLst>
              <a:ext uri="{FF2B5EF4-FFF2-40B4-BE49-F238E27FC236}">
                <a16:creationId xmlns:a16="http://schemas.microsoft.com/office/drawing/2014/main" id="{2CB43E88-B415-406E-95BF-A43EF0C866B0}"/>
              </a:ext>
            </a:extLst>
          </p:cNvPr>
          <p:cNvSpPr>
            <a:spLocks noGrp="1"/>
          </p:cNvSpPr>
          <p:nvPr>
            <p:ph type="ftr" sz="quarter" idx="11"/>
          </p:nvPr>
        </p:nvSpPr>
        <p:spPr/>
        <p:txBody>
          <a:bodyPr/>
          <a:lstStyle>
            <a:lvl1pPr>
              <a:defRPr smtClean="0">
                <a:latin typeface="微軟正黑體" pitchFamily="34" charset="-120"/>
                <a:ea typeface="微軟正黑體" pitchFamily="34" charset="-120"/>
              </a:defRPr>
            </a:lvl1pPr>
          </a:lstStyle>
          <a:p>
            <a:pPr>
              <a:defRPr/>
            </a:pPr>
            <a:endParaRPr lang="en-US" altLang="zh-TW"/>
          </a:p>
        </p:txBody>
      </p:sp>
      <p:sp>
        <p:nvSpPr>
          <p:cNvPr id="15" name="投影片編號版面配置區 5">
            <a:extLst>
              <a:ext uri="{FF2B5EF4-FFF2-40B4-BE49-F238E27FC236}">
                <a16:creationId xmlns:a16="http://schemas.microsoft.com/office/drawing/2014/main" id="{541CBFB2-21B4-4875-ABC3-631C910FEAB3}"/>
              </a:ext>
            </a:extLst>
          </p:cNvPr>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fld id="{890D072B-4AC0-40FA-B538-D02FA93CC3CB}" type="slidenum">
              <a:rPr lang="en-US" altLang="zh-TW"/>
              <a:pPr/>
              <a:t>‹#›</a:t>
            </a:fld>
            <a:endParaRPr lang="en-US" altLang="zh-TW"/>
          </a:p>
        </p:txBody>
      </p:sp>
    </p:spTree>
    <p:extLst>
      <p:ext uri="{BB962C8B-B14F-4D97-AF65-F5344CB8AC3E}">
        <p14:creationId xmlns:p14="http://schemas.microsoft.com/office/powerpoint/2010/main" val="128850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D873C17D-F23F-47A1-9E67-522A815E2E89}"/>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A80E6C3F-0AED-4ECD-A85F-AC17AEC14983}"/>
              </a:ext>
            </a:extLst>
          </p:cNvPr>
          <p:cNvSpPr>
            <a:spLocks noGrp="1"/>
          </p:cNvSpPr>
          <p:nvPr>
            <p:ph type="dt" sz="half" idx="10"/>
          </p:nvPr>
        </p:nvSpPr>
        <p:spPr/>
        <p:txBody>
          <a:bodyPr/>
          <a:lstStyle>
            <a:lvl1pPr>
              <a:defRPr smtClean="0"/>
            </a:lvl1pPr>
          </a:lstStyle>
          <a:p>
            <a:pPr>
              <a:defRPr/>
            </a:pPr>
            <a:fld id="{568D8C30-BAB3-41F7-ADE6-E439B1173AA2}" type="datetimeFigureOut">
              <a:rPr lang="en-US" altLang="zh-TW"/>
              <a:pPr>
                <a:defRPr/>
              </a:pPr>
              <a:t>9/29/2020</a:t>
            </a:fld>
            <a:endParaRPr lang="en-US" altLang="zh-TW"/>
          </a:p>
        </p:txBody>
      </p:sp>
      <p:sp>
        <p:nvSpPr>
          <p:cNvPr id="6" name="頁尾版面配置區 4">
            <a:extLst>
              <a:ext uri="{FF2B5EF4-FFF2-40B4-BE49-F238E27FC236}">
                <a16:creationId xmlns:a16="http://schemas.microsoft.com/office/drawing/2014/main" id="{1E3B848F-422C-43BC-8168-4D6B17B2F2BD}"/>
              </a:ext>
            </a:extLst>
          </p:cNvPr>
          <p:cNvSpPr>
            <a:spLocks noGrp="1"/>
          </p:cNvSpPr>
          <p:nvPr>
            <p:ph type="ftr" sz="quarter" idx="11"/>
          </p:nvPr>
        </p:nvSpPr>
        <p:spPr/>
        <p:txBody>
          <a:bodyPr/>
          <a:lstStyle>
            <a:lvl1pPr>
              <a:defRPr smtClean="0"/>
            </a:lvl1pPr>
          </a:lstStyle>
          <a:p>
            <a:pPr>
              <a:defRPr/>
            </a:pPr>
            <a:endParaRPr lang="en-US" altLang="zh-TW"/>
          </a:p>
        </p:txBody>
      </p:sp>
      <p:sp>
        <p:nvSpPr>
          <p:cNvPr id="7" name="投影片編號版面配置區 5">
            <a:extLst>
              <a:ext uri="{FF2B5EF4-FFF2-40B4-BE49-F238E27FC236}">
                <a16:creationId xmlns:a16="http://schemas.microsoft.com/office/drawing/2014/main" id="{8B055D5B-2720-46AE-8A05-3E0242974BDA}"/>
              </a:ext>
            </a:extLst>
          </p:cNvPr>
          <p:cNvSpPr>
            <a:spLocks noGrp="1"/>
          </p:cNvSpPr>
          <p:nvPr>
            <p:ph type="sldNum" sz="quarter" idx="12"/>
          </p:nvPr>
        </p:nvSpPr>
        <p:spPr/>
        <p:txBody>
          <a:bodyPr/>
          <a:lstStyle>
            <a:lvl1pPr>
              <a:defRPr/>
            </a:lvl1pPr>
          </a:lstStyle>
          <a:p>
            <a:fld id="{19C7CBF1-FDD4-49D4-9E1F-10050BE5376D}" type="slidenum">
              <a:rPr lang="en-US" altLang="zh-TW"/>
              <a:pPr/>
              <a:t>‹#›</a:t>
            </a:fld>
            <a:endParaRPr lang="en-US" altLang="zh-TW"/>
          </a:p>
        </p:txBody>
      </p:sp>
    </p:spTree>
    <p:extLst>
      <p:ext uri="{BB962C8B-B14F-4D97-AF65-F5344CB8AC3E}">
        <p14:creationId xmlns:p14="http://schemas.microsoft.com/office/powerpoint/2010/main" val="1809204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36BC8E7D-7740-4A22-B0B3-58B68617D98A}"/>
              </a:ext>
            </a:extLst>
          </p:cNvPr>
          <p:cNvCxnSpPr/>
          <p:nvPr/>
        </p:nvCxnSpPr>
        <p:spPr>
          <a:xfrm rot="5400000">
            <a:off x="3657601" y="3200400"/>
            <a:ext cx="5791200" cy="3175"/>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5BF83283-D620-4887-B604-2BF0157478FB}"/>
              </a:ext>
            </a:extLst>
          </p:cNvPr>
          <p:cNvSpPr>
            <a:spLocks noGrp="1"/>
          </p:cNvSpPr>
          <p:nvPr>
            <p:ph type="dt" sz="half" idx="10"/>
          </p:nvPr>
        </p:nvSpPr>
        <p:spPr/>
        <p:txBody>
          <a:bodyPr/>
          <a:lstStyle>
            <a:lvl1pPr>
              <a:defRPr smtClean="0"/>
            </a:lvl1pPr>
          </a:lstStyle>
          <a:p>
            <a:pPr>
              <a:defRPr/>
            </a:pPr>
            <a:fld id="{BC5B1969-D58F-4DC0-8A8C-4D38C2B9C5E9}" type="datetimeFigureOut">
              <a:rPr lang="en-US" altLang="zh-TW"/>
              <a:pPr>
                <a:defRPr/>
              </a:pPr>
              <a:t>9/29/2020</a:t>
            </a:fld>
            <a:endParaRPr lang="en-US" altLang="zh-TW"/>
          </a:p>
        </p:txBody>
      </p:sp>
      <p:sp>
        <p:nvSpPr>
          <p:cNvPr id="6" name="頁尾版面配置區 4">
            <a:extLst>
              <a:ext uri="{FF2B5EF4-FFF2-40B4-BE49-F238E27FC236}">
                <a16:creationId xmlns:a16="http://schemas.microsoft.com/office/drawing/2014/main" id="{DCB9C2B7-A3B0-4683-9E98-59CF5253230F}"/>
              </a:ext>
            </a:extLst>
          </p:cNvPr>
          <p:cNvSpPr>
            <a:spLocks noGrp="1"/>
          </p:cNvSpPr>
          <p:nvPr>
            <p:ph type="ftr" sz="quarter" idx="11"/>
          </p:nvPr>
        </p:nvSpPr>
        <p:spPr/>
        <p:txBody>
          <a:bodyPr/>
          <a:lstStyle>
            <a:lvl1pPr>
              <a:defRPr smtClean="0"/>
            </a:lvl1pPr>
          </a:lstStyle>
          <a:p>
            <a:pPr>
              <a:defRPr/>
            </a:pPr>
            <a:endParaRPr lang="en-US" altLang="zh-TW"/>
          </a:p>
        </p:txBody>
      </p:sp>
      <p:sp>
        <p:nvSpPr>
          <p:cNvPr id="7" name="投影片編號版面配置區 5">
            <a:extLst>
              <a:ext uri="{FF2B5EF4-FFF2-40B4-BE49-F238E27FC236}">
                <a16:creationId xmlns:a16="http://schemas.microsoft.com/office/drawing/2014/main" id="{8899A9C1-4257-490B-9ABF-1649111041BE}"/>
              </a:ext>
            </a:extLst>
          </p:cNvPr>
          <p:cNvSpPr>
            <a:spLocks noGrp="1"/>
          </p:cNvSpPr>
          <p:nvPr>
            <p:ph type="sldNum" sz="quarter" idx="12"/>
          </p:nvPr>
        </p:nvSpPr>
        <p:spPr/>
        <p:txBody>
          <a:bodyPr/>
          <a:lstStyle>
            <a:lvl1pPr>
              <a:defRPr/>
            </a:lvl1pPr>
          </a:lstStyle>
          <a:p>
            <a:fld id="{055940AB-9ED1-437E-ADA1-A614DCA2DFC7}" type="slidenum">
              <a:rPr lang="en-US" altLang="zh-TW"/>
              <a:pPr/>
              <a:t>‹#›</a:t>
            </a:fld>
            <a:endParaRPr lang="en-US" altLang="zh-TW"/>
          </a:p>
        </p:txBody>
      </p:sp>
    </p:spTree>
    <p:extLst>
      <p:ext uri="{BB962C8B-B14F-4D97-AF65-F5344CB8AC3E}">
        <p14:creationId xmlns:p14="http://schemas.microsoft.com/office/powerpoint/2010/main" val="428107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7F2BDF73-D8AA-4717-A1A1-337CFEC66877}"/>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a:extLst>
              <a:ext uri="{FF2B5EF4-FFF2-40B4-BE49-F238E27FC236}">
                <a16:creationId xmlns:a16="http://schemas.microsoft.com/office/drawing/2014/main" id="{B68F1C9A-0BAC-4066-813C-1C180FF3C121}"/>
              </a:ext>
            </a:extLst>
          </p:cNvPr>
          <p:cNvSpPr>
            <a:spLocks noGrp="1"/>
          </p:cNvSpPr>
          <p:nvPr>
            <p:ph type="dt" sz="half" idx="10"/>
          </p:nvPr>
        </p:nvSpPr>
        <p:spPr/>
        <p:txBody>
          <a:bodyPr/>
          <a:lstStyle>
            <a:lvl1pPr>
              <a:defRPr smtClean="0"/>
            </a:lvl1pPr>
          </a:lstStyle>
          <a:p>
            <a:pPr>
              <a:defRPr/>
            </a:pPr>
            <a:fld id="{2213E228-586B-483C-98DB-1F91916C80AC}" type="datetimeFigureOut">
              <a:rPr lang="en-US" altLang="zh-TW"/>
              <a:pPr>
                <a:defRPr/>
              </a:pPr>
              <a:t>9/29/2020</a:t>
            </a:fld>
            <a:endParaRPr lang="en-US" altLang="zh-TW"/>
          </a:p>
        </p:txBody>
      </p:sp>
      <p:sp>
        <p:nvSpPr>
          <p:cNvPr id="6" name="頁尾版面配置區 4">
            <a:extLst>
              <a:ext uri="{FF2B5EF4-FFF2-40B4-BE49-F238E27FC236}">
                <a16:creationId xmlns:a16="http://schemas.microsoft.com/office/drawing/2014/main" id="{CC896CC8-89FE-497D-8286-13ECF3DAED25}"/>
              </a:ext>
            </a:extLst>
          </p:cNvPr>
          <p:cNvSpPr>
            <a:spLocks noGrp="1"/>
          </p:cNvSpPr>
          <p:nvPr>
            <p:ph type="ftr" sz="quarter" idx="11"/>
          </p:nvPr>
        </p:nvSpPr>
        <p:spPr/>
        <p:txBody>
          <a:bodyPr/>
          <a:lstStyle>
            <a:lvl1pPr>
              <a:defRPr smtClean="0"/>
            </a:lvl1pPr>
          </a:lstStyle>
          <a:p>
            <a:pPr>
              <a:defRPr/>
            </a:pPr>
            <a:endParaRPr lang="en-US" altLang="zh-TW"/>
          </a:p>
        </p:txBody>
      </p:sp>
      <p:sp>
        <p:nvSpPr>
          <p:cNvPr id="7" name="投影片編號版面配置區 5">
            <a:extLst>
              <a:ext uri="{FF2B5EF4-FFF2-40B4-BE49-F238E27FC236}">
                <a16:creationId xmlns:a16="http://schemas.microsoft.com/office/drawing/2014/main" id="{EC616BBD-CE97-4C50-8888-7DE8488E2F1B}"/>
              </a:ext>
            </a:extLst>
          </p:cNvPr>
          <p:cNvSpPr>
            <a:spLocks noGrp="1"/>
          </p:cNvSpPr>
          <p:nvPr>
            <p:ph type="sldNum" sz="quarter" idx="12"/>
          </p:nvPr>
        </p:nvSpPr>
        <p:spPr/>
        <p:txBody>
          <a:bodyPr/>
          <a:lstStyle>
            <a:lvl1pPr>
              <a:defRPr/>
            </a:lvl1pPr>
          </a:lstStyle>
          <a:p>
            <a:fld id="{2166ABF4-B405-4930-8881-0F98DEEEAD75}" type="slidenum">
              <a:rPr lang="en-US" altLang="zh-TW"/>
              <a:pPr/>
              <a:t>‹#›</a:t>
            </a:fld>
            <a:endParaRPr lang="en-US" altLang="zh-TW"/>
          </a:p>
        </p:txBody>
      </p:sp>
    </p:spTree>
    <p:extLst>
      <p:ext uri="{BB962C8B-B14F-4D97-AF65-F5344CB8AC3E}">
        <p14:creationId xmlns:p14="http://schemas.microsoft.com/office/powerpoint/2010/main" val="1638494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7D3F4E3E-7E2E-4A40-BEA1-CBC343BB3C77}"/>
              </a:ext>
            </a:extLst>
          </p:cNvPr>
          <p:cNvSpPr>
            <a:spLocks noGrp="1"/>
          </p:cNvSpPr>
          <p:nvPr>
            <p:ph type="dt" sz="half" idx="10"/>
          </p:nvPr>
        </p:nvSpPr>
        <p:spPr/>
        <p:txBody>
          <a:bodyPr/>
          <a:lstStyle>
            <a:lvl1pPr>
              <a:defRPr/>
            </a:lvl1pPr>
          </a:lstStyle>
          <a:p>
            <a:pPr>
              <a:defRPr/>
            </a:pPr>
            <a:fld id="{224DD09B-1E41-47A2-9CBE-EE0B8CB457C0}" type="datetimeFigureOut">
              <a:rPr lang="en-US" altLang="zh-TW"/>
              <a:pPr>
                <a:defRPr/>
              </a:pPr>
              <a:t>9/29/2020</a:t>
            </a:fld>
            <a:endParaRPr lang="en-US" altLang="zh-TW"/>
          </a:p>
        </p:txBody>
      </p:sp>
      <p:sp>
        <p:nvSpPr>
          <p:cNvPr id="5" name="頁尾版面配置區 4">
            <a:extLst>
              <a:ext uri="{FF2B5EF4-FFF2-40B4-BE49-F238E27FC236}">
                <a16:creationId xmlns:a16="http://schemas.microsoft.com/office/drawing/2014/main" id="{168C28AE-2A62-4DAF-A872-03CA6D227D02}"/>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408812B2-56D4-4393-887E-169865FC4436}"/>
              </a:ext>
            </a:extLst>
          </p:cNvPr>
          <p:cNvSpPr>
            <a:spLocks noGrp="1"/>
          </p:cNvSpPr>
          <p:nvPr>
            <p:ph type="sldNum" sz="quarter" idx="12"/>
          </p:nvPr>
        </p:nvSpPr>
        <p:spPr/>
        <p:txBody>
          <a:bodyPr/>
          <a:lstStyle>
            <a:lvl1pPr>
              <a:defRPr/>
            </a:lvl1pPr>
          </a:lstStyle>
          <a:p>
            <a:fld id="{3FA20CEC-273E-4460-909B-ED48F5635E5D}" type="slidenum">
              <a:rPr lang="en-US" altLang="zh-TW"/>
              <a:pPr/>
              <a:t>‹#›</a:t>
            </a:fld>
            <a:endParaRPr lang="en-US" altLang="zh-TW"/>
          </a:p>
        </p:txBody>
      </p:sp>
    </p:spTree>
    <p:extLst>
      <p:ext uri="{BB962C8B-B14F-4D97-AF65-F5344CB8AC3E}">
        <p14:creationId xmlns:p14="http://schemas.microsoft.com/office/powerpoint/2010/main" val="287922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01E87792-49F4-4AA4-8C28-3AFA91F932E3}"/>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a:extLst>
              <a:ext uri="{FF2B5EF4-FFF2-40B4-BE49-F238E27FC236}">
                <a16:creationId xmlns:a16="http://schemas.microsoft.com/office/drawing/2014/main" id="{32A4471C-1135-4E11-9B44-F1C37E129E43}"/>
              </a:ext>
            </a:extLst>
          </p:cNvPr>
          <p:cNvSpPr>
            <a:spLocks noGrp="1"/>
          </p:cNvSpPr>
          <p:nvPr>
            <p:ph type="dt" sz="half" idx="10"/>
          </p:nvPr>
        </p:nvSpPr>
        <p:spPr/>
        <p:txBody>
          <a:bodyPr/>
          <a:lstStyle>
            <a:lvl1pPr>
              <a:defRPr smtClean="0"/>
            </a:lvl1pPr>
          </a:lstStyle>
          <a:p>
            <a:pPr>
              <a:defRPr/>
            </a:pPr>
            <a:fld id="{E8E5F939-3109-49FB-B54E-0121D83B1E10}" type="datetimeFigureOut">
              <a:rPr lang="en-US" altLang="zh-TW"/>
              <a:pPr>
                <a:defRPr/>
              </a:pPr>
              <a:t>9/29/2020</a:t>
            </a:fld>
            <a:endParaRPr lang="en-US" altLang="zh-TW"/>
          </a:p>
        </p:txBody>
      </p:sp>
      <p:sp>
        <p:nvSpPr>
          <p:cNvPr id="7" name="頁尾版面配置區 4">
            <a:extLst>
              <a:ext uri="{FF2B5EF4-FFF2-40B4-BE49-F238E27FC236}">
                <a16:creationId xmlns:a16="http://schemas.microsoft.com/office/drawing/2014/main" id="{502B95D4-A189-436E-BC58-6D200323DA83}"/>
              </a:ext>
            </a:extLst>
          </p:cNvPr>
          <p:cNvSpPr>
            <a:spLocks noGrp="1"/>
          </p:cNvSpPr>
          <p:nvPr>
            <p:ph type="ftr" sz="quarter" idx="11"/>
          </p:nvPr>
        </p:nvSpPr>
        <p:spPr/>
        <p:txBody>
          <a:bodyPr/>
          <a:lstStyle>
            <a:lvl1pPr>
              <a:defRPr smtClean="0"/>
            </a:lvl1pPr>
          </a:lstStyle>
          <a:p>
            <a:pPr>
              <a:defRPr/>
            </a:pPr>
            <a:endParaRPr lang="en-US" altLang="zh-TW"/>
          </a:p>
        </p:txBody>
      </p:sp>
      <p:sp>
        <p:nvSpPr>
          <p:cNvPr id="8" name="投影片編號版面配置區 5">
            <a:extLst>
              <a:ext uri="{FF2B5EF4-FFF2-40B4-BE49-F238E27FC236}">
                <a16:creationId xmlns:a16="http://schemas.microsoft.com/office/drawing/2014/main" id="{3948413B-1ADC-4E02-A005-3F671D8DE026}"/>
              </a:ext>
            </a:extLst>
          </p:cNvPr>
          <p:cNvSpPr>
            <a:spLocks noGrp="1"/>
          </p:cNvSpPr>
          <p:nvPr>
            <p:ph type="sldNum" sz="quarter" idx="12"/>
          </p:nvPr>
        </p:nvSpPr>
        <p:spPr/>
        <p:txBody>
          <a:bodyPr/>
          <a:lstStyle>
            <a:lvl1pPr>
              <a:defRPr/>
            </a:lvl1pPr>
          </a:lstStyle>
          <a:p>
            <a:fld id="{B9B9EBD3-A25F-4A09-B401-EB35FD7AA582}" type="slidenum">
              <a:rPr lang="en-US" altLang="zh-TW"/>
              <a:pPr/>
              <a:t>‹#›</a:t>
            </a:fld>
            <a:endParaRPr lang="en-US" altLang="zh-TW"/>
          </a:p>
        </p:txBody>
      </p:sp>
    </p:spTree>
    <p:extLst>
      <p:ext uri="{BB962C8B-B14F-4D97-AF65-F5344CB8AC3E}">
        <p14:creationId xmlns:p14="http://schemas.microsoft.com/office/powerpoint/2010/main" val="337521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a:extLst>
              <a:ext uri="{FF2B5EF4-FFF2-40B4-BE49-F238E27FC236}">
                <a16:creationId xmlns:a16="http://schemas.microsoft.com/office/drawing/2014/main" id="{F4BC79D0-75C7-4169-A968-04C32235BB32}"/>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a:extLst>
              <a:ext uri="{FF2B5EF4-FFF2-40B4-BE49-F238E27FC236}">
                <a16:creationId xmlns:a16="http://schemas.microsoft.com/office/drawing/2014/main" id="{A921E4E0-8976-4370-867A-857DC2ED0AB7}"/>
              </a:ext>
            </a:extLst>
          </p:cNvPr>
          <p:cNvSpPr>
            <a:spLocks noGrp="1"/>
          </p:cNvSpPr>
          <p:nvPr>
            <p:ph type="dt" sz="half" idx="10"/>
          </p:nvPr>
        </p:nvSpPr>
        <p:spPr/>
        <p:txBody>
          <a:bodyPr/>
          <a:lstStyle>
            <a:lvl1pPr>
              <a:defRPr smtClean="0"/>
            </a:lvl1pPr>
          </a:lstStyle>
          <a:p>
            <a:pPr>
              <a:defRPr/>
            </a:pPr>
            <a:fld id="{67513D07-9AF2-4A77-B33A-AF7869F1DBC5}" type="datetimeFigureOut">
              <a:rPr lang="en-US" altLang="zh-TW"/>
              <a:pPr>
                <a:defRPr/>
              </a:pPr>
              <a:t>9/29/2020</a:t>
            </a:fld>
            <a:endParaRPr lang="en-US" altLang="zh-TW"/>
          </a:p>
        </p:txBody>
      </p:sp>
      <p:sp>
        <p:nvSpPr>
          <p:cNvPr id="9" name="頁尾版面配置區 4">
            <a:extLst>
              <a:ext uri="{FF2B5EF4-FFF2-40B4-BE49-F238E27FC236}">
                <a16:creationId xmlns:a16="http://schemas.microsoft.com/office/drawing/2014/main" id="{A145FC99-81A3-4B42-A1CD-5F9EE3DF0223}"/>
              </a:ext>
            </a:extLst>
          </p:cNvPr>
          <p:cNvSpPr>
            <a:spLocks noGrp="1"/>
          </p:cNvSpPr>
          <p:nvPr>
            <p:ph type="ftr" sz="quarter" idx="11"/>
          </p:nvPr>
        </p:nvSpPr>
        <p:spPr/>
        <p:txBody>
          <a:bodyPr/>
          <a:lstStyle>
            <a:lvl1pPr>
              <a:defRPr smtClean="0"/>
            </a:lvl1pPr>
          </a:lstStyle>
          <a:p>
            <a:pPr>
              <a:defRPr/>
            </a:pPr>
            <a:endParaRPr lang="en-US" altLang="zh-TW"/>
          </a:p>
        </p:txBody>
      </p:sp>
      <p:sp>
        <p:nvSpPr>
          <p:cNvPr id="10" name="投影片編號版面配置區 5">
            <a:extLst>
              <a:ext uri="{FF2B5EF4-FFF2-40B4-BE49-F238E27FC236}">
                <a16:creationId xmlns:a16="http://schemas.microsoft.com/office/drawing/2014/main" id="{0DFDF558-B638-48D1-991B-C10BDA553F79}"/>
              </a:ext>
            </a:extLst>
          </p:cNvPr>
          <p:cNvSpPr>
            <a:spLocks noGrp="1"/>
          </p:cNvSpPr>
          <p:nvPr>
            <p:ph type="sldNum" sz="quarter" idx="12"/>
          </p:nvPr>
        </p:nvSpPr>
        <p:spPr/>
        <p:txBody>
          <a:bodyPr/>
          <a:lstStyle>
            <a:lvl1pPr>
              <a:defRPr/>
            </a:lvl1pPr>
          </a:lstStyle>
          <a:p>
            <a:fld id="{324D994C-CCF4-4CB6-AD46-47BB7E34CFDA}" type="slidenum">
              <a:rPr lang="en-US" altLang="zh-TW"/>
              <a:pPr/>
              <a:t>‹#›</a:t>
            </a:fld>
            <a:endParaRPr lang="en-US" altLang="zh-TW"/>
          </a:p>
        </p:txBody>
      </p:sp>
    </p:spTree>
    <p:extLst>
      <p:ext uri="{BB962C8B-B14F-4D97-AF65-F5344CB8AC3E}">
        <p14:creationId xmlns:p14="http://schemas.microsoft.com/office/powerpoint/2010/main" val="255140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450C249D-F618-4BB0-B31F-CE42346832D4}"/>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a:extLst>
              <a:ext uri="{FF2B5EF4-FFF2-40B4-BE49-F238E27FC236}">
                <a16:creationId xmlns:a16="http://schemas.microsoft.com/office/drawing/2014/main" id="{3940C1D9-7B65-4F93-B252-B65886445FF4}"/>
              </a:ext>
            </a:extLst>
          </p:cNvPr>
          <p:cNvSpPr>
            <a:spLocks noGrp="1"/>
          </p:cNvSpPr>
          <p:nvPr>
            <p:ph type="dt" sz="half" idx="10"/>
          </p:nvPr>
        </p:nvSpPr>
        <p:spPr/>
        <p:txBody>
          <a:bodyPr/>
          <a:lstStyle>
            <a:lvl1pPr>
              <a:defRPr smtClean="0"/>
            </a:lvl1pPr>
          </a:lstStyle>
          <a:p>
            <a:pPr>
              <a:defRPr/>
            </a:pPr>
            <a:fld id="{5A88BA7D-5834-4AD3-B67A-8C53B1C5795F}" type="datetimeFigureOut">
              <a:rPr lang="en-US" altLang="zh-TW"/>
              <a:pPr>
                <a:defRPr/>
              </a:pPr>
              <a:t>9/29/2020</a:t>
            </a:fld>
            <a:endParaRPr lang="en-US" altLang="zh-TW"/>
          </a:p>
        </p:txBody>
      </p:sp>
      <p:sp>
        <p:nvSpPr>
          <p:cNvPr id="5" name="頁尾版面配置區 4">
            <a:extLst>
              <a:ext uri="{FF2B5EF4-FFF2-40B4-BE49-F238E27FC236}">
                <a16:creationId xmlns:a16="http://schemas.microsoft.com/office/drawing/2014/main" id="{94EEF917-A735-45D3-972B-5518FDA708FD}"/>
              </a:ext>
            </a:extLst>
          </p:cNvPr>
          <p:cNvSpPr>
            <a:spLocks noGrp="1"/>
          </p:cNvSpPr>
          <p:nvPr>
            <p:ph type="ftr" sz="quarter" idx="11"/>
          </p:nvPr>
        </p:nvSpPr>
        <p:spPr/>
        <p:txBody>
          <a:bodyPr/>
          <a:lstStyle>
            <a:lvl1pPr>
              <a:defRPr smtClean="0"/>
            </a:lvl1pPr>
          </a:lstStyle>
          <a:p>
            <a:pPr>
              <a:defRPr/>
            </a:pPr>
            <a:endParaRPr lang="en-US" altLang="zh-TW"/>
          </a:p>
        </p:txBody>
      </p:sp>
      <p:sp>
        <p:nvSpPr>
          <p:cNvPr id="6" name="投影片編號版面配置區 5">
            <a:extLst>
              <a:ext uri="{FF2B5EF4-FFF2-40B4-BE49-F238E27FC236}">
                <a16:creationId xmlns:a16="http://schemas.microsoft.com/office/drawing/2014/main" id="{E07A5947-C3D9-42D5-871C-FE3FC24E972D}"/>
              </a:ext>
            </a:extLst>
          </p:cNvPr>
          <p:cNvSpPr>
            <a:spLocks noGrp="1"/>
          </p:cNvSpPr>
          <p:nvPr>
            <p:ph type="sldNum" sz="quarter" idx="12"/>
          </p:nvPr>
        </p:nvSpPr>
        <p:spPr/>
        <p:txBody>
          <a:bodyPr/>
          <a:lstStyle>
            <a:lvl1pPr>
              <a:defRPr/>
            </a:lvl1pPr>
          </a:lstStyle>
          <a:p>
            <a:fld id="{EBD94495-063F-49B8-A633-39D258D0D20C}" type="slidenum">
              <a:rPr lang="en-US" altLang="zh-TW"/>
              <a:pPr/>
              <a:t>‹#›</a:t>
            </a:fld>
            <a:endParaRPr lang="en-US" altLang="zh-TW"/>
          </a:p>
        </p:txBody>
      </p:sp>
    </p:spTree>
    <p:extLst>
      <p:ext uri="{BB962C8B-B14F-4D97-AF65-F5344CB8AC3E}">
        <p14:creationId xmlns:p14="http://schemas.microsoft.com/office/powerpoint/2010/main" val="296264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F0523D40-A713-4EDA-94DF-D614D14176A3}"/>
              </a:ext>
            </a:extLst>
          </p:cNvPr>
          <p:cNvSpPr>
            <a:spLocks noGrp="1"/>
          </p:cNvSpPr>
          <p:nvPr>
            <p:ph type="dt" sz="half" idx="10"/>
          </p:nvPr>
        </p:nvSpPr>
        <p:spPr/>
        <p:txBody>
          <a:bodyPr/>
          <a:lstStyle>
            <a:lvl1pPr>
              <a:defRPr/>
            </a:lvl1pPr>
          </a:lstStyle>
          <a:p>
            <a:pPr>
              <a:defRPr/>
            </a:pPr>
            <a:fld id="{83193BD9-7C96-405B-9A4E-9E5107AF460E}" type="datetimeFigureOut">
              <a:rPr lang="en-US" altLang="zh-TW"/>
              <a:pPr>
                <a:defRPr/>
              </a:pPr>
              <a:t>9/29/2020</a:t>
            </a:fld>
            <a:endParaRPr lang="en-US" altLang="zh-TW"/>
          </a:p>
        </p:txBody>
      </p:sp>
      <p:sp>
        <p:nvSpPr>
          <p:cNvPr id="3" name="頁尾版面配置區 4">
            <a:extLst>
              <a:ext uri="{FF2B5EF4-FFF2-40B4-BE49-F238E27FC236}">
                <a16:creationId xmlns:a16="http://schemas.microsoft.com/office/drawing/2014/main" id="{3612F173-A47C-4839-AB33-10B034BB7BC0}"/>
              </a:ext>
            </a:extLst>
          </p:cNvPr>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a:extLst>
              <a:ext uri="{FF2B5EF4-FFF2-40B4-BE49-F238E27FC236}">
                <a16:creationId xmlns:a16="http://schemas.microsoft.com/office/drawing/2014/main" id="{344AB825-3B96-4F4E-80A5-20D818E96C1D}"/>
              </a:ext>
            </a:extLst>
          </p:cNvPr>
          <p:cNvSpPr>
            <a:spLocks noGrp="1"/>
          </p:cNvSpPr>
          <p:nvPr>
            <p:ph type="sldNum" sz="quarter" idx="12"/>
          </p:nvPr>
        </p:nvSpPr>
        <p:spPr/>
        <p:txBody>
          <a:bodyPr/>
          <a:lstStyle>
            <a:lvl1pPr>
              <a:defRPr/>
            </a:lvl1pPr>
          </a:lstStyle>
          <a:p>
            <a:fld id="{F8B5567D-AA87-4881-95C6-677E3F5780C3}" type="slidenum">
              <a:rPr lang="en-US" altLang="zh-TW"/>
              <a:pPr/>
              <a:t>‹#›</a:t>
            </a:fld>
            <a:endParaRPr lang="en-US" altLang="zh-TW"/>
          </a:p>
        </p:txBody>
      </p:sp>
    </p:spTree>
    <p:extLst>
      <p:ext uri="{BB962C8B-B14F-4D97-AF65-F5344CB8AC3E}">
        <p14:creationId xmlns:p14="http://schemas.microsoft.com/office/powerpoint/2010/main" val="411459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EE11E8DA-F501-4F38-8806-3BACF3D9AE26}"/>
              </a:ext>
            </a:extLst>
          </p:cNvPr>
          <p:cNvSpPr>
            <a:spLocks noGrp="1"/>
          </p:cNvSpPr>
          <p:nvPr>
            <p:ph type="dt" sz="half" idx="10"/>
          </p:nvPr>
        </p:nvSpPr>
        <p:spPr/>
        <p:txBody>
          <a:bodyPr/>
          <a:lstStyle>
            <a:lvl1pPr>
              <a:defRPr/>
            </a:lvl1pPr>
          </a:lstStyle>
          <a:p>
            <a:pPr>
              <a:defRPr/>
            </a:pPr>
            <a:fld id="{5075D465-8A58-4B7D-9E63-8A5175478A21}" type="datetimeFigureOut">
              <a:rPr lang="en-US" altLang="zh-TW"/>
              <a:pPr>
                <a:defRPr/>
              </a:pPr>
              <a:t>9/29/2020</a:t>
            </a:fld>
            <a:endParaRPr lang="en-US" altLang="zh-TW"/>
          </a:p>
        </p:txBody>
      </p:sp>
      <p:sp>
        <p:nvSpPr>
          <p:cNvPr id="6" name="頁尾版面配置區 4">
            <a:extLst>
              <a:ext uri="{FF2B5EF4-FFF2-40B4-BE49-F238E27FC236}">
                <a16:creationId xmlns:a16="http://schemas.microsoft.com/office/drawing/2014/main" id="{729366F8-45E7-46B3-BBFD-8926295689EB}"/>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160ABF6F-618D-49FD-A5CE-0081C6C93A03}"/>
              </a:ext>
            </a:extLst>
          </p:cNvPr>
          <p:cNvSpPr>
            <a:spLocks noGrp="1"/>
          </p:cNvSpPr>
          <p:nvPr>
            <p:ph type="sldNum" sz="quarter" idx="12"/>
          </p:nvPr>
        </p:nvSpPr>
        <p:spPr/>
        <p:txBody>
          <a:bodyPr/>
          <a:lstStyle>
            <a:lvl1pPr>
              <a:defRPr/>
            </a:lvl1pPr>
          </a:lstStyle>
          <a:p>
            <a:fld id="{64B596DB-7139-40D3-96EF-BE3CD4538DE8}" type="slidenum">
              <a:rPr lang="en-US" altLang="zh-TW"/>
              <a:pPr/>
              <a:t>‹#›</a:t>
            </a:fld>
            <a:endParaRPr lang="en-US" altLang="zh-TW"/>
          </a:p>
        </p:txBody>
      </p:sp>
    </p:spTree>
    <p:extLst>
      <p:ext uri="{BB962C8B-B14F-4D97-AF65-F5344CB8AC3E}">
        <p14:creationId xmlns:p14="http://schemas.microsoft.com/office/powerpoint/2010/main" val="3284011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894D2564-BF7D-4D0D-821C-13BFD1462C8C}"/>
              </a:ext>
            </a:extLst>
          </p:cNvPr>
          <p:cNvSpPr>
            <a:spLocks noGrp="1"/>
          </p:cNvSpPr>
          <p:nvPr>
            <p:ph type="dt" sz="half" idx="10"/>
          </p:nvPr>
        </p:nvSpPr>
        <p:spPr/>
        <p:txBody>
          <a:bodyPr/>
          <a:lstStyle>
            <a:lvl1pPr>
              <a:defRPr/>
            </a:lvl1pPr>
          </a:lstStyle>
          <a:p>
            <a:pPr>
              <a:defRPr/>
            </a:pPr>
            <a:fld id="{A06E6E12-186A-4E04-9A50-AAE110230A1E}" type="datetimeFigureOut">
              <a:rPr lang="en-US" altLang="zh-TW"/>
              <a:pPr>
                <a:defRPr/>
              </a:pPr>
              <a:t>9/29/2020</a:t>
            </a:fld>
            <a:endParaRPr lang="en-US" altLang="zh-TW"/>
          </a:p>
        </p:txBody>
      </p:sp>
      <p:sp>
        <p:nvSpPr>
          <p:cNvPr id="6" name="頁尾版面配置區 4">
            <a:extLst>
              <a:ext uri="{FF2B5EF4-FFF2-40B4-BE49-F238E27FC236}">
                <a16:creationId xmlns:a16="http://schemas.microsoft.com/office/drawing/2014/main" id="{7F1B211F-8A60-4654-A659-8ADB2907B1FC}"/>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9E34F425-ED3D-4BA1-99D0-1D731F50BD83}"/>
              </a:ext>
            </a:extLst>
          </p:cNvPr>
          <p:cNvSpPr>
            <a:spLocks noGrp="1"/>
          </p:cNvSpPr>
          <p:nvPr>
            <p:ph type="sldNum" sz="quarter" idx="12"/>
          </p:nvPr>
        </p:nvSpPr>
        <p:spPr/>
        <p:txBody>
          <a:bodyPr/>
          <a:lstStyle>
            <a:lvl1pPr>
              <a:defRPr/>
            </a:lvl1pPr>
          </a:lstStyle>
          <a:p>
            <a:fld id="{729F9050-9366-4062-B7E4-5A2304657BAB}" type="slidenum">
              <a:rPr lang="en-US" altLang="zh-TW"/>
              <a:pPr/>
              <a:t>‹#›</a:t>
            </a:fld>
            <a:endParaRPr lang="en-US" altLang="zh-TW"/>
          </a:p>
        </p:txBody>
      </p:sp>
    </p:spTree>
    <p:extLst>
      <p:ext uri="{BB962C8B-B14F-4D97-AF65-F5344CB8AC3E}">
        <p14:creationId xmlns:p14="http://schemas.microsoft.com/office/powerpoint/2010/main" val="165949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logo_ppt.png">
            <a:extLst>
              <a:ext uri="{FF2B5EF4-FFF2-40B4-BE49-F238E27FC236}">
                <a16:creationId xmlns:a16="http://schemas.microsoft.com/office/drawing/2014/main" id="{241CA7A8-E1A5-4045-AFEC-3B89237C4A36}"/>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00800" y="60198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a:extLst>
              <a:ext uri="{FF2B5EF4-FFF2-40B4-BE49-F238E27FC236}">
                <a16:creationId xmlns:a16="http://schemas.microsoft.com/office/drawing/2014/main" id="{1B2B40FC-E70D-49E9-B168-C06E0429BF74}"/>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288"/>
            <a:ext cx="7667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20">
            <a:extLst>
              <a:ext uri="{FF2B5EF4-FFF2-40B4-BE49-F238E27FC236}">
                <a16:creationId xmlns:a16="http://schemas.microsoft.com/office/drawing/2014/main" id="{A24CFA5D-5816-4A4C-8C44-CF8EFC3B9B53}"/>
              </a:ext>
            </a:extLst>
          </p:cNvPr>
          <p:cNvSpPr>
            <a:spLocks noChangeArrowheads="1"/>
          </p:cNvSpPr>
          <p:nvPr/>
        </p:nvSpPr>
        <p:spPr bwMode="auto">
          <a:xfrm>
            <a:off x="620713" y="60325"/>
            <a:ext cx="3113087" cy="396875"/>
          </a:xfrm>
          <a:prstGeom prst="rect">
            <a:avLst/>
          </a:prstGeom>
          <a:noFill/>
          <a:ln w="9525">
            <a:noFill/>
            <a:miter lim="800000"/>
            <a:headEnd/>
            <a:tailEnd/>
          </a:ln>
        </p:spPr>
        <p:txBody>
          <a:bodyPr>
            <a:spAutoFit/>
          </a:bodyPr>
          <a:lstStyle/>
          <a:p>
            <a:pPr fontAlgn="auto">
              <a:spcBef>
                <a:spcPts val="0"/>
              </a:spcBef>
              <a:spcAft>
                <a:spcPts val="0"/>
              </a:spcAft>
              <a:defRPr/>
            </a:pPr>
            <a:r>
              <a:rPr lang="en-US" altLang="zh-TW" sz="1000" dirty="0">
                <a:solidFill>
                  <a:srgbClr val="969696"/>
                </a:solidFill>
                <a:latin typeface="Calibri" pitchFamily="34" charset="0"/>
                <a:cs typeface="+mn-cs"/>
              </a:rPr>
              <a:t>National Chung Cheng University</a:t>
            </a:r>
          </a:p>
          <a:p>
            <a:pPr fontAlgn="auto">
              <a:spcBef>
                <a:spcPts val="0"/>
              </a:spcBef>
              <a:spcAft>
                <a:spcPts val="0"/>
              </a:spcAft>
              <a:defRPr/>
            </a:pPr>
            <a:r>
              <a:rPr lang="en-US" altLang="zh-TW" sz="1000" dirty="0">
                <a:solidFill>
                  <a:srgbClr val="969696"/>
                </a:solidFill>
                <a:latin typeface="Calibri" pitchFamily="34" charset="0"/>
                <a:cs typeface="+mn-cs"/>
              </a:rPr>
              <a:t>Dept. Computer Science &amp; Information Engineering</a:t>
            </a:r>
          </a:p>
        </p:txBody>
      </p:sp>
      <p:sp>
        <p:nvSpPr>
          <p:cNvPr id="1029" name="標題版面配置區 1">
            <a:extLst>
              <a:ext uri="{FF2B5EF4-FFF2-40B4-BE49-F238E27FC236}">
                <a16:creationId xmlns:a16="http://schemas.microsoft.com/office/drawing/2014/main" id="{359E0962-55C1-461E-B105-7FE272734BB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a:extLst>
              <a:ext uri="{FF2B5EF4-FFF2-40B4-BE49-F238E27FC236}">
                <a16:creationId xmlns:a16="http://schemas.microsoft.com/office/drawing/2014/main" id="{B53D9130-BA12-48DB-ADC7-A9199B7CC4C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946A7CC-D25B-4D1C-A29F-B1AC6FB7534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cs typeface="Arial" charset="0"/>
              </a:defRPr>
            </a:lvl1pPr>
          </a:lstStyle>
          <a:p>
            <a:pPr>
              <a:defRPr/>
            </a:pPr>
            <a:fld id="{D37BD070-9B36-49B0-B3F4-E5B5C538D09E}" type="datetimeFigureOut">
              <a:rPr lang="en-US" altLang="zh-TW"/>
              <a:pPr>
                <a:defRPr/>
              </a:pPr>
              <a:t>9/29/2020</a:t>
            </a:fld>
            <a:endParaRPr lang="en-US" altLang="zh-TW"/>
          </a:p>
        </p:txBody>
      </p:sp>
      <p:sp>
        <p:nvSpPr>
          <p:cNvPr id="5" name="頁尾版面配置區 4">
            <a:extLst>
              <a:ext uri="{FF2B5EF4-FFF2-40B4-BE49-F238E27FC236}">
                <a16:creationId xmlns:a16="http://schemas.microsoft.com/office/drawing/2014/main" id="{635BB090-E0E2-4F02-83B0-7D62FAEBB685}"/>
              </a:ext>
            </a:extLst>
          </p:cNvPr>
          <p:cNvSpPr>
            <a:spLocks noGrp="1"/>
          </p:cNvSpPr>
          <p:nvPr>
            <p:ph type="ftr" sz="quarter" idx="3"/>
          </p:nvPr>
        </p:nvSpPr>
        <p:spPr>
          <a:xfrm>
            <a:off x="59436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dirty="0" smtClean="0">
                <a:solidFill>
                  <a:srgbClr val="898989"/>
                </a:solidFill>
                <a:latin typeface="Calibri" pitchFamily="34" charset="0"/>
                <a:cs typeface="Arial" charset="0"/>
              </a:defRPr>
            </a:lvl1pPr>
          </a:lstStyle>
          <a:p>
            <a:pPr>
              <a:defRPr/>
            </a:pPr>
            <a:endParaRPr lang="en-US" altLang="zh-TW"/>
          </a:p>
        </p:txBody>
      </p:sp>
      <p:sp>
        <p:nvSpPr>
          <p:cNvPr id="6" name="投影片編號版面配置區 5">
            <a:extLst>
              <a:ext uri="{FF2B5EF4-FFF2-40B4-BE49-F238E27FC236}">
                <a16:creationId xmlns:a16="http://schemas.microsoft.com/office/drawing/2014/main" id="{B574DDA8-83DE-4362-A30F-DDCCD05AE93D}"/>
              </a:ext>
            </a:extLst>
          </p:cNvPr>
          <p:cNvSpPr>
            <a:spLocks noGrp="1"/>
          </p:cNvSpPr>
          <p:nvPr>
            <p:ph type="sldNum" sz="quarter" idx="4"/>
          </p:nvPr>
        </p:nvSpPr>
        <p:spPr>
          <a:xfrm>
            <a:off x="34290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600" b="1">
                <a:solidFill>
                  <a:srgbClr val="898989"/>
                </a:solidFill>
                <a:latin typeface="Calibri" panose="020F0502020204030204" pitchFamily="34" charset="0"/>
              </a:defRPr>
            </a:lvl1pPr>
          </a:lstStyle>
          <a:p>
            <a:fld id="{25DC4D7E-5A2B-4D1D-AE80-FED5158A1D0C}"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0" r:id="rId3"/>
    <p:sldLayoutId id="2147483776" r:id="rId4"/>
    <p:sldLayoutId id="2147483777" r:id="rId5"/>
    <p:sldLayoutId id="2147483778" r:id="rId6"/>
    <p:sldLayoutId id="2147483771" r:id="rId7"/>
    <p:sldLayoutId id="2147483772" r:id="rId8"/>
    <p:sldLayoutId id="2147483773" r:id="rId9"/>
    <p:sldLayoutId id="2147483779" r:id="rId10"/>
    <p:sldLayoutId id="2147483780"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esph60261@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4.xml"/><Relationship Id="rId7"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13.xml"/><Relationship Id="rId10" Type="http://schemas.openxmlformats.org/officeDocument/2006/relationships/slide" Target="slide64.xml"/><Relationship Id="rId4" Type="http://schemas.openxmlformats.org/officeDocument/2006/relationships/slide" Target="slide7.xml"/><Relationship Id="rId9" Type="http://schemas.openxmlformats.org/officeDocument/2006/relationships/slide" Target="slide5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iki.mbalib.com/zh-tw/%E5%81%87%E8%AE%BE%E5%88%86%E6%9E%9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zhuanlan.zhihu.com/p/66241032"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godleon.github.io/blog/Kubernetes/k8s-Pod-Overview/"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a:extLst>
              <a:ext uri="{FF2B5EF4-FFF2-40B4-BE49-F238E27FC236}">
                <a16:creationId xmlns:a16="http://schemas.microsoft.com/office/drawing/2014/main" id="{DA365A34-6D66-4E7E-844E-B063D9BC2717}"/>
              </a:ext>
            </a:extLst>
          </p:cNvPr>
          <p:cNvSpPr>
            <a:spLocks noGrp="1"/>
          </p:cNvSpPr>
          <p:nvPr>
            <p:ph type="ctrTitle"/>
          </p:nvPr>
        </p:nvSpPr>
        <p:spPr/>
        <p:txBody>
          <a:bodyPr/>
          <a:lstStyle/>
          <a:p>
            <a:pPr defTabSz="912813"/>
            <a:r>
              <a:rPr lang="en-US" altLang="zh-TW" dirty="0"/>
              <a:t>Auto-scaling a </a:t>
            </a:r>
            <a:r>
              <a:rPr lang="en-US" altLang="zh-TW" dirty="0" err="1"/>
              <a:t>Defence</a:t>
            </a:r>
            <a:r>
              <a:rPr lang="en-US" altLang="zh-TW" dirty="0"/>
              <a:t> Application across the Cloud using Docker and Kubernetes </a:t>
            </a:r>
            <a:endParaRPr lang="zh-TW" altLang="zh-TW" dirty="0"/>
          </a:p>
        </p:txBody>
      </p:sp>
      <p:sp>
        <p:nvSpPr>
          <p:cNvPr id="3" name="副標題 2">
            <a:extLst>
              <a:ext uri="{FF2B5EF4-FFF2-40B4-BE49-F238E27FC236}">
                <a16:creationId xmlns:a16="http://schemas.microsoft.com/office/drawing/2014/main" id="{186F6D11-0E67-444E-9063-39173DB009DF}"/>
              </a:ext>
            </a:extLst>
          </p:cNvPr>
          <p:cNvSpPr>
            <a:spLocks noGrp="1"/>
          </p:cNvSpPr>
          <p:nvPr>
            <p:ph type="subTitle" idx="1"/>
          </p:nvPr>
        </p:nvSpPr>
        <p:spPr>
          <a:xfrm>
            <a:off x="1475656" y="4077072"/>
            <a:ext cx="6552728" cy="2304256"/>
          </a:xfrm>
        </p:spPr>
        <p:txBody>
          <a:bodyPr rtlCol="0">
            <a:normAutofit fontScale="70000" lnSpcReduction="20000"/>
          </a:bodyPr>
          <a:lstStyle/>
          <a:p>
            <a:pPr eaLnBrk="1" fontAlgn="auto" hangingPunct="1">
              <a:spcAft>
                <a:spcPts val="0"/>
              </a:spcAft>
              <a:defRPr/>
            </a:pPr>
            <a:r>
              <a:rPr lang="en-US" dirty="0" smtClean="0"/>
              <a:t>20</a:t>
            </a:r>
            <a:r>
              <a:rPr lang="en-US" altLang="zh-TW" dirty="0" smtClean="0"/>
              <a:t>20</a:t>
            </a:r>
            <a:r>
              <a:rPr lang="en-US" dirty="0" smtClean="0"/>
              <a:t>/</a:t>
            </a:r>
            <a:r>
              <a:rPr lang="en-US" altLang="zh-TW" dirty="0" smtClean="0"/>
              <a:t>09</a:t>
            </a:r>
            <a:r>
              <a:rPr lang="en-US" dirty="0" smtClean="0"/>
              <a:t>/</a:t>
            </a:r>
            <a:r>
              <a:rPr lang="en-US" altLang="zh-TW" dirty="0" smtClean="0"/>
              <a:t>25</a:t>
            </a:r>
            <a:endParaRPr lang="en-US" dirty="0"/>
          </a:p>
          <a:p>
            <a:pPr eaLnBrk="1" fontAlgn="auto" hangingPunct="1">
              <a:spcAft>
                <a:spcPts val="0"/>
              </a:spcAft>
              <a:defRPr/>
            </a:pPr>
            <a:r>
              <a:rPr lang="zh-TW" altLang="en-US" dirty="0"/>
              <a:t>陳靖</a:t>
            </a:r>
            <a:endParaRPr lang="en-US" altLang="zh-TW" dirty="0"/>
          </a:p>
          <a:p>
            <a:pPr eaLnBrk="1" fontAlgn="auto" hangingPunct="1">
              <a:spcAft>
                <a:spcPts val="0"/>
              </a:spcAft>
              <a:defRPr/>
            </a:pPr>
            <a:r>
              <a:rPr lang="en-US" dirty="0" smtClean="0">
                <a:hlinkClick r:id="rId2"/>
              </a:rPr>
              <a:t>joesph60261@gmail.com</a:t>
            </a:r>
            <a:endParaRPr lang="en-US" dirty="0" smtClean="0"/>
          </a:p>
          <a:p>
            <a:pPr fontAlgn="auto">
              <a:spcAft>
                <a:spcPts val="0"/>
              </a:spcAft>
              <a:defRPr/>
            </a:pPr>
            <a:r>
              <a:rPr lang="en-US" altLang="zh-TW" dirty="0"/>
              <a:t>2018 IEEE/ACM International Conference on Utility and Cloud Computing Companion (UCC Companion) </a:t>
            </a:r>
            <a:br>
              <a:rPr lang="en-US" altLang="zh-TW" dirty="0"/>
            </a:br>
            <a:r>
              <a:rPr lang="en-US" dirty="0" smtClean="0"/>
              <a:t>Impact </a:t>
            </a:r>
            <a:r>
              <a:rPr lang="en-US" dirty="0" err="1" smtClean="0"/>
              <a:t>factor:none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400" dirty="0"/>
              <a:t>One of the core advantages of Cloud-based solutions is </a:t>
            </a:r>
            <a:r>
              <a:rPr lang="en-US" altLang="zh-TW" sz="2400" dirty="0" smtClean="0"/>
              <a:t>to</a:t>
            </a:r>
            <a:r>
              <a:rPr lang="zh-TW" altLang="en-US" sz="2400" dirty="0" smtClean="0"/>
              <a:t> </a:t>
            </a:r>
            <a:r>
              <a:rPr lang="en-US" altLang="zh-TW" sz="2400" dirty="0" smtClean="0"/>
              <a:t>scale </a:t>
            </a:r>
            <a:r>
              <a:rPr lang="en-US" altLang="zh-TW" sz="2400" dirty="0"/>
              <a:t>up and down with demand. For many applications it </a:t>
            </a:r>
            <a:r>
              <a:rPr lang="en-US" altLang="zh-TW" sz="2400" dirty="0" smtClean="0"/>
              <a:t>is</a:t>
            </a:r>
            <a:r>
              <a:rPr lang="zh-TW" altLang="en-US" sz="2400" dirty="0" smtClean="0"/>
              <a:t> </a:t>
            </a:r>
            <a:r>
              <a:rPr lang="en-US" altLang="zh-TW" sz="2400" dirty="0" smtClean="0"/>
              <a:t>essential </a:t>
            </a:r>
            <a:r>
              <a:rPr lang="en-US" altLang="zh-TW" sz="2400" dirty="0"/>
              <a:t>to support auto-scaling [7], i.e. dynamically scaling </a:t>
            </a:r>
            <a:r>
              <a:rPr lang="en-US" altLang="zh-TW" sz="2400" dirty="0" smtClean="0"/>
              <a:t>to</a:t>
            </a:r>
            <a:r>
              <a:rPr lang="zh-TW" altLang="en-US" sz="2400" dirty="0" smtClean="0"/>
              <a:t> </a:t>
            </a:r>
            <a:r>
              <a:rPr lang="en-US" altLang="zh-TW" sz="2400" dirty="0" smtClean="0"/>
              <a:t>up/down </a:t>
            </a:r>
            <a:r>
              <a:rPr lang="en-US" altLang="zh-TW" sz="2400" dirty="0"/>
              <a:t>to meet on-demand computing</a:t>
            </a:r>
            <a:r>
              <a:rPr lang="en-US" altLang="zh-TW" sz="2400" dirty="0" smtClean="0"/>
              <a:t>.</a:t>
            </a:r>
          </a:p>
          <a:p>
            <a:r>
              <a:rPr lang="en-US" altLang="zh-TW" sz="2400" dirty="0"/>
              <a:t>Ideally this whole </a:t>
            </a:r>
            <a:r>
              <a:rPr lang="en-US" altLang="zh-TW" sz="2400" dirty="0" smtClean="0"/>
              <a:t>process</a:t>
            </a:r>
            <a:r>
              <a:rPr lang="zh-TW" altLang="en-US" sz="2400" dirty="0" smtClean="0"/>
              <a:t> </a:t>
            </a:r>
            <a:r>
              <a:rPr lang="en-US" altLang="zh-TW" sz="2400" dirty="0" smtClean="0"/>
              <a:t>should </a:t>
            </a:r>
            <a:r>
              <a:rPr lang="en-US" altLang="zh-TW" sz="2400" dirty="0"/>
              <a:t>be fully automated and not require any manual intervention.</a:t>
            </a:r>
            <a:br>
              <a:rPr lang="en-US" altLang="zh-TW" sz="2400" dirty="0"/>
            </a:br>
            <a:r>
              <a:rPr lang="en-US" altLang="zh-TW" sz="2400" dirty="0"/>
              <a:t>There are a range of technologies and approaches that have </a:t>
            </a:r>
            <a:r>
              <a:rPr lang="en-US" altLang="zh-TW" sz="2400" dirty="0" smtClean="0"/>
              <a:t>been</a:t>
            </a:r>
            <a:r>
              <a:rPr lang="zh-TW" altLang="en-US" sz="2400" dirty="0" smtClean="0"/>
              <a:t> </a:t>
            </a:r>
            <a:r>
              <a:rPr lang="en-US" altLang="zh-TW" sz="2400" dirty="0" smtClean="0"/>
              <a:t>taken </a:t>
            </a:r>
            <a:r>
              <a:rPr lang="en-US" altLang="zh-TW" sz="2400" dirty="0"/>
              <a:t>to support auto-scaling using container-based technologies. </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10</a:t>
            </a:fld>
            <a:endParaRPr lang="en-US" altLang="zh-TW"/>
          </a:p>
        </p:txBody>
      </p:sp>
      <p:sp>
        <p:nvSpPr>
          <p:cNvPr id="5" name="文字方塊 4"/>
          <p:cNvSpPr txBox="1"/>
          <p:nvPr/>
        </p:nvSpPr>
        <p:spPr>
          <a:xfrm>
            <a:off x="457200" y="5520914"/>
            <a:ext cx="8280920" cy="461665"/>
          </a:xfrm>
          <a:prstGeom prst="rect">
            <a:avLst/>
          </a:prstGeom>
          <a:noFill/>
        </p:spPr>
        <p:txBody>
          <a:bodyPr wrap="square" rtlCol="0">
            <a:spAutoFit/>
          </a:bodyPr>
          <a:lstStyle/>
          <a:p>
            <a:r>
              <a:rPr lang="en-US" altLang="zh-TW" sz="1200" dirty="0"/>
              <a:t>[7] R. O. </a:t>
            </a:r>
            <a:r>
              <a:rPr lang="en-US" altLang="zh-TW" sz="1200" dirty="0" err="1"/>
              <a:t>Sinnott</a:t>
            </a:r>
            <a:r>
              <a:rPr lang="en-US" altLang="zh-TW" sz="1200" dirty="0"/>
              <a:t> and W. </a:t>
            </a:r>
            <a:r>
              <a:rPr lang="en-US" altLang="zh-TW" sz="1200" dirty="0" err="1"/>
              <a:t>Voorsluys</a:t>
            </a:r>
            <a:r>
              <a:rPr lang="en-US" altLang="zh-TW" sz="1200" dirty="0"/>
              <a:t>, “A scalable cloud-based system for data-intensive spatial analysis,” Int. J. </a:t>
            </a:r>
            <a:r>
              <a:rPr lang="en-US" altLang="zh-TW" sz="1200" dirty="0" err="1"/>
              <a:t>Softw</a:t>
            </a:r>
            <a:r>
              <a:rPr lang="en-US" altLang="zh-TW" sz="1200" dirty="0"/>
              <a:t>. Tools Technol. Transf., vol. 18, no. 6, pp. 587–605, Nov. 2016.</a:t>
            </a:r>
            <a:endParaRPr lang="zh-TW" altLang="en-US" sz="1200" dirty="0"/>
          </a:p>
        </p:txBody>
      </p:sp>
    </p:spTree>
    <p:extLst>
      <p:ext uri="{BB962C8B-B14F-4D97-AF65-F5344CB8AC3E}">
        <p14:creationId xmlns:p14="http://schemas.microsoft.com/office/powerpoint/2010/main" val="3282156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400" dirty="0"/>
              <a:t>This project investigates auto-scaling solutions that have </a:t>
            </a:r>
            <a:r>
              <a:rPr lang="en-US" altLang="zh-TW" sz="2400" dirty="0" smtClean="0"/>
              <a:t>been</a:t>
            </a:r>
            <a:r>
              <a:rPr lang="zh-TW" altLang="en-US" sz="2400" dirty="0" smtClean="0"/>
              <a:t> </a:t>
            </a:r>
            <a:r>
              <a:rPr lang="en-US" altLang="zh-TW" sz="2400" dirty="0" smtClean="0"/>
              <a:t>implemented </a:t>
            </a:r>
            <a:r>
              <a:rPr lang="en-US" altLang="zh-TW" sz="2400" dirty="0"/>
              <a:t>for a software stack supporting the helicopter </a:t>
            </a:r>
            <a:r>
              <a:rPr lang="en-US" altLang="zh-TW" sz="2400" dirty="0" smtClean="0"/>
              <a:t>training</a:t>
            </a:r>
            <a:r>
              <a:rPr lang="zh-TW" altLang="en-US" sz="2400" dirty="0" smtClean="0"/>
              <a:t> </a:t>
            </a:r>
            <a:r>
              <a:rPr lang="en-US" altLang="zh-TW" sz="2400" dirty="0" smtClean="0"/>
              <a:t>continuum </a:t>
            </a:r>
            <a:r>
              <a:rPr lang="en-US" altLang="zh-TW" sz="2400" dirty="0"/>
              <a:t>of the Australian </a:t>
            </a:r>
            <a:r>
              <a:rPr lang="en-US" altLang="zh-TW" sz="2400" dirty="0" err="1"/>
              <a:t>Defence</a:t>
            </a:r>
            <a:r>
              <a:rPr lang="en-US" altLang="zh-TW" sz="2400" dirty="0"/>
              <a:t> Forces (ADF). </a:t>
            </a:r>
            <a:endParaRPr lang="en-US" altLang="zh-TW" sz="2400" dirty="0" smtClean="0"/>
          </a:p>
          <a:p>
            <a:r>
              <a:rPr lang="en-US" altLang="zh-TW" sz="2400" dirty="0" smtClean="0"/>
              <a:t>Specifically</a:t>
            </a:r>
            <a:r>
              <a:rPr lang="zh-TW" altLang="en-US" sz="2400" dirty="0" smtClean="0"/>
              <a:t> </a:t>
            </a:r>
            <a:r>
              <a:rPr lang="en-US" altLang="zh-TW" sz="2400" dirty="0" smtClean="0"/>
              <a:t>we </a:t>
            </a:r>
            <a:r>
              <a:rPr lang="en-US" altLang="zh-TW" sz="2400" dirty="0"/>
              <a:t>consider </a:t>
            </a:r>
            <a:r>
              <a:rPr lang="en-US" altLang="zh-TW" sz="2400" dirty="0" err="1"/>
              <a:t>containerised</a:t>
            </a:r>
            <a:r>
              <a:rPr lang="en-US" altLang="zh-TW" sz="2400" dirty="0"/>
              <a:t> application scaling of a strategic </a:t>
            </a:r>
            <a:r>
              <a:rPr lang="en-US" altLang="zh-TW" sz="2400" dirty="0" smtClean="0"/>
              <a:t>discrete</a:t>
            </a:r>
            <a:r>
              <a:rPr lang="zh-TW" altLang="en-US" sz="2400" dirty="0" smtClean="0"/>
              <a:t> </a:t>
            </a:r>
            <a:r>
              <a:rPr lang="en-US" altLang="zh-TW" sz="2400" dirty="0" smtClean="0"/>
              <a:t>event simulation,</a:t>
            </a:r>
            <a:r>
              <a:rPr lang="zh-TW" altLang="en-US" sz="2400" dirty="0" smtClean="0"/>
              <a:t> </a:t>
            </a:r>
            <a:r>
              <a:rPr lang="en-US" altLang="zh-TW" sz="2400" dirty="0" err="1" smtClean="0"/>
              <a:t>optimisation</a:t>
            </a:r>
            <a:r>
              <a:rPr lang="en-US" altLang="zh-TW" sz="2400" dirty="0" smtClean="0"/>
              <a:t> </a:t>
            </a:r>
            <a:r>
              <a:rPr lang="en-US" altLang="zh-TW" sz="2400" dirty="0"/>
              <a:t>and analysis system for manpower</a:t>
            </a:r>
            <a:br>
              <a:rPr lang="en-US" altLang="zh-TW" sz="2400" dirty="0"/>
            </a:br>
            <a:r>
              <a:rPr lang="en-US" altLang="zh-TW" sz="2400" dirty="0"/>
              <a:t>planning (ATHENA) with specific focus on addressing the needs and demands of the helicopter pilot training continuum. We </a:t>
            </a:r>
            <a:r>
              <a:rPr lang="en-US" altLang="zh-TW" sz="2400" dirty="0" smtClean="0"/>
              <a:t>present</a:t>
            </a:r>
            <a:r>
              <a:rPr lang="zh-TW" altLang="en-US" sz="2400" dirty="0" smtClean="0"/>
              <a:t> </a:t>
            </a:r>
            <a:r>
              <a:rPr lang="en-US" altLang="zh-TW" sz="2400" dirty="0" smtClean="0"/>
              <a:t>ATHENA </a:t>
            </a:r>
            <a:r>
              <a:rPr lang="en-US" altLang="zh-TW" sz="2400" dirty="0"/>
              <a:t>and demonstrate the use of Docker and Kubernetes to</a:t>
            </a:r>
            <a:br>
              <a:rPr lang="en-US" altLang="zh-TW" sz="2400" dirty="0"/>
            </a:br>
            <a:r>
              <a:rPr lang="en-US" altLang="zh-TW" sz="2400" dirty="0"/>
              <a:t>build a cloud-native application with orchestration on the Cloud. </a:t>
            </a:r>
            <a:br>
              <a:rPr lang="en-US" altLang="zh-TW" sz="2400" dirty="0"/>
            </a:br>
            <a:r>
              <a:rPr lang="en-US" altLang="zh-TW" sz="2400" dirty="0"/>
              <a:t/>
            </a:r>
            <a:br>
              <a:rPr lang="en-US" altLang="zh-TW" sz="2400" dirty="0"/>
            </a:br>
            <a:r>
              <a:rPr lang="en-US" altLang="zh-TW" sz="2400" dirty="0"/>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11</a:t>
            </a:fld>
            <a:endParaRPr lang="en-US" altLang="zh-TW"/>
          </a:p>
        </p:txBody>
      </p:sp>
    </p:spTree>
    <p:extLst>
      <p:ext uri="{BB962C8B-B14F-4D97-AF65-F5344CB8AC3E}">
        <p14:creationId xmlns:p14="http://schemas.microsoft.com/office/powerpoint/2010/main" val="2151157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400" dirty="0"/>
              <a:t>Section </a:t>
            </a:r>
            <a:r>
              <a:rPr lang="en-US" altLang="zh-TW" sz="2400" dirty="0" smtClean="0"/>
              <a:t>2</a:t>
            </a:r>
            <a:r>
              <a:rPr lang="zh-TW" altLang="en-US" sz="2400" dirty="0" smtClean="0"/>
              <a:t> </a:t>
            </a:r>
            <a:r>
              <a:rPr lang="en-US" altLang="zh-TW" sz="2400" dirty="0" smtClean="0"/>
              <a:t>:</a:t>
            </a:r>
            <a:r>
              <a:rPr lang="zh-TW" altLang="en-US" sz="2400" dirty="0" smtClean="0"/>
              <a:t> </a:t>
            </a:r>
            <a:r>
              <a:rPr lang="en-US" altLang="zh-TW" sz="2400" dirty="0" smtClean="0"/>
              <a:t>related </a:t>
            </a:r>
            <a:r>
              <a:rPr lang="en-US" altLang="zh-TW" sz="2400" dirty="0"/>
              <a:t>work focused on auto-scaling </a:t>
            </a:r>
            <a:endParaRPr lang="en-US" altLang="zh-TW" sz="2400" dirty="0" smtClean="0"/>
          </a:p>
          <a:p>
            <a:r>
              <a:rPr lang="en-US" altLang="zh-TW" sz="2400" dirty="0" smtClean="0"/>
              <a:t>Section 3</a:t>
            </a:r>
            <a:r>
              <a:rPr lang="zh-TW" altLang="en-US" sz="2400" dirty="0" smtClean="0"/>
              <a:t> </a:t>
            </a:r>
            <a:r>
              <a:rPr lang="en-US" altLang="zh-TW" sz="2400" dirty="0" smtClean="0"/>
              <a:t>:</a:t>
            </a:r>
            <a:r>
              <a:rPr lang="zh-TW" altLang="en-US" sz="2400" dirty="0" smtClean="0"/>
              <a:t> </a:t>
            </a:r>
            <a:r>
              <a:rPr lang="en-US" altLang="zh-TW" sz="2400" dirty="0" smtClean="0"/>
              <a:t>an </a:t>
            </a:r>
            <a:r>
              <a:rPr lang="en-US" altLang="zh-TW" sz="2400" dirty="0"/>
              <a:t>overview of the ATHENA platform and its core functionality </a:t>
            </a:r>
            <a:endParaRPr lang="en-US" altLang="zh-TW" sz="2400" dirty="0" smtClean="0"/>
          </a:p>
          <a:p>
            <a:r>
              <a:rPr lang="en-US" altLang="zh-TW" sz="2400" dirty="0" smtClean="0"/>
              <a:t>Section 4</a:t>
            </a:r>
            <a:r>
              <a:rPr lang="zh-TW" altLang="en-US" sz="2400" dirty="0" smtClean="0"/>
              <a:t> </a:t>
            </a:r>
            <a:r>
              <a:rPr lang="en-US" altLang="zh-TW" sz="2400" dirty="0" smtClean="0"/>
              <a:t>:</a:t>
            </a:r>
            <a:r>
              <a:rPr lang="zh-TW" altLang="en-US" sz="2400" dirty="0" smtClean="0"/>
              <a:t> </a:t>
            </a:r>
            <a:r>
              <a:rPr lang="en-US" altLang="zh-TW" sz="2400" dirty="0" smtClean="0"/>
              <a:t>the </a:t>
            </a:r>
            <a:r>
              <a:rPr lang="en-US" altLang="zh-TW" sz="2400" dirty="0"/>
              <a:t>ATHENA deployment, </a:t>
            </a:r>
            <a:r>
              <a:rPr lang="en-US" altLang="zh-TW" sz="2400" dirty="0" err="1"/>
              <a:t>containerisation</a:t>
            </a:r>
            <a:r>
              <a:rPr lang="en-US" altLang="zh-TW" sz="2400" dirty="0"/>
              <a:t> </a:t>
            </a:r>
            <a:r>
              <a:rPr lang="en-US" altLang="zh-TW" sz="2400" dirty="0" smtClean="0"/>
              <a:t>and</a:t>
            </a:r>
            <a:r>
              <a:rPr lang="zh-TW" altLang="en-US" sz="2400" dirty="0" smtClean="0"/>
              <a:t> </a:t>
            </a:r>
            <a:r>
              <a:rPr lang="en-US" altLang="zh-TW" sz="2400" dirty="0" smtClean="0"/>
              <a:t>scaling </a:t>
            </a:r>
            <a:r>
              <a:rPr lang="en-US" altLang="zh-TW" sz="2400" dirty="0"/>
              <a:t>using Docker </a:t>
            </a:r>
            <a:endParaRPr lang="en-US" altLang="zh-TW" sz="2400" dirty="0" smtClean="0"/>
          </a:p>
          <a:p>
            <a:r>
              <a:rPr lang="en-US" altLang="zh-TW" sz="2400" dirty="0" smtClean="0"/>
              <a:t>Section 5 : the </a:t>
            </a:r>
            <a:r>
              <a:rPr lang="en-US" altLang="zh-TW" sz="2400" dirty="0"/>
              <a:t>auto-scaling solution</a:t>
            </a:r>
            <a:br>
              <a:rPr lang="en-US" altLang="zh-TW" sz="2400" dirty="0"/>
            </a:br>
            <a:r>
              <a:rPr lang="en-US" altLang="zh-TW" sz="2400" dirty="0"/>
              <a:t>that is supported </a:t>
            </a:r>
            <a:endParaRPr lang="en-US" altLang="zh-TW" sz="2400" dirty="0" smtClean="0"/>
          </a:p>
          <a:p>
            <a:r>
              <a:rPr lang="en-US" altLang="zh-TW" sz="2400" dirty="0" smtClean="0"/>
              <a:t>Section 6 :the results of the solution</a:t>
            </a:r>
          </a:p>
          <a:p>
            <a:r>
              <a:rPr lang="en-US" altLang="zh-TW" sz="2400" dirty="0" smtClean="0"/>
              <a:t>Section 7 : concludes </a:t>
            </a:r>
            <a:r>
              <a:rPr lang="en-US" altLang="zh-TW" sz="2400" dirty="0"/>
              <a:t>remarks and identifies areas for</a:t>
            </a:r>
            <a:br>
              <a:rPr lang="en-US" altLang="zh-TW" sz="2400" dirty="0"/>
            </a:br>
            <a:r>
              <a:rPr lang="en-US" altLang="zh-TW" sz="2400" dirty="0"/>
              <a:t>future work </a:t>
            </a:r>
            <a:br>
              <a:rPr lang="en-US" altLang="zh-TW" sz="2400" dirty="0"/>
            </a:br>
            <a:r>
              <a:rPr lang="en-US" altLang="zh-TW" sz="2400" dirty="0" smtClean="0"/>
              <a:t> </a:t>
            </a:r>
            <a:endParaRPr lang="en-US" altLang="zh-TW"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12</a:t>
            </a:fld>
            <a:endParaRPr lang="en-US" altLang="zh-TW"/>
          </a:p>
        </p:txBody>
      </p:sp>
    </p:spTree>
    <p:extLst>
      <p:ext uri="{BB962C8B-B14F-4D97-AF65-F5344CB8AC3E}">
        <p14:creationId xmlns:p14="http://schemas.microsoft.com/office/powerpoint/2010/main" val="2861401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RELATED WORK</a:t>
            </a:r>
            <a:endParaRPr lang="zh-TW" altLang="en-US" dirty="0"/>
          </a:p>
        </p:txBody>
      </p:sp>
      <p:sp>
        <p:nvSpPr>
          <p:cNvPr id="3" name="文字版面配置區 2"/>
          <p:cNvSpPr>
            <a:spLocks noGrp="1"/>
          </p:cNvSpPr>
          <p:nvPr>
            <p:ph type="body" idx="1"/>
          </p:nvPr>
        </p:nvSpPr>
        <p:spPr/>
        <p:txBody>
          <a:bodyPr/>
          <a:lstStyle/>
          <a:p>
            <a:endParaRPr lang="zh-TW" altLang="en-US" sz="4800" dirty="0"/>
          </a:p>
        </p:txBody>
      </p:sp>
      <p:sp>
        <p:nvSpPr>
          <p:cNvPr id="4" name="投影片編號版面配置區 3"/>
          <p:cNvSpPr>
            <a:spLocks noGrp="1"/>
          </p:cNvSpPr>
          <p:nvPr>
            <p:ph type="sldNum" sz="quarter" idx="12"/>
          </p:nvPr>
        </p:nvSpPr>
        <p:spPr/>
        <p:txBody>
          <a:bodyPr/>
          <a:lstStyle/>
          <a:p>
            <a:fld id="{3FA20CEC-273E-4460-909B-ED48F5635E5D}" type="slidenum">
              <a:rPr lang="en-US" altLang="zh-TW" smtClean="0"/>
              <a:pPr/>
              <a:t>13</a:t>
            </a:fld>
            <a:endParaRPr lang="en-US" altLang="zh-TW"/>
          </a:p>
        </p:txBody>
      </p:sp>
    </p:spTree>
    <p:extLst>
      <p:ext uri="{BB962C8B-B14F-4D97-AF65-F5344CB8AC3E}">
        <p14:creationId xmlns:p14="http://schemas.microsoft.com/office/powerpoint/2010/main" val="2664933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concept of auto-scaling</a:t>
            </a:r>
            <a:endParaRPr lang="zh-TW" altLang="en-US" dirty="0"/>
          </a:p>
        </p:txBody>
      </p:sp>
      <p:sp>
        <p:nvSpPr>
          <p:cNvPr id="3" name="內容版面配置區 2"/>
          <p:cNvSpPr>
            <a:spLocks noGrp="1"/>
          </p:cNvSpPr>
          <p:nvPr>
            <p:ph idx="1"/>
          </p:nvPr>
        </p:nvSpPr>
        <p:spPr/>
        <p:txBody>
          <a:bodyPr/>
          <a:lstStyle/>
          <a:p>
            <a:r>
              <a:rPr lang="en-US" altLang="zh-TW" sz="2000" dirty="0"/>
              <a:t>IBM’s MAPE-K </a:t>
            </a:r>
            <a:r>
              <a:rPr lang="en-US" altLang="zh-TW" sz="2000" dirty="0" smtClean="0"/>
              <a:t>:</a:t>
            </a:r>
            <a:r>
              <a:rPr lang="en-US" altLang="zh-TW" sz="2000" dirty="0"/>
              <a:t>Autonomic Computing </a:t>
            </a:r>
            <a:r>
              <a:rPr lang="en-US" altLang="zh-TW" sz="2000" dirty="0" smtClean="0"/>
              <a:t>[8]</a:t>
            </a:r>
          </a:p>
          <a:p>
            <a:pPr>
              <a:buFont typeface="Arial" panose="020B0604020202020204" pitchFamily="34" charset="0"/>
              <a:buChar char="•"/>
            </a:pPr>
            <a:r>
              <a:rPr lang="en-US" altLang="zh-TW" sz="2000" dirty="0" smtClean="0"/>
              <a:t>can </a:t>
            </a:r>
            <a:r>
              <a:rPr lang="en-US" altLang="zh-TW" sz="2000" dirty="0"/>
              <a:t>manage themselves given high-level objectives from administrators </a:t>
            </a:r>
            <a:endParaRPr lang="en-US" altLang="zh-TW" sz="2000" dirty="0" smtClean="0"/>
          </a:p>
          <a:p>
            <a:pPr>
              <a:buFont typeface="Arial" panose="020B0604020202020204" pitchFamily="34" charset="0"/>
              <a:buChar char="•"/>
            </a:pPr>
            <a:r>
              <a:rPr lang="en-US" altLang="zh-TW" sz="2000" dirty="0"/>
              <a:t>key autonomic elements </a:t>
            </a:r>
            <a:endParaRPr lang="en-US" altLang="zh-TW" sz="2000" dirty="0" smtClean="0"/>
          </a:p>
          <a:p>
            <a:pPr marL="457200" indent="-457200">
              <a:buFont typeface="Wingdings" panose="05000000000000000000" pitchFamily="2" charset="2"/>
              <a:buAutoNum type="circleNumWdWhitePlain"/>
            </a:pPr>
            <a:r>
              <a:rPr lang="en-US" altLang="zh-TW" sz="2000" dirty="0"/>
              <a:t>Monitor </a:t>
            </a:r>
            <a:endParaRPr lang="en-US" altLang="zh-TW" sz="2000" dirty="0" smtClean="0"/>
          </a:p>
          <a:p>
            <a:pPr marL="457200" indent="-457200">
              <a:buFont typeface="Wingdings" panose="05000000000000000000" pitchFamily="2" charset="2"/>
              <a:buAutoNum type="circleNumWdWhitePlain"/>
            </a:pPr>
            <a:r>
              <a:rPr lang="en-US" altLang="zh-TW" sz="2000" dirty="0" err="1"/>
              <a:t>Analyse</a:t>
            </a:r>
            <a:r>
              <a:rPr lang="en-US" altLang="zh-TW" sz="2000" dirty="0"/>
              <a:t> </a:t>
            </a:r>
            <a:endParaRPr lang="en-US" altLang="zh-TW" sz="2000" dirty="0" smtClean="0"/>
          </a:p>
          <a:p>
            <a:pPr marL="457200" indent="-457200">
              <a:buFont typeface="Wingdings" panose="05000000000000000000" pitchFamily="2" charset="2"/>
              <a:buAutoNum type="circleNumWdWhitePlain"/>
            </a:pPr>
            <a:r>
              <a:rPr lang="en-US" altLang="zh-TW" sz="2000" dirty="0"/>
              <a:t>Plan </a:t>
            </a:r>
            <a:endParaRPr lang="en-US" altLang="zh-TW" sz="2000" dirty="0" smtClean="0"/>
          </a:p>
          <a:p>
            <a:pPr marL="457200" indent="-457200">
              <a:buFont typeface="Wingdings" panose="05000000000000000000" pitchFamily="2" charset="2"/>
              <a:buAutoNum type="circleNumWdWhitePlain"/>
            </a:pPr>
            <a:r>
              <a:rPr lang="en-US" altLang="zh-TW" sz="2000" dirty="0"/>
              <a:t>Execute </a:t>
            </a:r>
            <a:endParaRPr lang="en-US" altLang="zh-TW" sz="2000" dirty="0" smtClean="0"/>
          </a:p>
          <a:p>
            <a:pPr marL="457200" indent="-457200">
              <a:buFont typeface="Wingdings" panose="05000000000000000000" pitchFamily="2" charset="2"/>
              <a:buAutoNum type="circleNumWdWhitePlain"/>
            </a:pPr>
            <a:r>
              <a:rPr lang="en-US" altLang="zh-TW" sz="2000" dirty="0" smtClean="0"/>
              <a:t>Knowledge</a:t>
            </a:r>
          </a:p>
          <a:p>
            <a:pPr>
              <a:buFont typeface="Arial" panose="020B0604020202020204" pitchFamily="34" charset="0"/>
              <a:buChar char="•"/>
            </a:pPr>
            <a:r>
              <a:rPr lang="en-US" altLang="zh-TW" sz="2000" dirty="0" smtClean="0"/>
              <a:t>Provide </a:t>
            </a:r>
            <a:r>
              <a:rPr lang="en-US" altLang="zh-TW" sz="2000" dirty="0"/>
              <a:t>the reference model for autonomic control loops used for self-managed </a:t>
            </a:r>
            <a:r>
              <a:rPr lang="en-US" altLang="zh-TW" sz="2000" dirty="0" smtClean="0"/>
              <a:t>autonomic computing </a:t>
            </a:r>
            <a:r>
              <a:rPr lang="en-US" altLang="zh-TW" sz="2000" dirty="0"/>
              <a:t>systems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14</a:t>
            </a:fld>
            <a:endParaRPr lang="en-US" altLang="zh-TW"/>
          </a:p>
        </p:txBody>
      </p:sp>
      <p:sp>
        <p:nvSpPr>
          <p:cNvPr id="5" name="文字方塊 4"/>
          <p:cNvSpPr txBox="1"/>
          <p:nvPr/>
        </p:nvSpPr>
        <p:spPr>
          <a:xfrm>
            <a:off x="471795" y="5548759"/>
            <a:ext cx="8136904" cy="461665"/>
          </a:xfrm>
          <a:prstGeom prst="rect">
            <a:avLst/>
          </a:prstGeom>
          <a:noFill/>
        </p:spPr>
        <p:txBody>
          <a:bodyPr wrap="square" rtlCol="0">
            <a:spAutoFit/>
          </a:bodyPr>
          <a:lstStyle/>
          <a:p>
            <a:r>
              <a:rPr lang="en-US" altLang="zh-TW" sz="1200" dirty="0"/>
              <a:t>[8] J. O. </a:t>
            </a:r>
            <a:r>
              <a:rPr lang="en-US" altLang="zh-TW" sz="1200" dirty="0" err="1"/>
              <a:t>Kephart</a:t>
            </a:r>
            <a:r>
              <a:rPr lang="en-US" altLang="zh-TW" sz="1200" dirty="0"/>
              <a:t> and D. M. Chess, “The vision of autonomic computing,” Computer, vol. 36, no. 1, pp. 41–50, Jan 2003.</a:t>
            </a:r>
            <a:endParaRPr lang="zh-TW" altLang="en-US" sz="1200" dirty="0"/>
          </a:p>
        </p:txBody>
      </p:sp>
    </p:spTree>
    <p:extLst>
      <p:ext uri="{BB962C8B-B14F-4D97-AF65-F5344CB8AC3E}">
        <p14:creationId xmlns:p14="http://schemas.microsoft.com/office/powerpoint/2010/main" val="2073460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Survey of auto-scaling</a:t>
            </a:r>
            <a:endParaRPr lang="zh-TW" altLang="en-US" dirty="0"/>
          </a:p>
        </p:txBody>
      </p:sp>
      <p:sp>
        <p:nvSpPr>
          <p:cNvPr id="3" name="內容版面配置區 2"/>
          <p:cNvSpPr>
            <a:spLocks noGrp="1"/>
          </p:cNvSpPr>
          <p:nvPr>
            <p:ph idx="1"/>
          </p:nvPr>
        </p:nvSpPr>
        <p:spPr/>
        <p:txBody>
          <a:bodyPr/>
          <a:lstStyle/>
          <a:p>
            <a:r>
              <a:rPr lang="en-US" altLang="zh-TW" sz="2000" dirty="0"/>
              <a:t>In [9] further challenges were identified for auto-scaling </a:t>
            </a:r>
            <a:r>
              <a:rPr lang="en-US" altLang="zh-TW" sz="2000" dirty="0" smtClean="0"/>
              <a:t>in</a:t>
            </a:r>
            <a:r>
              <a:rPr lang="zh-TW" altLang="en-US" sz="2000" dirty="0" smtClean="0"/>
              <a:t> </a:t>
            </a:r>
            <a:r>
              <a:rPr lang="en-US" altLang="zh-TW" sz="2000" dirty="0" smtClean="0"/>
              <a:t>each </a:t>
            </a:r>
            <a:r>
              <a:rPr lang="en-US" altLang="zh-TW" sz="2000" dirty="0"/>
              <a:t>of the MAPE-K phases. They created a taxonomy for </a:t>
            </a:r>
            <a:r>
              <a:rPr lang="en-US" altLang="zh-TW" sz="2000" dirty="0" smtClean="0"/>
              <a:t>auto-scaling </a:t>
            </a:r>
            <a:r>
              <a:rPr lang="en-US" altLang="zh-TW" sz="2000" dirty="0"/>
              <a:t>web applications in clouds. </a:t>
            </a:r>
            <a:endParaRPr lang="en-US" altLang="zh-TW" sz="2000" dirty="0" smtClean="0"/>
          </a:p>
          <a:p>
            <a:r>
              <a:rPr lang="en-US" altLang="zh-TW" sz="2000" dirty="0" smtClean="0"/>
              <a:t>[</a:t>
            </a:r>
            <a:r>
              <a:rPr lang="en-US" altLang="zh-TW" sz="2000" dirty="0"/>
              <a:t>9] presented a survey of </a:t>
            </a:r>
            <a:r>
              <a:rPr lang="en-US" altLang="zh-TW" sz="2000" dirty="0" smtClean="0"/>
              <a:t>auto-scaling </a:t>
            </a:r>
            <a:r>
              <a:rPr lang="en-US" altLang="zh-TW" sz="2000" dirty="0"/>
              <a:t>surveys covering scaling indicators and different types </a:t>
            </a:r>
            <a:r>
              <a:rPr lang="en-US" altLang="zh-TW" sz="2000" dirty="0" smtClean="0"/>
              <a:t>of</a:t>
            </a:r>
            <a:r>
              <a:rPr lang="zh-TW" altLang="en-US" sz="2000" dirty="0" smtClean="0"/>
              <a:t> </a:t>
            </a:r>
            <a:r>
              <a:rPr lang="en-US" altLang="zh-TW" sz="2000" dirty="0" smtClean="0"/>
              <a:t>metrics </a:t>
            </a:r>
            <a:r>
              <a:rPr lang="en-US" altLang="zh-TW" sz="2000" dirty="0"/>
              <a:t>such as resource estimation with rule and threshold </a:t>
            </a:r>
            <a:r>
              <a:rPr lang="en-US" altLang="zh-TW" sz="2000" dirty="0" smtClean="0"/>
              <a:t>based</a:t>
            </a:r>
            <a:r>
              <a:rPr lang="zh-TW" altLang="en-US" sz="2000" dirty="0" smtClean="0"/>
              <a:t> </a:t>
            </a:r>
            <a:r>
              <a:rPr lang="en-US" altLang="zh-TW" sz="2000" dirty="0" smtClean="0"/>
              <a:t>approaches</a:t>
            </a:r>
            <a:r>
              <a:rPr lang="en-US" altLang="zh-TW" sz="2000" dirty="0"/>
              <a:t>, multi-tier application scaling and container-based </a:t>
            </a:r>
            <a:r>
              <a:rPr lang="en-US" altLang="zh-TW" sz="2000" dirty="0" smtClean="0"/>
              <a:t>auto-scaling</a:t>
            </a:r>
            <a:r>
              <a:rPr lang="en-US" altLang="zh-TW" sz="2000" dirty="0"/>
              <a:t>. </a:t>
            </a:r>
            <a:endParaRPr lang="en-US" altLang="zh-TW" sz="2000" dirty="0" smtClean="0"/>
          </a:p>
          <a:p>
            <a:r>
              <a:rPr lang="en-US" altLang="zh-TW" sz="2000" dirty="0"/>
              <a:t>Although not specific to auto-scaling, [10] provides </a:t>
            </a:r>
            <a:r>
              <a:rPr lang="en-US" altLang="zh-TW" sz="2000" dirty="0" smtClean="0"/>
              <a:t>a</a:t>
            </a:r>
            <a:r>
              <a:rPr lang="zh-TW" altLang="en-US" sz="2000" dirty="0" smtClean="0"/>
              <a:t> </a:t>
            </a:r>
            <a:r>
              <a:rPr lang="en-US" altLang="zh-TW" sz="2000" dirty="0" smtClean="0"/>
              <a:t>survey </a:t>
            </a:r>
            <a:r>
              <a:rPr lang="en-US" altLang="zh-TW" sz="2000" dirty="0"/>
              <a:t>and taxonomy on resource </a:t>
            </a:r>
            <a:r>
              <a:rPr lang="en-US" altLang="zh-TW" sz="2000" dirty="0" err="1"/>
              <a:t>optimisation</a:t>
            </a:r>
            <a:r>
              <a:rPr lang="en-US" altLang="zh-TW" sz="2000" dirty="0"/>
              <a:t> for executing </a:t>
            </a:r>
            <a:r>
              <a:rPr lang="en-US" altLang="zh-TW" sz="2000" dirty="0" smtClean="0"/>
              <a:t>Bag-of-Task </a:t>
            </a:r>
            <a:r>
              <a:rPr lang="en-US" altLang="zh-TW" sz="2000" dirty="0"/>
              <a:t>applications on Public Clouds. </a:t>
            </a:r>
            <a:endParaRPr lang="en-US" altLang="zh-TW" sz="2000" dirty="0" smtClean="0"/>
          </a:p>
          <a:p>
            <a:r>
              <a:rPr lang="en-US" altLang="zh-TW" sz="2000" dirty="0"/>
              <a:t>[11] discusses </a:t>
            </a:r>
            <a:r>
              <a:rPr lang="en-US" altLang="zh-TW" sz="2000" dirty="0" smtClean="0"/>
              <a:t>dynamic</a:t>
            </a:r>
            <a:r>
              <a:rPr lang="zh-TW" altLang="en-US" sz="2000" dirty="0" smtClean="0"/>
              <a:t> </a:t>
            </a:r>
            <a:r>
              <a:rPr lang="en-US" altLang="zh-TW" sz="2000" dirty="0" smtClean="0"/>
              <a:t>provision </a:t>
            </a:r>
            <a:r>
              <a:rPr lang="en-US" altLang="zh-TW" sz="2000" dirty="0"/>
              <a:t>with Aneka to burst out to Public Clouds from </a:t>
            </a:r>
            <a:r>
              <a:rPr lang="en-US" altLang="zh-TW" sz="2000" dirty="0" err="1" smtClean="0"/>
              <a:t>on-premise</a:t>
            </a:r>
            <a:r>
              <a:rPr lang="en-US" altLang="zh-TW" sz="2000" dirty="0" smtClean="0"/>
              <a:t> </a:t>
            </a:r>
            <a:r>
              <a:rPr lang="en-US" altLang="zh-TW" sz="2000" dirty="0"/>
              <a:t>Private Clouds (Hybrid Cloud) to off-load </a:t>
            </a:r>
            <a:r>
              <a:rPr lang="en-US" altLang="zh-TW" sz="2000" dirty="0" smtClean="0"/>
              <a:t>deadline-driven</a:t>
            </a:r>
            <a:r>
              <a:rPr lang="zh-TW" altLang="en-US" sz="2000" dirty="0" smtClean="0"/>
              <a:t> </a:t>
            </a:r>
            <a:r>
              <a:rPr lang="en-US" altLang="zh-TW" sz="2000" dirty="0" smtClean="0"/>
              <a:t>data </a:t>
            </a:r>
            <a:r>
              <a:rPr lang="en-US" altLang="zh-TW" sz="2000" dirty="0"/>
              <a:t>intensive applications required for big data processing tasks.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15</a:t>
            </a:fld>
            <a:endParaRPr lang="en-US" altLang="zh-TW"/>
          </a:p>
        </p:txBody>
      </p:sp>
      <p:sp>
        <p:nvSpPr>
          <p:cNvPr id="5" name="文字方塊 4"/>
          <p:cNvSpPr txBox="1"/>
          <p:nvPr/>
        </p:nvSpPr>
        <p:spPr>
          <a:xfrm>
            <a:off x="479343" y="6007997"/>
            <a:ext cx="8664657" cy="900246"/>
          </a:xfrm>
          <a:prstGeom prst="rect">
            <a:avLst/>
          </a:prstGeom>
          <a:noFill/>
        </p:spPr>
        <p:txBody>
          <a:bodyPr wrap="square" rtlCol="0">
            <a:spAutoFit/>
          </a:bodyPr>
          <a:lstStyle/>
          <a:p>
            <a:r>
              <a:rPr lang="en-US" altLang="zh-TW" sz="1050" dirty="0"/>
              <a:t>[9] C. Qu, R. N. </a:t>
            </a:r>
            <a:r>
              <a:rPr lang="en-US" altLang="zh-TW" sz="1050" dirty="0" err="1"/>
              <a:t>Calheiros</a:t>
            </a:r>
            <a:r>
              <a:rPr lang="en-US" altLang="zh-TW" sz="1050" dirty="0"/>
              <a:t>, and R. </a:t>
            </a:r>
            <a:r>
              <a:rPr lang="en-US" altLang="zh-TW" sz="1050" dirty="0" err="1"/>
              <a:t>Buyya</a:t>
            </a:r>
            <a:r>
              <a:rPr lang="en-US" altLang="zh-TW" sz="1050" dirty="0"/>
              <a:t>, “Auto-scaling web applications in clouds: A taxonomy and survey,” </a:t>
            </a:r>
            <a:r>
              <a:rPr lang="en-US" altLang="zh-TW" sz="1050" dirty="0" err="1"/>
              <a:t>CoRR</a:t>
            </a:r>
            <a:r>
              <a:rPr lang="en-US" altLang="zh-TW" sz="1050" dirty="0"/>
              <a:t>, </a:t>
            </a:r>
            <a:r>
              <a:rPr lang="en-US" altLang="zh-TW" sz="1050" dirty="0" err="1"/>
              <a:t>vol.abs</a:t>
            </a:r>
            <a:r>
              <a:rPr lang="en-US" altLang="zh-TW" sz="1050" dirty="0"/>
              <a:t>/1609.09224, 2016.</a:t>
            </a:r>
          </a:p>
          <a:p>
            <a:r>
              <a:rPr lang="en-US" altLang="zh-TW" sz="1050" dirty="0"/>
              <a:t>[10] L. Thai, B. Varghese, and A. Barker, “A survey and taxonomy of resource </a:t>
            </a:r>
            <a:r>
              <a:rPr lang="en-US" altLang="zh-TW" sz="1050" dirty="0" err="1"/>
              <a:t>optimisation</a:t>
            </a:r>
            <a:r>
              <a:rPr lang="en-US" altLang="zh-TW" sz="1050" dirty="0"/>
              <a:t> for executing bag-of-task applications on public clouds,” </a:t>
            </a:r>
            <a:r>
              <a:rPr lang="en-US" altLang="zh-TW" sz="1050" dirty="0" err="1"/>
              <a:t>CoRR</a:t>
            </a:r>
            <a:r>
              <a:rPr lang="en-US" altLang="zh-TW" sz="1050" dirty="0"/>
              <a:t>, vol. abs/1711.08973, 2017.</a:t>
            </a:r>
          </a:p>
          <a:p>
            <a:r>
              <a:rPr lang="en-US" altLang="zh-TW" sz="1050" dirty="0"/>
              <a:t>[11] A. N. </a:t>
            </a:r>
            <a:r>
              <a:rPr lang="en-US" altLang="zh-TW" sz="1050" dirty="0" err="1"/>
              <a:t>Toosi</a:t>
            </a:r>
            <a:r>
              <a:rPr lang="en-US" altLang="zh-TW" sz="1050" dirty="0"/>
              <a:t>, R. O. </a:t>
            </a:r>
            <a:r>
              <a:rPr lang="en-US" altLang="zh-TW" sz="1050" dirty="0" err="1"/>
              <a:t>Sinnott</a:t>
            </a:r>
            <a:r>
              <a:rPr lang="en-US" altLang="zh-TW" sz="1050" dirty="0"/>
              <a:t>, and R. </a:t>
            </a:r>
            <a:r>
              <a:rPr lang="en-US" altLang="zh-TW" sz="1050" dirty="0" err="1"/>
              <a:t>Buyya</a:t>
            </a:r>
            <a:r>
              <a:rPr lang="en-US" altLang="zh-TW" sz="1050" dirty="0"/>
              <a:t>, “Resource provisioning for data-intensive applications with deadline constraints on hybrid clouds using </a:t>
            </a:r>
            <a:r>
              <a:rPr lang="en-US" altLang="zh-TW" sz="1050" dirty="0" err="1"/>
              <a:t>aneka</a:t>
            </a:r>
            <a:r>
              <a:rPr lang="en-US" altLang="zh-TW" sz="1050" dirty="0"/>
              <a:t>,” Future Generation Comp. Syst., vol. 79, pp. 765–775, 2018.</a:t>
            </a:r>
            <a:endParaRPr lang="zh-TW" altLang="en-US" sz="1050" dirty="0"/>
          </a:p>
        </p:txBody>
      </p:sp>
    </p:spTree>
    <p:extLst>
      <p:ext uri="{BB962C8B-B14F-4D97-AF65-F5344CB8AC3E}">
        <p14:creationId xmlns:p14="http://schemas.microsoft.com/office/powerpoint/2010/main" val="3596825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Auto-scaling technology</a:t>
            </a:r>
            <a:endParaRPr lang="zh-TW" altLang="en-US" dirty="0"/>
          </a:p>
        </p:txBody>
      </p:sp>
      <p:sp>
        <p:nvSpPr>
          <p:cNvPr id="3" name="內容版面配置區 2"/>
          <p:cNvSpPr>
            <a:spLocks noGrp="1"/>
          </p:cNvSpPr>
          <p:nvPr>
            <p:ph idx="1"/>
          </p:nvPr>
        </p:nvSpPr>
        <p:spPr/>
        <p:txBody>
          <a:bodyPr/>
          <a:lstStyle/>
          <a:p>
            <a:r>
              <a:rPr lang="en-US" altLang="zh-TW" sz="2000" dirty="0"/>
              <a:t>Auto-scaling techniques are also discussed in [12] where </a:t>
            </a:r>
            <a:r>
              <a:rPr lang="en-US" altLang="zh-TW" sz="2000" dirty="0" smtClean="0"/>
              <a:t>they focus </a:t>
            </a:r>
            <a:r>
              <a:rPr lang="en-US" altLang="zh-TW" sz="2000" dirty="0"/>
              <a:t>on auto-scaling algorithm designs. </a:t>
            </a:r>
            <a:endParaRPr lang="en-US" altLang="zh-TW" sz="2000" dirty="0" smtClean="0"/>
          </a:p>
          <a:p>
            <a:r>
              <a:rPr lang="en-US" altLang="zh-TW" sz="2000" dirty="0"/>
              <a:t>According to [12], </a:t>
            </a:r>
            <a:r>
              <a:rPr lang="en-US" altLang="zh-TW" sz="2000" dirty="0" smtClean="0"/>
              <a:t>the Kubernetes </a:t>
            </a:r>
            <a:r>
              <a:rPr lang="en-US" altLang="zh-TW" sz="2000" dirty="0"/>
              <a:t>Horizontal Pod </a:t>
            </a:r>
            <a:r>
              <a:rPr lang="en-US" altLang="zh-TW" sz="2000" dirty="0" smtClean="0"/>
              <a:t>Auto-scaling </a:t>
            </a:r>
            <a:r>
              <a:rPr lang="en-US" altLang="zh-TW" sz="2000" dirty="0"/>
              <a:t>(HPA) offers a </a:t>
            </a:r>
            <a:r>
              <a:rPr lang="en-US" altLang="zh-TW" sz="2000" dirty="0" smtClean="0"/>
              <a:t>reactive-approach </a:t>
            </a:r>
            <a:r>
              <a:rPr lang="en-US" altLang="zh-TW" sz="2000" dirty="0"/>
              <a:t>where HPA is implemented as a threshold-based </a:t>
            </a:r>
            <a:r>
              <a:rPr lang="en-US" altLang="zh-TW" sz="2000" dirty="0" smtClean="0"/>
              <a:t>reactive controller </a:t>
            </a:r>
            <a:r>
              <a:rPr lang="en-US" altLang="zh-TW" sz="2000" dirty="0"/>
              <a:t>that automatically adjusts the required resources based </a:t>
            </a:r>
            <a:r>
              <a:rPr lang="en-US" altLang="zh-TW" sz="2000" dirty="0" smtClean="0"/>
              <a:t>on application </a:t>
            </a:r>
            <a:r>
              <a:rPr lang="en-US" altLang="zh-TW" sz="2000" dirty="0"/>
              <a:t>demand, e.g. through a control loop. </a:t>
            </a:r>
            <a:endParaRPr lang="en-US" altLang="zh-TW" sz="2000" dirty="0" smtClean="0"/>
          </a:p>
          <a:p>
            <a:r>
              <a:rPr lang="en-US" altLang="zh-TW" sz="2000" dirty="0"/>
              <a:t>Other </a:t>
            </a:r>
            <a:r>
              <a:rPr lang="en-US" altLang="zh-TW" sz="2000" dirty="0" smtClean="0"/>
              <a:t>approaches discussed </a:t>
            </a:r>
            <a:r>
              <a:rPr lang="en-US" altLang="zh-TW" sz="2000" dirty="0"/>
              <a:t>include threshold-based rules which scale up/down </a:t>
            </a:r>
            <a:r>
              <a:rPr lang="en-US" altLang="zh-TW" sz="2000" dirty="0" smtClean="0"/>
              <a:t>based on </a:t>
            </a:r>
            <a:r>
              <a:rPr lang="en-US" altLang="zh-TW" sz="2000" dirty="0"/>
              <a:t>observed CPU load or average response times </a:t>
            </a:r>
            <a:br>
              <a:rPr lang="en-US" altLang="zh-TW" sz="2000" dirty="0"/>
            </a:br>
            <a:r>
              <a:rPr lang="en-US" altLang="zh-TW" sz="2000" dirty="0"/>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16</a:t>
            </a:fld>
            <a:endParaRPr lang="en-US" altLang="zh-TW"/>
          </a:p>
        </p:txBody>
      </p:sp>
      <p:sp>
        <p:nvSpPr>
          <p:cNvPr id="5" name="文字方塊 4"/>
          <p:cNvSpPr txBox="1"/>
          <p:nvPr/>
        </p:nvSpPr>
        <p:spPr>
          <a:xfrm>
            <a:off x="471794" y="5548759"/>
            <a:ext cx="8215005" cy="461665"/>
          </a:xfrm>
          <a:prstGeom prst="rect">
            <a:avLst/>
          </a:prstGeom>
          <a:noFill/>
        </p:spPr>
        <p:txBody>
          <a:bodyPr wrap="square" rtlCol="0">
            <a:spAutoFit/>
          </a:bodyPr>
          <a:lstStyle/>
          <a:p>
            <a:r>
              <a:rPr lang="en-US" altLang="zh-TW" sz="1200" dirty="0"/>
              <a:t>[12] T. </a:t>
            </a:r>
            <a:r>
              <a:rPr lang="en-US" altLang="zh-TW" sz="1200" dirty="0" err="1"/>
              <a:t>Lorido-Botran</a:t>
            </a:r>
            <a:r>
              <a:rPr lang="en-US" altLang="zh-TW" sz="1200" dirty="0"/>
              <a:t>, J. Miguel-Alonso, and J. A. Lozano, “A review of auto-scaling techniques for elastic applications in cloud environments,” J. Grid </a:t>
            </a:r>
            <a:r>
              <a:rPr lang="en-US" altLang="zh-TW" sz="1200" dirty="0" err="1"/>
              <a:t>Comput</a:t>
            </a:r>
            <a:r>
              <a:rPr lang="en-US" altLang="zh-TW" sz="1200" dirty="0"/>
              <a:t>., vol. 12, no. 4, pp. 559–592, 2014.</a:t>
            </a:r>
            <a:endParaRPr lang="zh-TW" altLang="en-US" sz="1200" dirty="0"/>
          </a:p>
        </p:txBody>
      </p:sp>
    </p:spTree>
    <p:extLst>
      <p:ext uri="{BB962C8B-B14F-4D97-AF65-F5344CB8AC3E}">
        <p14:creationId xmlns:p14="http://schemas.microsoft.com/office/powerpoint/2010/main" val="2472548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Queueing theory</a:t>
            </a:r>
            <a:endParaRPr lang="zh-TW" altLang="en-US" dirty="0"/>
          </a:p>
        </p:txBody>
      </p:sp>
      <p:sp>
        <p:nvSpPr>
          <p:cNvPr id="3" name="內容版面配置區 2"/>
          <p:cNvSpPr>
            <a:spLocks noGrp="1"/>
          </p:cNvSpPr>
          <p:nvPr>
            <p:ph idx="1"/>
          </p:nvPr>
        </p:nvSpPr>
        <p:spPr/>
        <p:txBody>
          <a:bodyPr/>
          <a:lstStyle/>
          <a:p>
            <a:r>
              <a:rPr lang="en-US" altLang="zh-TW" sz="2000" dirty="0"/>
              <a:t>Queuing theory is another approach that has been widely explored. </a:t>
            </a:r>
            <a:endParaRPr lang="en-US" altLang="zh-TW" sz="2000" dirty="0" smtClean="0"/>
          </a:p>
          <a:p>
            <a:r>
              <a:rPr lang="en-US" altLang="zh-TW" sz="2000" dirty="0"/>
              <a:t>It is based on a model of virtual machines, </a:t>
            </a:r>
            <a:r>
              <a:rPr lang="en-US" altLang="zh-TW" sz="2000" dirty="0" smtClean="0"/>
              <a:t>containers and/or </a:t>
            </a:r>
            <a:r>
              <a:rPr lang="en-US" altLang="zh-TW" sz="2000" dirty="0"/>
              <a:t>application tiers as the basis for forming queues of requests. </a:t>
            </a:r>
            <a:endParaRPr lang="en-US" altLang="zh-TW" sz="2000" dirty="0" smtClean="0"/>
          </a:p>
          <a:p>
            <a:r>
              <a:rPr lang="en-US" altLang="zh-TW" sz="2000" dirty="0"/>
              <a:t>When the queues are filled, the system needs to scale-out. </a:t>
            </a:r>
            <a:r>
              <a:rPr lang="en-US" altLang="zh-TW" sz="2000" dirty="0" smtClean="0"/>
              <a:t>When </a:t>
            </a:r>
            <a:r>
              <a:rPr lang="en-US" altLang="zh-TW" sz="2000" dirty="0"/>
              <a:t>the queues are empty, the system can scale-down. </a:t>
            </a:r>
            <a:endParaRPr lang="en-US" altLang="zh-TW" sz="2000" dirty="0" smtClean="0"/>
          </a:p>
          <a:p>
            <a:r>
              <a:rPr lang="en-US" altLang="zh-TW" sz="2000" dirty="0" smtClean="0"/>
              <a:t>This approach has </a:t>
            </a:r>
            <a:r>
              <a:rPr lang="en-US" altLang="zh-TW" sz="2000" dirty="0"/>
              <a:t>also been considered for large-scale stream processing on </a:t>
            </a:r>
            <a:r>
              <a:rPr lang="en-US" altLang="zh-TW" sz="2000" dirty="0" smtClean="0"/>
              <a:t>the Cloud </a:t>
            </a:r>
            <a:r>
              <a:rPr lang="en-US" altLang="zh-TW" sz="2000" dirty="0"/>
              <a:t>and automatic scaling on demand using technologies </a:t>
            </a:r>
            <a:r>
              <a:rPr lang="en-US" altLang="zh-TW" sz="2000" dirty="0" smtClean="0"/>
              <a:t>such as </a:t>
            </a:r>
            <a:r>
              <a:rPr lang="en-US" altLang="zh-TW" sz="2000" dirty="0"/>
              <a:t>STORM and Heron [13].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17</a:t>
            </a:fld>
            <a:endParaRPr lang="en-US" altLang="zh-TW"/>
          </a:p>
        </p:txBody>
      </p:sp>
      <p:sp>
        <p:nvSpPr>
          <p:cNvPr id="7" name="文字方塊 6"/>
          <p:cNvSpPr txBox="1"/>
          <p:nvPr/>
        </p:nvSpPr>
        <p:spPr>
          <a:xfrm>
            <a:off x="323528" y="5301209"/>
            <a:ext cx="8363271" cy="646331"/>
          </a:xfrm>
          <a:prstGeom prst="rect">
            <a:avLst/>
          </a:prstGeom>
          <a:noFill/>
        </p:spPr>
        <p:txBody>
          <a:bodyPr wrap="square" rtlCol="0">
            <a:spAutoFit/>
          </a:bodyPr>
          <a:lstStyle/>
          <a:p>
            <a:r>
              <a:rPr lang="en-US" altLang="zh-TW" sz="1200" dirty="0"/>
              <a:t>[13] T. M. Truong, A. Harwood, and R. O. </a:t>
            </a:r>
            <a:r>
              <a:rPr lang="en-US" altLang="zh-TW" sz="1200" dirty="0" err="1"/>
              <a:t>Sinnott</a:t>
            </a:r>
            <a:r>
              <a:rPr lang="en-US" altLang="zh-TW" sz="1200" dirty="0"/>
              <a:t>, “Predicting the stability of large-scale distributed stream </a:t>
            </a:r>
            <a:r>
              <a:rPr lang="en-US" altLang="zh-TW" sz="1200" dirty="0" smtClean="0"/>
              <a:t>processing systems </a:t>
            </a:r>
            <a:r>
              <a:rPr lang="en-US" altLang="zh-TW" sz="1200" dirty="0"/>
              <a:t>on the cloud,” in Proceedings of the 7th International Conference on Cloud Computing and Services Science - Volume 1: CLOSER,, INSTICC. </a:t>
            </a:r>
            <a:r>
              <a:rPr lang="en-US" altLang="zh-TW" sz="1200" dirty="0" err="1"/>
              <a:t>SciTePress</a:t>
            </a:r>
            <a:r>
              <a:rPr lang="en-US" altLang="zh-TW" sz="1200" dirty="0"/>
              <a:t>, 2017, pp. 603–610.</a:t>
            </a:r>
            <a:endParaRPr lang="zh-TW" altLang="en-US" sz="1200" dirty="0"/>
          </a:p>
        </p:txBody>
      </p:sp>
    </p:spTree>
    <p:extLst>
      <p:ext uri="{BB962C8B-B14F-4D97-AF65-F5344CB8AC3E}">
        <p14:creationId xmlns:p14="http://schemas.microsoft.com/office/powerpoint/2010/main" val="2954856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Time-series analysis</a:t>
            </a:r>
            <a:endParaRPr lang="zh-TW" altLang="en-US" dirty="0"/>
          </a:p>
        </p:txBody>
      </p:sp>
      <p:sp>
        <p:nvSpPr>
          <p:cNvPr id="3" name="內容版面配置區 2"/>
          <p:cNvSpPr>
            <a:spLocks noGrp="1"/>
          </p:cNvSpPr>
          <p:nvPr>
            <p:ph idx="1"/>
          </p:nvPr>
        </p:nvSpPr>
        <p:spPr/>
        <p:txBody>
          <a:bodyPr/>
          <a:lstStyle/>
          <a:p>
            <a:r>
              <a:rPr lang="en-US" altLang="zh-TW" sz="2000" dirty="0"/>
              <a:t>Time-series analysis is a further proactive auto-scaling </a:t>
            </a:r>
            <a:r>
              <a:rPr lang="en-US" altLang="zh-TW" sz="2000" dirty="0" smtClean="0"/>
              <a:t>approach that </a:t>
            </a:r>
            <a:r>
              <a:rPr lang="en-US" altLang="zh-TW" sz="2000" dirty="0"/>
              <a:t>uses the past history of time-series data, e.g. CPU </a:t>
            </a:r>
            <a:r>
              <a:rPr lang="en-US" altLang="zh-TW" sz="2000" dirty="0" smtClean="0"/>
              <a:t>use, to </a:t>
            </a:r>
            <a:r>
              <a:rPr lang="en-US" altLang="zh-TW" sz="2000" dirty="0"/>
              <a:t>predict future values. </a:t>
            </a:r>
            <a:endParaRPr lang="en-US" altLang="zh-TW" sz="2000" dirty="0" smtClean="0"/>
          </a:p>
          <a:p>
            <a:r>
              <a:rPr lang="en-US" altLang="zh-TW" sz="2000" dirty="0"/>
              <a:t>Reinforcement learning is a </a:t>
            </a:r>
            <a:r>
              <a:rPr lang="en-US" altLang="zh-TW" sz="2000" dirty="0" smtClean="0"/>
              <a:t>machine learning </a:t>
            </a:r>
            <a:r>
              <a:rPr lang="en-US" altLang="zh-TW" sz="2000" dirty="0"/>
              <a:t>based approach that supports automatic </a:t>
            </a:r>
            <a:r>
              <a:rPr lang="en-US" altLang="zh-TW" sz="2000" dirty="0" smtClean="0"/>
              <a:t>decision-making with </a:t>
            </a:r>
            <a:r>
              <a:rPr lang="en-US" altLang="zh-TW" sz="2000" dirty="0"/>
              <a:t>no prior knowledge of the system model. </a:t>
            </a:r>
            <a:endParaRPr lang="en-US" altLang="zh-TW" sz="2000" dirty="0" smtClean="0"/>
          </a:p>
          <a:p>
            <a:r>
              <a:rPr lang="en-US" altLang="zh-TW" sz="2000" dirty="0" smtClean="0"/>
              <a:t>[14</a:t>
            </a:r>
            <a:r>
              <a:rPr lang="en-US" altLang="zh-TW" sz="2000" dirty="0"/>
              <a:t>] also </a:t>
            </a:r>
            <a:r>
              <a:rPr lang="en-US" altLang="zh-TW" sz="2000" dirty="0" smtClean="0"/>
              <a:t>reviews cloud </a:t>
            </a:r>
            <a:r>
              <a:rPr lang="en-US" altLang="zh-TW" sz="2000" dirty="0"/>
              <a:t>auto-scaling approaches and presents a combination </a:t>
            </a:r>
            <a:r>
              <a:rPr lang="en-US" altLang="zh-TW" sz="2000" dirty="0" smtClean="0"/>
              <a:t>of fuzzy </a:t>
            </a:r>
            <a:r>
              <a:rPr lang="en-US" altLang="zh-TW" sz="2000" dirty="0"/>
              <a:t>logic controller with </a:t>
            </a:r>
            <a:r>
              <a:rPr lang="en-US" altLang="zh-TW" sz="2000" dirty="0" smtClean="0"/>
              <a:t>reinforcement learning </a:t>
            </a:r>
            <a:r>
              <a:rPr lang="en-US" altLang="zh-TW" sz="2000" dirty="0"/>
              <a:t>for </a:t>
            </a:r>
            <a:r>
              <a:rPr lang="en-US" altLang="zh-TW" sz="2000" dirty="0" smtClean="0"/>
              <a:t>auto-scaling Cloud/OpenStack-based </a:t>
            </a:r>
            <a:r>
              <a:rPr lang="en-US" altLang="zh-TW" sz="2000" dirty="0"/>
              <a:t>infrastructure based on HTTP traffic load. </a:t>
            </a:r>
            <a:endParaRPr lang="en-US" altLang="zh-TW" sz="2000" dirty="0" smtClean="0"/>
          </a:p>
          <a:p>
            <a:r>
              <a:rPr lang="en-US" altLang="zh-TW" sz="2000" dirty="0"/>
              <a:t>It proposes a model-driven approach that focuses on attempting </a:t>
            </a:r>
            <a:r>
              <a:rPr lang="en-US" altLang="zh-TW" sz="2000" dirty="0" smtClean="0"/>
              <a:t>to converge </a:t>
            </a:r>
            <a:r>
              <a:rPr lang="en-US" altLang="zh-TW" sz="2000" dirty="0"/>
              <a:t>resource </a:t>
            </a:r>
            <a:r>
              <a:rPr lang="en-US" altLang="zh-TW" sz="2000" dirty="0" err="1"/>
              <a:t>utilisation</a:t>
            </a:r>
            <a:r>
              <a:rPr lang="en-US" altLang="zh-TW" sz="2000" dirty="0"/>
              <a:t> to an optimal policy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18</a:t>
            </a:fld>
            <a:endParaRPr lang="en-US" altLang="zh-TW"/>
          </a:p>
        </p:txBody>
      </p:sp>
      <p:sp>
        <p:nvSpPr>
          <p:cNvPr id="5" name="文字方塊 4"/>
          <p:cNvSpPr txBox="1"/>
          <p:nvPr/>
        </p:nvSpPr>
        <p:spPr>
          <a:xfrm>
            <a:off x="470842" y="5662394"/>
            <a:ext cx="8363271" cy="646331"/>
          </a:xfrm>
          <a:prstGeom prst="rect">
            <a:avLst/>
          </a:prstGeom>
          <a:noFill/>
        </p:spPr>
        <p:txBody>
          <a:bodyPr wrap="square" rtlCol="0">
            <a:spAutoFit/>
          </a:bodyPr>
          <a:lstStyle/>
          <a:p>
            <a:r>
              <a:rPr lang="en-US" altLang="zh-TW" sz="1200" dirty="0"/>
              <a:t>[14] H. </a:t>
            </a:r>
            <a:r>
              <a:rPr lang="en-US" altLang="zh-TW" sz="1200" dirty="0" err="1"/>
              <a:t>Arabnejad</a:t>
            </a:r>
            <a:r>
              <a:rPr lang="en-US" altLang="zh-TW" sz="1200" dirty="0"/>
              <a:t>, C. </a:t>
            </a:r>
            <a:r>
              <a:rPr lang="en-US" altLang="zh-TW" sz="1200" dirty="0" err="1"/>
              <a:t>Pahl</a:t>
            </a:r>
            <a:r>
              <a:rPr lang="en-US" altLang="zh-TW" sz="1200" dirty="0"/>
              <a:t>, P. </a:t>
            </a:r>
            <a:r>
              <a:rPr lang="en-US" altLang="zh-TW" sz="1200" dirty="0" err="1"/>
              <a:t>Jamshidi</a:t>
            </a:r>
            <a:r>
              <a:rPr lang="en-US" altLang="zh-TW" sz="1200" dirty="0"/>
              <a:t>, and G. Estrada, “A comparison of reinforcement learning techniques for fuzzy cloud </a:t>
            </a:r>
            <a:r>
              <a:rPr lang="en-US" altLang="zh-TW" sz="1200" dirty="0" err="1"/>
              <a:t>autoscaling</a:t>
            </a:r>
            <a:r>
              <a:rPr lang="en-US" altLang="zh-TW" sz="1200" dirty="0"/>
              <a:t>,” in Proceedings of the 17th IEEE/ACM International Symposium on Cluster, Cloud and Grid Computing, ser. </a:t>
            </a:r>
            <a:r>
              <a:rPr lang="en-US" altLang="zh-TW" sz="1200" dirty="0" err="1"/>
              <a:t>CCGrid</a:t>
            </a:r>
            <a:r>
              <a:rPr lang="en-US" altLang="zh-TW" sz="1200" dirty="0"/>
              <a:t> ’17. Piscataway, NJ, USA: IEEE Press, 2017, pp. 64–73</a:t>
            </a:r>
            <a:endParaRPr lang="zh-TW" altLang="en-US" sz="1200" dirty="0"/>
          </a:p>
        </p:txBody>
      </p:sp>
    </p:spTree>
    <p:extLst>
      <p:ext uri="{BB962C8B-B14F-4D97-AF65-F5344CB8AC3E}">
        <p14:creationId xmlns:p14="http://schemas.microsoft.com/office/powerpoint/2010/main" val="2432953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Measuring the performance of container</a:t>
            </a:r>
            <a:endParaRPr lang="zh-TW" altLang="en-US" dirty="0"/>
          </a:p>
        </p:txBody>
      </p:sp>
      <p:sp>
        <p:nvSpPr>
          <p:cNvPr id="3" name="內容版面配置區 2"/>
          <p:cNvSpPr>
            <a:spLocks noGrp="1"/>
          </p:cNvSpPr>
          <p:nvPr>
            <p:ph idx="1"/>
          </p:nvPr>
        </p:nvSpPr>
        <p:spPr/>
        <p:txBody>
          <a:bodyPr/>
          <a:lstStyle/>
          <a:p>
            <a:r>
              <a:rPr lang="en-US" altLang="zh-TW" sz="2000" dirty="0"/>
              <a:t>There has been a variety of efforts that have measured </a:t>
            </a:r>
            <a:r>
              <a:rPr lang="en-US" altLang="zh-TW" sz="2000" dirty="0" smtClean="0"/>
              <a:t>the performance </a:t>
            </a:r>
            <a:r>
              <a:rPr lang="en-US" altLang="zh-TW" sz="2000" dirty="0"/>
              <a:t>of container technologies [15]. </a:t>
            </a:r>
            <a:endParaRPr lang="en-US" altLang="zh-TW" sz="2000" dirty="0" smtClean="0"/>
          </a:p>
          <a:p>
            <a:r>
              <a:rPr lang="en-US" altLang="zh-TW" sz="2000" dirty="0"/>
              <a:t>These have </a:t>
            </a:r>
            <a:r>
              <a:rPr lang="en-US" altLang="zh-TW" sz="2000" dirty="0" smtClean="0"/>
              <a:t>mostly focused </a:t>
            </a:r>
            <a:r>
              <a:rPr lang="en-US" altLang="zh-TW" sz="2000" dirty="0"/>
              <a:t>on either comparing </a:t>
            </a:r>
            <a:r>
              <a:rPr lang="en-US" altLang="zh-TW" sz="2000" dirty="0" smtClean="0"/>
              <a:t>the performance </a:t>
            </a:r>
            <a:r>
              <a:rPr lang="en-US" altLang="zh-TW" sz="2000" dirty="0"/>
              <a:t>of running </a:t>
            </a:r>
            <a:r>
              <a:rPr lang="en-US" altLang="zh-TW" sz="2000" dirty="0" err="1"/>
              <a:t>containerised</a:t>
            </a:r>
            <a:r>
              <a:rPr lang="en-US" altLang="zh-TW" sz="2000" dirty="0"/>
              <a:t> applications against that achieved by running the </a:t>
            </a:r>
            <a:r>
              <a:rPr lang="en-US" altLang="zh-TW" sz="2000" dirty="0" smtClean="0"/>
              <a:t>standard versions </a:t>
            </a:r>
            <a:r>
              <a:rPr lang="en-US" altLang="zh-TW" sz="2000" dirty="0"/>
              <a:t>of the same applications on virtual machines </a:t>
            </a:r>
            <a:r>
              <a:rPr lang="en-US" altLang="zh-TW" sz="2000" dirty="0" smtClean="0"/>
              <a:t>VMs, and/or</a:t>
            </a:r>
            <a:r>
              <a:rPr lang="en-US" altLang="zh-TW" sz="2000" dirty="0"/>
              <a:t> </a:t>
            </a:r>
            <a:r>
              <a:rPr lang="en-US" altLang="zh-TW" sz="2000" dirty="0" smtClean="0"/>
              <a:t>physical </a:t>
            </a:r>
            <a:r>
              <a:rPr lang="en-US" altLang="zh-TW" sz="2000" dirty="0"/>
              <a:t>servers, or assessing their isolation capabilities, i.e. </a:t>
            </a:r>
            <a:r>
              <a:rPr lang="en-US" altLang="zh-TW" sz="2000" dirty="0" smtClean="0"/>
              <a:t>how the </a:t>
            </a:r>
            <a:r>
              <a:rPr lang="en-US" altLang="zh-TW" sz="2000" dirty="0"/>
              <a:t>performance of an application running on a container or </a:t>
            </a:r>
            <a:r>
              <a:rPr lang="en-US" altLang="zh-TW" sz="2000" dirty="0" smtClean="0"/>
              <a:t>on a </a:t>
            </a:r>
            <a:r>
              <a:rPr lang="en-US" altLang="zh-TW" sz="2000" dirty="0"/>
              <a:t>VM is impacted by external load in the same computing node. </a:t>
            </a:r>
            <a:endParaRPr lang="en-US" altLang="zh-TW" sz="2000" dirty="0" smtClean="0"/>
          </a:p>
          <a:p>
            <a:r>
              <a:rPr lang="en-US" altLang="zh-TW" sz="2000" dirty="0" err="1"/>
              <a:t>Quetier</a:t>
            </a:r>
            <a:r>
              <a:rPr lang="en-US" altLang="zh-TW" sz="2000" dirty="0"/>
              <a:t> et al. [16] were among the first to highlight the performance advantages of using kernel-level virtualization of </a:t>
            </a:r>
            <a:r>
              <a:rPr lang="en-US" altLang="zh-TW" sz="2000" dirty="0" smtClean="0"/>
              <a:t>computing resources</a:t>
            </a:r>
            <a:r>
              <a:rPr lang="en-US" altLang="zh-TW" sz="2000" dirty="0"/>
              <a:t>. They showed that this approach provides much </a:t>
            </a:r>
            <a:r>
              <a:rPr lang="en-US" altLang="zh-TW" sz="2000" dirty="0" smtClean="0"/>
              <a:t>better start-up </a:t>
            </a:r>
            <a:r>
              <a:rPr lang="en-US" altLang="zh-TW" sz="2000" dirty="0"/>
              <a:t>time for applications, thus helping to achieve </a:t>
            </a:r>
            <a:r>
              <a:rPr lang="en-US" altLang="zh-TW" sz="2000" dirty="0" smtClean="0"/>
              <a:t>flexibility and </a:t>
            </a:r>
            <a:r>
              <a:rPr lang="en-US" altLang="zh-TW" sz="2000" dirty="0"/>
              <a:t>scalability </a:t>
            </a:r>
            <a:r>
              <a:rPr lang="en-US" altLang="zh-TW" sz="2000" dirty="0" smtClean="0"/>
              <a:t>.</a:t>
            </a: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19</a:t>
            </a:fld>
            <a:endParaRPr lang="en-US" altLang="zh-TW"/>
          </a:p>
        </p:txBody>
      </p:sp>
      <p:sp>
        <p:nvSpPr>
          <p:cNvPr id="5" name="文字方塊 4"/>
          <p:cNvSpPr txBox="1"/>
          <p:nvPr/>
        </p:nvSpPr>
        <p:spPr>
          <a:xfrm>
            <a:off x="480007" y="6033184"/>
            <a:ext cx="8663993" cy="830997"/>
          </a:xfrm>
          <a:prstGeom prst="rect">
            <a:avLst/>
          </a:prstGeom>
          <a:noFill/>
        </p:spPr>
        <p:txBody>
          <a:bodyPr wrap="square" rtlCol="0">
            <a:spAutoFit/>
          </a:bodyPr>
          <a:lstStyle/>
          <a:p>
            <a:r>
              <a:rPr lang="en-US" altLang="zh-TW" sz="1200" dirty="0"/>
              <a:t>[15] J. </a:t>
            </a:r>
            <a:r>
              <a:rPr lang="en-US" altLang="zh-TW" sz="1200" dirty="0" err="1"/>
              <a:t>Nickoloff</a:t>
            </a:r>
            <a:r>
              <a:rPr lang="en-US" altLang="zh-TW" sz="1200" dirty="0"/>
              <a:t>. (2016, Nov) Evaluating container platforms at scale. Retrieved from Medium, June 2018. [Online]. Available: https://medium.com/on-docker/ evaluating-container-platforms-at-scale-5e7b44d93f2c</a:t>
            </a:r>
          </a:p>
          <a:p>
            <a:r>
              <a:rPr lang="en-US" altLang="zh-TW" sz="1200" dirty="0"/>
              <a:t>[16] B. </a:t>
            </a:r>
            <a:r>
              <a:rPr lang="en-US" altLang="zh-TW" sz="1200" dirty="0" err="1"/>
              <a:t>Quetier</a:t>
            </a:r>
            <a:r>
              <a:rPr lang="en-US" altLang="zh-TW" sz="1200" dirty="0"/>
              <a:t>, V. </a:t>
            </a:r>
            <a:r>
              <a:rPr lang="en-US" altLang="zh-TW" sz="1200" dirty="0" err="1"/>
              <a:t>Neri</a:t>
            </a:r>
            <a:r>
              <a:rPr lang="en-US" altLang="zh-TW" sz="1200" dirty="0"/>
              <a:t>, and F. </a:t>
            </a:r>
            <a:r>
              <a:rPr lang="en-US" altLang="zh-TW" sz="1200" dirty="0" err="1"/>
              <a:t>Cappello</a:t>
            </a:r>
            <a:r>
              <a:rPr lang="en-US" altLang="zh-TW" sz="1200" dirty="0"/>
              <a:t>, “Scalability comparison of four host virtualization tools,” Journal of Grid Computing, vol. 5, no. 1, pp. 83–98, Apr. 2007</a:t>
            </a:r>
            <a:endParaRPr lang="zh-TW" altLang="en-US" sz="1200" dirty="0"/>
          </a:p>
        </p:txBody>
      </p:sp>
    </p:spTree>
    <p:extLst>
      <p:ext uri="{BB962C8B-B14F-4D97-AF65-F5344CB8AC3E}">
        <p14:creationId xmlns:p14="http://schemas.microsoft.com/office/powerpoint/2010/main" val="552578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a:xfrm>
            <a:off x="457200" y="1600200"/>
            <a:ext cx="8229600" cy="4756150"/>
          </a:xfrm>
        </p:spPr>
        <p:txBody>
          <a:bodyPr/>
          <a:lstStyle/>
          <a:p>
            <a:r>
              <a:rPr lang="en-US" altLang="zh-TW" dirty="0">
                <a:hlinkClick r:id="rId2" action="ppaction://hlinksldjump"/>
              </a:rPr>
              <a:t>Author</a:t>
            </a:r>
            <a:endParaRPr lang="en-US" altLang="zh-TW" dirty="0"/>
          </a:p>
          <a:p>
            <a:r>
              <a:rPr lang="en-US" altLang="zh-TW" dirty="0">
                <a:hlinkClick r:id="rId3" action="ppaction://hlinksldjump"/>
              </a:rPr>
              <a:t>Abstract</a:t>
            </a:r>
            <a:endParaRPr lang="en-US" altLang="zh-TW" dirty="0"/>
          </a:p>
          <a:p>
            <a:r>
              <a:rPr lang="en-US" altLang="zh-TW" dirty="0">
                <a:hlinkClick r:id="rId4" action="ppaction://hlinksldjump"/>
              </a:rPr>
              <a:t>Introduction</a:t>
            </a:r>
            <a:endParaRPr lang="en-US" altLang="zh-TW" dirty="0"/>
          </a:p>
          <a:p>
            <a:r>
              <a:rPr lang="en-US" altLang="zh-TW" dirty="0" smtClean="0">
                <a:hlinkClick r:id="rId5" action="ppaction://hlinksldjump"/>
              </a:rPr>
              <a:t>Related Work</a:t>
            </a:r>
            <a:endParaRPr lang="en-US" altLang="zh-TW" dirty="0" smtClean="0"/>
          </a:p>
          <a:p>
            <a:r>
              <a:rPr lang="en-US" altLang="zh-TW" dirty="0" smtClean="0">
                <a:hlinkClick r:id="rId6" action="ppaction://hlinksldjump"/>
              </a:rPr>
              <a:t>ATHENA Platform</a:t>
            </a:r>
            <a:endParaRPr lang="en-US" altLang="zh-TW" dirty="0" smtClean="0"/>
          </a:p>
          <a:p>
            <a:r>
              <a:rPr lang="en-US" altLang="zh-TW" dirty="0" smtClean="0">
                <a:hlinkClick r:id="rId7" action="ppaction://hlinksldjump"/>
              </a:rPr>
              <a:t>Requirements for Scaling ATHENA</a:t>
            </a:r>
            <a:endParaRPr lang="en-US" altLang="zh-TW" dirty="0"/>
          </a:p>
          <a:p>
            <a:r>
              <a:rPr lang="en-US" altLang="zh-TW" dirty="0" smtClean="0">
                <a:hlinkClick r:id="rId8" action="ppaction://hlinksldjump"/>
              </a:rPr>
              <a:t>Auto-scaling ATHENA on the Cloud</a:t>
            </a:r>
            <a:endParaRPr lang="en-US" altLang="zh-TW" dirty="0" smtClean="0"/>
          </a:p>
          <a:p>
            <a:r>
              <a:rPr lang="en-US" altLang="zh-TW" dirty="0" smtClean="0">
                <a:hlinkClick r:id="rId9" action="ppaction://hlinksldjump"/>
              </a:rPr>
              <a:t>Results and Findings</a:t>
            </a:r>
            <a:endParaRPr lang="en-US" altLang="zh-TW" dirty="0"/>
          </a:p>
          <a:p>
            <a:r>
              <a:rPr lang="en-US" altLang="zh-TW" dirty="0" smtClean="0">
                <a:hlinkClick r:id="rId10" action="ppaction://hlinksldjump"/>
              </a:rPr>
              <a:t>Conclusions and Future Work</a:t>
            </a:r>
            <a:endParaRPr lang="en-US" altLang="zh-TW"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2</a:t>
            </a:fld>
            <a:endParaRPr lang="en-US" altLang="zh-TW" dirty="0"/>
          </a:p>
        </p:txBody>
      </p:sp>
    </p:spTree>
    <p:extLst>
      <p:ext uri="{BB962C8B-B14F-4D97-AF65-F5344CB8AC3E}">
        <p14:creationId xmlns:p14="http://schemas.microsoft.com/office/powerpoint/2010/main" val="2474285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Performance between different environments</a:t>
            </a:r>
            <a:endParaRPr lang="zh-TW" altLang="en-US" dirty="0"/>
          </a:p>
        </p:txBody>
      </p:sp>
      <p:sp>
        <p:nvSpPr>
          <p:cNvPr id="3" name="內容版面配置區 2"/>
          <p:cNvSpPr>
            <a:spLocks noGrp="1"/>
          </p:cNvSpPr>
          <p:nvPr>
            <p:ph idx="1"/>
          </p:nvPr>
        </p:nvSpPr>
        <p:spPr/>
        <p:txBody>
          <a:bodyPr/>
          <a:lstStyle/>
          <a:p>
            <a:r>
              <a:rPr lang="en-US" altLang="zh-TW" sz="2000" dirty="0"/>
              <a:t>Other works focused on assessing the performance penalties</a:t>
            </a:r>
            <a:br>
              <a:rPr lang="en-US" altLang="zh-TW" sz="2000" dirty="0"/>
            </a:br>
            <a:r>
              <a:rPr lang="en-US" altLang="zh-TW" sz="2000" dirty="0"/>
              <a:t>incurred by container based technologies and virtual machines</a:t>
            </a:r>
            <a:br>
              <a:rPr lang="en-US" altLang="zh-TW" sz="2000" dirty="0"/>
            </a:br>
            <a:r>
              <a:rPr lang="en-US" altLang="zh-TW" sz="2000" dirty="0"/>
              <a:t>when particular physical resources are under load. </a:t>
            </a:r>
            <a:r>
              <a:rPr lang="en-US" altLang="zh-TW" sz="2000" dirty="0" err="1"/>
              <a:t>Morabito</a:t>
            </a:r>
            <a:r>
              <a:rPr lang="en-US" altLang="zh-TW" sz="2000" dirty="0"/>
              <a:t> et</a:t>
            </a:r>
            <a:br>
              <a:rPr lang="en-US" altLang="zh-TW" sz="2000" dirty="0"/>
            </a:br>
            <a:r>
              <a:rPr lang="en-US" altLang="zh-TW" sz="2000" dirty="0"/>
              <a:t>al. [17] showed that container-based solutions perform better </a:t>
            </a:r>
            <a:r>
              <a:rPr lang="en-US" altLang="zh-TW" sz="2000" dirty="0" smtClean="0"/>
              <a:t>than their </a:t>
            </a:r>
            <a:r>
              <a:rPr lang="en-US" altLang="zh-TW" sz="2000" dirty="0"/>
              <a:t>VM-based counterparts </a:t>
            </a:r>
            <a:r>
              <a:rPr lang="en-US" altLang="zh-TW" sz="2000" dirty="0" smtClean="0"/>
              <a:t>.</a:t>
            </a:r>
          </a:p>
          <a:p>
            <a:r>
              <a:rPr lang="en-US" altLang="zh-TW" sz="2000" dirty="0" err="1"/>
              <a:t>Felter</a:t>
            </a:r>
            <a:r>
              <a:rPr lang="en-US" altLang="zh-TW" sz="2000" dirty="0"/>
              <a:t> et al. [18] used the </a:t>
            </a:r>
            <a:r>
              <a:rPr lang="en-US" altLang="zh-TW" sz="2000" dirty="0" err="1" smtClean="0"/>
              <a:t>SysBench</a:t>
            </a:r>
            <a:r>
              <a:rPr lang="en-US" altLang="zh-TW" sz="2000" dirty="0"/>
              <a:t> </a:t>
            </a:r>
            <a:r>
              <a:rPr lang="en-US" altLang="zh-TW" sz="2000" dirty="0" smtClean="0"/>
              <a:t>OLTP </a:t>
            </a:r>
            <a:r>
              <a:rPr lang="en-US" altLang="zh-TW" sz="2000" dirty="0"/>
              <a:t>benchmark on a single instance of the MySQL </a:t>
            </a:r>
            <a:r>
              <a:rPr lang="en-US" altLang="zh-TW" sz="2000" dirty="0" smtClean="0"/>
              <a:t>database management </a:t>
            </a:r>
            <a:r>
              <a:rPr lang="en-US" altLang="zh-TW" sz="2000" dirty="0"/>
              <a:t>system, considering virtualized environments </a:t>
            </a:r>
            <a:r>
              <a:rPr lang="en-US" altLang="zh-TW" sz="2000" dirty="0" smtClean="0"/>
              <a:t>based on </a:t>
            </a:r>
            <a:r>
              <a:rPr lang="en-US" altLang="zh-TW" sz="2000" dirty="0"/>
              <a:t>containers and VMs. Their results showed that the use </a:t>
            </a:r>
            <a:r>
              <a:rPr lang="en-US" altLang="zh-TW" sz="2000" dirty="0" smtClean="0"/>
              <a:t>of containers </a:t>
            </a:r>
            <a:r>
              <a:rPr lang="en-US" altLang="zh-TW" sz="2000" dirty="0"/>
              <a:t>gives rise to a very small degradation in </a:t>
            </a:r>
            <a:r>
              <a:rPr lang="en-US" altLang="zh-TW" sz="2000" dirty="0" smtClean="0"/>
              <a:t>performance, when </a:t>
            </a:r>
            <a:r>
              <a:rPr lang="en-US" altLang="zh-TW" sz="2000" dirty="0"/>
              <a:t>compared to a system that uses no virtualization technology </a:t>
            </a:r>
            <a:r>
              <a:rPr lang="en-US" altLang="zh-TW" sz="2000" dirty="0" smtClean="0"/>
              <a:t>.</a:t>
            </a:r>
          </a:p>
          <a:p>
            <a:r>
              <a:rPr lang="en-US" altLang="zh-TW" sz="2000" dirty="0"/>
              <a:t>On the other hand, using vanilla Infrastructure-as-a-Service (</a:t>
            </a:r>
            <a:r>
              <a:rPr lang="en-US" altLang="zh-TW" sz="2000" dirty="0" smtClean="0"/>
              <a:t>IaaS) platforms </a:t>
            </a:r>
            <a:r>
              <a:rPr lang="en-US" altLang="zh-TW" sz="2000" dirty="0"/>
              <a:t>and creating, configuring and deploying instances, </a:t>
            </a:r>
            <a:r>
              <a:rPr lang="en-US" altLang="zh-TW" sz="2000" dirty="0" smtClean="0"/>
              <a:t>this overhead </a:t>
            </a:r>
            <a:r>
              <a:rPr lang="en-US" altLang="zh-TW" sz="2000" dirty="0"/>
              <a:t>can be as high as 40%.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20</a:t>
            </a:fld>
            <a:endParaRPr lang="en-US" altLang="zh-TW"/>
          </a:p>
        </p:txBody>
      </p:sp>
      <p:sp>
        <p:nvSpPr>
          <p:cNvPr id="5" name="文字方塊 4"/>
          <p:cNvSpPr txBox="1"/>
          <p:nvPr/>
        </p:nvSpPr>
        <p:spPr>
          <a:xfrm>
            <a:off x="480007" y="6033184"/>
            <a:ext cx="8663993" cy="1015663"/>
          </a:xfrm>
          <a:prstGeom prst="rect">
            <a:avLst/>
          </a:prstGeom>
          <a:noFill/>
        </p:spPr>
        <p:txBody>
          <a:bodyPr wrap="square" rtlCol="0">
            <a:spAutoFit/>
          </a:bodyPr>
          <a:lstStyle/>
          <a:p>
            <a:r>
              <a:rPr lang="en-US" altLang="zh-TW" sz="1200" dirty="0"/>
              <a:t>[17] R. </a:t>
            </a:r>
            <a:r>
              <a:rPr lang="en-US" altLang="zh-TW" sz="1200" dirty="0" err="1"/>
              <a:t>Morabito</a:t>
            </a:r>
            <a:r>
              <a:rPr lang="en-US" altLang="zh-TW" sz="1200" dirty="0"/>
              <a:t>, J. </a:t>
            </a:r>
            <a:r>
              <a:rPr lang="en-US" altLang="zh-TW" sz="1200" dirty="0" err="1"/>
              <a:t>Kjllman</a:t>
            </a:r>
            <a:r>
              <a:rPr lang="en-US" altLang="zh-TW" sz="1200" dirty="0"/>
              <a:t>, and M. </a:t>
            </a:r>
            <a:r>
              <a:rPr lang="en-US" altLang="zh-TW" sz="1200" dirty="0" err="1"/>
              <a:t>Komu</a:t>
            </a:r>
            <a:r>
              <a:rPr lang="en-US" altLang="zh-TW" sz="1200" dirty="0"/>
              <a:t>, “Hypervisors vs. lightweight virtualization: A performance comparison,” in 2015 IEEE International Conference on Cloud Engineering, March 2015, pp. 386–393. </a:t>
            </a:r>
            <a:endParaRPr lang="en-US" altLang="zh-TW" sz="1200" dirty="0" smtClean="0"/>
          </a:p>
          <a:p>
            <a:r>
              <a:rPr lang="en-US" altLang="zh-TW" sz="1200" dirty="0" smtClean="0"/>
              <a:t>[</a:t>
            </a:r>
            <a:r>
              <a:rPr lang="en-US" altLang="zh-TW" sz="1200" dirty="0"/>
              <a:t>18] W. </a:t>
            </a:r>
            <a:r>
              <a:rPr lang="en-US" altLang="zh-TW" sz="1200" dirty="0" err="1"/>
              <a:t>Felter</a:t>
            </a:r>
            <a:r>
              <a:rPr lang="en-US" altLang="zh-TW" sz="1200" dirty="0"/>
              <a:t>, A. Ferreira, R. </a:t>
            </a:r>
            <a:r>
              <a:rPr lang="en-US" altLang="zh-TW" sz="1200" dirty="0" err="1"/>
              <a:t>Rajamony</a:t>
            </a:r>
            <a:r>
              <a:rPr lang="en-US" altLang="zh-TW" sz="1200" dirty="0"/>
              <a:t>, and J. Rubio, “An updated performance comparison of virtual machines and </a:t>
            </a:r>
            <a:r>
              <a:rPr lang="en-US" altLang="zh-TW" sz="1200" dirty="0" err="1"/>
              <a:t>linux</a:t>
            </a:r>
            <a:r>
              <a:rPr lang="en-US" altLang="zh-TW" sz="1200" dirty="0"/>
              <a:t> containers,” in 2015 IEEE International Symposium on Performance Analysis of Systems and Software (ISPASS), 2015, pp. 171–172.</a:t>
            </a:r>
            <a:endParaRPr lang="zh-TW" altLang="en-US" sz="1200" dirty="0"/>
          </a:p>
        </p:txBody>
      </p:sp>
    </p:spTree>
    <p:extLst>
      <p:ext uri="{BB962C8B-B14F-4D97-AF65-F5344CB8AC3E}">
        <p14:creationId xmlns:p14="http://schemas.microsoft.com/office/powerpoint/2010/main" val="903730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Isolation capability of container technology</a:t>
            </a:r>
            <a:endParaRPr lang="zh-TW" altLang="en-US" dirty="0"/>
          </a:p>
        </p:txBody>
      </p:sp>
      <p:sp>
        <p:nvSpPr>
          <p:cNvPr id="3" name="內容版面配置區 2"/>
          <p:cNvSpPr>
            <a:spLocks noGrp="1"/>
          </p:cNvSpPr>
          <p:nvPr>
            <p:ph idx="1"/>
          </p:nvPr>
        </p:nvSpPr>
        <p:spPr/>
        <p:txBody>
          <a:bodyPr/>
          <a:lstStyle/>
          <a:p>
            <a:r>
              <a:rPr lang="en-US" altLang="zh-TW" sz="1800" dirty="0"/>
              <a:t>Xavier et al. [19] compared the performance isolation capabilities of several container technologies, and compared them </a:t>
            </a:r>
            <a:r>
              <a:rPr lang="en-US" altLang="zh-TW" sz="1800" dirty="0" smtClean="0"/>
              <a:t>against the </a:t>
            </a:r>
            <a:r>
              <a:rPr lang="en-US" altLang="zh-TW" sz="1800" dirty="0"/>
              <a:t>performance isolation provided by virtualization </a:t>
            </a:r>
            <a:r>
              <a:rPr lang="en-US" altLang="zh-TW" sz="1800" dirty="0" smtClean="0"/>
              <a:t>technologies.</a:t>
            </a:r>
          </a:p>
          <a:p>
            <a:r>
              <a:rPr lang="en-US" altLang="zh-TW" sz="1800" dirty="0" smtClean="0"/>
              <a:t> They </a:t>
            </a:r>
            <a:r>
              <a:rPr lang="en-US" altLang="zh-TW" sz="1800" dirty="0"/>
              <a:t>used benchmarking suites with stress tests related to CPU memory, disk and network. Their results showed that container</a:t>
            </a:r>
            <a:br>
              <a:rPr lang="en-US" altLang="zh-TW" sz="1800" dirty="0"/>
            </a:br>
            <a:r>
              <a:rPr lang="en-US" altLang="zh-TW" sz="1800" dirty="0"/>
              <a:t>technologies experience minimal interference regarding the CPU</a:t>
            </a:r>
            <a:r>
              <a:rPr lang="en-US" altLang="zh-TW" sz="1800" dirty="0" smtClean="0"/>
              <a:t>.</a:t>
            </a:r>
          </a:p>
          <a:p>
            <a:r>
              <a:rPr lang="en-US" altLang="zh-TW" sz="1800" dirty="0"/>
              <a:t>On the other hand, other resources suffered more interference </a:t>
            </a:r>
            <a:r>
              <a:rPr lang="en-US" altLang="zh-TW" sz="1800" dirty="0" smtClean="0"/>
              <a:t>when container </a:t>
            </a:r>
            <a:r>
              <a:rPr lang="en-US" altLang="zh-TW" sz="1800" dirty="0"/>
              <a:t>technology was used, as compared to the </a:t>
            </a:r>
            <a:r>
              <a:rPr lang="en-US" altLang="zh-TW" sz="1800" dirty="0" smtClean="0"/>
              <a:t>interference that </a:t>
            </a:r>
            <a:r>
              <a:rPr lang="en-US" altLang="zh-TW" sz="1800" dirty="0"/>
              <a:t>occurs when a VM was used. </a:t>
            </a:r>
          </a:p>
          <a:p>
            <a:r>
              <a:rPr lang="en-US" altLang="zh-TW" sz="1800" dirty="0"/>
              <a:t>In a later work, Xavier et al</a:t>
            </a:r>
            <a:r>
              <a:rPr lang="en-US" altLang="zh-TW" sz="1800" dirty="0" smtClean="0"/>
              <a:t>. [</a:t>
            </a:r>
            <a:r>
              <a:rPr lang="en-US" altLang="zh-TW" sz="1800" dirty="0"/>
              <a:t>20] performed a deeper evaluation of the performance </a:t>
            </a:r>
            <a:r>
              <a:rPr lang="en-US" altLang="zh-TW" sz="1800" dirty="0" smtClean="0"/>
              <a:t>interference that disk-intensive </a:t>
            </a:r>
            <a:r>
              <a:rPr lang="en-US" altLang="zh-TW" sz="1800" dirty="0" err="1" smtClean="0"/>
              <a:t>containerised</a:t>
            </a:r>
            <a:r>
              <a:rPr lang="en-US" altLang="zh-TW" sz="1800" dirty="0" smtClean="0"/>
              <a:t> </a:t>
            </a:r>
            <a:r>
              <a:rPr lang="en-US" altLang="zh-TW" sz="1800" dirty="0"/>
              <a:t>applications suffer under </a:t>
            </a:r>
            <a:r>
              <a:rPr lang="en-US" altLang="zh-TW" sz="1800" dirty="0" smtClean="0"/>
              <a:t>different stress </a:t>
            </a:r>
            <a:r>
              <a:rPr lang="en-US" altLang="zh-TW" sz="1800" dirty="0"/>
              <a:t>scenarios. Their results show that in some scenarios, </a:t>
            </a:r>
            <a:r>
              <a:rPr lang="en-US" altLang="zh-TW" sz="1800" dirty="0" smtClean="0"/>
              <a:t>the performance </a:t>
            </a:r>
            <a:r>
              <a:rPr lang="en-US" altLang="zh-TW" sz="1800" dirty="0"/>
              <a:t>degradation could be as high as 38% </a:t>
            </a:r>
            <a:br>
              <a:rPr lang="en-US" altLang="zh-TW" sz="1800" dirty="0"/>
            </a:br>
            <a:r>
              <a:rPr lang="en-US" altLang="zh-TW" sz="1800" dirty="0"/>
              <a:t/>
            </a:r>
            <a:br>
              <a:rPr lang="en-US" altLang="zh-TW" sz="1800" dirty="0"/>
            </a:br>
            <a:r>
              <a:rPr lang="en-US" altLang="zh-TW" sz="1800" dirty="0"/>
              <a:t> </a:t>
            </a:r>
            <a:br>
              <a:rPr lang="en-US" altLang="zh-TW" sz="1800" dirty="0"/>
            </a:br>
            <a:r>
              <a:rPr lang="en-US" altLang="zh-TW" sz="1800" dirty="0"/>
              <a:t/>
            </a:r>
            <a:br>
              <a:rPr lang="en-US" altLang="zh-TW" sz="1800" dirty="0"/>
            </a:br>
            <a:r>
              <a:rPr lang="en-US" altLang="zh-TW" sz="1800" dirty="0"/>
              <a:t/>
            </a:r>
            <a:br>
              <a:rPr lang="en-US" altLang="zh-TW" sz="1800" dirty="0"/>
            </a:br>
            <a:endParaRPr lang="zh-TW" altLang="en-US" sz="1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21</a:t>
            </a:fld>
            <a:endParaRPr lang="en-US" altLang="zh-TW"/>
          </a:p>
        </p:txBody>
      </p:sp>
      <p:sp>
        <p:nvSpPr>
          <p:cNvPr id="5" name="文字方塊 4"/>
          <p:cNvSpPr txBox="1"/>
          <p:nvPr/>
        </p:nvSpPr>
        <p:spPr>
          <a:xfrm>
            <a:off x="457200" y="5515877"/>
            <a:ext cx="8663993" cy="1200329"/>
          </a:xfrm>
          <a:prstGeom prst="rect">
            <a:avLst/>
          </a:prstGeom>
          <a:noFill/>
        </p:spPr>
        <p:txBody>
          <a:bodyPr wrap="square" rtlCol="0">
            <a:spAutoFit/>
          </a:bodyPr>
          <a:lstStyle/>
          <a:p>
            <a:r>
              <a:rPr lang="en-US" altLang="zh-TW" sz="1200" dirty="0"/>
              <a:t>[19] M. G. Xavier, M. V. </a:t>
            </a:r>
            <a:r>
              <a:rPr lang="en-US" altLang="zh-TW" sz="1200" dirty="0" err="1"/>
              <a:t>Neves</a:t>
            </a:r>
            <a:r>
              <a:rPr lang="en-US" altLang="zh-TW" sz="1200" dirty="0"/>
              <a:t>, F. D. Rossi, T. C. </a:t>
            </a:r>
            <a:r>
              <a:rPr lang="en-US" altLang="zh-TW" sz="1200" dirty="0" err="1"/>
              <a:t>Ferreto</a:t>
            </a:r>
            <a:r>
              <a:rPr lang="en-US" altLang="zh-TW" sz="1200" dirty="0"/>
              <a:t>, T. Lange, and C. A. F. D. Rose, “Performance evaluation of container-based virtualization for high performance computing environments,” in 2013 21st </a:t>
            </a:r>
            <a:r>
              <a:rPr lang="en-US" altLang="zh-TW" sz="1200" dirty="0" err="1"/>
              <a:t>Euromicro</a:t>
            </a:r>
            <a:r>
              <a:rPr lang="en-US" altLang="zh-TW" sz="1200" dirty="0"/>
              <a:t> International Conference on Parallel, Distributed, and Network-Based Processing, 2013, pp. 233–240</a:t>
            </a:r>
            <a:r>
              <a:rPr lang="en-US" altLang="zh-TW" sz="1200" dirty="0" smtClean="0"/>
              <a:t>.</a:t>
            </a:r>
          </a:p>
          <a:p>
            <a:r>
              <a:rPr lang="en-US" altLang="zh-TW" sz="1200" dirty="0" smtClean="0"/>
              <a:t>[</a:t>
            </a:r>
            <a:r>
              <a:rPr lang="en-US" altLang="zh-TW" sz="1200" dirty="0"/>
              <a:t>20] M. G. Xavier, I. C. D. Oliveira, F. D. Rossi, R. D. D. </a:t>
            </a:r>
            <a:r>
              <a:rPr lang="en-US" altLang="zh-TW" sz="1200" dirty="0" err="1"/>
              <a:t>Passos</a:t>
            </a:r>
            <a:r>
              <a:rPr lang="en-US" altLang="zh-TW" sz="1200" dirty="0"/>
              <a:t>, K. J. </a:t>
            </a:r>
            <a:r>
              <a:rPr lang="en-US" altLang="zh-TW" sz="1200" dirty="0" err="1"/>
              <a:t>Matteussi</a:t>
            </a:r>
            <a:r>
              <a:rPr lang="en-US" altLang="zh-TW" sz="1200" dirty="0"/>
              <a:t>, and C. A. F. D. Rose, “A performance isolation analysis of disk-intensive workloads on container-based clouds,” in 2015 23rd </a:t>
            </a:r>
            <a:r>
              <a:rPr lang="en-US" altLang="zh-TW" sz="1200" dirty="0" err="1"/>
              <a:t>Euromicro</a:t>
            </a:r>
            <a:r>
              <a:rPr lang="en-US" altLang="zh-TW" sz="1200" dirty="0"/>
              <a:t> International Conference on Parallel, Distributed, and Network-Based Processing, March 2015, pp. 253–260.</a:t>
            </a:r>
            <a:endParaRPr lang="zh-TW" altLang="en-US" sz="1200" dirty="0"/>
          </a:p>
        </p:txBody>
      </p:sp>
    </p:spTree>
    <p:extLst>
      <p:ext uri="{BB962C8B-B14F-4D97-AF65-F5344CB8AC3E}">
        <p14:creationId xmlns:p14="http://schemas.microsoft.com/office/powerpoint/2010/main" val="4099772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smtClean="0"/>
              <a:t>Overheads of orchestration</a:t>
            </a:r>
            <a:endParaRPr lang="zh-TW" altLang="en-US" dirty="0"/>
          </a:p>
        </p:txBody>
      </p:sp>
      <p:sp>
        <p:nvSpPr>
          <p:cNvPr id="3" name="內容版面配置區 2"/>
          <p:cNvSpPr>
            <a:spLocks noGrp="1"/>
          </p:cNvSpPr>
          <p:nvPr>
            <p:ph idx="1"/>
          </p:nvPr>
        </p:nvSpPr>
        <p:spPr/>
        <p:txBody>
          <a:bodyPr/>
          <a:lstStyle/>
          <a:p>
            <a:r>
              <a:rPr lang="en-US" altLang="zh-TW" sz="2000" dirty="0"/>
              <a:t>There has been minimal work in assessing the overheads </a:t>
            </a:r>
            <a:r>
              <a:rPr lang="en-US" altLang="zh-TW" sz="2000" dirty="0" smtClean="0"/>
              <a:t>induced by </a:t>
            </a:r>
            <a:r>
              <a:rPr lang="en-US" altLang="zh-TW" sz="2000" dirty="0"/>
              <a:t>the use of tools to orchestrate the execution of </a:t>
            </a:r>
            <a:r>
              <a:rPr lang="en-US" altLang="zh-TW" sz="2000" dirty="0" smtClean="0"/>
              <a:t>multiple containers</a:t>
            </a:r>
            <a:r>
              <a:rPr lang="en-US" altLang="zh-TW" sz="2000" dirty="0"/>
              <a:t>. </a:t>
            </a:r>
            <a:endParaRPr lang="en-US" altLang="zh-TW" sz="2000" dirty="0" smtClean="0"/>
          </a:p>
          <a:p>
            <a:r>
              <a:rPr lang="en-US" altLang="zh-TW" sz="2000" dirty="0"/>
              <a:t>[15] assesses the start up time of containers for </a:t>
            </a:r>
            <a:r>
              <a:rPr lang="en-US" altLang="zh-TW" sz="2000" dirty="0" smtClean="0"/>
              <a:t>both Docker </a:t>
            </a:r>
            <a:r>
              <a:rPr lang="en-US" altLang="zh-TW" sz="2000" dirty="0"/>
              <a:t>Swarm and Kubernetes in experiments with as many as 30,000 containers on a cluster of a thousand nodes. </a:t>
            </a:r>
            <a:endParaRPr lang="en-US" altLang="zh-TW" sz="2000" dirty="0" smtClean="0"/>
          </a:p>
          <a:p>
            <a:r>
              <a:rPr lang="en-US" altLang="zh-TW" sz="2000" dirty="0"/>
              <a:t>The </a:t>
            </a:r>
            <a:r>
              <a:rPr lang="en-US" altLang="zh-TW" sz="2000" dirty="0" smtClean="0"/>
              <a:t>results showed </a:t>
            </a:r>
            <a:r>
              <a:rPr lang="en-US" altLang="zh-TW" sz="2000" dirty="0"/>
              <a:t>that more than half of the </a:t>
            </a:r>
            <a:r>
              <a:rPr lang="en-US" altLang="zh-TW" sz="2000" dirty="0">
                <a:solidFill>
                  <a:schemeClr val="accent6">
                    <a:lumMod val="75000"/>
                  </a:schemeClr>
                </a:solidFill>
              </a:rPr>
              <a:t>Docker Swarm </a:t>
            </a:r>
            <a:r>
              <a:rPr lang="en-US" altLang="zh-TW" sz="2000" dirty="0"/>
              <a:t>nodes </a:t>
            </a:r>
            <a:r>
              <a:rPr lang="en-US" altLang="zh-TW" sz="2000" dirty="0" smtClean="0"/>
              <a:t>could start </a:t>
            </a:r>
            <a:r>
              <a:rPr lang="en-US" altLang="zh-TW" sz="2000" dirty="0"/>
              <a:t>a container in less than </a:t>
            </a:r>
            <a:r>
              <a:rPr lang="en-US" altLang="zh-TW" sz="2000" dirty="0">
                <a:solidFill>
                  <a:schemeClr val="accent6">
                    <a:lumMod val="75000"/>
                  </a:schemeClr>
                </a:solidFill>
              </a:rPr>
              <a:t>0.5s</a:t>
            </a:r>
            <a:r>
              <a:rPr lang="en-US" altLang="zh-TW" sz="2000" dirty="0"/>
              <a:t> when the cluster was no </a:t>
            </a:r>
            <a:r>
              <a:rPr lang="en-US" altLang="zh-TW" sz="2000" dirty="0" smtClean="0"/>
              <a:t>more than </a:t>
            </a:r>
            <a:r>
              <a:rPr lang="en-US" altLang="zh-TW" sz="2000" dirty="0">
                <a:solidFill>
                  <a:schemeClr val="accent6">
                    <a:lumMod val="75000"/>
                  </a:schemeClr>
                </a:solidFill>
              </a:rPr>
              <a:t>90% full</a:t>
            </a:r>
            <a:r>
              <a:rPr lang="en-US" altLang="zh-TW" sz="2000" dirty="0"/>
              <a:t>, whilst over half of the </a:t>
            </a:r>
            <a:r>
              <a:rPr lang="en-US" altLang="zh-TW" sz="2000" dirty="0">
                <a:solidFill>
                  <a:schemeClr val="accent3">
                    <a:lumMod val="75000"/>
                  </a:schemeClr>
                </a:solidFill>
              </a:rPr>
              <a:t>Kubernetes</a:t>
            </a:r>
            <a:r>
              <a:rPr lang="en-US" altLang="zh-TW" sz="2000" dirty="0"/>
              <a:t> nodes could </a:t>
            </a:r>
            <a:r>
              <a:rPr lang="en-US" altLang="zh-TW" sz="2000" dirty="0" smtClean="0"/>
              <a:t>only start </a:t>
            </a:r>
            <a:r>
              <a:rPr lang="en-US" altLang="zh-TW" sz="2000" dirty="0"/>
              <a:t>a container in over </a:t>
            </a:r>
            <a:r>
              <a:rPr lang="en-US" altLang="zh-TW" sz="2000" dirty="0">
                <a:solidFill>
                  <a:schemeClr val="accent3">
                    <a:lumMod val="75000"/>
                  </a:schemeClr>
                </a:solidFill>
              </a:rPr>
              <a:t>2s</a:t>
            </a:r>
            <a:r>
              <a:rPr lang="en-US" altLang="zh-TW" sz="2000" dirty="0"/>
              <a:t> when the cluster was </a:t>
            </a:r>
            <a:r>
              <a:rPr lang="en-US" altLang="zh-TW" sz="2000" dirty="0">
                <a:solidFill>
                  <a:schemeClr val="accent3">
                    <a:lumMod val="75000"/>
                  </a:schemeClr>
                </a:solidFill>
              </a:rPr>
              <a:t>50%</a:t>
            </a:r>
            <a:r>
              <a:rPr lang="en-US" altLang="zh-TW" sz="2000" dirty="0"/>
              <a:t> full. </a:t>
            </a:r>
            <a:endParaRPr lang="en-US" altLang="zh-TW" sz="2000" dirty="0" smtClean="0"/>
          </a:p>
          <a:p>
            <a:r>
              <a:rPr lang="en-US" altLang="zh-TW" sz="2000" dirty="0" smtClean="0"/>
              <a:t>They identified </a:t>
            </a:r>
            <a:r>
              <a:rPr lang="en-US" altLang="zh-TW" sz="2000" dirty="0"/>
              <a:t>that if the cluster of Kubernetes nodes was over 90% </a:t>
            </a:r>
            <a:r>
              <a:rPr lang="en-US" altLang="zh-TW" sz="2000" dirty="0" smtClean="0"/>
              <a:t>full, the </a:t>
            </a:r>
            <a:r>
              <a:rPr lang="en-US" altLang="zh-TW" sz="2000" dirty="0"/>
              <a:t>start-up time of containers could exceed 124s and </a:t>
            </a:r>
            <a:r>
              <a:rPr lang="en-US" altLang="zh-TW" sz="2000" dirty="0" smtClean="0"/>
              <a:t>ultimately require </a:t>
            </a:r>
            <a:r>
              <a:rPr lang="en-US" altLang="zh-TW" sz="2000" dirty="0"/>
              <a:t>manual intervention.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22</a:t>
            </a:fld>
            <a:endParaRPr lang="en-US" altLang="zh-TW"/>
          </a:p>
        </p:txBody>
      </p:sp>
      <p:sp>
        <p:nvSpPr>
          <p:cNvPr id="5" name="文字方塊 4"/>
          <p:cNvSpPr txBox="1"/>
          <p:nvPr/>
        </p:nvSpPr>
        <p:spPr>
          <a:xfrm>
            <a:off x="480007" y="6126163"/>
            <a:ext cx="8663993" cy="461665"/>
          </a:xfrm>
          <a:prstGeom prst="rect">
            <a:avLst/>
          </a:prstGeom>
          <a:noFill/>
        </p:spPr>
        <p:txBody>
          <a:bodyPr wrap="square" rtlCol="0">
            <a:spAutoFit/>
          </a:bodyPr>
          <a:lstStyle/>
          <a:p>
            <a:r>
              <a:rPr lang="en-US" altLang="zh-TW" sz="1200" dirty="0"/>
              <a:t>[15] J. </a:t>
            </a:r>
            <a:r>
              <a:rPr lang="en-US" altLang="zh-TW" sz="1200" dirty="0" err="1"/>
              <a:t>Nickoloff</a:t>
            </a:r>
            <a:r>
              <a:rPr lang="en-US" altLang="zh-TW" sz="1200" dirty="0"/>
              <a:t>. (2016, Nov) Evaluating container platforms at scale. Retrieved from Medium, June 2018. [Online]. Available: https://medium.com/on-docker/ </a:t>
            </a:r>
            <a:r>
              <a:rPr lang="en-US" altLang="zh-TW" sz="1200" dirty="0" smtClean="0"/>
              <a:t>evaluating-container-platforms-at-scale-5e7b44d93f2c</a:t>
            </a:r>
            <a:endParaRPr lang="en-US" altLang="zh-TW" sz="1200" dirty="0"/>
          </a:p>
        </p:txBody>
      </p:sp>
    </p:spTree>
    <p:extLst>
      <p:ext uri="{BB962C8B-B14F-4D97-AF65-F5344CB8AC3E}">
        <p14:creationId xmlns:p14="http://schemas.microsoft.com/office/powerpoint/2010/main" val="1307666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ATHENA intro</a:t>
            </a:r>
            <a:endParaRPr lang="zh-TW" altLang="en-US" dirty="0"/>
          </a:p>
        </p:txBody>
      </p:sp>
      <p:sp>
        <p:nvSpPr>
          <p:cNvPr id="3" name="內容版面配置區 2"/>
          <p:cNvSpPr>
            <a:spLocks noGrp="1"/>
          </p:cNvSpPr>
          <p:nvPr>
            <p:ph idx="1"/>
          </p:nvPr>
        </p:nvSpPr>
        <p:spPr/>
        <p:txBody>
          <a:bodyPr/>
          <a:lstStyle/>
          <a:p>
            <a:r>
              <a:rPr lang="en-US" altLang="zh-TW" sz="2400" dirty="0"/>
              <a:t>In supporting auto-scaling, numerous factors need to be considered. </a:t>
            </a:r>
            <a:endParaRPr lang="en-US" altLang="zh-TW" sz="2400" dirty="0" smtClean="0"/>
          </a:p>
          <a:p>
            <a:r>
              <a:rPr lang="en-US" altLang="zh-TW" sz="2400" dirty="0" smtClean="0"/>
              <a:t>One </a:t>
            </a:r>
            <a:r>
              <a:rPr lang="en-US" altLang="zh-TW" sz="2400" dirty="0"/>
              <a:t>key area of concern is the notion of state of the application to be scaled. </a:t>
            </a:r>
            <a:endParaRPr lang="en-US" altLang="zh-TW" sz="2400" dirty="0" smtClean="0"/>
          </a:p>
          <a:p>
            <a:r>
              <a:rPr lang="en-US" altLang="zh-TW" sz="2400" dirty="0" smtClean="0"/>
              <a:t>As </a:t>
            </a:r>
            <a:r>
              <a:rPr lang="en-US" altLang="zh-TW" sz="2400" dirty="0"/>
              <a:t>a case study, we present the ATHENA application and how it was developed and ultimately refactored </a:t>
            </a:r>
            <a:r>
              <a:rPr lang="en-US" altLang="zh-TW" sz="2400" dirty="0" smtClean="0"/>
              <a:t>to support </a:t>
            </a:r>
            <a:r>
              <a:rPr lang="en-US" altLang="zh-TW" sz="2400" dirty="0"/>
              <a:t>auto-scaling across the Cloud.</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23</a:t>
            </a:fld>
            <a:endParaRPr lang="en-US" altLang="zh-TW"/>
          </a:p>
        </p:txBody>
      </p:sp>
    </p:spTree>
    <p:extLst>
      <p:ext uri="{BB962C8B-B14F-4D97-AF65-F5344CB8AC3E}">
        <p14:creationId xmlns:p14="http://schemas.microsoft.com/office/powerpoint/2010/main" val="2416150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ATHENA platform</a:t>
            </a:r>
            <a:endParaRPr lang="zh-TW" altLang="en-US" dirty="0"/>
          </a:p>
        </p:txBody>
      </p:sp>
      <p:sp>
        <p:nvSpPr>
          <p:cNvPr id="3" name="文字版面配置區 2"/>
          <p:cNvSpPr>
            <a:spLocks noGrp="1"/>
          </p:cNvSpPr>
          <p:nvPr>
            <p:ph type="body" idx="1"/>
          </p:nvPr>
        </p:nvSpPr>
        <p:spPr/>
        <p:txBody>
          <a:bodyPr/>
          <a:lstStyle/>
          <a:p>
            <a:endParaRPr lang="zh-TW" altLang="en-US" sz="4800" dirty="0"/>
          </a:p>
        </p:txBody>
      </p:sp>
      <p:sp>
        <p:nvSpPr>
          <p:cNvPr id="4" name="投影片編號版面配置區 3"/>
          <p:cNvSpPr>
            <a:spLocks noGrp="1"/>
          </p:cNvSpPr>
          <p:nvPr>
            <p:ph type="sldNum" sz="quarter" idx="12"/>
          </p:nvPr>
        </p:nvSpPr>
        <p:spPr/>
        <p:txBody>
          <a:bodyPr/>
          <a:lstStyle/>
          <a:p>
            <a:fld id="{3FA20CEC-273E-4460-909B-ED48F5635E5D}" type="slidenum">
              <a:rPr lang="en-US" altLang="zh-TW" smtClean="0"/>
              <a:pPr/>
              <a:t>24</a:t>
            </a:fld>
            <a:endParaRPr lang="en-US" altLang="zh-TW"/>
          </a:p>
        </p:txBody>
      </p:sp>
    </p:spTree>
    <p:extLst>
      <p:ext uri="{BB962C8B-B14F-4D97-AF65-F5344CB8AC3E}">
        <p14:creationId xmlns:p14="http://schemas.microsoft.com/office/powerpoint/2010/main" val="1574498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ATHENA platform</a:t>
            </a:r>
            <a:endParaRPr lang="zh-TW" altLang="en-US" dirty="0"/>
          </a:p>
        </p:txBody>
      </p:sp>
      <p:sp>
        <p:nvSpPr>
          <p:cNvPr id="3" name="內容版面配置區 2"/>
          <p:cNvSpPr>
            <a:spLocks noGrp="1"/>
          </p:cNvSpPr>
          <p:nvPr>
            <p:ph idx="1"/>
          </p:nvPr>
        </p:nvSpPr>
        <p:spPr/>
        <p:txBody>
          <a:bodyPr/>
          <a:lstStyle/>
          <a:p>
            <a:r>
              <a:rPr lang="en-US" altLang="zh-TW" sz="2000" dirty="0"/>
              <a:t>ATHENA is a state-of-the-art, purpose-built system </a:t>
            </a:r>
            <a:r>
              <a:rPr lang="en-US" altLang="zh-TW" sz="2000" dirty="0" smtClean="0"/>
              <a:t>developed for </a:t>
            </a:r>
            <a:r>
              <a:rPr lang="en-US" altLang="zh-TW" sz="2000" dirty="0"/>
              <a:t>the Australian </a:t>
            </a:r>
            <a:r>
              <a:rPr lang="en-US" altLang="zh-TW" sz="2000" dirty="0" err="1"/>
              <a:t>Defence</a:t>
            </a:r>
            <a:r>
              <a:rPr lang="en-US" altLang="zh-TW" sz="2000" dirty="0"/>
              <a:t> Science </a:t>
            </a:r>
            <a:r>
              <a:rPr lang="en-US" altLang="zh-TW" sz="2000" dirty="0" smtClean="0"/>
              <a:t>and Technology </a:t>
            </a:r>
            <a:r>
              <a:rPr lang="en-US" altLang="zh-TW" sz="2000" dirty="0"/>
              <a:t>Group [21] [22].</a:t>
            </a:r>
            <a:r>
              <a:rPr lang="zh-TW" altLang="en-US" sz="2000" dirty="0"/>
              <a:t> </a:t>
            </a:r>
            <a:endParaRPr lang="en-US" altLang="zh-TW" sz="2000" dirty="0" smtClean="0"/>
          </a:p>
          <a:p>
            <a:r>
              <a:rPr lang="en-US" altLang="zh-TW" sz="2000" dirty="0"/>
              <a:t>ATHENA is a </a:t>
            </a:r>
            <a:r>
              <a:rPr lang="en-US" altLang="zh-TW" sz="2000" dirty="0" smtClean="0"/>
              <a:t>strategic simulation </a:t>
            </a:r>
            <a:r>
              <a:rPr lang="en-US" altLang="zh-TW" sz="2000" dirty="0"/>
              <a:t>and analysis system focused on manpower planning </a:t>
            </a:r>
            <a:r>
              <a:rPr lang="en-US" altLang="zh-TW" sz="2000" dirty="0" smtClean="0"/>
              <a:t>.</a:t>
            </a:r>
            <a:r>
              <a:rPr lang="en-US" altLang="zh-TW" sz="2000" dirty="0"/>
              <a:t> The aim of the system is to tackle workforce planning </a:t>
            </a:r>
            <a:r>
              <a:rPr lang="en-US" altLang="zh-TW" sz="2000" dirty="0" smtClean="0"/>
              <a:t>challenges of </a:t>
            </a:r>
            <a:r>
              <a:rPr lang="en-US" altLang="zh-TW" sz="2000" dirty="0"/>
              <a:t>the ADF across their training continuum. </a:t>
            </a:r>
            <a:endParaRPr lang="en-US" altLang="zh-TW" sz="2000" dirty="0" smtClean="0"/>
          </a:p>
          <a:p>
            <a:r>
              <a:rPr lang="en-US" altLang="zh-TW" sz="2000" dirty="0"/>
              <a:t>ATHENA provides </a:t>
            </a:r>
            <a:r>
              <a:rPr lang="en-US" altLang="zh-TW" sz="2000" dirty="0" smtClean="0"/>
              <a:t>a framework </a:t>
            </a:r>
            <a:r>
              <a:rPr lang="en-US" altLang="zh-TW" sz="2000" dirty="0"/>
              <a:t>designed to address the needs of ADF to perform </a:t>
            </a:r>
            <a:r>
              <a:rPr lang="en-US" altLang="zh-TW" sz="2000" i="1" dirty="0" err="1">
                <a:hlinkClick r:id="rId3"/>
              </a:rPr>
              <a:t>whatif</a:t>
            </a:r>
            <a:r>
              <a:rPr lang="en-US" altLang="zh-TW" sz="2000" i="1" dirty="0"/>
              <a:t> </a:t>
            </a:r>
            <a:r>
              <a:rPr lang="en-US" altLang="zh-TW" sz="2000" i="1" dirty="0" smtClean="0"/>
              <a:t> </a:t>
            </a:r>
            <a:r>
              <a:rPr lang="en-US" altLang="zh-TW" sz="2000" dirty="0" smtClean="0"/>
              <a:t>scenario </a:t>
            </a:r>
            <a:r>
              <a:rPr lang="en-US" altLang="zh-TW" sz="2000" dirty="0"/>
              <a:t>analysis based </a:t>
            </a:r>
            <a:r>
              <a:rPr lang="en-US" altLang="zh-TW" sz="2000" dirty="0" smtClean="0"/>
              <a:t>on computationally </a:t>
            </a:r>
            <a:r>
              <a:rPr lang="en-US" altLang="zh-TW" sz="2000" dirty="0"/>
              <a:t>intensive simulations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zh-TW" altLang="en-US" sz="2000" dirty="0"/>
              <a:t/>
            </a:r>
            <a:br>
              <a:rPr lang="zh-TW" altLang="en-US"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25</a:t>
            </a:fld>
            <a:endParaRPr lang="en-US" altLang="zh-TW" dirty="0"/>
          </a:p>
        </p:txBody>
      </p:sp>
      <p:sp>
        <p:nvSpPr>
          <p:cNvPr id="5" name="文字方塊 4"/>
          <p:cNvSpPr txBox="1"/>
          <p:nvPr/>
        </p:nvSpPr>
        <p:spPr>
          <a:xfrm>
            <a:off x="323528" y="5548759"/>
            <a:ext cx="8663993" cy="461665"/>
          </a:xfrm>
          <a:prstGeom prst="rect">
            <a:avLst/>
          </a:prstGeom>
          <a:noFill/>
        </p:spPr>
        <p:txBody>
          <a:bodyPr wrap="square" rtlCol="0">
            <a:spAutoFit/>
          </a:bodyPr>
          <a:lstStyle/>
          <a:p>
            <a:r>
              <a:rPr lang="en-US" altLang="zh-TW" sz="1200" dirty="0"/>
              <a:t>[22] V. Nguyen, A. Novak, M. </a:t>
            </a:r>
            <a:r>
              <a:rPr lang="en-US" altLang="zh-TW" sz="1200" dirty="0" err="1"/>
              <a:t>Shokr</a:t>
            </a:r>
            <a:r>
              <a:rPr lang="en-US" altLang="zh-TW" sz="1200" dirty="0"/>
              <a:t>, and K. </a:t>
            </a:r>
            <a:r>
              <a:rPr lang="en-US" altLang="zh-TW" sz="1200" dirty="0" err="1"/>
              <a:t>Pash</a:t>
            </a:r>
            <a:r>
              <a:rPr lang="en-US" altLang="zh-TW" sz="1200" dirty="0"/>
              <a:t>, “Aircrew manpower supply modeling under change: An agent-based discrete event simulation approach,” in 2017 W</a:t>
            </a:r>
          </a:p>
        </p:txBody>
      </p:sp>
    </p:spTree>
    <p:extLst>
      <p:ext uri="{BB962C8B-B14F-4D97-AF65-F5344CB8AC3E}">
        <p14:creationId xmlns:p14="http://schemas.microsoft.com/office/powerpoint/2010/main" val="732393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ATHENA platform</a:t>
            </a:r>
            <a:endParaRPr lang="zh-TW" altLang="en-US" dirty="0"/>
          </a:p>
        </p:txBody>
      </p:sp>
      <p:sp>
        <p:nvSpPr>
          <p:cNvPr id="3" name="內容版面配置區 2"/>
          <p:cNvSpPr>
            <a:spLocks noGrp="1"/>
          </p:cNvSpPr>
          <p:nvPr>
            <p:ph idx="1"/>
          </p:nvPr>
        </p:nvSpPr>
        <p:spPr/>
        <p:txBody>
          <a:bodyPr/>
          <a:lstStyle/>
          <a:p>
            <a:r>
              <a:rPr lang="en-US" altLang="zh-TW" sz="2000" dirty="0" err="1"/>
              <a:t>Eg</a:t>
            </a:r>
            <a:r>
              <a:rPr lang="en-US" altLang="zh-TW" sz="2000" dirty="0"/>
              <a:t>. what if we close a flight school, what if the number of instructors do not need the needs and demands of the ADF in</a:t>
            </a:r>
            <a:br>
              <a:rPr lang="en-US" altLang="zh-TW" sz="2000" dirty="0"/>
            </a:br>
            <a:r>
              <a:rPr lang="en-US" altLang="zh-TW" sz="2000" dirty="0"/>
              <a:t>5 years time, what should the intake of new students be in the next few years?</a:t>
            </a:r>
            <a:endParaRPr lang="en-US" altLang="zh-TW" sz="2000" dirty="0" smtClean="0"/>
          </a:p>
          <a:p>
            <a:r>
              <a:rPr lang="en-US" altLang="zh-TW" sz="2000" dirty="0" smtClean="0"/>
              <a:t>To </a:t>
            </a:r>
            <a:r>
              <a:rPr lang="en-US" altLang="zh-TW" sz="2000" dirty="0"/>
              <a:t>address these issues, ATHENA provides facilities </a:t>
            </a:r>
            <a:r>
              <a:rPr lang="en-US" altLang="zh-TW" sz="2000" dirty="0" smtClean="0"/>
              <a:t>for</a:t>
            </a:r>
            <a:r>
              <a:rPr lang="zh-TW" altLang="en-US" sz="2000" dirty="0" smtClean="0"/>
              <a:t> </a:t>
            </a:r>
            <a:r>
              <a:rPr lang="en-US" altLang="zh-TW" sz="2000" dirty="0" smtClean="0"/>
              <a:t>simulation</a:t>
            </a:r>
            <a:r>
              <a:rPr lang="en-US" altLang="zh-TW" sz="2000" dirty="0"/>
              <a:t>, </a:t>
            </a:r>
            <a:r>
              <a:rPr lang="en-US" altLang="zh-TW" sz="2000" dirty="0" err="1"/>
              <a:t>visualisation</a:t>
            </a:r>
            <a:r>
              <a:rPr lang="en-US" altLang="zh-TW" sz="2000" dirty="0"/>
              <a:t> and analysis of personnel, e.g. instructors, flight crew and cadets/trainees, and resources, e.g. flying </a:t>
            </a:r>
            <a:r>
              <a:rPr lang="en-US" altLang="zh-TW" sz="2000" dirty="0" smtClean="0"/>
              <a:t>schools</a:t>
            </a:r>
            <a:r>
              <a:rPr lang="zh-TW" altLang="en-US" sz="2000" dirty="0" smtClean="0"/>
              <a:t> </a:t>
            </a:r>
            <a:r>
              <a:rPr lang="en-US" altLang="zh-TW" sz="2000" dirty="0" smtClean="0"/>
              <a:t>and </a:t>
            </a:r>
            <a:r>
              <a:rPr lang="en-US" altLang="zh-TW" sz="2000" dirty="0"/>
              <a:t>the courses/examinations that pilots must pass to progress </a:t>
            </a:r>
            <a:r>
              <a:rPr lang="en-US" altLang="zh-TW" sz="2000" dirty="0" smtClean="0"/>
              <a:t>in</a:t>
            </a:r>
            <a:r>
              <a:rPr lang="zh-TW" altLang="en-US" sz="2000" dirty="0" smtClean="0"/>
              <a:t> </a:t>
            </a:r>
            <a:r>
              <a:rPr lang="en-US" altLang="zh-TW" sz="2000" dirty="0" smtClean="0"/>
              <a:t>their </a:t>
            </a:r>
            <a:r>
              <a:rPr lang="en-US" altLang="zh-TW" sz="2000" dirty="0"/>
              <a:t>flying careers within the ADF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26</a:t>
            </a:fld>
            <a:endParaRPr lang="en-US" altLang="zh-TW"/>
          </a:p>
        </p:txBody>
      </p:sp>
    </p:spTree>
    <p:extLst>
      <p:ext uri="{BB962C8B-B14F-4D97-AF65-F5344CB8AC3E}">
        <p14:creationId xmlns:p14="http://schemas.microsoft.com/office/powerpoint/2010/main" val="5099194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ATHENA platform</a:t>
            </a:r>
            <a:endParaRPr lang="zh-TW" altLang="en-US" dirty="0"/>
          </a:p>
        </p:txBody>
      </p:sp>
      <p:sp>
        <p:nvSpPr>
          <p:cNvPr id="3" name="內容版面配置區 2"/>
          <p:cNvSpPr>
            <a:spLocks noGrp="1"/>
          </p:cNvSpPr>
          <p:nvPr>
            <p:ph idx="1"/>
          </p:nvPr>
        </p:nvSpPr>
        <p:spPr/>
        <p:txBody>
          <a:bodyPr/>
          <a:lstStyle/>
          <a:p>
            <a:r>
              <a:rPr lang="en-US" altLang="zh-TW" sz="2000" dirty="0" smtClean="0"/>
              <a:t>multi-user</a:t>
            </a:r>
            <a:r>
              <a:rPr lang="en-US" altLang="zh-TW" sz="2000" dirty="0"/>
              <a:t>, multi-tier </a:t>
            </a:r>
            <a:r>
              <a:rPr lang="en-US" altLang="zh-TW" sz="2000" dirty="0" err="1"/>
              <a:t>microservices</a:t>
            </a:r>
            <a:r>
              <a:rPr lang="en-US" altLang="zh-TW" sz="2000" dirty="0"/>
              <a:t> web </a:t>
            </a:r>
            <a:r>
              <a:rPr lang="en-US" altLang="zh-TW" sz="2000" dirty="0" smtClean="0"/>
              <a:t>application</a:t>
            </a:r>
            <a:endParaRPr lang="en-US" altLang="zh-TW" sz="2000" dirty="0"/>
          </a:p>
          <a:p>
            <a:r>
              <a:rPr lang="en-US" altLang="zh-TW" sz="2000" dirty="0"/>
              <a:t>major components </a:t>
            </a:r>
            <a:endParaRPr lang="en-US" altLang="zh-TW" sz="2000" dirty="0" smtClean="0"/>
          </a:p>
          <a:p>
            <a:pPr>
              <a:buFont typeface="Arial" panose="020B0604020202020204" pitchFamily="34" charset="0"/>
              <a:buChar char="•"/>
            </a:pPr>
            <a:r>
              <a:rPr lang="en-US" altLang="zh-TW" sz="2000" dirty="0" smtClean="0"/>
              <a:t>User interface</a:t>
            </a:r>
          </a:p>
          <a:p>
            <a:pPr>
              <a:buFont typeface="Arial" panose="020B0604020202020204" pitchFamily="34" charset="0"/>
              <a:buChar char="•"/>
            </a:pPr>
            <a:r>
              <a:rPr lang="en-US" altLang="zh-TW" sz="2000" dirty="0" smtClean="0"/>
              <a:t>Backend web service</a:t>
            </a:r>
          </a:p>
          <a:p>
            <a:pPr>
              <a:buFont typeface="Arial" panose="020B0604020202020204" pitchFamily="34" charset="0"/>
              <a:buChar char="•"/>
            </a:pPr>
            <a:r>
              <a:rPr lang="en-US" altLang="zh-TW" sz="2000" dirty="0" smtClean="0"/>
              <a:t>Databases</a:t>
            </a:r>
          </a:p>
          <a:p>
            <a:pPr>
              <a:buFont typeface="Arial" panose="020B0604020202020204" pitchFamily="34" charset="0"/>
              <a:buChar char="•"/>
            </a:pPr>
            <a:r>
              <a:rPr lang="en-US" altLang="zh-TW" sz="2000" dirty="0" smtClean="0"/>
              <a:t>Message broker</a:t>
            </a:r>
          </a:p>
          <a:p>
            <a:pPr>
              <a:buFont typeface="Arial" panose="020B0604020202020204" pitchFamily="34" charset="0"/>
              <a:buChar char="•"/>
            </a:pPr>
            <a:r>
              <a:rPr lang="en-US" altLang="zh-TW" sz="2000" dirty="0" smtClean="0"/>
              <a:t>Simulation workers</a:t>
            </a:r>
          </a:p>
          <a:p>
            <a:r>
              <a:rPr lang="en-US" altLang="zh-TW" sz="2000" dirty="0" smtClean="0"/>
              <a:t>Backend : Spring</a:t>
            </a:r>
            <a:r>
              <a:rPr lang="en-US" altLang="zh-TW" sz="2000" dirty="0"/>
              <a:t> </a:t>
            </a:r>
            <a:r>
              <a:rPr lang="en-US" altLang="zh-TW" sz="2000" dirty="0" smtClean="0"/>
              <a:t>framework-based </a:t>
            </a:r>
            <a:r>
              <a:rPr lang="en-US" altLang="zh-TW" sz="2000" dirty="0"/>
              <a:t>modular application, written in Java. </a:t>
            </a:r>
            <a:endParaRPr lang="en-US" altLang="zh-TW" sz="2000" dirty="0" smtClean="0"/>
          </a:p>
          <a:p>
            <a:pPr>
              <a:buFont typeface="Arial" panose="020B0604020202020204" pitchFamily="34" charset="0"/>
              <a:buChar char="•"/>
            </a:pPr>
            <a:r>
              <a:rPr lang="en-US" altLang="zh-TW" sz="2000" dirty="0" smtClean="0"/>
              <a:t>provides </a:t>
            </a:r>
            <a:r>
              <a:rPr lang="en-US" altLang="zh-TW" sz="2000" dirty="0"/>
              <a:t>logic related to the strategic aircrew </a:t>
            </a:r>
            <a:r>
              <a:rPr lang="en-US" altLang="zh-TW" sz="2000" dirty="0" smtClean="0"/>
              <a:t>training continuum.</a:t>
            </a:r>
          </a:p>
          <a:p>
            <a:pPr>
              <a:buFont typeface="Arial" panose="020B0604020202020204" pitchFamily="34" charset="0"/>
              <a:buChar char="•"/>
            </a:pPr>
            <a:r>
              <a:rPr lang="en-US" altLang="zh-TW" sz="2000" dirty="0"/>
              <a:t>supports management interfaces, business logic, </a:t>
            </a:r>
            <a:r>
              <a:rPr lang="en-US" altLang="zh-TW" sz="2000" dirty="0" smtClean="0"/>
              <a:t>data persistence </a:t>
            </a:r>
            <a:r>
              <a:rPr lang="en-US" altLang="zh-TW" sz="2000" dirty="0"/>
              <a:t>and distributed computation tasks. </a:t>
            </a:r>
            <a:br>
              <a:rPr lang="en-US" altLang="zh-TW" sz="2000" dirty="0"/>
            </a:br>
            <a:r>
              <a:rPr lang="en-US" altLang="zh-TW" sz="2000" dirty="0"/>
              <a:t> </a:t>
            </a:r>
            <a:br>
              <a:rPr lang="en-US" altLang="zh-TW" sz="2000" dirty="0"/>
            </a:br>
            <a:r>
              <a:rPr lang="en-US" altLang="zh-TW" sz="2000" dirty="0"/>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27</a:t>
            </a:fld>
            <a:endParaRPr lang="en-US" altLang="zh-TW"/>
          </a:p>
        </p:txBody>
      </p:sp>
    </p:spTree>
    <p:extLst>
      <p:ext uri="{BB962C8B-B14F-4D97-AF65-F5344CB8AC3E}">
        <p14:creationId xmlns:p14="http://schemas.microsoft.com/office/powerpoint/2010/main" val="711592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ATHENA platform</a:t>
            </a:r>
            <a:endParaRPr lang="zh-TW" altLang="en-US" dirty="0"/>
          </a:p>
        </p:txBody>
      </p:sp>
      <p:sp>
        <p:nvSpPr>
          <p:cNvPr id="3" name="內容版面配置區 2"/>
          <p:cNvSpPr>
            <a:spLocks noGrp="1"/>
          </p:cNvSpPr>
          <p:nvPr>
            <p:ph idx="1"/>
          </p:nvPr>
        </p:nvSpPr>
        <p:spPr/>
        <p:txBody>
          <a:bodyPr/>
          <a:lstStyle/>
          <a:p>
            <a:r>
              <a:rPr lang="en-US" altLang="zh-TW" sz="2000" dirty="0"/>
              <a:t>data </a:t>
            </a:r>
            <a:r>
              <a:rPr lang="en-US" altLang="zh-TW" sz="2000" dirty="0" smtClean="0"/>
              <a:t>layer</a:t>
            </a:r>
          </a:p>
          <a:p>
            <a:pPr>
              <a:buFont typeface="Arial" panose="020B0604020202020204" pitchFamily="34" charset="0"/>
              <a:buChar char="•"/>
            </a:pPr>
            <a:r>
              <a:rPr lang="en-US" altLang="zh-TW" sz="2000" dirty="0"/>
              <a:t>PostgreSQL </a:t>
            </a:r>
            <a:r>
              <a:rPr lang="en-US" altLang="zh-TW" sz="2000" dirty="0" smtClean="0"/>
              <a:t>database:</a:t>
            </a:r>
            <a:r>
              <a:rPr lang="en-US" altLang="zh-TW" sz="2000" dirty="0"/>
              <a:t> stores access </a:t>
            </a:r>
            <a:r>
              <a:rPr lang="en-US" altLang="zh-TW" sz="2000" dirty="0" smtClean="0"/>
              <a:t>control data </a:t>
            </a:r>
          </a:p>
          <a:p>
            <a:pPr>
              <a:buFont typeface="Arial" panose="020B0604020202020204" pitchFamily="34" charset="0"/>
              <a:buChar char="•"/>
            </a:pPr>
            <a:r>
              <a:rPr lang="en-US" altLang="zh-TW" sz="2000" dirty="0"/>
              <a:t>NoSQL MongoDB </a:t>
            </a:r>
            <a:r>
              <a:rPr lang="en-US" altLang="zh-TW" sz="2000" dirty="0" smtClean="0"/>
              <a:t>: </a:t>
            </a:r>
            <a:r>
              <a:rPr lang="en-US" altLang="zh-TW" sz="2000" dirty="0"/>
              <a:t>document-oriented </a:t>
            </a:r>
            <a:r>
              <a:rPr lang="en-US" altLang="zh-TW" sz="2000" dirty="0" smtClean="0"/>
              <a:t>,</a:t>
            </a:r>
            <a:r>
              <a:rPr lang="en-US" altLang="zh-TW" sz="2000" dirty="0"/>
              <a:t> </a:t>
            </a:r>
            <a:r>
              <a:rPr lang="en-US" altLang="zh-TW" sz="2000" dirty="0" smtClean="0"/>
              <a:t>storing all </a:t>
            </a:r>
            <a:r>
              <a:rPr lang="en-US" altLang="zh-TW" sz="2000" dirty="0"/>
              <a:t>data related to the simulation </a:t>
            </a:r>
            <a:r>
              <a:rPr lang="en-US" altLang="zh-TW" sz="2000" dirty="0" smtClean="0"/>
              <a:t>model.</a:t>
            </a:r>
          </a:p>
          <a:p>
            <a:r>
              <a:rPr lang="en-US" altLang="zh-TW" sz="2000" dirty="0"/>
              <a:t>Computation of </a:t>
            </a:r>
            <a:r>
              <a:rPr lang="en-US" altLang="zh-TW" sz="2000" dirty="0" smtClean="0"/>
              <a:t>simulations are </a:t>
            </a:r>
            <a:r>
              <a:rPr lang="en-US" altLang="zh-TW" sz="2000" dirty="0"/>
              <a:t>performed by a network of lightweight workers, also </a:t>
            </a:r>
            <a:r>
              <a:rPr lang="en-US" altLang="zh-TW" sz="2000" dirty="0" smtClean="0"/>
              <a:t>written in </a:t>
            </a:r>
            <a:r>
              <a:rPr lang="en-US" altLang="zh-TW" sz="2000" dirty="0"/>
              <a:t>Java, which communicate with the backend via Java </a:t>
            </a:r>
            <a:r>
              <a:rPr lang="en-US" altLang="zh-TW" sz="2000" dirty="0" smtClean="0"/>
              <a:t>Message Service </a:t>
            </a:r>
            <a:r>
              <a:rPr lang="en-US" altLang="zh-TW" sz="2000" dirty="0"/>
              <a:t>(JMS). </a:t>
            </a:r>
            <a:endParaRPr lang="en-US" altLang="zh-TW" sz="2000" dirty="0" smtClean="0"/>
          </a:p>
          <a:p>
            <a:r>
              <a:rPr lang="en-US" altLang="zh-TW" sz="2000" dirty="0"/>
              <a:t>Apache </a:t>
            </a:r>
            <a:r>
              <a:rPr lang="en-US" altLang="zh-TW" sz="2000" dirty="0" err="1"/>
              <a:t>ActiveMQ</a:t>
            </a:r>
            <a:r>
              <a:rPr lang="en-US" altLang="zh-TW" sz="2000" dirty="0"/>
              <a:t> is used for reliable delivery </a:t>
            </a:r>
            <a:r>
              <a:rPr lang="en-US" altLang="zh-TW" sz="2000" dirty="0" smtClean="0"/>
              <a:t>of messages </a:t>
            </a:r>
            <a:r>
              <a:rPr lang="en-US" altLang="zh-TW" sz="2000" dirty="0"/>
              <a:t>containing simulation requests, results and status updates. </a:t>
            </a:r>
            <a:endParaRPr lang="en-US" altLang="zh-TW" sz="2000" dirty="0" smtClean="0"/>
          </a:p>
          <a:p>
            <a:r>
              <a:rPr lang="en-US" altLang="zh-TW" sz="2000" dirty="0"/>
              <a:t>The user interface is based on a AngularJS JavaScript </a:t>
            </a:r>
            <a:r>
              <a:rPr lang="en-US" altLang="zh-TW" sz="2000" dirty="0" smtClean="0"/>
              <a:t>Single-Page Application</a:t>
            </a:r>
            <a:r>
              <a:rPr lang="en-US" altLang="zh-TW" sz="2000" dirty="0"/>
              <a:t>. </a:t>
            </a:r>
            <a:endParaRPr lang="en-US" altLang="zh-TW" sz="2000" dirty="0" smtClean="0"/>
          </a:p>
          <a:p>
            <a:r>
              <a:rPr lang="en-US" altLang="zh-TW" sz="2000" dirty="0" smtClean="0"/>
              <a:t>The </a:t>
            </a:r>
            <a:r>
              <a:rPr lang="en-US" altLang="zh-TW" sz="2000" dirty="0"/>
              <a:t>UI communicates with the backend </a:t>
            </a:r>
            <a:r>
              <a:rPr lang="en-US" altLang="zh-TW" sz="2000" dirty="0" smtClean="0"/>
              <a:t>application server </a:t>
            </a:r>
            <a:r>
              <a:rPr lang="en-US" altLang="zh-TW" sz="2000" dirty="0"/>
              <a:t>using both the HTTP REST API and </a:t>
            </a:r>
            <a:r>
              <a:rPr lang="en-US" altLang="zh-TW" sz="2000" dirty="0" err="1"/>
              <a:t>WebSocket</a:t>
            </a:r>
            <a:r>
              <a:rPr lang="en-US" altLang="zh-TW" sz="2000" dirty="0"/>
              <a:t> channels.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28</a:t>
            </a:fld>
            <a:endParaRPr lang="en-US" altLang="zh-TW"/>
          </a:p>
        </p:txBody>
      </p:sp>
    </p:spTree>
    <p:extLst>
      <p:ext uri="{BB962C8B-B14F-4D97-AF65-F5344CB8AC3E}">
        <p14:creationId xmlns:p14="http://schemas.microsoft.com/office/powerpoint/2010/main" val="589911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1</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20012" y="1143174"/>
            <a:ext cx="9191434" cy="5213176"/>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29</a:t>
            </a:fld>
            <a:endParaRPr lang="en-US" altLang="zh-TW"/>
          </a:p>
        </p:txBody>
      </p:sp>
    </p:spTree>
    <p:extLst>
      <p:ext uri="{BB962C8B-B14F-4D97-AF65-F5344CB8AC3E}">
        <p14:creationId xmlns:p14="http://schemas.microsoft.com/office/powerpoint/2010/main" val="2727158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Author</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a:t>
            </a:fld>
            <a:endParaRPr lang="en-US" altLang="zh-TW"/>
          </a:p>
        </p:txBody>
      </p:sp>
      <p:sp>
        <p:nvSpPr>
          <p:cNvPr id="3" name="內容版面配置區 2"/>
          <p:cNvSpPr>
            <a:spLocks noGrp="1"/>
          </p:cNvSpPr>
          <p:nvPr>
            <p:ph idx="1"/>
          </p:nvPr>
        </p:nvSpPr>
        <p:spPr/>
        <p:txBody>
          <a:bodyPr/>
          <a:lstStyle/>
          <a:p>
            <a:pPr marL="0" indent="0" algn="ctr">
              <a:buNone/>
            </a:pPr>
            <a:r>
              <a:rPr lang="en-US" altLang="zh-TW" sz="2400" dirty="0"/>
              <a:t>S. Kho Lin, U. </a:t>
            </a:r>
            <a:r>
              <a:rPr lang="en-US" altLang="zh-TW" sz="2400" dirty="0" err="1"/>
              <a:t>Altaf</a:t>
            </a:r>
            <a:r>
              <a:rPr lang="en-US" altLang="zh-TW" sz="2400" dirty="0"/>
              <a:t>, G. </a:t>
            </a:r>
            <a:r>
              <a:rPr lang="en-US" altLang="zh-TW" sz="2400" dirty="0" err="1"/>
              <a:t>Jayaputera</a:t>
            </a:r>
            <a:r>
              <a:rPr lang="en-US" altLang="zh-TW" sz="2400" dirty="0"/>
              <a:t>, J. </a:t>
            </a:r>
            <a:r>
              <a:rPr lang="en-US" altLang="zh-TW" sz="2400" dirty="0" err="1"/>
              <a:t>Li,D</a:t>
            </a:r>
            <a:r>
              <a:rPr lang="en-US" altLang="zh-TW" sz="2400" dirty="0"/>
              <a:t>. Marques, D. </a:t>
            </a:r>
            <a:r>
              <a:rPr lang="en-US" altLang="zh-TW" sz="2400" dirty="0" err="1"/>
              <a:t>Meggyesy</a:t>
            </a:r>
            <a:r>
              <a:rPr lang="en-US" altLang="zh-TW" sz="2400" dirty="0"/>
              <a:t>, S. </a:t>
            </a:r>
            <a:r>
              <a:rPr lang="en-US" altLang="zh-TW" sz="2400" dirty="0" err="1"/>
              <a:t>Sarwar</a:t>
            </a:r>
            <a:r>
              <a:rPr lang="en-US" altLang="zh-TW" sz="2400" dirty="0"/>
              <a:t>, S. Sharma, W. </a:t>
            </a:r>
            <a:r>
              <a:rPr lang="en-US" altLang="zh-TW" sz="2400" dirty="0" err="1"/>
              <a:t>Voorsluys</a:t>
            </a:r>
            <a:r>
              <a:rPr lang="en-US" altLang="zh-TW" sz="2400" dirty="0"/>
              <a:t>, R.O. </a:t>
            </a:r>
            <a:r>
              <a:rPr lang="en-US" altLang="zh-TW" sz="2400" dirty="0" err="1"/>
              <a:t>Sinnott</a:t>
            </a:r>
            <a:endParaRPr lang="en-US" altLang="zh-TW" sz="2400" dirty="0"/>
          </a:p>
          <a:p>
            <a:pPr marL="0" indent="0" algn="ctr">
              <a:buNone/>
            </a:pPr>
            <a:r>
              <a:rPr lang="en-US" altLang="zh-TW" sz="2400" dirty="0"/>
              <a:t>School of Computing and Information Systems</a:t>
            </a:r>
          </a:p>
          <a:p>
            <a:pPr marL="0" indent="0" algn="ctr">
              <a:buNone/>
            </a:pPr>
            <a:r>
              <a:rPr lang="en-US" altLang="zh-TW" sz="2400" dirty="0"/>
              <a:t>University of Melbourne</a:t>
            </a:r>
          </a:p>
          <a:p>
            <a:pPr marL="0" indent="0" algn="ctr">
              <a:buNone/>
            </a:pPr>
            <a:r>
              <a:rPr lang="en-US" altLang="zh-TW" sz="2400" dirty="0"/>
              <a:t>Melbourne, Victoria, Australia</a:t>
            </a:r>
          </a:p>
          <a:p>
            <a:pPr marL="0" indent="0" algn="ctr">
              <a:buNone/>
            </a:pPr>
            <a:r>
              <a:rPr lang="en-US" altLang="zh-TW" sz="2400" dirty="0"/>
              <a:t>victorsankho.lin@unimelb.edu.au</a:t>
            </a:r>
            <a:br>
              <a:rPr lang="en-US" altLang="zh-TW" sz="2400" dirty="0"/>
            </a:br>
            <a:endParaRPr lang="en-US" altLang="zh-TW" sz="2400" dirty="0" smtClean="0"/>
          </a:p>
          <a:p>
            <a:pPr marL="0" indent="0" algn="ctr">
              <a:buNone/>
            </a:pPr>
            <a:r>
              <a:rPr lang="en-US" altLang="zh-TW" sz="2400" dirty="0"/>
              <a:t>A. Novak, V. Nguyen, K. </a:t>
            </a:r>
            <a:r>
              <a:rPr lang="en-US" altLang="zh-TW" sz="2400" dirty="0" err="1"/>
              <a:t>Pash</a:t>
            </a:r>
            <a:endParaRPr lang="en-US" altLang="zh-TW" sz="2400" dirty="0"/>
          </a:p>
          <a:p>
            <a:pPr marL="0" indent="0" algn="ctr">
              <a:buNone/>
            </a:pPr>
            <a:r>
              <a:rPr lang="en-US" altLang="zh-TW" sz="2400" dirty="0" err="1"/>
              <a:t>Defence</a:t>
            </a:r>
            <a:r>
              <a:rPr lang="en-US" altLang="zh-TW" sz="2400" dirty="0"/>
              <a:t> Science and Technology Group</a:t>
            </a:r>
          </a:p>
          <a:p>
            <a:pPr marL="0" indent="0" algn="ctr">
              <a:buNone/>
            </a:pPr>
            <a:r>
              <a:rPr lang="en-US" altLang="zh-TW" sz="2400" dirty="0"/>
              <a:t>Melbourne, Victoria, Australia</a:t>
            </a:r>
            <a:br>
              <a:rPr lang="en-US" altLang="zh-TW" sz="2400" dirty="0"/>
            </a:br>
            <a:endParaRPr lang="zh-TW" altLang="en-US" sz="2400" dirty="0"/>
          </a:p>
        </p:txBody>
      </p:sp>
    </p:spTree>
    <p:extLst>
      <p:ext uri="{BB962C8B-B14F-4D97-AF65-F5344CB8AC3E}">
        <p14:creationId xmlns:p14="http://schemas.microsoft.com/office/powerpoint/2010/main" val="3602710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ATHENA Scenario View</a:t>
            </a:r>
            <a:r>
              <a:rPr lang="en-US" altLang="zh-TW" dirty="0"/>
              <a:t> </a:t>
            </a:r>
            <a:endParaRPr lang="zh-TW" altLang="en-US" dirty="0"/>
          </a:p>
        </p:txBody>
      </p:sp>
      <p:sp>
        <p:nvSpPr>
          <p:cNvPr id="3" name="內容版面配置區 2"/>
          <p:cNvSpPr>
            <a:spLocks noGrp="1"/>
          </p:cNvSpPr>
          <p:nvPr>
            <p:ph idx="1"/>
          </p:nvPr>
        </p:nvSpPr>
        <p:spPr/>
        <p:txBody>
          <a:bodyPr/>
          <a:lstStyle/>
          <a:p>
            <a:r>
              <a:rPr lang="en-US" altLang="zh-TW" sz="2000" dirty="0">
                <a:hlinkClick r:id="rId3" action="ppaction://hlinksldjump"/>
              </a:rPr>
              <a:t>Figure 1</a:t>
            </a:r>
            <a:r>
              <a:rPr lang="en-US" altLang="zh-TW" sz="2000" dirty="0"/>
              <a:t> shows an example of ATHENA used for a 10 </a:t>
            </a:r>
            <a:r>
              <a:rPr lang="en-US" altLang="zh-TW" sz="2000" dirty="0" smtClean="0"/>
              <a:t>year simulation </a:t>
            </a:r>
            <a:r>
              <a:rPr lang="en-US" altLang="zh-TW" sz="2000" dirty="0"/>
              <a:t>of the ADF helicopter </a:t>
            </a:r>
            <a:r>
              <a:rPr lang="en-US" altLang="zh-TW" sz="2000" dirty="0" smtClean="0"/>
              <a:t>pilot continuum</a:t>
            </a:r>
            <a:r>
              <a:rPr lang="en-US" altLang="zh-TW" sz="2000" dirty="0"/>
              <a:t>. </a:t>
            </a:r>
            <a:endParaRPr lang="en-US" altLang="zh-TW" sz="2000" dirty="0" smtClean="0"/>
          </a:p>
          <a:p>
            <a:r>
              <a:rPr lang="en-US" altLang="zh-TW" sz="2000" dirty="0"/>
              <a:t>The </a:t>
            </a:r>
            <a:r>
              <a:rPr lang="en-US" altLang="zh-TW" sz="2000" dirty="0" smtClean="0"/>
              <a:t>Scenario view </a:t>
            </a:r>
            <a:r>
              <a:rPr lang="en-US" altLang="zh-TW" sz="2000" dirty="0"/>
              <a:t>(top) is given as a Sankey diagram. </a:t>
            </a:r>
            <a:endParaRPr lang="en-US" altLang="zh-TW" sz="2000" dirty="0" smtClean="0"/>
          </a:p>
          <a:p>
            <a:r>
              <a:rPr lang="en-US" altLang="zh-TW" sz="2000" dirty="0"/>
              <a:t>The upper part shows </a:t>
            </a:r>
            <a:r>
              <a:rPr lang="en-US" altLang="zh-TW" sz="2000" dirty="0" smtClean="0"/>
              <a:t>a </a:t>
            </a:r>
            <a:r>
              <a:rPr lang="en-US" altLang="zh-TW" sz="2000" dirty="0" err="1" smtClean="0"/>
              <a:t>visualisation</a:t>
            </a:r>
            <a:r>
              <a:rPr lang="en-US" altLang="zh-TW" sz="2000" dirty="0" smtClean="0"/>
              <a:t> </a:t>
            </a:r>
            <a:r>
              <a:rPr lang="en-US" altLang="zh-TW" sz="2000" dirty="0"/>
              <a:t>of the layered flow structure for the flow of the </a:t>
            </a:r>
            <a:r>
              <a:rPr lang="en-US" altLang="zh-TW" sz="2000" dirty="0" smtClean="0"/>
              <a:t>training continuum </a:t>
            </a:r>
            <a:r>
              <a:rPr lang="en-US" altLang="zh-TW" sz="2000" dirty="0"/>
              <a:t>(</a:t>
            </a:r>
            <a:r>
              <a:rPr lang="en-US" altLang="zh-TW" sz="2000" i="1" dirty="0"/>
              <a:t>left to right</a:t>
            </a:r>
            <a:r>
              <a:rPr lang="en-US" altLang="zh-TW" sz="2000" dirty="0"/>
              <a:t>). </a:t>
            </a:r>
            <a:endParaRPr lang="en-US" altLang="zh-TW" sz="2000" dirty="0" smtClean="0"/>
          </a:p>
          <a:p>
            <a:r>
              <a:rPr lang="en-US" altLang="zh-TW" sz="2000" dirty="0"/>
              <a:t>In this, students/cadets enter from the </a:t>
            </a:r>
            <a:r>
              <a:rPr lang="en-US" altLang="zh-TW" sz="2000" dirty="0" smtClean="0"/>
              <a:t>left from </a:t>
            </a:r>
            <a:r>
              <a:rPr lang="en-US" altLang="zh-TW" sz="2000" dirty="0"/>
              <a:t>a variety of locations, e.g. University graduates </a:t>
            </a:r>
            <a:r>
              <a:rPr lang="en-US" altLang="zh-TW" sz="2000" dirty="0" smtClean="0"/>
              <a:t>in aeronautics, and undertake </a:t>
            </a:r>
            <a:r>
              <a:rPr lang="en-US" altLang="zh-TW" sz="2000" dirty="0"/>
              <a:t>a variety of courses, e.g. basic flight </a:t>
            </a:r>
            <a:r>
              <a:rPr lang="en-US" altLang="zh-TW" sz="2000" dirty="0" smtClean="0"/>
              <a:t>training, advanced </a:t>
            </a:r>
            <a:r>
              <a:rPr lang="en-US" altLang="zh-TW" sz="2000" dirty="0"/>
              <a:t>training at specialist schools. These are typically </a:t>
            </a:r>
            <a:r>
              <a:rPr lang="en-US" altLang="zh-TW" sz="2000" dirty="0" smtClean="0"/>
              <a:t>at locations </a:t>
            </a:r>
            <a:r>
              <a:rPr lang="en-US" altLang="zh-TW" sz="2000" dirty="0"/>
              <a:t>around Australia. Students may pass or fail these courses and if they fail then they typically cease their career in </a:t>
            </a:r>
            <a:r>
              <a:rPr lang="en-US" altLang="zh-TW" sz="2000" dirty="0" smtClean="0"/>
              <a:t>the ADF</a:t>
            </a:r>
            <a:r>
              <a:rPr lang="en-US" altLang="zh-TW" sz="2000" dirty="0"/>
              <a:t>.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30</a:t>
            </a:fld>
            <a:endParaRPr lang="en-US" altLang="zh-TW"/>
          </a:p>
        </p:txBody>
      </p:sp>
    </p:spTree>
    <p:extLst>
      <p:ext uri="{BB962C8B-B14F-4D97-AF65-F5344CB8AC3E}">
        <p14:creationId xmlns:p14="http://schemas.microsoft.com/office/powerpoint/2010/main" val="39505860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ATHENA Scenario View</a:t>
            </a:r>
            <a:r>
              <a:rPr lang="en-US" altLang="zh-TW" dirty="0"/>
              <a:t> </a:t>
            </a:r>
            <a:endParaRPr lang="zh-TW" altLang="en-US" dirty="0"/>
          </a:p>
        </p:txBody>
      </p:sp>
      <p:sp>
        <p:nvSpPr>
          <p:cNvPr id="3" name="內容版面配置區 2"/>
          <p:cNvSpPr>
            <a:spLocks noGrp="1"/>
          </p:cNvSpPr>
          <p:nvPr>
            <p:ph idx="1"/>
          </p:nvPr>
        </p:nvSpPr>
        <p:spPr/>
        <p:txBody>
          <a:bodyPr/>
          <a:lstStyle/>
          <a:p>
            <a:r>
              <a:rPr lang="en-US" altLang="zh-TW" sz="2000" dirty="0"/>
              <a:t>As seen there are numerous pathways/careers in the training</a:t>
            </a:r>
            <a:br>
              <a:rPr lang="en-US" altLang="zh-TW" sz="2000" dirty="0"/>
            </a:br>
            <a:r>
              <a:rPr lang="en-US" altLang="zh-TW" sz="2000" dirty="0"/>
              <a:t>continuum, e.g. for those that wish to become pilots or navigators </a:t>
            </a:r>
            <a:r>
              <a:rPr lang="en-US" altLang="zh-TW" sz="2000" dirty="0" smtClean="0"/>
              <a:t>.</a:t>
            </a:r>
          </a:p>
          <a:p>
            <a:r>
              <a:rPr lang="en-US" altLang="zh-TW" sz="2000" dirty="0"/>
              <a:t>Trained pilots may well go on active service duty or </a:t>
            </a:r>
            <a:r>
              <a:rPr lang="en-US" altLang="zh-TW" sz="2000" dirty="0" smtClean="0"/>
              <a:t>eventually</a:t>
            </a:r>
            <a:r>
              <a:rPr lang="zh-TW" altLang="en-US" sz="2000" dirty="0" smtClean="0"/>
              <a:t> </a:t>
            </a:r>
            <a:r>
              <a:rPr lang="en-US" altLang="zh-TW" sz="2000" dirty="0" smtClean="0"/>
              <a:t>become </a:t>
            </a:r>
            <a:r>
              <a:rPr lang="en-US" altLang="zh-TW" sz="2000" dirty="0"/>
              <a:t>instructors. </a:t>
            </a:r>
            <a:endParaRPr lang="en-US" altLang="zh-TW" sz="2000" dirty="0" smtClean="0"/>
          </a:p>
          <a:p>
            <a:r>
              <a:rPr lang="en-US" altLang="zh-TW" sz="2000" dirty="0"/>
              <a:t>Too few or too many instructors impacts on </a:t>
            </a:r>
            <a:r>
              <a:rPr lang="en-US" altLang="zh-TW" sz="2000" dirty="0" smtClean="0"/>
              <a:t>the</a:t>
            </a:r>
            <a:r>
              <a:rPr lang="zh-TW" altLang="en-US" sz="2000" dirty="0" smtClean="0"/>
              <a:t> </a:t>
            </a:r>
            <a:r>
              <a:rPr lang="en-US" altLang="zh-TW" sz="2000" dirty="0" smtClean="0"/>
              <a:t>continuum</a:t>
            </a:r>
            <a:r>
              <a:rPr lang="en-US" altLang="zh-TW" sz="2000" dirty="0"/>
              <a:t>, e.g. intake of future cadets/trainees will be impacted </a:t>
            </a:r>
            <a:r>
              <a:rPr lang="en-US" altLang="zh-TW" sz="2000" dirty="0" smtClean="0"/>
              <a:t>or</a:t>
            </a:r>
            <a:r>
              <a:rPr lang="zh-TW" altLang="en-US" sz="2000" dirty="0" smtClean="0"/>
              <a:t> </a:t>
            </a:r>
            <a:r>
              <a:rPr lang="en-US" altLang="zh-TW" sz="2000" dirty="0" smtClean="0"/>
              <a:t>courses </a:t>
            </a:r>
            <a:r>
              <a:rPr lang="en-US" altLang="zh-TW" sz="2000" dirty="0"/>
              <a:t>will pass or fail more students depending on the flow </a:t>
            </a:r>
            <a:r>
              <a:rPr lang="en-US" altLang="zh-TW" sz="2000" dirty="0" smtClean="0"/>
              <a:t>of</a:t>
            </a:r>
            <a:r>
              <a:rPr lang="zh-TW" altLang="en-US" sz="2000" dirty="0" smtClean="0"/>
              <a:t> </a:t>
            </a:r>
            <a:r>
              <a:rPr lang="en-US" altLang="zh-TW" sz="2000" dirty="0" smtClean="0"/>
              <a:t>personnel</a:t>
            </a:r>
            <a:r>
              <a:rPr lang="en-US" altLang="zh-TW" sz="2000" dirty="0"/>
              <a:t>. </a:t>
            </a:r>
            <a:endParaRPr lang="en-US" altLang="zh-TW" sz="2000" dirty="0" smtClean="0"/>
          </a:p>
          <a:p>
            <a:r>
              <a:rPr lang="en-US" altLang="zh-TW" sz="2000" dirty="0"/>
              <a:t>It is important to note that this is challenging since </a:t>
            </a:r>
            <a:r>
              <a:rPr lang="en-US" altLang="zh-TW" sz="2000" dirty="0" smtClean="0"/>
              <a:t>there</a:t>
            </a:r>
            <a:r>
              <a:rPr lang="zh-TW" altLang="en-US" sz="2000" dirty="0" smtClean="0"/>
              <a:t> </a:t>
            </a:r>
            <a:r>
              <a:rPr lang="en-US" altLang="zh-TW" sz="2000" dirty="0" smtClean="0"/>
              <a:t>are </a:t>
            </a:r>
            <a:r>
              <a:rPr lang="en-US" altLang="zh-TW" sz="2000" dirty="0"/>
              <a:t>limited resources, e.g. typically only a hundred or so </a:t>
            </a:r>
            <a:r>
              <a:rPr lang="en-US" altLang="zh-TW" sz="2000" dirty="0" smtClean="0"/>
              <a:t>individuals</a:t>
            </a:r>
            <a:r>
              <a:rPr lang="zh-TW" altLang="en-US" sz="2000" dirty="0" smtClean="0"/>
              <a:t> </a:t>
            </a:r>
            <a:r>
              <a:rPr lang="en-US" altLang="zh-TW" sz="2000" dirty="0" smtClean="0"/>
              <a:t>that </a:t>
            </a:r>
            <a:r>
              <a:rPr lang="en-US" altLang="zh-TW" sz="2000" dirty="0"/>
              <a:t>become fully trained pilots in the ADF. </a:t>
            </a:r>
            <a:endParaRPr lang="en-US" altLang="zh-TW" sz="2000" dirty="0" smtClean="0"/>
          </a:p>
          <a:p>
            <a:r>
              <a:rPr lang="en-US" altLang="zh-TW" sz="2000" dirty="0"/>
              <a:t>The Scenario </a:t>
            </a:r>
            <a:r>
              <a:rPr lang="en-US" altLang="zh-TW" sz="2000" dirty="0" smtClean="0"/>
              <a:t>timeline</a:t>
            </a:r>
            <a:r>
              <a:rPr lang="zh-TW" altLang="en-US" sz="2000" dirty="0" smtClean="0"/>
              <a:t> </a:t>
            </a:r>
            <a:r>
              <a:rPr lang="en-US" altLang="zh-TW" sz="2000" dirty="0" smtClean="0"/>
              <a:t>(bottom</a:t>
            </a:r>
            <a:r>
              <a:rPr lang="en-US" altLang="zh-TW" sz="2000" dirty="0"/>
              <a:t>) shows the statistics of trainees and/or instructors </a:t>
            </a:r>
            <a:r>
              <a:rPr lang="en-US" altLang="zh-TW" sz="2000" dirty="0" smtClean="0"/>
              <a:t>over</a:t>
            </a:r>
            <a:r>
              <a:rPr lang="zh-TW" altLang="en-US" sz="2000" dirty="0" smtClean="0"/>
              <a:t> </a:t>
            </a:r>
            <a:r>
              <a:rPr lang="en-US" altLang="zh-TW" sz="2000" dirty="0" smtClean="0"/>
              <a:t>the </a:t>
            </a:r>
            <a:r>
              <a:rPr lang="en-US" altLang="zh-TW" sz="2000" dirty="0"/>
              <a:t>whole simulation time span. Monte Carlo simulations </a:t>
            </a:r>
            <a:r>
              <a:rPr lang="en-US" altLang="zh-TW" sz="2000" dirty="0" smtClean="0"/>
              <a:t>and</a:t>
            </a:r>
            <a:r>
              <a:rPr lang="zh-TW" altLang="en-US" sz="2000" dirty="0" smtClean="0"/>
              <a:t> </a:t>
            </a:r>
            <a:r>
              <a:rPr lang="en-US" altLang="zh-TW" sz="2000" dirty="0" smtClean="0"/>
              <a:t>recruitment </a:t>
            </a:r>
            <a:r>
              <a:rPr lang="en-US" altLang="zh-TW" sz="2000" dirty="0" err="1"/>
              <a:t>optimisation</a:t>
            </a:r>
            <a:r>
              <a:rPr lang="en-US" altLang="zh-TW" sz="2000" dirty="0"/>
              <a:t> algorithm are used to create these results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31</a:t>
            </a:fld>
            <a:endParaRPr lang="en-US" altLang="zh-TW"/>
          </a:p>
        </p:txBody>
      </p:sp>
    </p:spTree>
    <p:extLst>
      <p:ext uri="{BB962C8B-B14F-4D97-AF65-F5344CB8AC3E}">
        <p14:creationId xmlns:p14="http://schemas.microsoft.com/office/powerpoint/2010/main" val="1705747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b="0" dirty="0"/>
              <a:t>ATHENA Remote </a:t>
            </a:r>
            <a:r>
              <a:rPr lang="en-US" altLang="zh-TW" sz="4000" b="0" dirty="0" smtClean="0"/>
              <a:t>Job</a:t>
            </a:r>
            <a:r>
              <a:rPr lang="zh-TW" altLang="en-US" sz="4000" b="0" dirty="0" smtClean="0"/>
              <a:t> </a:t>
            </a:r>
            <a:r>
              <a:rPr lang="en-US" altLang="zh-TW" sz="4000" b="0" dirty="0" smtClean="0"/>
              <a:t>Execution</a:t>
            </a:r>
            <a:r>
              <a:rPr lang="en-US" altLang="zh-TW" sz="4000" dirty="0" smtClean="0"/>
              <a:t> </a:t>
            </a:r>
            <a:endParaRPr lang="zh-TW" altLang="en-US" sz="4000" dirty="0"/>
          </a:p>
        </p:txBody>
      </p:sp>
      <p:sp>
        <p:nvSpPr>
          <p:cNvPr id="3" name="內容版面配置區 2"/>
          <p:cNvSpPr>
            <a:spLocks noGrp="1"/>
          </p:cNvSpPr>
          <p:nvPr>
            <p:ph idx="1"/>
          </p:nvPr>
        </p:nvSpPr>
        <p:spPr>
          <a:xfrm>
            <a:off x="457200" y="1451554"/>
            <a:ext cx="8229600" cy="4525963"/>
          </a:xfrm>
        </p:spPr>
        <p:txBody>
          <a:bodyPr/>
          <a:lstStyle/>
          <a:p>
            <a:r>
              <a:rPr lang="en-US" altLang="zh-TW" sz="2000" dirty="0"/>
              <a:t>The ATHENA simulations can be computationally </a:t>
            </a:r>
            <a:r>
              <a:rPr lang="en-US" altLang="zh-TW" sz="2000" dirty="0" smtClean="0"/>
              <a:t>intensive,</a:t>
            </a:r>
            <a:r>
              <a:rPr lang="zh-TW" altLang="en-US" sz="2000" dirty="0" smtClean="0"/>
              <a:t> </a:t>
            </a:r>
            <a:r>
              <a:rPr lang="en-US" altLang="zh-TW" sz="2000" dirty="0" smtClean="0"/>
              <a:t>especially </a:t>
            </a:r>
            <a:r>
              <a:rPr lang="en-US" altLang="zh-TW" sz="2000" dirty="0"/>
              <a:t>if one of the </a:t>
            </a:r>
            <a:r>
              <a:rPr lang="en-US" altLang="zh-TW" sz="2000" dirty="0" err="1"/>
              <a:t>optimisation</a:t>
            </a:r>
            <a:r>
              <a:rPr lang="en-US" altLang="zh-TW" sz="2000" dirty="0"/>
              <a:t> algorithms is activated. </a:t>
            </a:r>
            <a:endParaRPr lang="en-US" altLang="zh-TW" sz="2000" dirty="0" smtClean="0"/>
          </a:p>
          <a:p>
            <a:r>
              <a:rPr lang="en-US" altLang="zh-TW" sz="2000" dirty="0" smtClean="0"/>
              <a:t>For</a:t>
            </a:r>
            <a:r>
              <a:rPr lang="zh-TW" altLang="en-US" sz="2000" dirty="0"/>
              <a:t> </a:t>
            </a:r>
            <a:r>
              <a:rPr lang="en-US" altLang="zh-TW" sz="2000" dirty="0" smtClean="0"/>
              <a:t>this </a:t>
            </a:r>
            <a:r>
              <a:rPr lang="en-US" altLang="zh-TW" sz="2000" dirty="0"/>
              <a:t>reason, a master-worker remote execution system has </a:t>
            </a:r>
            <a:r>
              <a:rPr lang="en-US" altLang="zh-TW" sz="2000" dirty="0" smtClean="0"/>
              <a:t>been</a:t>
            </a:r>
            <a:r>
              <a:rPr lang="zh-TW" altLang="en-US" sz="2000" dirty="0" smtClean="0"/>
              <a:t> </a:t>
            </a:r>
            <a:r>
              <a:rPr lang="en-US" altLang="zh-TW" sz="2000" dirty="0" smtClean="0"/>
              <a:t>designed </a:t>
            </a:r>
            <a:r>
              <a:rPr lang="en-US" altLang="zh-TW" sz="2000" dirty="0"/>
              <a:t>that offers high-performance, scalable simulations </a:t>
            </a:r>
            <a:r>
              <a:rPr lang="en-US" altLang="zh-TW" sz="2000" dirty="0" smtClean="0"/>
              <a:t>as</a:t>
            </a:r>
            <a:r>
              <a:rPr lang="zh-TW" altLang="en-US" sz="2000" dirty="0" smtClean="0"/>
              <a:t> </a:t>
            </a:r>
            <a:r>
              <a:rPr lang="en-US" altLang="zh-TW" sz="2000" dirty="0" smtClean="0"/>
              <a:t>shown </a:t>
            </a:r>
            <a:r>
              <a:rPr lang="en-US" altLang="zh-TW" sz="2000" dirty="0"/>
              <a:t>in </a:t>
            </a:r>
            <a:r>
              <a:rPr lang="en-US" altLang="zh-TW" sz="2000" dirty="0">
                <a:hlinkClick r:id="rId3" action="ppaction://hlinksldjump"/>
              </a:rPr>
              <a:t>Figure 2</a:t>
            </a:r>
            <a:r>
              <a:rPr lang="en-US" altLang="zh-TW" sz="2000" dirty="0"/>
              <a:t>. </a:t>
            </a:r>
            <a:endParaRPr lang="en-US" altLang="zh-TW" sz="2000" dirty="0" smtClean="0"/>
          </a:p>
          <a:p>
            <a:r>
              <a:rPr lang="en-US" altLang="zh-TW" sz="2000" dirty="0"/>
              <a:t>Monte Carlo simulations, composed of </a:t>
            </a:r>
            <a:r>
              <a:rPr lang="en-US" altLang="zh-TW" sz="2000" dirty="0" smtClean="0"/>
              <a:t>many repetitions </a:t>
            </a:r>
            <a:r>
              <a:rPr lang="en-US" altLang="zh-TW" sz="2000" dirty="0"/>
              <a:t>of the same process, are inherently a good fit </a:t>
            </a:r>
            <a:r>
              <a:rPr lang="en-US" altLang="zh-TW" sz="2000" dirty="0" smtClean="0"/>
              <a:t>for this </a:t>
            </a:r>
            <a:r>
              <a:rPr lang="en-US" altLang="zh-TW" sz="2000" dirty="0"/>
              <a:t>system due to their embarrassingly parallel nature </a:t>
            </a:r>
            <a:r>
              <a:rPr lang="en-US" altLang="zh-TW" sz="2000" dirty="0" smtClean="0"/>
              <a:t>.</a:t>
            </a:r>
          </a:p>
          <a:p>
            <a:r>
              <a:rPr lang="en-US" altLang="zh-TW" sz="2000" dirty="0"/>
              <a:t>In the master node, the job execution system is composed of a </a:t>
            </a:r>
            <a:r>
              <a:rPr lang="en-US" altLang="zh-TW" sz="2000" dirty="0" smtClean="0"/>
              <a:t>modular</a:t>
            </a:r>
            <a:r>
              <a:rPr lang="zh-TW" altLang="en-US" sz="2000" dirty="0" smtClean="0"/>
              <a:t> </a:t>
            </a:r>
            <a:r>
              <a:rPr lang="en-US" altLang="zh-TW" sz="2000" dirty="0" smtClean="0"/>
              <a:t>set </a:t>
            </a:r>
            <a:r>
              <a:rPr lang="en-US" altLang="zh-TW" sz="2000" dirty="0"/>
              <a:t>of services </a:t>
            </a:r>
            <a:r>
              <a:rPr lang="en-US" altLang="zh-TW" sz="2000" dirty="0" smtClean="0"/>
              <a:t>.</a:t>
            </a:r>
          </a:p>
          <a:p>
            <a:r>
              <a:rPr lang="en-US" altLang="zh-TW" sz="2000" dirty="0"/>
              <a:t>Once a scenario is submitted for simulation, </a:t>
            </a:r>
            <a:r>
              <a:rPr lang="en-US" altLang="zh-TW" sz="2000" dirty="0" smtClean="0"/>
              <a:t>the</a:t>
            </a:r>
            <a:r>
              <a:rPr lang="zh-TW" altLang="en-US" sz="2000" dirty="0" smtClean="0"/>
              <a:t> </a:t>
            </a:r>
            <a:r>
              <a:rPr lang="en-US" altLang="zh-TW" sz="2000" i="1" dirty="0" smtClean="0"/>
              <a:t>Scenario </a:t>
            </a:r>
            <a:r>
              <a:rPr lang="en-US" altLang="zh-TW" sz="2000" i="1" dirty="0"/>
              <a:t>Service </a:t>
            </a:r>
            <a:r>
              <a:rPr lang="en-US" altLang="zh-TW" sz="2000" dirty="0"/>
              <a:t>deals with assembling a simulation model </a:t>
            </a:r>
            <a:r>
              <a:rPr lang="en-US" altLang="zh-TW" sz="2000" dirty="0" smtClean="0"/>
              <a:t>with</a:t>
            </a:r>
            <a:r>
              <a:rPr lang="zh-TW" altLang="en-US" sz="2000" dirty="0" smtClean="0"/>
              <a:t> </a:t>
            </a:r>
            <a:r>
              <a:rPr lang="en-US" altLang="zh-TW" sz="2000" dirty="0" smtClean="0"/>
              <a:t>the </a:t>
            </a:r>
            <a:r>
              <a:rPr lang="en-US" altLang="zh-TW" sz="2000" dirty="0"/>
              <a:t>correct inputs and creates one sub-scenario for each </a:t>
            </a:r>
            <a:r>
              <a:rPr lang="en-US" altLang="zh-TW" sz="2000" dirty="0" smtClean="0"/>
              <a:t>Monte</a:t>
            </a:r>
            <a:r>
              <a:rPr lang="zh-TW" altLang="en-US" sz="2000" dirty="0" smtClean="0"/>
              <a:t> </a:t>
            </a:r>
            <a:r>
              <a:rPr lang="en-US" altLang="zh-TW" sz="2000" dirty="0" smtClean="0"/>
              <a:t>Carlo </a:t>
            </a:r>
            <a:r>
              <a:rPr lang="en-US" altLang="zh-TW" sz="2000" dirty="0"/>
              <a:t>repetition.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32</a:t>
            </a:fld>
            <a:endParaRPr lang="en-US" altLang="zh-TW" dirty="0"/>
          </a:p>
        </p:txBody>
      </p:sp>
    </p:spTree>
    <p:extLst>
      <p:ext uri="{BB962C8B-B14F-4D97-AF65-F5344CB8AC3E}">
        <p14:creationId xmlns:p14="http://schemas.microsoft.com/office/powerpoint/2010/main" val="1830191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2</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683568" y="1549231"/>
            <a:ext cx="7637040" cy="5172244"/>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33</a:t>
            </a:fld>
            <a:endParaRPr lang="en-US" altLang="zh-TW"/>
          </a:p>
        </p:txBody>
      </p:sp>
    </p:spTree>
    <p:extLst>
      <p:ext uri="{BB962C8B-B14F-4D97-AF65-F5344CB8AC3E}">
        <p14:creationId xmlns:p14="http://schemas.microsoft.com/office/powerpoint/2010/main" val="6516998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507288" cy="1143000"/>
          </a:xfrm>
        </p:spPr>
        <p:txBody>
          <a:bodyPr/>
          <a:lstStyle/>
          <a:p>
            <a:r>
              <a:rPr lang="en-US" altLang="zh-TW" b="0" dirty="0"/>
              <a:t>ATHENA Remote </a:t>
            </a:r>
            <a:r>
              <a:rPr lang="en-US" altLang="zh-TW" b="0" dirty="0" smtClean="0"/>
              <a:t>Job</a:t>
            </a:r>
            <a:r>
              <a:rPr lang="zh-TW" altLang="en-US" b="0" dirty="0" smtClean="0"/>
              <a:t> </a:t>
            </a:r>
            <a:r>
              <a:rPr lang="en-US" altLang="zh-TW" b="0" dirty="0" smtClean="0"/>
              <a:t>Execution</a:t>
            </a:r>
            <a:r>
              <a:rPr lang="en-US" altLang="zh-TW" dirty="0" smtClean="0"/>
              <a:t> </a:t>
            </a:r>
            <a:endParaRPr lang="zh-TW" altLang="en-US" dirty="0"/>
          </a:p>
        </p:txBody>
      </p:sp>
      <p:sp>
        <p:nvSpPr>
          <p:cNvPr id="3" name="內容版面配置區 2"/>
          <p:cNvSpPr>
            <a:spLocks noGrp="1"/>
          </p:cNvSpPr>
          <p:nvPr>
            <p:ph idx="1"/>
          </p:nvPr>
        </p:nvSpPr>
        <p:spPr/>
        <p:txBody>
          <a:bodyPr/>
          <a:lstStyle/>
          <a:p>
            <a:r>
              <a:rPr lang="en-US" altLang="zh-TW" sz="2000" dirty="0"/>
              <a:t>Effectively, the simulation is </a:t>
            </a:r>
            <a:r>
              <a:rPr lang="en-US" altLang="zh-TW" sz="2000" dirty="0" err="1"/>
              <a:t>parallelised</a:t>
            </a:r>
            <a:r>
              <a:rPr lang="en-US" altLang="zh-TW" sz="2000" dirty="0"/>
              <a:t> into </a:t>
            </a:r>
            <a:r>
              <a:rPr lang="en-US" altLang="zh-TW" sz="2000" i="1" dirty="0"/>
              <a:t>N</a:t>
            </a:r>
            <a:r>
              <a:rPr lang="zh-TW" altLang="en-US" sz="2000" i="1" dirty="0"/>
              <a:t> </a:t>
            </a:r>
            <a:r>
              <a:rPr lang="en-US" altLang="zh-TW" sz="2000" dirty="0"/>
              <a:t>independent jobs, created by the </a:t>
            </a:r>
            <a:r>
              <a:rPr lang="en-US" altLang="zh-TW" sz="2000" i="1" dirty="0"/>
              <a:t>Job Service</a:t>
            </a:r>
            <a:r>
              <a:rPr lang="en-US" altLang="zh-TW" sz="2000" dirty="0"/>
              <a:t>, which is responsible</a:t>
            </a:r>
            <a:r>
              <a:rPr lang="zh-TW" altLang="en-US" sz="2000" dirty="0"/>
              <a:t> </a:t>
            </a:r>
            <a:r>
              <a:rPr lang="en-US" altLang="zh-TW" sz="2000" dirty="0"/>
              <a:t>for managing the job state, i.e. creating, updating and cancelling</a:t>
            </a:r>
            <a:r>
              <a:rPr lang="zh-TW" altLang="en-US" sz="2000" dirty="0"/>
              <a:t> </a:t>
            </a:r>
            <a:r>
              <a:rPr lang="en-US" altLang="zh-TW" sz="2000" dirty="0" smtClean="0"/>
              <a:t>job</a:t>
            </a:r>
            <a:r>
              <a:rPr lang="zh-TW" altLang="en-US" sz="2000" dirty="0" smtClean="0"/>
              <a:t> </a:t>
            </a:r>
            <a:r>
              <a:rPr lang="en-US" altLang="zh-TW" sz="2000" dirty="0" smtClean="0"/>
              <a:t>executions</a:t>
            </a:r>
            <a:r>
              <a:rPr lang="en-US" altLang="zh-TW" sz="2000" dirty="0"/>
              <a:t>. </a:t>
            </a:r>
            <a:endParaRPr lang="en-US" altLang="zh-TW" sz="2000" dirty="0" smtClean="0"/>
          </a:p>
          <a:p>
            <a:r>
              <a:rPr lang="en-US" altLang="zh-TW" sz="2000" dirty="0"/>
              <a:t>The </a:t>
            </a:r>
            <a:r>
              <a:rPr lang="en-US" altLang="zh-TW" sz="2000" i="1" dirty="0"/>
              <a:t>Remote Job Executor </a:t>
            </a:r>
            <a:r>
              <a:rPr lang="en-US" altLang="zh-TW" sz="2000" dirty="0"/>
              <a:t>interfaces to the </a:t>
            </a:r>
            <a:r>
              <a:rPr lang="en-US" altLang="zh-TW" sz="2000" dirty="0" smtClean="0"/>
              <a:t>message</a:t>
            </a:r>
            <a:r>
              <a:rPr lang="zh-TW" altLang="en-US" sz="2000" dirty="0" smtClean="0"/>
              <a:t> </a:t>
            </a:r>
            <a:r>
              <a:rPr lang="en-US" altLang="zh-TW" sz="2000" dirty="0" smtClean="0"/>
              <a:t>broker </a:t>
            </a:r>
            <a:r>
              <a:rPr lang="en-US" altLang="zh-TW" sz="2000" dirty="0"/>
              <a:t>via the JMS protocol. At this point, the </a:t>
            </a:r>
            <a:r>
              <a:rPr lang="en-US" altLang="zh-TW" sz="2000" i="1" dirty="0"/>
              <a:t>Job Request </a:t>
            </a:r>
            <a:r>
              <a:rPr lang="en-US" altLang="zh-TW" sz="2000" i="1" dirty="0" smtClean="0"/>
              <a:t>Queue</a:t>
            </a:r>
            <a:r>
              <a:rPr lang="zh-TW" altLang="en-US" sz="2000" i="1" dirty="0" smtClean="0"/>
              <a:t> </a:t>
            </a:r>
            <a:r>
              <a:rPr lang="en-US" altLang="zh-TW" sz="2000" dirty="0" smtClean="0"/>
              <a:t>will </a:t>
            </a:r>
            <a:r>
              <a:rPr lang="en-US" altLang="zh-TW" sz="2000" dirty="0"/>
              <a:t>contain multiple job definitions, ready to be consumed by</a:t>
            </a:r>
            <a:br>
              <a:rPr lang="en-US" altLang="zh-TW" sz="2000" dirty="0"/>
            </a:br>
            <a:r>
              <a:rPr lang="en-US" altLang="zh-TW" sz="2000" dirty="0"/>
              <a:t>workers. </a:t>
            </a:r>
            <a:endParaRPr lang="en-US" altLang="zh-TW" sz="2000" dirty="0" smtClean="0"/>
          </a:p>
          <a:p>
            <a:r>
              <a:rPr lang="en-US" altLang="zh-TW" sz="2000" dirty="0"/>
              <a:t>There can be many worker nodes, which consume messages from the Job Request Queue. These can interpret the job definition, read job inputs, and execute parts of the simulation model</a:t>
            </a:r>
            <a:r>
              <a:rPr lang="en-US" altLang="zh-TW" sz="2000" dirty="0" smtClean="0"/>
              <a:t>.</a:t>
            </a:r>
          </a:p>
          <a:p>
            <a:r>
              <a:rPr lang="en-US" altLang="zh-TW" sz="2000" dirty="0"/>
              <a:t>As </a:t>
            </a:r>
            <a:r>
              <a:rPr lang="en-US" altLang="zh-TW" sz="2000" dirty="0" smtClean="0"/>
              <a:t>jobs</a:t>
            </a:r>
            <a:r>
              <a:rPr lang="zh-TW" altLang="en-US" sz="2000" dirty="0" smtClean="0"/>
              <a:t> </a:t>
            </a:r>
            <a:r>
              <a:rPr lang="en-US" altLang="zh-TW" sz="2000" dirty="0" smtClean="0"/>
              <a:t>are </a:t>
            </a:r>
            <a:r>
              <a:rPr lang="en-US" altLang="zh-TW" sz="2000" dirty="0" err="1"/>
              <a:t>dequeued</a:t>
            </a:r>
            <a:r>
              <a:rPr lang="en-US" altLang="zh-TW" sz="2000" dirty="0"/>
              <a:t>, start and finish execution, the worker sends </a:t>
            </a:r>
            <a:r>
              <a:rPr lang="en-US" altLang="zh-TW" sz="2000" dirty="0" smtClean="0"/>
              <a:t>status</a:t>
            </a:r>
            <a:r>
              <a:rPr lang="zh-TW" altLang="en-US" sz="2000" dirty="0" smtClean="0"/>
              <a:t> </a:t>
            </a:r>
            <a:r>
              <a:rPr lang="en-US" altLang="zh-TW" sz="2000" dirty="0" smtClean="0"/>
              <a:t>updates </a:t>
            </a:r>
            <a:r>
              <a:rPr lang="en-US" altLang="zh-TW" sz="2000" dirty="0"/>
              <a:t>via the </a:t>
            </a:r>
            <a:r>
              <a:rPr lang="en-US" altLang="zh-TW" sz="2000" i="1" dirty="0"/>
              <a:t>Job Status Queue</a:t>
            </a:r>
            <a:r>
              <a:rPr lang="en-US" altLang="zh-TW" sz="2000" dirty="0"/>
              <a:t>, which are in turn </a:t>
            </a:r>
            <a:r>
              <a:rPr lang="en-US" altLang="zh-TW" sz="2000" dirty="0" smtClean="0"/>
              <a:t>consumed</a:t>
            </a:r>
            <a:r>
              <a:rPr lang="zh-TW" altLang="en-US" sz="2000" dirty="0" smtClean="0"/>
              <a:t> </a:t>
            </a:r>
            <a:r>
              <a:rPr lang="en-US" altLang="zh-TW" sz="2000" dirty="0" smtClean="0"/>
              <a:t>by </a:t>
            </a:r>
            <a:r>
              <a:rPr lang="en-US" altLang="zh-TW" sz="2000" dirty="0"/>
              <a:t>the master node to provide progress updates to the end-user. </a:t>
            </a:r>
            <a:br>
              <a:rPr lang="en-US" altLang="zh-TW" sz="2000" dirty="0"/>
            </a:br>
            <a:r>
              <a:rPr lang="en-US" altLang="zh-TW" sz="2000" dirty="0"/>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34</a:t>
            </a:fld>
            <a:endParaRPr lang="en-US" altLang="zh-TW"/>
          </a:p>
        </p:txBody>
      </p:sp>
    </p:spTree>
    <p:extLst>
      <p:ext uri="{BB962C8B-B14F-4D97-AF65-F5344CB8AC3E}">
        <p14:creationId xmlns:p14="http://schemas.microsoft.com/office/powerpoint/2010/main" val="2731627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sz="2000" dirty="0"/>
              <a:t>Each individual simulation produces one result. These are sent</a:t>
            </a:r>
            <a:br>
              <a:rPr lang="en-US" altLang="zh-TW" sz="2000" dirty="0"/>
            </a:br>
            <a:r>
              <a:rPr lang="en-US" altLang="zh-TW" sz="2000" dirty="0"/>
              <a:t>via the </a:t>
            </a:r>
            <a:r>
              <a:rPr lang="en-US" altLang="zh-TW" sz="2000" i="1" dirty="0"/>
              <a:t>Results Queue </a:t>
            </a:r>
            <a:r>
              <a:rPr lang="en-US" altLang="zh-TW" sz="2000" dirty="0"/>
              <a:t>and consumed by an </a:t>
            </a:r>
            <a:r>
              <a:rPr lang="en-US" altLang="zh-TW" sz="2000" i="1" dirty="0"/>
              <a:t>Aggregator Service</a:t>
            </a:r>
            <a:br>
              <a:rPr lang="en-US" altLang="zh-TW" sz="2000" i="1" dirty="0"/>
            </a:br>
            <a:r>
              <a:rPr lang="en-US" altLang="zh-TW" sz="2000" dirty="0"/>
              <a:t>that performs statistical aggregation, thus producing the mean </a:t>
            </a:r>
            <a:r>
              <a:rPr lang="en-US" altLang="zh-TW" sz="2000" dirty="0" smtClean="0"/>
              <a:t>and</a:t>
            </a:r>
            <a:r>
              <a:rPr lang="zh-TW" altLang="en-US" sz="2000" dirty="0" smtClean="0"/>
              <a:t> </a:t>
            </a:r>
            <a:r>
              <a:rPr lang="en-US" altLang="zh-TW" sz="2000" dirty="0" smtClean="0"/>
              <a:t>confidence </a:t>
            </a:r>
            <a:r>
              <a:rPr lang="en-US" altLang="zh-TW" sz="2000" dirty="0"/>
              <a:t>intervals of all model statistics over all simulation runs. </a:t>
            </a:r>
            <a:endParaRPr lang="en-US" altLang="zh-TW" sz="2000" dirty="0" smtClean="0"/>
          </a:p>
          <a:p>
            <a:r>
              <a:rPr lang="en-US" altLang="zh-TW" sz="2000" dirty="0" smtClean="0"/>
              <a:t>The </a:t>
            </a:r>
            <a:r>
              <a:rPr lang="en-US" altLang="zh-TW" sz="2000" dirty="0"/>
              <a:t>status of simulations is shown in bottom left of Figure 1 with</a:t>
            </a:r>
            <a:br>
              <a:rPr lang="en-US" altLang="zh-TW" sz="2000" dirty="0"/>
            </a:br>
            <a:r>
              <a:rPr lang="en-US" altLang="zh-TW" sz="2000" dirty="0"/>
              <a:t>running (orange) and completed (green) boxes shown. </a:t>
            </a:r>
            <a:endParaRPr lang="en-US" altLang="zh-TW" sz="2000" dirty="0" smtClean="0"/>
          </a:p>
          <a:p>
            <a:r>
              <a:rPr lang="en-US" altLang="zh-TW" sz="2000" dirty="0"/>
              <a:t>It is </a:t>
            </a:r>
            <a:r>
              <a:rPr lang="en-US" altLang="zh-TW" sz="2000" dirty="0" smtClean="0"/>
              <a:t>the</a:t>
            </a:r>
            <a:r>
              <a:rPr lang="zh-TW" altLang="en-US" sz="2000" dirty="0" smtClean="0"/>
              <a:t> </a:t>
            </a:r>
            <a:r>
              <a:rPr lang="en-US" altLang="zh-TW" sz="2000" dirty="0" smtClean="0"/>
              <a:t>ability </a:t>
            </a:r>
            <a:r>
              <a:rPr lang="en-US" altLang="zh-TW" sz="2000" dirty="0"/>
              <a:t>to scale these simulations in near real time across the </a:t>
            </a:r>
            <a:r>
              <a:rPr lang="en-US" altLang="zh-TW" sz="2000" dirty="0" smtClean="0"/>
              <a:t>Cloud</a:t>
            </a:r>
            <a:r>
              <a:rPr lang="zh-TW" altLang="en-US" sz="2000" dirty="0" smtClean="0"/>
              <a:t> </a:t>
            </a:r>
            <a:r>
              <a:rPr lang="en-US" altLang="zh-TW" sz="2000" dirty="0" smtClean="0"/>
              <a:t>that </a:t>
            </a:r>
            <a:r>
              <a:rPr lang="en-US" altLang="zh-TW" sz="2000" dirty="0"/>
              <a:t>form the basis for the cloud-native auto-scaling of </a:t>
            </a:r>
            <a:r>
              <a:rPr lang="en-US" altLang="zh-TW" sz="2000" dirty="0" smtClean="0"/>
              <a:t>ATHENA</a:t>
            </a:r>
            <a:r>
              <a:rPr lang="zh-TW" altLang="en-US" sz="2000" dirty="0" smtClean="0"/>
              <a:t> </a:t>
            </a:r>
            <a:r>
              <a:rPr lang="en-US" altLang="zh-TW" sz="2000" dirty="0" smtClean="0"/>
              <a:t>application </a:t>
            </a:r>
            <a:r>
              <a:rPr lang="en-US" altLang="zh-TW" sz="2000" dirty="0"/>
              <a:t>that is the focus of this paper.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35</a:t>
            </a:fld>
            <a:endParaRPr lang="en-US" altLang="zh-TW"/>
          </a:p>
        </p:txBody>
      </p:sp>
      <p:sp>
        <p:nvSpPr>
          <p:cNvPr id="5" name="標題 1"/>
          <p:cNvSpPr>
            <a:spLocks noGrp="1"/>
          </p:cNvSpPr>
          <p:nvPr>
            <p:ph type="title"/>
          </p:nvPr>
        </p:nvSpPr>
        <p:spPr>
          <a:xfrm>
            <a:off x="457200" y="274638"/>
            <a:ext cx="8507288" cy="1143000"/>
          </a:xfrm>
        </p:spPr>
        <p:txBody>
          <a:bodyPr/>
          <a:lstStyle/>
          <a:p>
            <a:r>
              <a:rPr lang="en-US" altLang="zh-TW" b="0" dirty="0"/>
              <a:t>ATHENA Remote </a:t>
            </a:r>
            <a:r>
              <a:rPr lang="en-US" altLang="zh-TW" b="0" dirty="0" smtClean="0"/>
              <a:t>Job</a:t>
            </a:r>
            <a:r>
              <a:rPr lang="zh-TW" altLang="en-US" b="0" dirty="0" smtClean="0"/>
              <a:t> </a:t>
            </a:r>
            <a:r>
              <a:rPr lang="en-US" altLang="zh-TW" b="0" dirty="0" smtClean="0"/>
              <a:t>Execution</a:t>
            </a:r>
            <a:r>
              <a:rPr lang="en-US" altLang="zh-TW" dirty="0" smtClean="0"/>
              <a:t> </a:t>
            </a:r>
            <a:endParaRPr lang="zh-TW" altLang="en-US" dirty="0"/>
          </a:p>
        </p:txBody>
      </p:sp>
    </p:spTree>
    <p:extLst>
      <p:ext uri="{BB962C8B-B14F-4D97-AF65-F5344CB8AC3E}">
        <p14:creationId xmlns:p14="http://schemas.microsoft.com/office/powerpoint/2010/main" val="29686595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REQUIREMENTS FOR SCALING ATHENA</a:t>
            </a:r>
            <a:r>
              <a:rPr lang="en-US" altLang="zh-TW" dirty="0"/>
              <a:t> </a:t>
            </a:r>
            <a:br>
              <a:rPr lang="en-US" altLang="zh-TW" dirty="0"/>
            </a:br>
            <a:endParaRPr lang="zh-TW" altLang="en-US" dirty="0"/>
          </a:p>
        </p:txBody>
      </p:sp>
      <p:sp>
        <p:nvSpPr>
          <p:cNvPr id="3" name="文字版面配置區 2"/>
          <p:cNvSpPr>
            <a:spLocks noGrp="1"/>
          </p:cNvSpPr>
          <p:nvPr>
            <p:ph type="body" idx="1"/>
          </p:nvPr>
        </p:nvSpPr>
        <p:spPr/>
        <p:txBody>
          <a:bodyPr/>
          <a:lstStyle/>
          <a:p>
            <a:r>
              <a:rPr lang="en-US" altLang="zh-TW" sz="4800" dirty="0" smtClean="0"/>
              <a:t>CH4</a:t>
            </a:r>
            <a:endParaRPr lang="zh-TW" altLang="en-US" sz="4800" dirty="0"/>
          </a:p>
        </p:txBody>
      </p:sp>
      <p:sp>
        <p:nvSpPr>
          <p:cNvPr id="4" name="投影片編號版面配置區 3"/>
          <p:cNvSpPr>
            <a:spLocks noGrp="1"/>
          </p:cNvSpPr>
          <p:nvPr>
            <p:ph type="sldNum" sz="quarter" idx="12"/>
          </p:nvPr>
        </p:nvSpPr>
        <p:spPr/>
        <p:txBody>
          <a:bodyPr/>
          <a:lstStyle/>
          <a:p>
            <a:fld id="{3FA20CEC-273E-4460-909B-ED48F5635E5D}" type="slidenum">
              <a:rPr lang="en-US" altLang="zh-TW" smtClean="0"/>
              <a:pPr/>
              <a:t>36</a:t>
            </a:fld>
            <a:endParaRPr lang="en-US" altLang="zh-TW"/>
          </a:p>
        </p:txBody>
      </p:sp>
    </p:spTree>
    <p:extLst>
      <p:ext uri="{BB962C8B-B14F-4D97-AF65-F5344CB8AC3E}">
        <p14:creationId xmlns:p14="http://schemas.microsoft.com/office/powerpoint/2010/main" val="28704706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sz="2000" dirty="0"/>
              <a:t>For the initial use case of ATHENA, a </a:t>
            </a:r>
            <a:r>
              <a:rPr lang="en-US" altLang="zh-TW" sz="2000" dirty="0">
                <a:solidFill>
                  <a:schemeClr val="accent6">
                    <a:lumMod val="75000"/>
                  </a:schemeClr>
                </a:solidFill>
              </a:rPr>
              <a:t>monolithic, </a:t>
            </a:r>
            <a:r>
              <a:rPr lang="en-US" altLang="zh-TW" sz="2000" dirty="0" smtClean="0">
                <a:solidFill>
                  <a:schemeClr val="accent6">
                    <a:lumMod val="75000"/>
                  </a:schemeClr>
                </a:solidFill>
              </a:rPr>
              <a:t>vertically scalable </a:t>
            </a:r>
            <a:r>
              <a:rPr lang="en-US" altLang="zh-TW" sz="2000" dirty="0">
                <a:solidFill>
                  <a:schemeClr val="accent6">
                    <a:lumMod val="75000"/>
                  </a:schemeClr>
                </a:solidFill>
              </a:rPr>
              <a:t>setup was suitable. </a:t>
            </a:r>
            <a:endParaRPr lang="en-US" altLang="zh-TW" sz="2000" dirty="0" smtClean="0">
              <a:solidFill>
                <a:schemeClr val="accent6">
                  <a:lumMod val="75000"/>
                </a:schemeClr>
              </a:solidFill>
            </a:endParaRPr>
          </a:p>
          <a:p>
            <a:r>
              <a:rPr lang="en-US" altLang="zh-TW" sz="2000" dirty="0"/>
              <a:t>As more </a:t>
            </a:r>
            <a:r>
              <a:rPr lang="en-US" altLang="zh-TW" sz="2000" dirty="0" err="1"/>
              <a:t>organisations</a:t>
            </a:r>
            <a:r>
              <a:rPr lang="en-US" altLang="zh-TW" sz="2000" dirty="0"/>
              <a:t> within </a:t>
            </a:r>
            <a:r>
              <a:rPr lang="en-US" altLang="zh-TW" sz="2000" dirty="0" smtClean="0"/>
              <a:t>the ADF </a:t>
            </a:r>
            <a:r>
              <a:rPr lang="en-US" altLang="zh-TW" sz="2000" dirty="0"/>
              <a:t>showed interest in using ATHENA, a robust </a:t>
            </a:r>
            <a:r>
              <a:rPr lang="en-US" altLang="zh-TW" sz="2000" dirty="0" smtClean="0"/>
              <a:t>horizontally scalable </a:t>
            </a:r>
            <a:r>
              <a:rPr lang="en-US" altLang="zh-TW" sz="2000" dirty="0"/>
              <a:t>platform was needed. </a:t>
            </a:r>
            <a:endParaRPr lang="en-US" altLang="zh-TW" sz="2000" dirty="0" smtClean="0"/>
          </a:p>
          <a:p>
            <a:r>
              <a:rPr lang="en-US" altLang="zh-TW" sz="2000" dirty="0"/>
              <a:t>Furthermore, certain advanced </a:t>
            </a:r>
            <a:r>
              <a:rPr lang="en-US" altLang="zh-TW" sz="2000" dirty="0" smtClean="0"/>
              <a:t>use</a:t>
            </a:r>
            <a:r>
              <a:rPr lang="zh-TW" altLang="en-US" sz="2000" dirty="0" smtClean="0"/>
              <a:t> </a:t>
            </a:r>
            <a:r>
              <a:rPr lang="en-US" altLang="zh-TW" sz="2000" dirty="0" smtClean="0"/>
              <a:t>cases </a:t>
            </a:r>
            <a:r>
              <a:rPr lang="en-US" altLang="zh-TW" sz="2000" dirty="0"/>
              <a:t>were identified, which were meant to rigorously inspect </a:t>
            </a:r>
            <a:r>
              <a:rPr lang="en-US" altLang="zh-TW" sz="2000" dirty="0" smtClean="0"/>
              <a:t>and</a:t>
            </a:r>
            <a:r>
              <a:rPr lang="zh-TW" altLang="en-US" sz="2000" dirty="0" smtClean="0"/>
              <a:t> </a:t>
            </a:r>
            <a:r>
              <a:rPr lang="en-US" altLang="zh-TW" sz="2000" dirty="0" smtClean="0"/>
              <a:t>test </a:t>
            </a:r>
            <a:r>
              <a:rPr lang="en-US" altLang="zh-TW" sz="2000" dirty="0"/>
              <a:t>the simulation and </a:t>
            </a:r>
            <a:r>
              <a:rPr lang="en-US" altLang="zh-TW" sz="2000" dirty="0" err="1"/>
              <a:t>optimisation</a:t>
            </a:r>
            <a:r>
              <a:rPr lang="en-US" altLang="zh-TW" sz="2000" dirty="0"/>
              <a:t> engine. </a:t>
            </a:r>
            <a:endParaRPr lang="en-US" altLang="zh-TW" sz="2000" dirty="0" smtClean="0"/>
          </a:p>
          <a:p>
            <a:r>
              <a:rPr lang="en-US" altLang="zh-TW" sz="2000" dirty="0"/>
              <a:t>These </a:t>
            </a:r>
            <a:r>
              <a:rPr lang="en-US" altLang="zh-TW" sz="2000" dirty="0" smtClean="0"/>
              <a:t>experiments</a:t>
            </a:r>
            <a:r>
              <a:rPr lang="zh-TW" altLang="en-US" sz="2000" dirty="0" smtClean="0"/>
              <a:t> </a:t>
            </a:r>
            <a:r>
              <a:rPr lang="en-US" altLang="zh-TW" sz="2000" dirty="0" smtClean="0"/>
              <a:t>required </a:t>
            </a:r>
            <a:r>
              <a:rPr lang="en-US" altLang="zh-TW" sz="2000" dirty="0"/>
              <a:t>running the simulations a large number of times (typically 1,000-10,000 times) with different values for all input parameters. </a:t>
            </a:r>
            <a:endParaRPr lang="en-US" altLang="zh-TW" sz="2000" dirty="0" smtClean="0"/>
          </a:p>
          <a:p>
            <a:r>
              <a:rPr lang="en-US" altLang="zh-TW" sz="2000" dirty="0"/>
              <a:t>The results of these simulations were then </a:t>
            </a:r>
            <a:r>
              <a:rPr lang="en-US" altLang="zh-TW" sz="2000" dirty="0" err="1"/>
              <a:t>analysed</a:t>
            </a:r>
            <a:r>
              <a:rPr lang="en-US" altLang="zh-TW" sz="2000" dirty="0"/>
              <a:t> to explore</a:t>
            </a:r>
            <a:br>
              <a:rPr lang="en-US" altLang="zh-TW" sz="2000" dirty="0"/>
            </a:br>
            <a:r>
              <a:rPr lang="en-US" altLang="zh-TW" sz="2000" dirty="0"/>
              <a:t>relationships between inputs and bottlenecks in the operational</a:t>
            </a:r>
            <a:br>
              <a:rPr lang="en-US" altLang="zh-TW" sz="2000" dirty="0"/>
            </a:br>
            <a:r>
              <a:rPr lang="en-US" altLang="zh-TW" sz="2000" dirty="0"/>
              <a:t>pipelines. The existing architecture was not feasible for this work</a:t>
            </a:r>
            <a:br>
              <a:rPr lang="en-US" altLang="zh-TW" sz="2000" dirty="0"/>
            </a:br>
            <a:r>
              <a:rPr lang="en-US" altLang="zh-TW" sz="2000" dirty="0"/>
              <a:t>load, and elastically scaling ATHENA became essential to running</a:t>
            </a:r>
            <a:br>
              <a:rPr lang="en-US" altLang="zh-TW" sz="2000" dirty="0"/>
            </a:br>
            <a:r>
              <a:rPr lang="en-US" altLang="zh-TW" sz="2000" dirty="0"/>
              <a:t>these benchmarks within a reasonable time period.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37</a:t>
            </a:fld>
            <a:endParaRPr lang="en-US" altLang="zh-TW"/>
          </a:p>
        </p:txBody>
      </p:sp>
      <p:sp>
        <p:nvSpPr>
          <p:cNvPr id="5" name="標題 1"/>
          <p:cNvSpPr>
            <a:spLocks noGrp="1"/>
          </p:cNvSpPr>
          <p:nvPr>
            <p:ph type="title"/>
          </p:nvPr>
        </p:nvSpPr>
        <p:spPr>
          <a:xfrm>
            <a:off x="0" y="274638"/>
            <a:ext cx="9144000" cy="1143000"/>
          </a:xfrm>
        </p:spPr>
        <p:txBody>
          <a:bodyPr/>
          <a:lstStyle/>
          <a:p>
            <a:r>
              <a:rPr lang="en-US" altLang="zh-TW" b="0" dirty="0" smtClean="0"/>
              <a:t>Requirements for scaling ATHENA</a:t>
            </a:r>
            <a:endParaRPr lang="zh-TW" altLang="en-US" dirty="0"/>
          </a:p>
        </p:txBody>
      </p:sp>
    </p:spTree>
    <p:extLst>
      <p:ext uri="{BB962C8B-B14F-4D97-AF65-F5344CB8AC3E}">
        <p14:creationId xmlns:p14="http://schemas.microsoft.com/office/powerpoint/2010/main" val="20298943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252520" cy="1143000"/>
          </a:xfrm>
        </p:spPr>
        <p:txBody>
          <a:bodyPr/>
          <a:lstStyle/>
          <a:p>
            <a:r>
              <a:rPr lang="en-US" altLang="zh-TW" b="0" dirty="0"/>
              <a:t>Requirements for </a:t>
            </a:r>
            <a:r>
              <a:rPr lang="en-US" altLang="zh-TW" b="0" dirty="0" smtClean="0"/>
              <a:t>scaling</a:t>
            </a:r>
            <a:r>
              <a:rPr lang="zh-TW" altLang="en-US" b="0" dirty="0" smtClean="0"/>
              <a:t> </a:t>
            </a:r>
            <a:r>
              <a:rPr lang="en-US" altLang="zh-TW" b="0" dirty="0" smtClean="0"/>
              <a:t>ATHENA</a:t>
            </a:r>
            <a:endParaRPr lang="zh-TW" altLang="en-US" dirty="0"/>
          </a:p>
        </p:txBody>
      </p:sp>
      <p:sp>
        <p:nvSpPr>
          <p:cNvPr id="3" name="內容版面配置區 2"/>
          <p:cNvSpPr>
            <a:spLocks noGrp="1"/>
          </p:cNvSpPr>
          <p:nvPr>
            <p:ph idx="1"/>
          </p:nvPr>
        </p:nvSpPr>
        <p:spPr/>
        <p:txBody>
          <a:bodyPr/>
          <a:lstStyle/>
          <a:p>
            <a:r>
              <a:rPr lang="en-US" altLang="zh-TW" sz="2000" dirty="0"/>
              <a:t>ATHENA uses </a:t>
            </a:r>
            <a:r>
              <a:rPr lang="en-US" altLang="zh-TW" sz="2000" dirty="0" err="1"/>
              <a:t>NeCTAR</a:t>
            </a:r>
            <a:r>
              <a:rPr lang="en-US" altLang="zh-TW" sz="2000" dirty="0"/>
              <a:t> as an IaaS Cloud provider. </a:t>
            </a:r>
            <a:r>
              <a:rPr lang="en-US" altLang="zh-TW" sz="2000" dirty="0" smtClean="0"/>
              <a:t>The</a:t>
            </a:r>
            <a:r>
              <a:rPr lang="zh-TW" altLang="en-US" sz="2000" dirty="0" smtClean="0"/>
              <a:t> </a:t>
            </a:r>
            <a:r>
              <a:rPr lang="en-US" altLang="zh-TW" sz="2000" dirty="0" smtClean="0"/>
              <a:t>ATHENA </a:t>
            </a:r>
            <a:r>
              <a:rPr lang="en-US" altLang="zh-TW" sz="2000" dirty="0"/>
              <a:t>deployment leverages two tenancies with total number of 300 vCPU cores ranging between 4 cores to 16 </a:t>
            </a:r>
            <a:r>
              <a:rPr lang="en-US" altLang="zh-TW" sz="2000" dirty="0" smtClean="0"/>
              <a:t>cores</a:t>
            </a:r>
            <a:r>
              <a:rPr lang="zh-TW" altLang="en-US" sz="2000" dirty="0" smtClean="0"/>
              <a:t> </a:t>
            </a:r>
            <a:r>
              <a:rPr lang="en-US" altLang="zh-TW" sz="2000" dirty="0" smtClean="0"/>
              <a:t>per </a:t>
            </a:r>
            <a:r>
              <a:rPr lang="en-US" altLang="zh-TW" sz="2000" dirty="0"/>
              <a:t>instance. </a:t>
            </a:r>
            <a:endParaRPr lang="en-US" altLang="zh-TW" sz="2000" dirty="0" smtClean="0"/>
          </a:p>
          <a:p>
            <a:r>
              <a:rPr lang="en-US" altLang="zh-TW" sz="2000" dirty="0"/>
              <a:t>Unlike typical IaaS uses of </a:t>
            </a:r>
            <a:r>
              <a:rPr lang="en-US" altLang="zh-TW" sz="2000" dirty="0" err="1"/>
              <a:t>NeCTAR</a:t>
            </a:r>
            <a:r>
              <a:rPr lang="en-US" altLang="zh-TW" sz="2000" dirty="0"/>
              <a:t>, </a:t>
            </a:r>
            <a:r>
              <a:rPr lang="en-US" altLang="zh-TW" sz="2000" dirty="0" smtClean="0"/>
              <a:t>ATHENA</a:t>
            </a:r>
            <a:r>
              <a:rPr lang="zh-TW" altLang="en-US" sz="2000" dirty="0" smtClean="0"/>
              <a:t> </a:t>
            </a:r>
            <a:r>
              <a:rPr lang="en-US" altLang="zh-TW" sz="2000" dirty="0" smtClean="0"/>
              <a:t>uses </a:t>
            </a:r>
            <a:r>
              <a:rPr lang="en-US" altLang="zh-TW" sz="2000" dirty="0"/>
              <a:t>a container-based approach focused predominantly </a:t>
            </a:r>
            <a:r>
              <a:rPr lang="en-US" altLang="zh-TW" sz="2000" dirty="0" smtClean="0"/>
              <a:t>around</a:t>
            </a:r>
            <a:r>
              <a:rPr lang="zh-TW" altLang="en-US" sz="2000" dirty="0" smtClean="0"/>
              <a:t> </a:t>
            </a:r>
            <a:r>
              <a:rPr lang="en-US" altLang="zh-TW" sz="2000" dirty="0" smtClean="0"/>
              <a:t>the </a:t>
            </a:r>
            <a:r>
              <a:rPr lang="en-US" altLang="zh-TW" sz="2000" dirty="0"/>
              <a:t>Docker technology </a:t>
            </a:r>
            <a:r>
              <a:rPr lang="en-US" altLang="zh-TW" sz="2000" dirty="0" smtClean="0"/>
              <a:t>for </a:t>
            </a:r>
            <a:r>
              <a:rPr lang="en-US" altLang="zh-TW" sz="2000" dirty="0"/>
              <a:t>auto-scaling. </a:t>
            </a:r>
            <a:endParaRPr lang="en-US" altLang="zh-TW" sz="2000" dirty="0" smtClean="0"/>
          </a:p>
          <a:p>
            <a:r>
              <a:rPr lang="en-US" altLang="zh-TW" sz="2000" dirty="0" smtClean="0"/>
              <a:t>The ATHENA </a:t>
            </a:r>
            <a:r>
              <a:rPr lang="en-US" altLang="zh-TW" sz="2000" dirty="0"/>
              <a:t>stack was originally deployed in a traditional IaaS</a:t>
            </a:r>
            <a:br>
              <a:rPr lang="en-US" altLang="zh-TW" sz="2000" dirty="0"/>
            </a:br>
            <a:r>
              <a:rPr lang="en-US" altLang="zh-TW" sz="2000" dirty="0"/>
              <a:t>manner, e.g. using scripting technologies such as </a:t>
            </a:r>
            <a:r>
              <a:rPr lang="en-US" altLang="zh-TW" sz="2000" dirty="0" err="1"/>
              <a:t>Ansible</a:t>
            </a:r>
            <a:r>
              <a:rPr lang="en-US" altLang="zh-TW" sz="2000" dirty="0"/>
              <a:t> to </a:t>
            </a:r>
            <a:r>
              <a:rPr lang="en-US" altLang="zh-TW" sz="2000" dirty="0" smtClean="0"/>
              <a:t>create instances </a:t>
            </a:r>
            <a:r>
              <a:rPr lang="en-US" altLang="zh-TW" sz="2000" dirty="0"/>
              <a:t>and configure/deploy the ATHENA software </a:t>
            </a:r>
            <a:r>
              <a:rPr lang="en-US" altLang="zh-TW" sz="2000" dirty="0" smtClean="0"/>
              <a:t>through </a:t>
            </a:r>
            <a:r>
              <a:rPr lang="en-US" altLang="zh-TW" sz="2000" dirty="0" err="1" smtClean="0"/>
              <a:t>Ansible</a:t>
            </a:r>
            <a:r>
              <a:rPr lang="en-US" altLang="zh-TW" sz="2000" dirty="0" smtClean="0"/>
              <a:t> </a:t>
            </a:r>
            <a:r>
              <a:rPr lang="en-US" altLang="zh-TW" sz="2000" dirty="0"/>
              <a:t>Playbooks. Initially ATHENA was deployed onto a </a:t>
            </a:r>
            <a:r>
              <a:rPr lang="en-US" altLang="zh-TW" sz="2000" dirty="0" smtClean="0"/>
              <a:t>single</a:t>
            </a:r>
            <a:r>
              <a:rPr lang="zh-TW" altLang="en-US" sz="2000" dirty="0" smtClean="0"/>
              <a:t> </a:t>
            </a:r>
            <a:r>
              <a:rPr lang="en-US" altLang="zh-TW" sz="2000" dirty="0" smtClean="0"/>
              <a:t>large </a:t>
            </a:r>
            <a:r>
              <a:rPr lang="en-US" altLang="zh-TW" sz="2000" dirty="0"/>
              <a:t>VM instance (16 cores and 64Gb RAM). </a:t>
            </a:r>
            <a:endParaRPr lang="en-US" altLang="zh-TW" sz="2000" dirty="0" smtClean="0"/>
          </a:p>
          <a:p>
            <a:r>
              <a:rPr lang="en-US" altLang="zh-TW" sz="2000" dirty="0"/>
              <a:t>The </a:t>
            </a:r>
            <a:r>
              <a:rPr lang="en-US" altLang="zh-TW" sz="2000" dirty="0" smtClean="0"/>
              <a:t>advantage of </a:t>
            </a:r>
            <a:r>
              <a:rPr lang="en-US" altLang="zh-TW" sz="2000" dirty="0"/>
              <a:t>this approach was the almost zero network latency </a:t>
            </a:r>
            <a:r>
              <a:rPr lang="en-US" altLang="zh-TW" sz="2000" dirty="0" smtClean="0"/>
              <a:t>between software </a:t>
            </a:r>
            <a:r>
              <a:rPr lang="en-US" altLang="zh-TW" sz="2000" dirty="0"/>
              <a:t>component communications.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38</a:t>
            </a:fld>
            <a:endParaRPr lang="en-US" altLang="zh-TW"/>
          </a:p>
        </p:txBody>
      </p:sp>
    </p:spTree>
    <p:extLst>
      <p:ext uri="{BB962C8B-B14F-4D97-AF65-F5344CB8AC3E}">
        <p14:creationId xmlns:p14="http://schemas.microsoft.com/office/powerpoint/2010/main" val="1855943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252520" cy="1143000"/>
          </a:xfrm>
        </p:spPr>
        <p:txBody>
          <a:bodyPr/>
          <a:lstStyle/>
          <a:p>
            <a:r>
              <a:rPr lang="en-US" altLang="zh-TW" b="0" dirty="0"/>
              <a:t>Requirements for </a:t>
            </a:r>
            <a:r>
              <a:rPr lang="en-US" altLang="zh-TW" b="0" dirty="0" smtClean="0"/>
              <a:t>scaling</a:t>
            </a:r>
            <a:r>
              <a:rPr lang="zh-TW" altLang="en-US" b="0" dirty="0" smtClean="0"/>
              <a:t> </a:t>
            </a:r>
            <a:r>
              <a:rPr lang="en-US" altLang="zh-TW" b="0" dirty="0" smtClean="0"/>
              <a:t>ATHENA</a:t>
            </a:r>
            <a:endParaRPr lang="zh-TW" altLang="en-US" dirty="0"/>
          </a:p>
        </p:txBody>
      </p:sp>
      <p:sp>
        <p:nvSpPr>
          <p:cNvPr id="3" name="內容版面配置區 2"/>
          <p:cNvSpPr>
            <a:spLocks noGrp="1"/>
          </p:cNvSpPr>
          <p:nvPr>
            <p:ph idx="1"/>
          </p:nvPr>
        </p:nvSpPr>
        <p:spPr/>
        <p:txBody>
          <a:bodyPr/>
          <a:lstStyle/>
          <a:p>
            <a:r>
              <a:rPr lang="en-US" altLang="zh-TW" sz="2000" dirty="0"/>
              <a:t>However this approach </a:t>
            </a:r>
            <a:r>
              <a:rPr lang="en-US" altLang="zh-TW" sz="2000" dirty="0" smtClean="0"/>
              <a:t>had vertical </a:t>
            </a:r>
            <a:r>
              <a:rPr lang="en-US" altLang="zh-TW" sz="2000" dirty="0"/>
              <a:t>scaling limitations, e.g. it could only run on a single </a:t>
            </a:r>
            <a:r>
              <a:rPr lang="en-US" altLang="zh-TW" sz="2000" dirty="0" smtClean="0"/>
              <a:t>VM and </a:t>
            </a:r>
            <a:r>
              <a:rPr lang="en-US" altLang="zh-TW" sz="2000" dirty="0"/>
              <a:t>larger scale simulations were not possible. </a:t>
            </a:r>
            <a:endParaRPr lang="en-US" altLang="zh-TW" sz="2000" dirty="0" smtClean="0"/>
          </a:p>
          <a:p>
            <a:r>
              <a:rPr lang="en-US" altLang="zh-TW" sz="2000" dirty="0"/>
              <a:t>The first step to scale horizontally was </a:t>
            </a:r>
            <a:r>
              <a:rPr lang="en-US" altLang="zh-TW" sz="2000" dirty="0" smtClean="0"/>
              <a:t>to</a:t>
            </a:r>
            <a:r>
              <a:rPr lang="zh-TW" altLang="en-US" sz="2000" dirty="0" smtClean="0"/>
              <a:t> </a:t>
            </a:r>
            <a:r>
              <a:rPr lang="en-US" altLang="zh-TW" sz="2000" dirty="0" smtClean="0"/>
              <a:t>identify </a:t>
            </a:r>
            <a:r>
              <a:rPr lang="en-US" altLang="zh-TW" sz="2000" dirty="0"/>
              <a:t>the </a:t>
            </a:r>
            <a:r>
              <a:rPr lang="en-US" altLang="zh-TW" sz="2000" i="1" dirty="0"/>
              <a:t>State </a:t>
            </a:r>
            <a:r>
              <a:rPr lang="en-US" altLang="zh-TW" sz="2000" dirty="0"/>
              <a:t>of the software stack and separate out </a:t>
            </a:r>
            <a:r>
              <a:rPr lang="en-US" altLang="zh-TW" sz="2000" b="1" dirty="0" err="1" smtClean="0"/>
              <a:t>stateful</a:t>
            </a:r>
            <a:r>
              <a:rPr lang="zh-TW" altLang="en-US" sz="2000" b="1" dirty="0"/>
              <a:t> </a:t>
            </a:r>
            <a:r>
              <a:rPr lang="en-US" altLang="zh-TW" sz="2000" dirty="0" smtClean="0"/>
              <a:t>and </a:t>
            </a:r>
            <a:r>
              <a:rPr lang="en-US" altLang="zh-TW" sz="2000" b="1" dirty="0"/>
              <a:t>stateless </a:t>
            </a:r>
            <a:r>
              <a:rPr lang="en-US" altLang="zh-TW" sz="2000" dirty="0"/>
              <a:t>components. </a:t>
            </a:r>
            <a:endParaRPr lang="en-US" altLang="zh-TW" sz="2000" dirty="0" smtClean="0"/>
          </a:p>
          <a:p>
            <a:r>
              <a:rPr lang="en-US" altLang="zh-TW" sz="2000" dirty="0"/>
              <a:t>The components were then built </a:t>
            </a:r>
            <a:r>
              <a:rPr lang="en-US" altLang="zh-TW" sz="2000" dirty="0" smtClean="0"/>
              <a:t>into</a:t>
            </a:r>
            <a:r>
              <a:rPr lang="zh-TW" altLang="en-US" sz="2000" dirty="0" smtClean="0"/>
              <a:t> </a:t>
            </a:r>
            <a:r>
              <a:rPr lang="en-US" altLang="zh-TW" sz="2000" dirty="0" smtClean="0"/>
              <a:t>Docker </a:t>
            </a:r>
            <a:r>
              <a:rPr lang="en-US" altLang="zh-TW" sz="2000" dirty="0"/>
              <a:t>images and run as containers using a pool of worker </a:t>
            </a:r>
            <a:r>
              <a:rPr lang="en-US" altLang="zh-TW" sz="2000" dirty="0" smtClean="0"/>
              <a:t>nodes</a:t>
            </a:r>
            <a:r>
              <a:rPr lang="zh-TW" altLang="en-US" sz="2000" dirty="0" smtClean="0"/>
              <a:t> </a:t>
            </a:r>
            <a:r>
              <a:rPr lang="en-US" altLang="zh-TW" sz="2000" dirty="0" smtClean="0"/>
              <a:t>as </a:t>
            </a:r>
            <a:r>
              <a:rPr lang="en-US" altLang="zh-TW" sz="2000" dirty="0"/>
              <a:t>shown in </a:t>
            </a:r>
            <a:r>
              <a:rPr lang="en-US" altLang="zh-TW" sz="2000" dirty="0">
                <a:hlinkClick r:id="rId3" action="ppaction://hlinksldjump"/>
              </a:rPr>
              <a:t>Figure 3</a:t>
            </a:r>
            <a:r>
              <a:rPr lang="en-US" altLang="zh-TW" sz="2000" dirty="0"/>
              <a:t>. </a:t>
            </a:r>
            <a:endParaRPr lang="en-US" altLang="zh-TW" sz="2000" dirty="0" smtClean="0"/>
          </a:p>
          <a:p>
            <a:r>
              <a:rPr lang="en-US" altLang="zh-TW" sz="2000" dirty="0"/>
              <a:t>With this arrangement, </a:t>
            </a:r>
            <a:r>
              <a:rPr lang="en-US" altLang="zh-TW" sz="2000" dirty="0" smtClean="0"/>
              <a:t>horizontal</a:t>
            </a:r>
            <a:r>
              <a:rPr lang="zh-TW" altLang="en-US" sz="2000" dirty="0" smtClean="0"/>
              <a:t> </a:t>
            </a:r>
            <a:r>
              <a:rPr lang="en-US" altLang="zh-TW" sz="2000" dirty="0" smtClean="0"/>
              <a:t>scaling was</a:t>
            </a:r>
            <a:r>
              <a:rPr lang="zh-TW" altLang="en-US" sz="2000" dirty="0" smtClean="0"/>
              <a:t> </a:t>
            </a:r>
            <a:r>
              <a:rPr lang="en-US" altLang="zh-TW" sz="2000" dirty="0" smtClean="0"/>
              <a:t>possible .</a:t>
            </a:r>
          </a:p>
          <a:p>
            <a:r>
              <a:rPr lang="en-US" altLang="zh-TW" sz="2000" dirty="0"/>
              <a:t>The solution allowed more database nodes to be </a:t>
            </a:r>
            <a:r>
              <a:rPr lang="en-US" altLang="zh-TW" sz="2000" dirty="0" smtClean="0"/>
              <a:t>supported</a:t>
            </a:r>
            <a:r>
              <a:rPr lang="zh-TW" altLang="en-US" sz="2000" dirty="0" smtClean="0"/>
              <a:t> </a:t>
            </a:r>
            <a:r>
              <a:rPr lang="en-US" altLang="zh-TW" sz="2000" dirty="0" smtClean="0"/>
              <a:t>for </a:t>
            </a:r>
            <a:r>
              <a:rPr lang="en-US" altLang="zh-TW" sz="2000" dirty="0"/>
              <a:t>MongoDB </a:t>
            </a:r>
            <a:r>
              <a:rPr lang="en-US" altLang="zh-TW" sz="2000" dirty="0" err="1"/>
              <a:t>sharding</a:t>
            </a:r>
            <a:r>
              <a:rPr lang="en-US" altLang="zh-TW" sz="2000" dirty="0"/>
              <a:t> and replication to handle the terabytes </a:t>
            </a:r>
            <a:r>
              <a:rPr lang="en-US" altLang="zh-TW" sz="2000" dirty="0" smtClean="0"/>
              <a:t>of</a:t>
            </a:r>
            <a:r>
              <a:rPr lang="zh-TW" altLang="en-US" sz="2000" dirty="0" smtClean="0"/>
              <a:t> </a:t>
            </a:r>
            <a:r>
              <a:rPr lang="en-US" altLang="zh-TW" sz="2000" dirty="0" smtClean="0"/>
              <a:t>simulation </a:t>
            </a:r>
            <a:r>
              <a:rPr lang="en-US" altLang="zh-TW" sz="2000" dirty="0"/>
              <a:t>data that can be generated. </a:t>
            </a:r>
            <a:endParaRPr lang="en-US" altLang="zh-TW" sz="2000" dirty="0" smtClean="0"/>
          </a:p>
          <a:p>
            <a:r>
              <a:rPr lang="en-US" altLang="zh-TW" sz="2000" dirty="0"/>
              <a:t>Further worker nodes </a:t>
            </a:r>
            <a:r>
              <a:rPr lang="en-US" altLang="zh-TW" sz="2000" dirty="0" smtClean="0"/>
              <a:t>could</a:t>
            </a:r>
            <a:r>
              <a:rPr lang="zh-TW" altLang="en-US" sz="2000" dirty="0" smtClean="0"/>
              <a:t> </a:t>
            </a:r>
            <a:r>
              <a:rPr lang="en-US" altLang="zh-TW" sz="2000" dirty="0" smtClean="0"/>
              <a:t>also </a:t>
            </a:r>
            <a:r>
              <a:rPr lang="en-US" altLang="zh-TW" sz="2000" dirty="0"/>
              <a:t>be added into the dedicated worker pool for higher throughput.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39</a:t>
            </a:fld>
            <a:endParaRPr lang="en-US" altLang="zh-TW"/>
          </a:p>
        </p:txBody>
      </p:sp>
    </p:spTree>
    <p:extLst>
      <p:ext uri="{BB962C8B-B14F-4D97-AF65-F5344CB8AC3E}">
        <p14:creationId xmlns:p14="http://schemas.microsoft.com/office/powerpoint/2010/main" val="3603223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ABSTRACT</a:t>
            </a:r>
            <a:endParaRPr lang="zh-TW" altLang="en-US" dirty="0"/>
          </a:p>
        </p:txBody>
      </p:sp>
      <p:sp>
        <p:nvSpPr>
          <p:cNvPr id="3" name="文字版面配置區 2"/>
          <p:cNvSpPr>
            <a:spLocks noGrp="1"/>
          </p:cNvSpPr>
          <p:nvPr>
            <p:ph type="body" idx="1"/>
          </p:nvPr>
        </p:nvSpPr>
        <p:spPr/>
        <p:txBody>
          <a:bodyPr/>
          <a:lstStyle/>
          <a:p>
            <a:endParaRPr lang="zh-TW" altLang="en-US" sz="4800" dirty="0"/>
          </a:p>
        </p:txBody>
      </p:sp>
      <p:sp>
        <p:nvSpPr>
          <p:cNvPr id="4" name="投影片編號版面配置區 3"/>
          <p:cNvSpPr>
            <a:spLocks noGrp="1"/>
          </p:cNvSpPr>
          <p:nvPr>
            <p:ph type="sldNum" sz="quarter" idx="12"/>
          </p:nvPr>
        </p:nvSpPr>
        <p:spPr/>
        <p:txBody>
          <a:bodyPr/>
          <a:lstStyle/>
          <a:p>
            <a:fld id="{3FA20CEC-273E-4460-909B-ED48F5635E5D}" type="slidenum">
              <a:rPr lang="en-US" altLang="zh-TW" smtClean="0"/>
              <a:pPr/>
              <a:t>4</a:t>
            </a:fld>
            <a:endParaRPr lang="en-US" altLang="zh-TW"/>
          </a:p>
        </p:txBody>
      </p:sp>
    </p:spTree>
    <p:extLst>
      <p:ext uri="{BB962C8B-B14F-4D97-AF65-F5344CB8AC3E}">
        <p14:creationId xmlns:p14="http://schemas.microsoft.com/office/powerpoint/2010/main" val="979080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3</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40</a:t>
            </a:fld>
            <a:endParaRPr lang="en-US" altLang="zh-TW"/>
          </a:p>
        </p:txBody>
      </p:sp>
      <p:pic>
        <p:nvPicPr>
          <p:cNvPr id="5" name="內容版面配置區 4"/>
          <p:cNvPicPr>
            <a:picLocks noGrp="1" noChangeAspect="1"/>
          </p:cNvPicPr>
          <p:nvPr>
            <p:ph idx="1"/>
          </p:nvPr>
        </p:nvPicPr>
        <p:blipFill>
          <a:blip r:embed="rId2"/>
          <a:stretch>
            <a:fillRect/>
          </a:stretch>
        </p:blipFill>
        <p:spPr>
          <a:xfrm>
            <a:off x="1371272" y="1411733"/>
            <a:ext cx="6249055" cy="5197812"/>
          </a:xfrm>
          <a:prstGeom prst="rect">
            <a:avLst/>
          </a:prstGeom>
        </p:spPr>
      </p:pic>
    </p:spTree>
    <p:extLst>
      <p:ext uri="{BB962C8B-B14F-4D97-AF65-F5344CB8AC3E}">
        <p14:creationId xmlns:p14="http://schemas.microsoft.com/office/powerpoint/2010/main" val="16587788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252520" cy="1143000"/>
          </a:xfrm>
        </p:spPr>
        <p:txBody>
          <a:bodyPr/>
          <a:lstStyle/>
          <a:p>
            <a:r>
              <a:rPr lang="en-US" altLang="zh-TW" b="0" dirty="0"/>
              <a:t>Requirements for </a:t>
            </a:r>
            <a:r>
              <a:rPr lang="en-US" altLang="zh-TW" b="0" dirty="0" smtClean="0"/>
              <a:t>scaling</a:t>
            </a:r>
            <a:r>
              <a:rPr lang="zh-TW" altLang="en-US" b="0" dirty="0" smtClean="0"/>
              <a:t> </a:t>
            </a:r>
            <a:r>
              <a:rPr lang="en-US" altLang="zh-TW" b="0" dirty="0" smtClean="0"/>
              <a:t>ATHENA</a:t>
            </a:r>
            <a:endParaRPr lang="zh-TW" altLang="en-US" dirty="0"/>
          </a:p>
        </p:txBody>
      </p:sp>
      <p:sp>
        <p:nvSpPr>
          <p:cNvPr id="3" name="內容版面配置區 2"/>
          <p:cNvSpPr>
            <a:spLocks noGrp="1"/>
          </p:cNvSpPr>
          <p:nvPr>
            <p:ph idx="1"/>
          </p:nvPr>
        </p:nvSpPr>
        <p:spPr/>
        <p:txBody>
          <a:bodyPr/>
          <a:lstStyle/>
          <a:p>
            <a:r>
              <a:rPr lang="en-US" altLang="zh-TW" sz="2400" dirty="0" smtClean="0"/>
              <a:t>A</a:t>
            </a:r>
            <a:r>
              <a:rPr lang="zh-TW" altLang="en-US" sz="2400" dirty="0" smtClean="0"/>
              <a:t> </a:t>
            </a:r>
            <a:r>
              <a:rPr lang="en-US" altLang="zh-TW" sz="2400" dirty="0" err="1" smtClean="0"/>
              <a:t>dockerised</a:t>
            </a:r>
            <a:r>
              <a:rPr lang="en-US" altLang="zh-TW" sz="2400" dirty="0" smtClean="0"/>
              <a:t> </a:t>
            </a:r>
            <a:r>
              <a:rPr lang="en-US" altLang="zh-TW" sz="2400" dirty="0"/>
              <a:t>version of ATHENA including orchestration </a:t>
            </a:r>
            <a:r>
              <a:rPr lang="en-US" altLang="zh-TW" sz="2400" dirty="0" smtClean="0"/>
              <a:t>capabilities</a:t>
            </a:r>
            <a:r>
              <a:rPr lang="zh-TW" altLang="en-US" sz="2400" dirty="0" smtClean="0"/>
              <a:t> </a:t>
            </a:r>
            <a:r>
              <a:rPr lang="en-US" altLang="zh-TW" sz="2400" dirty="0" smtClean="0"/>
              <a:t>to </a:t>
            </a:r>
            <a:r>
              <a:rPr lang="en-US" altLang="zh-TW" sz="2400" dirty="0"/>
              <a:t>meet this dynamic scaling was thus need</a:t>
            </a:r>
            <a:r>
              <a:rPr lang="en-US" altLang="zh-TW" sz="2400" dirty="0" smtClean="0"/>
              <a:t>.</a:t>
            </a:r>
          </a:p>
          <a:p>
            <a:r>
              <a:rPr lang="en-US" altLang="zh-TW" sz="2400" dirty="0"/>
              <a:t>We </a:t>
            </a:r>
            <a:r>
              <a:rPr lang="en-US" altLang="zh-TW" sz="2400" dirty="0" err="1"/>
              <a:t>utilise</a:t>
            </a:r>
            <a:r>
              <a:rPr lang="en-US" altLang="zh-TW" sz="2400" dirty="0"/>
              <a:t> </a:t>
            </a:r>
            <a:r>
              <a:rPr lang="en-US" altLang="zh-TW" sz="2400" dirty="0" smtClean="0"/>
              <a:t>Kubernetes</a:t>
            </a:r>
            <a:r>
              <a:rPr lang="zh-TW" altLang="en-US" sz="2400" dirty="0" smtClean="0"/>
              <a:t> </a:t>
            </a:r>
            <a:r>
              <a:rPr lang="en-US" altLang="zh-TW" sz="2400" dirty="0" smtClean="0"/>
              <a:t>for </a:t>
            </a:r>
            <a:r>
              <a:rPr lang="en-US" altLang="zh-TW" sz="2400" dirty="0"/>
              <a:t>this purpose, based on experiences comparing Docker Swarm and Kubernetes in other work. </a:t>
            </a:r>
            <a:br>
              <a:rPr lang="en-US" altLang="zh-TW" sz="2400" dirty="0"/>
            </a:br>
            <a:r>
              <a:rPr lang="en-US" altLang="zh-TW" sz="2400" dirty="0"/>
              <a:t/>
            </a:r>
            <a:br>
              <a:rPr lang="en-US" altLang="zh-TW" sz="2400" dirty="0"/>
            </a:br>
            <a:r>
              <a:rPr lang="en-US" altLang="zh-TW" sz="2400" dirty="0"/>
              <a:t> </a:t>
            </a:r>
            <a:br>
              <a:rPr lang="en-US" altLang="zh-TW" sz="2400" dirty="0"/>
            </a:br>
            <a:r>
              <a:rPr lang="en-US" altLang="zh-TW" sz="2400" dirty="0"/>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41</a:t>
            </a:fld>
            <a:endParaRPr lang="en-US" altLang="zh-TW"/>
          </a:p>
        </p:txBody>
      </p:sp>
    </p:spTree>
    <p:extLst>
      <p:ext uri="{BB962C8B-B14F-4D97-AF65-F5344CB8AC3E}">
        <p14:creationId xmlns:p14="http://schemas.microsoft.com/office/powerpoint/2010/main" val="13442068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AUTO-SCALING ATHENA ON THE CLOUD</a:t>
            </a:r>
            <a:r>
              <a:rPr lang="en-US" altLang="zh-TW" dirty="0"/>
              <a:t> </a:t>
            </a:r>
            <a:br>
              <a:rPr lang="en-US" altLang="zh-TW" dirty="0"/>
            </a:br>
            <a:r>
              <a:rPr lang="en-US" altLang="zh-TW" dirty="0"/>
              <a:t/>
            </a:r>
            <a:br>
              <a:rPr lang="en-US" altLang="zh-TW" dirty="0"/>
            </a:br>
            <a:endParaRPr lang="zh-TW" altLang="en-US" dirty="0"/>
          </a:p>
        </p:txBody>
      </p:sp>
      <p:sp>
        <p:nvSpPr>
          <p:cNvPr id="3" name="文字版面配置區 2"/>
          <p:cNvSpPr>
            <a:spLocks noGrp="1"/>
          </p:cNvSpPr>
          <p:nvPr>
            <p:ph type="body" idx="1"/>
          </p:nvPr>
        </p:nvSpPr>
        <p:spPr/>
        <p:txBody>
          <a:bodyPr/>
          <a:lstStyle/>
          <a:p>
            <a:r>
              <a:rPr lang="en-US" altLang="zh-TW" sz="4800" dirty="0" smtClean="0"/>
              <a:t>CH5</a:t>
            </a:r>
            <a:endParaRPr lang="zh-TW" altLang="en-US" sz="4800" dirty="0"/>
          </a:p>
        </p:txBody>
      </p:sp>
      <p:sp>
        <p:nvSpPr>
          <p:cNvPr id="4" name="投影片編號版面配置區 3"/>
          <p:cNvSpPr>
            <a:spLocks noGrp="1"/>
          </p:cNvSpPr>
          <p:nvPr>
            <p:ph type="sldNum" sz="quarter" idx="12"/>
          </p:nvPr>
        </p:nvSpPr>
        <p:spPr/>
        <p:txBody>
          <a:bodyPr/>
          <a:lstStyle/>
          <a:p>
            <a:fld id="{3FA20CEC-273E-4460-909B-ED48F5635E5D}" type="slidenum">
              <a:rPr lang="en-US" altLang="zh-TW" smtClean="0"/>
              <a:pPr/>
              <a:t>42</a:t>
            </a:fld>
            <a:endParaRPr lang="en-US" altLang="zh-TW"/>
          </a:p>
        </p:txBody>
      </p:sp>
    </p:spTree>
    <p:extLst>
      <p:ext uri="{BB962C8B-B14F-4D97-AF65-F5344CB8AC3E}">
        <p14:creationId xmlns:p14="http://schemas.microsoft.com/office/powerpoint/2010/main" val="6254722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435280" cy="1143000"/>
          </a:xfrm>
        </p:spPr>
        <p:txBody>
          <a:bodyPr/>
          <a:lstStyle/>
          <a:p>
            <a:r>
              <a:rPr lang="en-US" altLang="zh-TW" b="0" dirty="0"/>
              <a:t>AUTO-SCALING ATHENA ON THE CLOUD</a:t>
            </a:r>
            <a:endParaRPr lang="zh-TW" altLang="en-US" dirty="0"/>
          </a:p>
        </p:txBody>
      </p:sp>
      <p:sp>
        <p:nvSpPr>
          <p:cNvPr id="3" name="內容版面配置區 2"/>
          <p:cNvSpPr>
            <a:spLocks noGrp="1"/>
          </p:cNvSpPr>
          <p:nvPr>
            <p:ph idx="1"/>
          </p:nvPr>
        </p:nvSpPr>
        <p:spPr/>
        <p:txBody>
          <a:bodyPr/>
          <a:lstStyle/>
          <a:p>
            <a:r>
              <a:rPr lang="en-US" altLang="zh-TW" sz="2000" dirty="0" smtClean="0"/>
              <a:t>As </a:t>
            </a:r>
            <a:r>
              <a:rPr lang="en-US" altLang="zh-TW" sz="2000" dirty="0"/>
              <a:t>market leader, Docker was used as the </a:t>
            </a:r>
            <a:r>
              <a:rPr lang="en-US" altLang="zh-TW" sz="2000" dirty="0" smtClean="0"/>
              <a:t>core container-based </a:t>
            </a:r>
            <a:r>
              <a:rPr lang="en-US" altLang="zh-TW" sz="2000" dirty="0"/>
              <a:t>solution and Kubernetes was used as the container orchestration</a:t>
            </a:r>
            <a:r>
              <a:rPr lang="en-US" altLang="zh-TW" sz="2000" dirty="0" smtClean="0"/>
              <a:t>.</a:t>
            </a:r>
          </a:p>
          <a:p>
            <a:r>
              <a:rPr lang="en-US" altLang="zh-TW" sz="2000" dirty="0"/>
              <a:t>Docker was thus an empirical choice </a:t>
            </a:r>
            <a:r>
              <a:rPr lang="en-US" altLang="zh-TW" sz="2000" dirty="0" smtClean="0"/>
              <a:t>based</a:t>
            </a:r>
            <a:r>
              <a:rPr lang="zh-TW" altLang="en-US" sz="2000" dirty="0" smtClean="0"/>
              <a:t> </a:t>
            </a:r>
            <a:r>
              <a:rPr lang="en-US" altLang="zh-TW" sz="2000" dirty="0" smtClean="0"/>
              <a:t>on </a:t>
            </a:r>
            <a:r>
              <a:rPr lang="en-US" altLang="zh-TW" sz="2000" dirty="0"/>
              <a:t>the maturity of the software and built-in auto-scaling support through Kubernetes </a:t>
            </a:r>
            <a:r>
              <a:rPr lang="en-US" altLang="zh-TW" sz="2000" dirty="0" smtClean="0"/>
              <a:t>.</a:t>
            </a:r>
          </a:p>
          <a:p>
            <a:r>
              <a:rPr lang="en-US" altLang="zh-TW" sz="2000" dirty="0"/>
              <a:t>Kubernetes is </a:t>
            </a:r>
            <a:r>
              <a:rPr lang="en-US" altLang="zh-TW" sz="2000" dirty="0" smtClean="0"/>
              <a:t>a production </a:t>
            </a:r>
            <a:r>
              <a:rPr lang="en-US" altLang="zh-TW" sz="2000" dirty="0"/>
              <a:t>grade container orchestration system designed for </a:t>
            </a:r>
            <a:r>
              <a:rPr lang="en-US" altLang="zh-TW" sz="2000" dirty="0" smtClean="0"/>
              <a:t>the deployment</a:t>
            </a:r>
            <a:r>
              <a:rPr lang="en-US" altLang="zh-TW" sz="2000" dirty="0"/>
              <a:t>, scaling, management, and composition of </a:t>
            </a:r>
            <a:r>
              <a:rPr lang="en-US" altLang="zh-TW" sz="2000" dirty="0" smtClean="0"/>
              <a:t>application containers </a:t>
            </a:r>
            <a:r>
              <a:rPr lang="en-US" altLang="zh-TW" sz="2000" dirty="0"/>
              <a:t>across clusters of hosts</a:t>
            </a:r>
            <a:r>
              <a:rPr lang="en-US" altLang="zh-TW" sz="2000" dirty="0" smtClean="0"/>
              <a:t>.</a:t>
            </a:r>
          </a:p>
          <a:p>
            <a:r>
              <a:rPr lang="en-US" altLang="zh-TW" sz="2000" dirty="0"/>
              <a:t>It provides a robust </a:t>
            </a:r>
            <a:r>
              <a:rPr lang="en-US" altLang="zh-TW" sz="2000" dirty="0" smtClean="0"/>
              <a:t>container management </a:t>
            </a:r>
            <a:r>
              <a:rPr lang="en-US" altLang="zh-TW" sz="2000" dirty="0"/>
              <a:t>system that creates a virtual abstraction layer on top </a:t>
            </a:r>
            <a:r>
              <a:rPr lang="en-US" altLang="zh-TW" sz="2000" dirty="0" smtClean="0"/>
              <a:t>of Cloud </a:t>
            </a:r>
            <a:r>
              <a:rPr lang="en-US" altLang="zh-TW" sz="2000" dirty="0"/>
              <a:t>platforms that is used for deploying and maintaining </a:t>
            </a:r>
            <a:r>
              <a:rPr lang="en-US" altLang="zh-TW" sz="2000" dirty="0" smtClean="0"/>
              <a:t>scalable distributed </a:t>
            </a:r>
            <a:r>
              <a:rPr lang="en-US" altLang="zh-TW" sz="2000" dirty="0"/>
              <a:t>systems. </a:t>
            </a:r>
            <a:endParaRPr lang="en-US" altLang="zh-TW" sz="2000" dirty="0" smtClean="0"/>
          </a:p>
          <a:p>
            <a:r>
              <a:rPr lang="en-US" altLang="zh-TW" sz="2000" dirty="0"/>
              <a:t>This abstraction enables developers to </a:t>
            </a:r>
            <a:r>
              <a:rPr lang="en-US" altLang="zh-TW" sz="2000" dirty="0" smtClean="0"/>
              <a:t>deploy</a:t>
            </a:r>
            <a:r>
              <a:rPr lang="zh-TW" altLang="en-US" sz="2000" dirty="0" smtClean="0"/>
              <a:t> </a:t>
            </a:r>
            <a:r>
              <a:rPr lang="en-US" altLang="zh-TW" sz="2000" dirty="0" smtClean="0"/>
              <a:t>their </a:t>
            </a:r>
            <a:r>
              <a:rPr lang="en-US" altLang="zh-TW" sz="2000" dirty="0"/>
              <a:t>applications consistently across different Cloud providers.</a:t>
            </a:r>
            <a:br>
              <a:rPr lang="en-US" altLang="zh-TW" sz="2000" dirty="0"/>
            </a:br>
            <a:r>
              <a:rPr lang="en-US" altLang="zh-TW" sz="2000" dirty="0">
                <a:hlinkClick r:id="rId3" action="ppaction://hlinksldjump"/>
              </a:rPr>
              <a:t>Figure 4</a:t>
            </a:r>
            <a:r>
              <a:rPr lang="en-US" altLang="zh-TW" sz="2000" dirty="0"/>
              <a:t> shows this concept. </a:t>
            </a:r>
            <a:br>
              <a:rPr lang="en-US" altLang="zh-TW" sz="2000" dirty="0"/>
            </a:br>
            <a:r>
              <a:rPr lang="en-US" altLang="zh-TW" sz="2000" dirty="0"/>
              <a:t/>
            </a:r>
            <a:br>
              <a:rPr lang="en-US" altLang="zh-TW" sz="2000" dirty="0"/>
            </a:br>
            <a:r>
              <a:rPr lang="en-US" altLang="zh-TW" sz="2000" dirty="0"/>
              <a:t> </a:t>
            </a:r>
            <a:br>
              <a:rPr lang="en-US" altLang="zh-TW" sz="2000" dirty="0"/>
            </a:br>
            <a:r>
              <a:rPr lang="en-US" altLang="zh-TW" sz="2000" dirty="0"/>
              <a:t/>
            </a:r>
            <a:br>
              <a:rPr lang="en-US" altLang="zh-TW" sz="2000" dirty="0"/>
            </a:br>
            <a:r>
              <a:rPr lang="en-US" altLang="zh-TW" sz="2000" dirty="0"/>
              <a:t>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43</a:t>
            </a:fld>
            <a:endParaRPr lang="en-US" altLang="zh-TW"/>
          </a:p>
        </p:txBody>
      </p:sp>
    </p:spTree>
    <p:extLst>
      <p:ext uri="{BB962C8B-B14F-4D97-AF65-F5344CB8AC3E}">
        <p14:creationId xmlns:p14="http://schemas.microsoft.com/office/powerpoint/2010/main" val="37805993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4</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44</a:t>
            </a:fld>
            <a:endParaRPr lang="en-US" altLang="zh-TW"/>
          </a:p>
        </p:txBody>
      </p:sp>
      <p:pic>
        <p:nvPicPr>
          <p:cNvPr id="8" name="內容版面配置區 7"/>
          <p:cNvPicPr>
            <a:picLocks noGrp="1" noChangeAspect="1"/>
          </p:cNvPicPr>
          <p:nvPr>
            <p:ph idx="1"/>
          </p:nvPr>
        </p:nvPicPr>
        <p:blipFill>
          <a:blip r:embed="rId2"/>
          <a:stretch>
            <a:fillRect/>
          </a:stretch>
        </p:blipFill>
        <p:spPr>
          <a:xfrm>
            <a:off x="755576" y="1700808"/>
            <a:ext cx="7480831" cy="4320480"/>
          </a:xfrm>
          <a:prstGeom prst="rect">
            <a:avLst/>
          </a:prstGeom>
        </p:spPr>
      </p:pic>
    </p:spTree>
    <p:extLst>
      <p:ext uri="{BB962C8B-B14F-4D97-AF65-F5344CB8AC3E}">
        <p14:creationId xmlns:p14="http://schemas.microsoft.com/office/powerpoint/2010/main" val="6832146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435280" cy="1143000"/>
          </a:xfrm>
        </p:spPr>
        <p:txBody>
          <a:bodyPr/>
          <a:lstStyle/>
          <a:p>
            <a:r>
              <a:rPr lang="en-US" altLang="zh-TW" b="0" dirty="0" smtClean="0"/>
              <a:t>K8S</a:t>
            </a:r>
            <a:r>
              <a:rPr lang="zh-TW" altLang="en-US" b="0" dirty="0" smtClean="0"/>
              <a:t> </a:t>
            </a:r>
            <a:r>
              <a:rPr lang="en-US" altLang="zh-TW" b="0" dirty="0" smtClean="0"/>
              <a:t>simple intro</a:t>
            </a:r>
            <a:endParaRPr lang="zh-TW" altLang="en-US" dirty="0"/>
          </a:p>
        </p:txBody>
      </p:sp>
      <p:sp>
        <p:nvSpPr>
          <p:cNvPr id="3" name="內容版面配置區 2"/>
          <p:cNvSpPr>
            <a:spLocks noGrp="1"/>
          </p:cNvSpPr>
          <p:nvPr>
            <p:ph idx="1"/>
          </p:nvPr>
        </p:nvSpPr>
        <p:spPr/>
        <p:txBody>
          <a:bodyPr/>
          <a:lstStyle/>
          <a:p>
            <a:r>
              <a:rPr lang="en-US" altLang="zh-TW" sz="2000" dirty="0"/>
              <a:t>Kubernetes is the </a:t>
            </a:r>
            <a:r>
              <a:rPr lang="en-US" altLang="zh-TW" sz="2000" dirty="0">
                <a:hlinkClick r:id="rId3"/>
              </a:rPr>
              <a:t>third incarnation </a:t>
            </a:r>
            <a:r>
              <a:rPr lang="en-US" altLang="zh-TW" sz="2000" dirty="0"/>
              <a:t>of Google’s </a:t>
            </a:r>
            <a:r>
              <a:rPr lang="en-US" altLang="zh-TW" sz="2000" dirty="0" smtClean="0"/>
              <a:t>own</a:t>
            </a:r>
            <a:r>
              <a:rPr lang="zh-TW" altLang="en-US" sz="2000" dirty="0" smtClean="0"/>
              <a:t> </a:t>
            </a:r>
            <a:r>
              <a:rPr lang="en-US" altLang="zh-TW" sz="2000" dirty="0" smtClean="0"/>
              <a:t>container</a:t>
            </a:r>
            <a:r>
              <a:rPr lang="zh-TW" altLang="en-US" sz="2000" dirty="0" smtClean="0"/>
              <a:t> </a:t>
            </a:r>
            <a:r>
              <a:rPr lang="en-US" altLang="zh-TW" sz="2000" dirty="0" smtClean="0"/>
              <a:t>management </a:t>
            </a:r>
            <a:r>
              <a:rPr lang="en-US" altLang="zh-TW" sz="2000" dirty="0"/>
              <a:t>systems [23]. </a:t>
            </a:r>
            <a:endParaRPr lang="en-US" altLang="zh-TW" sz="2000" dirty="0" smtClean="0"/>
          </a:p>
          <a:p>
            <a:r>
              <a:rPr lang="en-US" altLang="zh-TW" sz="2000" dirty="0"/>
              <a:t>Since the process of </a:t>
            </a:r>
            <a:r>
              <a:rPr lang="en-US" altLang="zh-TW" sz="2000" dirty="0" smtClean="0"/>
              <a:t>containerization encapsulates </a:t>
            </a:r>
            <a:r>
              <a:rPr lang="en-US" altLang="zh-TW" sz="2000" dirty="0"/>
              <a:t>the application, Kubernetes introduces an </a:t>
            </a:r>
            <a:r>
              <a:rPr lang="en-US" altLang="zh-TW" sz="2000" i="1" dirty="0" smtClean="0"/>
              <a:t>Application-Oriented </a:t>
            </a:r>
            <a:r>
              <a:rPr lang="en-US" altLang="zh-TW" sz="2000" i="1" dirty="0"/>
              <a:t>Infrastructure </a:t>
            </a:r>
            <a:r>
              <a:rPr lang="en-US" altLang="zh-TW" sz="2000" dirty="0"/>
              <a:t>to abstract away details of hardware and</a:t>
            </a:r>
            <a:br>
              <a:rPr lang="en-US" altLang="zh-TW" sz="2000" dirty="0"/>
            </a:br>
            <a:r>
              <a:rPr lang="en-US" altLang="zh-TW" sz="2000" dirty="0"/>
              <a:t>operating systems from application developers. </a:t>
            </a:r>
            <a:endParaRPr lang="en-US" altLang="zh-TW" sz="2000" dirty="0" smtClean="0"/>
          </a:p>
          <a:p>
            <a:r>
              <a:rPr lang="en-US" altLang="zh-TW" sz="2000" dirty="0"/>
              <a:t>Kubernetes </a:t>
            </a:r>
            <a:r>
              <a:rPr lang="en-US" altLang="zh-TW" sz="2000" dirty="0" smtClean="0"/>
              <a:t>has</a:t>
            </a:r>
            <a:r>
              <a:rPr lang="zh-TW" altLang="en-US" sz="2000" dirty="0" smtClean="0"/>
              <a:t> </a:t>
            </a:r>
            <a:r>
              <a:rPr lang="en-US" altLang="zh-TW" sz="2000" dirty="0" smtClean="0"/>
              <a:t>a </a:t>
            </a:r>
            <a:r>
              <a:rPr lang="en-US" altLang="zh-TW" sz="2000" dirty="0"/>
              <a:t>breadth of functionality that grows daily and it’s </a:t>
            </a:r>
            <a:r>
              <a:rPr lang="en-US" altLang="zh-TW" sz="2000" dirty="0" smtClean="0"/>
              <a:t>associated</a:t>
            </a:r>
            <a:r>
              <a:rPr lang="zh-TW" altLang="en-US" sz="2000" dirty="0" smtClean="0"/>
              <a:t> </a:t>
            </a:r>
            <a:r>
              <a:rPr lang="en-US" altLang="zh-TW" sz="2000" dirty="0" smtClean="0"/>
              <a:t>documentation </a:t>
            </a:r>
            <a:r>
              <a:rPr lang="en-US" altLang="zh-TW" sz="2000" dirty="0"/>
              <a:t>is outdated quickly. </a:t>
            </a:r>
            <a:endParaRPr lang="en-US" altLang="zh-TW" sz="2000" dirty="0" smtClean="0"/>
          </a:p>
          <a:p>
            <a:r>
              <a:rPr lang="en-US" altLang="zh-TW" sz="2000" dirty="0"/>
              <a:t>Every layer of </a:t>
            </a:r>
            <a:r>
              <a:rPr lang="en-US" altLang="zh-TW" sz="2000" dirty="0" smtClean="0"/>
              <a:t>Kubernetes</a:t>
            </a:r>
            <a:r>
              <a:rPr lang="zh-TW" altLang="en-US" sz="2000" dirty="0" smtClean="0"/>
              <a:t> </a:t>
            </a:r>
            <a:r>
              <a:rPr lang="en-US" altLang="zh-TW" sz="2000" dirty="0" smtClean="0"/>
              <a:t>provides </a:t>
            </a:r>
            <a:r>
              <a:rPr lang="en-US" altLang="zh-TW" sz="2000" dirty="0"/>
              <a:t>several ways to setup and configuration clusters that </a:t>
            </a:r>
            <a:r>
              <a:rPr lang="en-US" altLang="zh-TW" sz="2000" dirty="0" smtClean="0"/>
              <a:t>can</a:t>
            </a:r>
            <a:r>
              <a:rPr lang="zh-TW" altLang="en-US" sz="2000" dirty="0" smtClean="0"/>
              <a:t> </a:t>
            </a:r>
            <a:r>
              <a:rPr lang="en-US" altLang="zh-TW" sz="2000" dirty="0" smtClean="0"/>
              <a:t>be </a:t>
            </a:r>
            <a:r>
              <a:rPr lang="en-US" altLang="zh-TW" sz="2000" dirty="0"/>
              <a:t>used for a particular cloud deployment. </a:t>
            </a:r>
            <a:endParaRPr lang="en-US" altLang="zh-TW" sz="2000" dirty="0" smtClean="0"/>
          </a:p>
          <a:p>
            <a:r>
              <a:rPr lang="en-US" altLang="zh-TW" sz="2000" dirty="0"/>
              <a:t>For ATHENA, we explored numerous options and eventually selected </a:t>
            </a:r>
            <a:r>
              <a:rPr lang="en-US" altLang="zh-TW" sz="2000" i="1" dirty="0" err="1"/>
              <a:t>kubeadm</a:t>
            </a:r>
            <a:r>
              <a:rPr lang="en-US" altLang="zh-TW" sz="2000" i="1" dirty="0"/>
              <a:t> </a:t>
            </a:r>
            <a:r>
              <a:rPr lang="en-US" altLang="zh-TW" sz="2000" dirty="0"/>
              <a:t>to bootstrap the Kubernetes cluster for ATHENA deployment</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45</a:t>
            </a:fld>
            <a:endParaRPr lang="en-US" altLang="zh-TW"/>
          </a:p>
        </p:txBody>
      </p:sp>
      <p:sp>
        <p:nvSpPr>
          <p:cNvPr id="6" name="文字方塊 5"/>
          <p:cNvSpPr txBox="1"/>
          <p:nvPr/>
        </p:nvSpPr>
        <p:spPr>
          <a:xfrm>
            <a:off x="452072" y="6259810"/>
            <a:ext cx="8663993" cy="461665"/>
          </a:xfrm>
          <a:prstGeom prst="rect">
            <a:avLst/>
          </a:prstGeom>
          <a:noFill/>
        </p:spPr>
        <p:txBody>
          <a:bodyPr wrap="square" rtlCol="0">
            <a:spAutoFit/>
          </a:bodyPr>
          <a:lstStyle/>
          <a:p>
            <a:r>
              <a:rPr lang="en-US" altLang="zh-TW" sz="1200" dirty="0"/>
              <a:t>[23] B. Burns, B. Grant, D. Oppenheimer, E. Brewer, and J. Wilkes, “Borg, omega, and </a:t>
            </a:r>
            <a:r>
              <a:rPr lang="en-US" altLang="zh-TW" sz="1200" dirty="0" err="1"/>
              <a:t>kubernetes</a:t>
            </a:r>
            <a:r>
              <a:rPr lang="en-US" altLang="zh-TW" sz="1200" dirty="0"/>
              <a:t>,” Queue, vol. 14, no. 1, pp. 10:70– 10:93, Jan. 2016.</a:t>
            </a:r>
            <a:endParaRPr lang="zh-TW" altLang="en-US" sz="1200" dirty="0"/>
          </a:p>
        </p:txBody>
      </p:sp>
    </p:spTree>
    <p:extLst>
      <p:ext uri="{BB962C8B-B14F-4D97-AF65-F5344CB8AC3E}">
        <p14:creationId xmlns:p14="http://schemas.microsoft.com/office/powerpoint/2010/main" val="38381111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686800" cy="1143000"/>
          </a:xfrm>
        </p:spPr>
        <p:txBody>
          <a:bodyPr/>
          <a:lstStyle/>
          <a:p>
            <a:r>
              <a:rPr lang="en-US" altLang="zh-TW" b="0" dirty="0" smtClean="0"/>
              <a:t>The Concept of </a:t>
            </a:r>
            <a:r>
              <a:rPr lang="en-US" altLang="zh-TW" b="0" dirty="0"/>
              <a:t>P</a:t>
            </a:r>
            <a:r>
              <a:rPr lang="en-US" altLang="zh-TW" b="0" dirty="0" smtClean="0"/>
              <a:t>od</a:t>
            </a:r>
            <a:endParaRPr lang="zh-TW" altLang="en-US" dirty="0"/>
          </a:p>
        </p:txBody>
      </p:sp>
      <p:sp>
        <p:nvSpPr>
          <p:cNvPr id="3" name="內容版面配置區 2"/>
          <p:cNvSpPr>
            <a:spLocks noGrp="1"/>
          </p:cNvSpPr>
          <p:nvPr>
            <p:ph idx="1"/>
          </p:nvPr>
        </p:nvSpPr>
        <p:spPr/>
        <p:txBody>
          <a:bodyPr/>
          <a:lstStyle/>
          <a:p>
            <a:r>
              <a:rPr lang="en-US" altLang="zh-TW" sz="1800" dirty="0"/>
              <a:t>In Kubernetes, the </a:t>
            </a:r>
            <a:r>
              <a:rPr lang="en-US" altLang="zh-TW" sz="1800" dirty="0">
                <a:hlinkClick r:id="rId3"/>
              </a:rPr>
              <a:t>concept of a Pod </a:t>
            </a:r>
            <a:r>
              <a:rPr lang="en-US" altLang="zh-TW" sz="1800" dirty="0"/>
              <a:t>is used to </a:t>
            </a:r>
            <a:r>
              <a:rPr lang="en-US" altLang="zh-TW" sz="1800" dirty="0" smtClean="0"/>
              <a:t>encapsulate containers</a:t>
            </a:r>
            <a:r>
              <a:rPr lang="en-US" altLang="zh-TW" sz="1800" dirty="0"/>
              <a:t>. </a:t>
            </a:r>
            <a:endParaRPr lang="en-US" altLang="zh-TW" sz="1800" dirty="0" smtClean="0"/>
          </a:p>
          <a:p>
            <a:r>
              <a:rPr lang="en-US" altLang="zh-TW" sz="1800" dirty="0" smtClean="0"/>
              <a:t>A </a:t>
            </a:r>
            <a:r>
              <a:rPr lang="en-US" altLang="zh-TW" sz="1800" dirty="0"/>
              <a:t>Kubernetes Pod object holds one or more </a:t>
            </a:r>
            <a:r>
              <a:rPr lang="en-US" altLang="zh-TW" sz="1800" dirty="0" smtClean="0"/>
              <a:t>containers and</a:t>
            </a:r>
            <a:r>
              <a:rPr lang="en-US" altLang="zh-TW" sz="1800" dirty="0"/>
              <a:t>, introduces an </a:t>
            </a:r>
            <a:r>
              <a:rPr lang="en-US" altLang="zh-TW" sz="1800" i="1" dirty="0"/>
              <a:t>IP-per-Pod </a:t>
            </a:r>
            <a:r>
              <a:rPr lang="en-US" altLang="zh-TW" sz="1800" dirty="0"/>
              <a:t>network model. </a:t>
            </a:r>
            <a:endParaRPr lang="en-US" altLang="zh-TW" sz="1800" dirty="0" smtClean="0"/>
          </a:p>
          <a:p>
            <a:r>
              <a:rPr lang="en-US" altLang="zh-TW" sz="1800" dirty="0" smtClean="0"/>
              <a:t>This implies IP addressing </a:t>
            </a:r>
            <a:r>
              <a:rPr lang="en-US" altLang="zh-TW" sz="1800" dirty="0"/>
              <a:t>is at the Pod scope. Therefore, containers within </a:t>
            </a:r>
            <a:r>
              <a:rPr lang="en-US" altLang="zh-TW" sz="1800" dirty="0" smtClean="0"/>
              <a:t>a Pod </a:t>
            </a:r>
            <a:r>
              <a:rPr lang="en-US" altLang="zh-TW" sz="1800" dirty="0"/>
              <a:t>share their network namespaces including their IP </a:t>
            </a:r>
            <a:r>
              <a:rPr lang="en-US" altLang="zh-TW" sz="1800" dirty="0" smtClean="0"/>
              <a:t>address. </a:t>
            </a:r>
          </a:p>
          <a:p>
            <a:r>
              <a:rPr lang="en-US" altLang="zh-TW" sz="1800" dirty="0" smtClean="0"/>
              <a:t>The </a:t>
            </a:r>
            <a:r>
              <a:rPr lang="en-US" altLang="zh-TW" sz="1800" dirty="0"/>
              <a:t>Pod networking requirement states that nodes and </a:t>
            </a:r>
            <a:r>
              <a:rPr lang="en-US" altLang="zh-TW" sz="1800" dirty="0" smtClean="0"/>
              <a:t>containers can </a:t>
            </a:r>
            <a:r>
              <a:rPr lang="en-US" altLang="zh-TW" sz="1800" dirty="0"/>
              <a:t>communicate each other without Network Address </a:t>
            </a:r>
            <a:r>
              <a:rPr lang="en-US" altLang="zh-TW" sz="1800" dirty="0" smtClean="0"/>
              <a:t>Translation (NAT</a:t>
            </a:r>
            <a:r>
              <a:rPr lang="en-US" altLang="zh-TW" sz="1800" dirty="0"/>
              <a:t>) [24]. Therefore, the IP that a container sees itself as </a:t>
            </a:r>
            <a:r>
              <a:rPr lang="en-US" altLang="zh-TW" sz="1800" dirty="0" smtClean="0"/>
              <a:t>is the </a:t>
            </a:r>
            <a:r>
              <a:rPr lang="en-US" altLang="zh-TW" sz="1800" dirty="0"/>
              <a:t>same IP as others see it. </a:t>
            </a:r>
            <a:endParaRPr lang="en-US" altLang="zh-TW" sz="1800" dirty="0" smtClean="0"/>
          </a:p>
          <a:p>
            <a:r>
              <a:rPr lang="en-US" altLang="zh-TW" sz="1800" dirty="0" smtClean="0"/>
              <a:t>The </a:t>
            </a:r>
            <a:r>
              <a:rPr lang="en-US" altLang="zh-TW" sz="1800" dirty="0"/>
              <a:t>Kubernetes network model </a:t>
            </a:r>
            <a:r>
              <a:rPr lang="en-US" altLang="zh-TW" sz="1800" dirty="0" smtClean="0"/>
              <a:t>bars usage </a:t>
            </a:r>
            <a:r>
              <a:rPr lang="en-US" altLang="zh-TW" sz="1800" dirty="0"/>
              <a:t>of intentional network segmentation policies such as </a:t>
            </a:r>
            <a:r>
              <a:rPr lang="en-US" altLang="zh-TW" sz="1800" dirty="0" smtClean="0"/>
              <a:t>NAT.</a:t>
            </a:r>
          </a:p>
          <a:p>
            <a:r>
              <a:rPr lang="en-US" altLang="zh-TW" sz="1800" dirty="0" smtClean="0"/>
              <a:t>Kubernetes </a:t>
            </a:r>
            <a:r>
              <a:rPr lang="en-US" altLang="zh-TW" sz="1800" dirty="0"/>
              <a:t>documentation offers several ways for overcoming </a:t>
            </a:r>
            <a:r>
              <a:rPr lang="en-US" altLang="zh-TW" sz="1800" dirty="0" smtClean="0"/>
              <a:t>this and </a:t>
            </a:r>
            <a:r>
              <a:rPr lang="en-US" altLang="zh-TW" sz="1800" dirty="0"/>
              <a:t>overlay network using </a:t>
            </a:r>
            <a:r>
              <a:rPr lang="en-US" altLang="zh-TW" sz="1800" i="1" dirty="0" err="1"/>
              <a:t>kube</a:t>
            </a:r>
            <a:r>
              <a:rPr lang="en-US" altLang="zh-TW" sz="1800" i="1" dirty="0"/>
              <a:t>-flannel </a:t>
            </a:r>
            <a:r>
              <a:rPr lang="en-US" altLang="zh-TW" sz="1800" dirty="0"/>
              <a:t>add-on </a:t>
            </a:r>
            <a:r>
              <a:rPr lang="en-US" altLang="zh-TW" sz="1800" dirty="0" smtClean="0"/>
              <a:t>was adopted </a:t>
            </a:r>
            <a:r>
              <a:rPr lang="en-US" altLang="zh-TW" sz="1800" dirty="0"/>
              <a:t>as </a:t>
            </a:r>
            <a:r>
              <a:rPr lang="en-US" altLang="zh-TW" sz="1800" dirty="0" smtClean="0"/>
              <a:t>the ATHENA </a:t>
            </a:r>
            <a:r>
              <a:rPr lang="en-US" altLang="zh-TW" sz="1800" dirty="0"/>
              <a:t>solution. </a:t>
            </a:r>
            <a:br>
              <a:rPr lang="en-US" altLang="zh-TW" sz="1800" dirty="0"/>
            </a:br>
            <a:r>
              <a:rPr lang="en-US" altLang="zh-TW" sz="1800" dirty="0"/>
              <a:t/>
            </a:r>
            <a:br>
              <a:rPr lang="en-US" altLang="zh-TW" sz="1800" dirty="0"/>
            </a:br>
            <a:endParaRPr lang="zh-TW" altLang="en-US" sz="1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46</a:t>
            </a:fld>
            <a:endParaRPr lang="en-US" altLang="zh-TW"/>
          </a:p>
        </p:txBody>
      </p:sp>
      <p:sp>
        <p:nvSpPr>
          <p:cNvPr id="5" name="文字方塊 4"/>
          <p:cNvSpPr txBox="1"/>
          <p:nvPr/>
        </p:nvSpPr>
        <p:spPr>
          <a:xfrm>
            <a:off x="2987824" y="5662394"/>
            <a:ext cx="5328592" cy="461665"/>
          </a:xfrm>
          <a:prstGeom prst="rect">
            <a:avLst/>
          </a:prstGeom>
          <a:noFill/>
        </p:spPr>
        <p:txBody>
          <a:bodyPr wrap="square" rtlCol="0">
            <a:spAutoFit/>
          </a:bodyPr>
          <a:lstStyle/>
          <a:p>
            <a:r>
              <a:rPr lang="fr-FR" altLang="zh-TW" sz="1200" dirty="0"/>
              <a:t>[24] K. Developers. (2018) Kubernetes documentation. V1.10, Access June 2018. [Online]. Available: https://kubernetes.io/docs/</a:t>
            </a:r>
            <a:endParaRPr lang="zh-TW" altLang="en-US" sz="1200" dirty="0"/>
          </a:p>
        </p:txBody>
      </p:sp>
    </p:spTree>
    <p:extLst>
      <p:ext uri="{BB962C8B-B14F-4D97-AF65-F5344CB8AC3E}">
        <p14:creationId xmlns:p14="http://schemas.microsoft.com/office/powerpoint/2010/main" val="24892694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The Concept of Pod</a:t>
            </a:r>
            <a:endParaRPr lang="zh-TW" altLang="en-US" dirty="0"/>
          </a:p>
        </p:txBody>
      </p:sp>
      <p:sp>
        <p:nvSpPr>
          <p:cNvPr id="3" name="內容版面配置區 2"/>
          <p:cNvSpPr>
            <a:spLocks noGrp="1"/>
          </p:cNvSpPr>
          <p:nvPr>
            <p:ph idx="1"/>
          </p:nvPr>
        </p:nvSpPr>
        <p:spPr/>
        <p:txBody>
          <a:bodyPr/>
          <a:lstStyle/>
          <a:p>
            <a:r>
              <a:rPr lang="en-US" altLang="zh-TW" sz="2000" dirty="0"/>
              <a:t>In Kubernetes, Pods are ephemeral. That is, a Kubernetes </a:t>
            </a:r>
            <a:r>
              <a:rPr lang="en-US" altLang="zh-TW" sz="2000" dirty="0" smtClean="0"/>
              <a:t>cluster</a:t>
            </a:r>
            <a:r>
              <a:rPr lang="zh-TW" altLang="en-US" sz="2000" dirty="0" smtClean="0"/>
              <a:t> </a:t>
            </a:r>
            <a:r>
              <a:rPr lang="en-US" altLang="zh-TW" sz="2000" dirty="0" smtClean="0"/>
              <a:t>can </a:t>
            </a:r>
            <a:r>
              <a:rPr lang="en-US" altLang="zh-TW" sz="2000" dirty="0"/>
              <a:t>replicate Pods (destroy and re-create new ones) for </a:t>
            </a:r>
            <a:r>
              <a:rPr lang="en-US" altLang="zh-TW" sz="2000" dirty="0" smtClean="0"/>
              <a:t>dynamically</a:t>
            </a:r>
            <a:r>
              <a:rPr lang="zh-TW" altLang="en-US" sz="2000" dirty="0" smtClean="0"/>
              <a:t> </a:t>
            </a:r>
            <a:r>
              <a:rPr lang="en-US" altLang="zh-TW" sz="2000" dirty="0" smtClean="0"/>
              <a:t>scaling </a:t>
            </a:r>
            <a:r>
              <a:rPr lang="en-US" altLang="zh-TW" sz="2000" dirty="0"/>
              <a:t>up or down, for self-healing and/or for </a:t>
            </a:r>
            <a:r>
              <a:rPr lang="en-US" altLang="zh-TW" sz="2000" dirty="0" smtClean="0"/>
              <a:t>self-managing</a:t>
            </a:r>
            <a:r>
              <a:rPr lang="zh-TW" altLang="en-US" sz="2000" dirty="0" smtClean="0"/>
              <a:t> </a:t>
            </a:r>
            <a:r>
              <a:rPr lang="en-US" altLang="zh-TW" sz="2000" dirty="0" smtClean="0"/>
              <a:t>purposes</a:t>
            </a:r>
            <a:r>
              <a:rPr lang="en-US" altLang="zh-TW" sz="2000" dirty="0"/>
              <a:t>. </a:t>
            </a:r>
            <a:endParaRPr lang="en-US" altLang="zh-TW" sz="2000" dirty="0" smtClean="0"/>
          </a:p>
          <a:p>
            <a:r>
              <a:rPr lang="en-US" altLang="zh-TW" sz="2000" dirty="0" smtClean="0"/>
              <a:t>As </a:t>
            </a:r>
            <a:r>
              <a:rPr lang="en-US" altLang="zh-TW" sz="2000" dirty="0"/>
              <a:t>a given Pod can be destroyed or recycled, </a:t>
            </a:r>
            <a:r>
              <a:rPr lang="en-US" altLang="zh-TW" sz="2000" dirty="0" smtClean="0"/>
              <a:t>the</a:t>
            </a:r>
            <a:r>
              <a:rPr lang="zh-TW" altLang="en-US" sz="2000" dirty="0" smtClean="0"/>
              <a:t> </a:t>
            </a:r>
            <a:r>
              <a:rPr lang="en-US" altLang="zh-TW" sz="2000" dirty="0" smtClean="0"/>
              <a:t>Pod </a:t>
            </a:r>
            <a:r>
              <a:rPr lang="en-US" altLang="zh-TW" sz="2000" dirty="0"/>
              <a:t>IP address may subsequently change. This is challenging </a:t>
            </a:r>
            <a:r>
              <a:rPr lang="en-US" altLang="zh-TW" sz="2000" dirty="0" smtClean="0"/>
              <a:t>for</a:t>
            </a:r>
            <a:r>
              <a:rPr lang="zh-TW" altLang="en-US" sz="2000" dirty="0" smtClean="0"/>
              <a:t> </a:t>
            </a:r>
            <a:r>
              <a:rPr lang="en-US" altLang="zh-TW" sz="2000" dirty="0" smtClean="0"/>
              <a:t>application </a:t>
            </a:r>
            <a:r>
              <a:rPr lang="en-US" altLang="zh-TW" sz="2000" dirty="0"/>
              <a:t>developers to keep track of. </a:t>
            </a:r>
            <a:endParaRPr lang="en-US" altLang="zh-TW" sz="2000" dirty="0" smtClean="0"/>
          </a:p>
          <a:p>
            <a:r>
              <a:rPr lang="en-US" altLang="zh-TW" sz="2000" dirty="0" smtClean="0"/>
              <a:t>The </a:t>
            </a:r>
            <a:r>
              <a:rPr lang="en-US" altLang="zh-TW" sz="2000" dirty="0"/>
              <a:t>Kubernetes </a:t>
            </a:r>
            <a:r>
              <a:rPr lang="en-US" altLang="zh-TW" sz="2000" i="1" dirty="0"/>
              <a:t>Service </a:t>
            </a:r>
            <a:r>
              <a:rPr lang="en-US" altLang="zh-TW" sz="2000" dirty="0" smtClean="0"/>
              <a:t>is</a:t>
            </a:r>
            <a:r>
              <a:rPr lang="zh-TW" altLang="en-US" sz="2000" dirty="0" smtClean="0"/>
              <a:t> </a:t>
            </a:r>
            <a:r>
              <a:rPr lang="en-US" altLang="zh-TW" sz="2000" dirty="0" smtClean="0"/>
              <a:t>a </a:t>
            </a:r>
            <a:r>
              <a:rPr lang="en-US" altLang="zh-TW" sz="2000" dirty="0"/>
              <a:t>network abstraction layer used to maintain a consistent </a:t>
            </a:r>
            <a:r>
              <a:rPr lang="en-US" altLang="zh-TW" sz="2000" dirty="0" smtClean="0"/>
              <a:t>endpoint</a:t>
            </a:r>
            <a:r>
              <a:rPr lang="zh-TW" altLang="en-US" sz="2000" dirty="0" smtClean="0"/>
              <a:t> </a:t>
            </a:r>
            <a:r>
              <a:rPr lang="en-US" altLang="zh-TW" sz="2000" dirty="0" smtClean="0"/>
              <a:t>within </a:t>
            </a:r>
            <a:r>
              <a:rPr lang="en-US" altLang="zh-TW" sz="2000" dirty="0"/>
              <a:t>a cluster. </a:t>
            </a:r>
            <a:endParaRPr lang="en-US" altLang="zh-TW" sz="2000" dirty="0" smtClean="0"/>
          </a:p>
          <a:p>
            <a:r>
              <a:rPr lang="en-US" altLang="zh-TW" sz="2000" dirty="0" smtClean="0"/>
              <a:t>The </a:t>
            </a:r>
            <a:r>
              <a:rPr lang="en-US" altLang="zh-TW" sz="2000" dirty="0"/>
              <a:t>Kubernetes </a:t>
            </a:r>
            <a:r>
              <a:rPr lang="en-US" altLang="zh-TW" sz="2000" i="1" dirty="0"/>
              <a:t>Service </a:t>
            </a:r>
            <a:r>
              <a:rPr lang="en-US" altLang="zh-TW" sz="2000" dirty="0"/>
              <a:t>can be also seen as </a:t>
            </a:r>
            <a:r>
              <a:rPr lang="en-US" altLang="zh-TW" sz="2000" dirty="0" smtClean="0"/>
              <a:t>a</a:t>
            </a:r>
            <a:r>
              <a:rPr lang="zh-TW" altLang="en-US" sz="2000" dirty="0" smtClean="0"/>
              <a:t> </a:t>
            </a:r>
            <a:r>
              <a:rPr lang="en-US" altLang="zh-TW" sz="2000" dirty="0" smtClean="0"/>
              <a:t>front-end </a:t>
            </a:r>
            <a:r>
              <a:rPr lang="en-US" altLang="zh-TW" sz="2000" dirty="0"/>
              <a:t>service proxy for other Kubernetes objects such as </a:t>
            </a:r>
            <a:r>
              <a:rPr lang="en-US" altLang="zh-TW" sz="2000" dirty="0" smtClean="0"/>
              <a:t>Pod,</a:t>
            </a:r>
            <a:r>
              <a:rPr lang="zh-TW" altLang="en-US" sz="2000" dirty="0" smtClean="0"/>
              <a:t> </a:t>
            </a:r>
            <a:r>
              <a:rPr lang="en-US" altLang="zh-TW" sz="2000" dirty="0" smtClean="0"/>
              <a:t>Deployment</a:t>
            </a:r>
            <a:r>
              <a:rPr lang="en-US" altLang="zh-TW" sz="2000" dirty="0"/>
              <a:t>, </a:t>
            </a:r>
            <a:r>
              <a:rPr lang="en-US" altLang="zh-TW" sz="2000" dirty="0" err="1"/>
              <a:t>ReplicaSet</a:t>
            </a:r>
            <a:r>
              <a:rPr lang="en-US" altLang="zh-TW" sz="2000" dirty="0"/>
              <a:t>, etc.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47</a:t>
            </a:fld>
            <a:endParaRPr lang="en-US" altLang="zh-TW"/>
          </a:p>
        </p:txBody>
      </p:sp>
    </p:spTree>
    <p:extLst>
      <p:ext uri="{BB962C8B-B14F-4D97-AF65-F5344CB8AC3E}">
        <p14:creationId xmlns:p14="http://schemas.microsoft.com/office/powerpoint/2010/main" val="21481873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1577" y="548680"/>
            <a:ext cx="8229600" cy="1143000"/>
          </a:xfrm>
        </p:spPr>
        <p:txBody>
          <a:bodyPr/>
          <a:lstStyle/>
          <a:p>
            <a:r>
              <a:rPr lang="en-US" altLang="zh-TW" b="0" dirty="0"/>
              <a:t>Kubernetes Horizontal Pod </a:t>
            </a:r>
            <a:r>
              <a:rPr lang="en-US" altLang="zh-TW" b="0" dirty="0" err="1"/>
              <a:t>Autoscaler</a:t>
            </a:r>
            <a:r>
              <a:rPr lang="en-US" altLang="zh-TW" b="0" dirty="0"/>
              <a:t> (HPA)</a:t>
            </a:r>
            <a:r>
              <a:rPr lang="en-US" altLang="zh-TW" dirty="0"/>
              <a:t> </a:t>
            </a:r>
            <a:br>
              <a:rPr lang="en-US" altLang="zh-TW" dirty="0"/>
            </a:br>
            <a:endParaRPr lang="zh-TW" altLang="en-US" dirty="0"/>
          </a:p>
        </p:txBody>
      </p:sp>
      <p:sp>
        <p:nvSpPr>
          <p:cNvPr id="3" name="內容版面配置區 2"/>
          <p:cNvSpPr>
            <a:spLocks noGrp="1"/>
          </p:cNvSpPr>
          <p:nvPr>
            <p:ph idx="1"/>
          </p:nvPr>
        </p:nvSpPr>
        <p:spPr/>
        <p:txBody>
          <a:bodyPr/>
          <a:lstStyle/>
          <a:p>
            <a:r>
              <a:rPr lang="en-US" altLang="zh-TW" sz="2000" dirty="0"/>
              <a:t>The Kubernetes Horizontal Pod </a:t>
            </a:r>
            <a:r>
              <a:rPr lang="en-US" altLang="zh-TW" sz="2000" dirty="0" err="1"/>
              <a:t>Autoscaler</a:t>
            </a:r>
            <a:r>
              <a:rPr lang="en-US" altLang="zh-TW" sz="2000" dirty="0"/>
              <a:t> (HPA) dynamically</a:t>
            </a:r>
            <a:br>
              <a:rPr lang="en-US" altLang="zh-TW" sz="2000" dirty="0"/>
            </a:br>
            <a:r>
              <a:rPr lang="en-US" altLang="zh-TW" sz="2000" dirty="0"/>
              <a:t>adjusts the number of Pod replicas in a given deployment based</a:t>
            </a:r>
            <a:br>
              <a:rPr lang="en-US" altLang="zh-TW" sz="2000" dirty="0"/>
            </a:br>
            <a:r>
              <a:rPr lang="en-US" altLang="zh-TW" sz="2000" dirty="0"/>
              <a:t>on the observed CPU </a:t>
            </a:r>
            <a:r>
              <a:rPr lang="en-US" altLang="zh-TW" sz="2000" dirty="0" err="1"/>
              <a:t>utilisation</a:t>
            </a:r>
            <a:r>
              <a:rPr lang="en-US" altLang="zh-TW" sz="2000" dirty="0" smtClean="0"/>
              <a:t>.</a:t>
            </a:r>
          </a:p>
          <a:p>
            <a:r>
              <a:rPr lang="en-US" altLang="zh-TW" sz="2000" dirty="0" smtClean="0"/>
              <a:t>The </a:t>
            </a:r>
            <a:r>
              <a:rPr lang="en-US" altLang="zh-TW" sz="2000" dirty="0"/>
              <a:t>HPA is implemented as a</a:t>
            </a:r>
            <a:br>
              <a:rPr lang="en-US" altLang="zh-TW" sz="2000" dirty="0"/>
            </a:br>
            <a:r>
              <a:rPr lang="en-US" altLang="zh-TW" sz="2000" dirty="0"/>
              <a:t>Kubernetes API resource with an associated controller. </a:t>
            </a:r>
            <a:endParaRPr lang="en-US" altLang="zh-TW" sz="2000" dirty="0" smtClean="0"/>
          </a:p>
          <a:p>
            <a:r>
              <a:rPr lang="en-US" altLang="zh-TW" sz="2000" dirty="0" smtClean="0"/>
              <a:t>The first version </a:t>
            </a:r>
            <a:r>
              <a:rPr lang="en-US" altLang="zh-TW" sz="2000" dirty="0"/>
              <a:t>of HPA scaling of Pods was based on observed </a:t>
            </a:r>
            <a:r>
              <a:rPr lang="en-US" altLang="zh-TW" sz="2000" dirty="0" smtClean="0"/>
              <a:t>CPU utilization </a:t>
            </a:r>
            <a:r>
              <a:rPr lang="en-US" altLang="zh-TW" sz="2000" dirty="0"/>
              <a:t>and memory usage. </a:t>
            </a:r>
            <a:endParaRPr lang="en-US" altLang="zh-TW" sz="2000" dirty="0" smtClean="0"/>
          </a:p>
          <a:p>
            <a:r>
              <a:rPr lang="en-US" altLang="zh-TW" sz="2000" dirty="0" smtClean="0"/>
              <a:t>In </a:t>
            </a:r>
            <a:r>
              <a:rPr lang="en-US" altLang="zh-TW" sz="2000" dirty="0"/>
              <a:t>Kubernetes 1.6, the </a:t>
            </a:r>
            <a:r>
              <a:rPr lang="en-US" altLang="zh-TW" sz="2000" dirty="0" smtClean="0"/>
              <a:t>Custom Metrics </a:t>
            </a:r>
            <a:r>
              <a:rPr lang="en-US" altLang="zh-TW" sz="2000" dirty="0"/>
              <a:t>API was introduced that enabled HPA to access </a:t>
            </a:r>
            <a:r>
              <a:rPr lang="en-US" altLang="zh-TW" sz="2000" dirty="0" smtClean="0"/>
              <a:t>arbitrary metrics </a:t>
            </a:r>
            <a:r>
              <a:rPr lang="en-US" altLang="zh-TW" sz="2000" dirty="0"/>
              <a:t>through the REST API. In Kubernetes 1.7, the API </a:t>
            </a:r>
            <a:r>
              <a:rPr lang="en-US" altLang="zh-TW" sz="2000" dirty="0" smtClean="0"/>
              <a:t>server aggregation </a:t>
            </a:r>
            <a:r>
              <a:rPr lang="en-US" altLang="zh-TW" sz="2000" dirty="0"/>
              <a:t>layer allowed third party applications to extend </a:t>
            </a:r>
            <a:r>
              <a:rPr lang="en-US" altLang="zh-TW" sz="2000" dirty="0" smtClean="0"/>
              <a:t>the Kubernetes </a:t>
            </a:r>
            <a:r>
              <a:rPr lang="en-US" altLang="zh-TW" sz="2000" dirty="0"/>
              <a:t>API by registering themselves as API </a:t>
            </a:r>
            <a:r>
              <a:rPr lang="en-US" altLang="zh-TW" sz="2000" i="1" dirty="0"/>
              <a:t>Add-ons</a:t>
            </a:r>
            <a:r>
              <a:rPr lang="en-US" altLang="zh-TW" sz="2000" dirty="0"/>
              <a:t>.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48</a:t>
            </a:fld>
            <a:endParaRPr lang="en-US" altLang="zh-TW"/>
          </a:p>
        </p:txBody>
      </p:sp>
    </p:spTree>
    <p:extLst>
      <p:ext uri="{BB962C8B-B14F-4D97-AF65-F5344CB8AC3E}">
        <p14:creationId xmlns:p14="http://schemas.microsoft.com/office/powerpoint/2010/main" val="33133752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1000" y="492144"/>
            <a:ext cx="8229600" cy="1143000"/>
          </a:xfrm>
        </p:spPr>
        <p:txBody>
          <a:bodyPr/>
          <a:lstStyle/>
          <a:p>
            <a:r>
              <a:rPr lang="en-US" altLang="zh-TW" b="0" dirty="0"/>
              <a:t>Kubernetes Horizontal Pod </a:t>
            </a:r>
            <a:r>
              <a:rPr lang="en-US" altLang="zh-TW" b="0" dirty="0" err="1"/>
              <a:t>Autoscaler</a:t>
            </a:r>
            <a:r>
              <a:rPr lang="en-US" altLang="zh-TW" b="0" dirty="0"/>
              <a:t> (HPA)</a:t>
            </a:r>
            <a:r>
              <a:rPr lang="en-US" altLang="zh-TW" dirty="0"/>
              <a:t> </a:t>
            </a:r>
            <a:br>
              <a:rPr lang="en-US" altLang="zh-TW" dirty="0"/>
            </a:br>
            <a:endParaRPr lang="zh-TW" altLang="en-US" dirty="0"/>
          </a:p>
        </p:txBody>
      </p:sp>
      <p:sp>
        <p:nvSpPr>
          <p:cNvPr id="3" name="內容版面配置區 2"/>
          <p:cNvSpPr>
            <a:spLocks noGrp="1"/>
          </p:cNvSpPr>
          <p:nvPr>
            <p:ph idx="1"/>
          </p:nvPr>
        </p:nvSpPr>
        <p:spPr/>
        <p:txBody>
          <a:bodyPr/>
          <a:lstStyle/>
          <a:p>
            <a:r>
              <a:rPr lang="en-US" altLang="zh-TW" sz="2000" dirty="0">
                <a:hlinkClick r:id="rId3" action="ppaction://hlinksldjump"/>
              </a:rPr>
              <a:t>Figure 5</a:t>
            </a:r>
            <a:r>
              <a:rPr lang="en-US" altLang="zh-TW" sz="2000" dirty="0"/>
              <a:t> depicts the full orchestration of Prometheus metrics</a:t>
            </a:r>
            <a:br>
              <a:rPr lang="en-US" altLang="zh-TW" sz="2000" dirty="0"/>
            </a:br>
            <a:r>
              <a:rPr lang="en-US" altLang="zh-TW" sz="2000" dirty="0"/>
              <a:t>monitoring stack for ATHENA using HPA. </a:t>
            </a:r>
            <a:endParaRPr lang="en-US" altLang="zh-TW" sz="2000" dirty="0" smtClean="0"/>
          </a:p>
          <a:p>
            <a:r>
              <a:rPr lang="en-US" altLang="zh-TW" sz="2000" dirty="0" smtClean="0"/>
              <a:t>In </a:t>
            </a:r>
            <a:r>
              <a:rPr lang="en-US" altLang="zh-TW" sz="2000" dirty="0"/>
              <a:t>the Core </a:t>
            </a:r>
            <a:r>
              <a:rPr lang="en-US" altLang="zh-TW" sz="2000" dirty="0" smtClean="0"/>
              <a:t>Metrics</a:t>
            </a:r>
            <a:r>
              <a:rPr lang="zh-TW" altLang="en-US" sz="2000" dirty="0" smtClean="0"/>
              <a:t> </a:t>
            </a:r>
            <a:r>
              <a:rPr lang="en-US" altLang="zh-TW" sz="2000" dirty="0" smtClean="0"/>
              <a:t>pipeline</a:t>
            </a:r>
            <a:r>
              <a:rPr lang="en-US" altLang="zh-TW" sz="2000" dirty="0"/>
              <a:t>, the Metrics Server retrieves node and container metrics from the </a:t>
            </a:r>
            <a:r>
              <a:rPr lang="en-US" altLang="zh-TW" sz="2000" dirty="0" err="1"/>
              <a:t>Kubelet</a:t>
            </a:r>
            <a:r>
              <a:rPr lang="en-US" altLang="zh-TW" sz="2000" dirty="0"/>
              <a:t> </a:t>
            </a:r>
            <a:r>
              <a:rPr lang="en-US" altLang="zh-TW" sz="2000" dirty="0" err="1"/>
              <a:t>cAdvisor</a:t>
            </a:r>
            <a:r>
              <a:rPr lang="en-US" altLang="zh-TW" sz="2000" dirty="0"/>
              <a:t>. In the Monitoring pipeline, </a:t>
            </a:r>
            <a:r>
              <a:rPr lang="en-US" altLang="zh-TW" sz="2000" dirty="0" smtClean="0"/>
              <a:t>the</a:t>
            </a:r>
            <a:r>
              <a:rPr lang="zh-TW" altLang="en-US" sz="2000" dirty="0" smtClean="0"/>
              <a:t> </a:t>
            </a:r>
            <a:r>
              <a:rPr lang="en-US" altLang="zh-TW" sz="2000" dirty="0" smtClean="0"/>
              <a:t>Prometheus </a:t>
            </a:r>
            <a:r>
              <a:rPr lang="en-US" altLang="zh-TW" sz="2000" dirty="0"/>
              <a:t>Operator collect metrics through its Service </a:t>
            </a:r>
            <a:r>
              <a:rPr lang="en-US" altLang="zh-TW" sz="2000" dirty="0" smtClean="0"/>
              <a:t>Monitor</a:t>
            </a:r>
            <a:r>
              <a:rPr lang="zh-TW" altLang="en-US" sz="2000" dirty="0" smtClean="0"/>
              <a:t> </a:t>
            </a:r>
            <a:r>
              <a:rPr lang="en-US" altLang="zh-TW" sz="2000" dirty="0" smtClean="0"/>
              <a:t>and </a:t>
            </a:r>
            <a:r>
              <a:rPr lang="en-US" altLang="zh-TW" sz="2000" dirty="0"/>
              <a:t>stores them in Prometheus. </a:t>
            </a:r>
            <a:endParaRPr lang="en-US" altLang="zh-TW" sz="2000" dirty="0" smtClean="0"/>
          </a:p>
          <a:p>
            <a:r>
              <a:rPr lang="en-US" altLang="zh-TW" sz="2000" dirty="0" smtClean="0"/>
              <a:t>The </a:t>
            </a:r>
            <a:r>
              <a:rPr lang="en-US" altLang="zh-TW" sz="2000" dirty="0"/>
              <a:t>Kubernetes Custom </a:t>
            </a:r>
            <a:r>
              <a:rPr lang="en-US" altLang="zh-TW" sz="2000" dirty="0" smtClean="0"/>
              <a:t>Metrics</a:t>
            </a:r>
            <a:r>
              <a:rPr lang="zh-TW" altLang="en-US" sz="2000" dirty="0" smtClean="0"/>
              <a:t> </a:t>
            </a:r>
            <a:r>
              <a:rPr lang="en-US" altLang="zh-TW" sz="2000" dirty="0" smtClean="0"/>
              <a:t>API </a:t>
            </a:r>
            <a:r>
              <a:rPr lang="en-US" altLang="zh-TW" sz="2000" dirty="0"/>
              <a:t>along with the API Aggregation Layer make it possible </a:t>
            </a:r>
            <a:r>
              <a:rPr lang="en-US" altLang="zh-TW" sz="2000" dirty="0" smtClean="0"/>
              <a:t>for</a:t>
            </a:r>
            <a:r>
              <a:rPr lang="zh-TW" altLang="en-US" sz="2000" dirty="0" smtClean="0"/>
              <a:t> </a:t>
            </a:r>
            <a:r>
              <a:rPr lang="en-US" altLang="zh-TW" sz="2000" dirty="0" smtClean="0"/>
              <a:t>monitoring </a:t>
            </a:r>
            <a:r>
              <a:rPr lang="en-US" altLang="zh-TW" sz="2000" dirty="0"/>
              <a:t>systems like Prometheus to expose </a:t>
            </a:r>
            <a:r>
              <a:rPr lang="en-US" altLang="zh-TW" sz="2000" dirty="0" smtClean="0"/>
              <a:t>application-specific</a:t>
            </a:r>
            <a:r>
              <a:rPr lang="zh-TW" altLang="en-US" sz="2000" dirty="0" smtClean="0"/>
              <a:t> </a:t>
            </a:r>
            <a:r>
              <a:rPr lang="en-US" altLang="zh-TW" sz="2000" dirty="0" smtClean="0"/>
              <a:t>metrics </a:t>
            </a:r>
            <a:r>
              <a:rPr lang="en-US" altLang="zh-TW" sz="2000" dirty="0"/>
              <a:t>to the HPA controller</a:t>
            </a:r>
            <a:r>
              <a:rPr lang="en-US" altLang="zh-TW" sz="2000" dirty="0" smtClean="0"/>
              <a:t>.</a:t>
            </a:r>
          </a:p>
          <a:p>
            <a:r>
              <a:rPr lang="en-US" altLang="zh-TW" sz="2000" dirty="0" smtClean="0"/>
              <a:t>For </a:t>
            </a:r>
            <a:r>
              <a:rPr lang="en-US" altLang="zh-TW" sz="2000" dirty="0"/>
              <a:t>applications like the </a:t>
            </a:r>
            <a:r>
              <a:rPr lang="en-US" altLang="zh-TW" sz="2000" dirty="0" smtClean="0"/>
              <a:t>ATHENA</a:t>
            </a:r>
            <a:r>
              <a:rPr lang="zh-TW" altLang="en-US" sz="2000" dirty="0" smtClean="0"/>
              <a:t> </a:t>
            </a:r>
            <a:r>
              <a:rPr lang="en-US" altLang="zh-TW" sz="2000" dirty="0" smtClean="0"/>
              <a:t>API </a:t>
            </a:r>
            <a:r>
              <a:rPr lang="en-US" altLang="zh-TW" sz="2000" dirty="0"/>
              <a:t>service, it is relatively straight forward to expose metrics </a:t>
            </a:r>
            <a:r>
              <a:rPr lang="en-US" altLang="zh-TW" sz="2000" dirty="0" smtClean="0"/>
              <a:t>on</a:t>
            </a:r>
            <a:r>
              <a:rPr lang="zh-TW" altLang="en-US" sz="2000" dirty="0" smtClean="0"/>
              <a:t> </a:t>
            </a:r>
            <a:r>
              <a:rPr lang="en-US" altLang="zh-TW" sz="2000" dirty="0" smtClean="0"/>
              <a:t>JVM </a:t>
            </a:r>
            <a:r>
              <a:rPr lang="en-US" altLang="zh-TW" sz="2000" dirty="0"/>
              <a:t>stats, embedded Tomcat (HTTP Requests/Responses </a:t>
            </a:r>
            <a:r>
              <a:rPr lang="en-US" altLang="zh-TW" sz="2000" dirty="0" smtClean="0"/>
              <a:t>traffic</a:t>
            </a:r>
            <a:r>
              <a:rPr lang="zh-TW" altLang="en-US" sz="2000" dirty="0" smtClean="0"/>
              <a:t> </a:t>
            </a:r>
            <a:r>
              <a:rPr lang="en-US" altLang="zh-TW" sz="2000" dirty="0" smtClean="0"/>
              <a:t>load</a:t>
            </a:r>
            <a:r>
              <a:rPr lang="en-US" altLang="zh-TW" sz="2000" dirty="0"/>
              <a:t>) and any application-specific metrics (e.g. workload and number of Jobs in queue) using Spring Boot Actuator </a:t>
            </a:r>
            <a:r>
              <a:rPr lang="en-US" altLang="zh-TW" sz="2000" dirty="0" smtClean="0"/>
              <a:t>and Micrometer. </a:t>
            </a: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49</a:t>
            </a:fld>
            <a:endParaRPr lang="en-US" altLang="zh-TW"/>
          </a:p>
        </p:txBody>
      </p:sp>
    </p:spTree>
    <p:extLst>
      <p:ext uri="{BB962C8B-B14F-4D97-AF65-F5344CB8AC3E}">
        <p14:creationId xmlns:p14="http://schemas.microsoft.com/office/powerpoint/2010/main" val="2737638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Abstract</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a:t>
            </a:fld>
            <a:endParaRPr lang="en-US" altLang="zh-TW"/>
          </a:p>
        </p:txBody>
      </p:sp>
      <p:sp>
        <p:nvSpPr>
          <p:cNvPr id="3" name="內容版面配置區 2"/>
          <p:cNvSpPr>
            <a:spLocks noGrp="1"/>
          </p:cNvSpPr>
          <p:nvPr>
            <p:ph idx="1"/>
          </p:nvPr>
        </p:nvSpPr>
        <p:spPr/>
        <p:txBody>
          <a:bodyPr/>
          <a:lstStyle/>
          <a:p>
            <a:r>
              <a:rPr lang="en-US" altLang="zh-TW" sz="2400" dirty="0"/>
              <a:t>The Australian </a:t>
            </a:r>
            <a:r>
              <a:rPr lang="en-US" altLang="zh-TW" sz="2400" dirty="0" err="1"/>
              <a:t>Defence</a:t>
            </a:r>
            <a:r>
              <a:rPr lang="en-US" altLang="zh-TW" sz="2400" dirty="0"/>
              <a:t> Forces (ADF) including the </a:t>
            </a:r>
            <a:r>
              <a:rPr lang="en-US" altLang="zh-TW" sz="2400" dirty="0" err="1"/>
              <a:t>army,navy</a:t>
            </a:r>
            <a:r>
              <a:rPr lang="en-US" altLang="zh-TW" sz="2400" dirty="0"/>
              <a:t> and air force often share resources. This is the case for helicopter training where the resources are often people, e.g. instructors. Understanding the current and future needs of the helicopter pilot training continuum is challenging</a:t>
            </a:r>
            <a:r>
              <a:rPr lang="en-US" altLang="zh-TW" sz="2400" dirty="0" smtClean="0"/>
              <a:t>.</a:t>
            </a:r>
          </a:p>
          <a:p>
            <a:r>
              <a:rPr lang="en-US" altLang="zh-TW" sz="2400" dirty="0"/>
              <a:t>New students are continually entering the </a:t>
            </a:r>
            <a:r>
              <a:rPr lang="en-US" altLang="zh-TW" sz="2400" dirty="0" err="1"/>
              <a:t>Defence</a:t>
            </a:r>
            <a:r>
              <a:rPr lang="en-US" altLang="zh-TW" sz="2400" dirty="0"/>
              <a:t> services as trainees/cadets; passing or failing exams at specialist flying schools; progressing through or leaving the </a:t>
            </a:r>
            <a:r>
              <a:rPr lang="en-US" altLang="zh-TW" sz="2400" dirty="0" err="1"/>
              <a:t>Defence</a:t>
            </a:r>
            <a:r>
              <a:rPr lang="en-US" altLang="zh-TW" sz="2400" dirty="0"/>
              <a:t> services and potentially becoming trained pilots or instructors that can subsequently train future students.</a:t>
            </a:r>
            <a:endParaRPr lang="zh-TW" altLang="en-US" sz="2400" dirty="0"/>
          </a:p>
        </p:txBody>
      </p:sp>
    </p:spTree>
    <p:extLst>
      <p:ext uri="{BB962C8B-B14F-4D97-AF65-F5344CB8AC3E}">
        <p14:creationId xmlns:p14="http://schemas.microsoft.com/office/powerpoint/2010/main" val="10805529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5</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50</a:t>
            </a:fld>
            <a:endParaRPr lang="en-US" altLang="zh-TW"/>
          </a:p>
        </p:txBody>
      </p:sp>
      <p:pic>
        <p:nvPicPr>
          <p:cNvPr id="5" name="內容版面配置區 4"/>
          <p:cNvPicPr>
            <a:picLocks noGrp="1" noChangeAspect="1"/>
          </p:cNvPicPr>
          <p:nvPr>
            <p:ph idx="1"/>
          </p:nvPr>
        </p:nvPicPr>
        <p:blipFill>
          <a:blip r:embed="rId2"/>
          <a:stretch>
            <a:fillRect/>
          </a:stretch>
        </p:blipFill>
        <p:spPr>
          <a:xfrm>
            <a:off x="971600" y="1700808"/>
            <a:ext cx="7402969" cy="4824536"/>
          </a:xfrm>
          <a:prstGeom prst="rect">
            <a:avLst/>
          </a:prstGeom>
        </p:spPr>
      </p:pic>
    </p:spTree>
    <p:extLst>
      <p:ext uri="{BB962C8B-B14F-4D97-AF65-F5344CB8AC3E}">
        <p14:creationId xmlns:p14="http://schemas.microsoft.com/office/powerpoint/2010/main" val="27957800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ATHENA</a:t>
            </a:r>
            <a:r>
              <a:rPr lang="zh-TW" altLang="en-US" dirty="0" smtClean="0"/>
              <a:t> </a:t>
            </a:r>
            <a:r>
              <a:rPr lang="en-US" altLang="zh-TW" dirty="0" smtClean="0"/>
              <a:t>Architecture</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1256110" y="1417638"/>
            <a:ext cx="6479379" cy="5361212"/>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51</a:t>
            </a:fld>
            <a:endParaRPr lang="en-US" altLang="zh-TW"/>
          </a:p>
        </p:txBody>
      </p:sp>
    </p:spTree>
    <p:extLst>
      <p:ext uri="{BB962C8B-B14F-4D97-AF65-F5344CB8AC3E}">
        <p14:creationId xmlns:p14="http://schemas.microsoft.com/office/powerpoint/2010/main" val="20467216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HPA</a:t>
            </a:r>
            <a:r>
              <a:rPr lang="zh-TW" altLang="en-US" dirty="0" smtClean="0"/>
              <a:t> </a:t>
            </a:r>
            <a:r>
              <a:rPr lang="en-US" altLang="zh-TW" dirty="0" smtClean="0"/>
              <a:t>auto-scaling algorithm</a:t>
            </a:r>
            <a:endParaRPr lang="zh-TW" altLang="en-US" dirty="0"/>
          </a:p>
        </p:txBody>
      </p:sp>
      <p:sp>
        <p:nvSpPr>
          <p:cNvPr id="3" name="內容版面配置區 2"/>
          <p:cNvSpPr>
            <a:spLocks noGrp="1"/>
          </p:cNvSpPr>
          <p:nvPr>
            <p:ph idx="1"/>
          </p:nvPr>
        </p:nvSpPr>
        <p:spPr/>
        <p:txBody>
          <a:bodyPr/>
          <a:lstStyle/>
          <a:p>
            <a:r>
              <a:rPr lang="en-US" altLang="zh-TW" sz="2400" dirty="0"/>
              <a:t>According to [24], the HPA implementation of the </a:t>
            </a:r>
            <a:r>
              <a:rPr lang="en-US" altLang="zh-TW" sz="2400" dirty="0" smtClean="0"/>
              <a:t>ATHENA auto-scaling </a:t>
            </a:r>
            <a:r>
              <a:rPr lang="en-US" altLang="zh-TW" sz="2400" dirty="0"/>
              <a:t>algorithm works in the following manner: </a:t>
            </a:r>
            <a:endParaRPr lang="en-US" altLang="zh-TW" sz="2400" dirty="0" smtClean="0"/>
          </a:p>
          <a:p>
            <a:pPr marL="457200" indent="-457200">
              <a:buFont typeface="+mj-lt"/>
              <a:buAutoNum type="arabicParenR"/>
            </a:pPr>
            <a:r>
              <a:rPr lang="en-US" altLang="zh-TW" sz="2400" dirty="0"/>
              <a:t>A Control Loop is set for 30 seconds by default, however</a:t>
            </a:r>
            <a:br>
              <a:rPr lang="en-US" altLang="zh-TW" sz="2400" dirty="0"/>
            </a:br>
            <a:r>
              <a:rPr lang="en-US" altLang="zh-TW" sz="2400" dirty="0"/>
              <a:t>this is configurable; </a:t>
            </a:r>
            <a:endParaRPr lang="en-US" altLang="zh-TW" sz="2400" dirty="0" smtClean="0"/>
          </a:p>
          <a:p>
            <a:pPr marL="457200" indent="-457200">
              <a:buFont typeface="+mj-lt"/>
              <a:buAutoNum type="arabicParenR"/>
            </a:pPr>
            <a:r>
              <a:rPr lang="en-US" altLang="zh-TW" sz="2400" dirty="0"/>
              <a:t>Periodically Pods are queried to collect information on </a:t>
            </a:r>
            <a:r>
              <a:rPr lang="en-US" altLang="zh-TW" sz="2400" dirty="0" smtClean="0"/>
              <a:t>their</a:t>
            </a:r>
            <a:r>
              <a:rPr lang="zh-TW" altLang="en-US" sz="2400" dirty="0" smtClean="0"/>
              <a:t> </a:t>
            </a:r>
            <a:r>
              <a:rPr lang="en-US" altLang="zh-TW" sz="2400" dirty="0" smtClean="0"/>
              <a:t>CPU </a:t>
            </a:r>
            <a:r>
              <a:rPr lang="en-US" altLang="zh-TW" sz="2400" dirty="0"/>
              <a:t>utilization; </a:t>
            </a:r>
            <a:endParaRPr lang="en-US" altLang="zh-TW" sz="2400" dirty="0" smtClean="0"/>
          </a:p>
          <a:p>
            <a:pPr marL="457200" indent="-457200">
              <a:buFont typeface="+mj-lt"/>
              <a:buAutoNum type="arabicParenR"/>
            </a:pPr>
            <a:r>
              <a:rPr lang="en-US" altLang="zh-TW" sz="2400" dirty="0"/>
              <a:t>The arithmetic mean of the Pods’ CPU utilization with </a:t>
            </a:r>
            <a:r>
              <a:rPr lang="en-US" altLang="zh-TW" sz="2400" dirty="0" smtClean="0"/>
              <a:t>a given </a:t>
            </a:r>
            <a:r>
              <a:rPr lang="en-US" altLang="zh-TW" sz="2400" dirty="0"/>
              <a:t>target is compared; </a:t>
            </a:r>
            <a:br>
              <a:rPr lang="en-US" altLang="zh-TW" sz="2400" dirty="0"/>
            </a:br>
            <a:r>
              <a:rPr lang="en-US" altLang="zh-TW" sz="2400" dirty="0"/>
              <a:t/>
            </a:r>
            <a:br>
              <a:rPr lang="en-US" altLang="zh-TW" sz="2400" dirty="0"/>
            </a:br>
            <a:r>
              <a:rPr lang="en-US" altLang="zh-TW" sz="2400" dirty="0"/>
              <a:t/>
            </a:r>
            <a:br>
              <a:rPr lang="en-US" altLang="zh-TW" sz="2400" dirty="0"/>
            </a:br>
            <a:r>
              <a:rPr lang="en-US" altLang="zh-TW" sz="2400" dirty="0"/>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52</a:t>
            </a:fld>
            <a:endParaRPr lang="en-US" altLang="zh-TW"/>
          </a:p>
        </p:txBody>
      </p:sp>
      <p:sp>
        <p:nvSpPr>
          <p:cNvPr id="5" name="文字方塊 4"/>
          <p:cNvSpPr txBox="1"/>
          <p:nvPr/>
        </p:nvSpPr>
        <p:spPr>
          <a:xfrm>
            <a:off x="442317" y="5978414"/>
            <a:ext cx="8663993" cy="461665"/>
          </a:xfrm>
          <a:prstGeom prst="rect">
            <a:avLst/>
          </a:prstGeom>
          <a:noFill/>
        </p:spPr>
        <p:txBody>
          <a:bodyPr wrap="square" rtlCol="0">
            <a:spAutoFit/>
          </a:bodyPr>
          <a:lstStyle/>
          <a:p>
            <a:r>
              <a:rPr lang="fr-FR" altLang="zh-TW" sz="1200" dirty="0"/>
              <a:t>[24] K. Developers. (2018) Kubernetes documentation. V1.10, Access June 2018. [Online]. Available: https://kubernetes.io/docs/</a:t>
            </a:r>
            <a:endParaRPr lang="zh-TW" altLang="en-US" sz="1200" dirty="0"/>
          </a:p>
        </p:txBody>
      </p:sp>
    </p:spTree>
    <p:extLst>
      <p:ext uri="{BB962C8B-B14F-4D97-AF65-F5344CB8AC3E}">
        <p14:creationId xmlns:p14="http://schemas.microsoft.com/office/powerpoint/2010/main" val="15069172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HPA</a:t>
            </a:r>
            <a:r>
              <a:rPr lang="zh-TW" altLang="en-US" dirty="0"/>
              <a:t> </a:t>
            </a:r>
            <a:r>
              <a:rPr lang="en-US" altLang="zh-TW" dirty="0"/>
              <a:t>auto-scaling algorithm</a:t>
            </a:r>
            <a:endParaRPr lang="zh-TW" altLang="en-US" dirty="0"/>
          </a:p>
        </p:txBody>
      </p:sp>
      <p:sp>
        <p:nvSpPr>
          <p:cNvPr id="3" name="內容版面配置區 2"/>
          <p:cNvSpPr>
            <a:spLocks noGrp="1"/>
          </p:cNvSpPr>
          <p:nvPr>
            <p:ph idx="1"/>
          </p:nvPr>
        </p:nvSpPr>
        <p:spPr/>
        <p:txBody>
          <a:bodyPr/>
          <a:lstStyle/>
          <a:p>
            <a:pPr marL="0" indent="0">
              <a:buNone/>
            </a:pPr>
            <a:r>
              <a:rPr lang="en-US" altLang="zh-TW" sz="2400" dirty="0" smtClean="0"/>
              <a:t>4) The </a:t>
            </a:r>
            <a:r>
              <a:rPr lang="en-US" altLang="zh-TW" sz="2400" dirty="0"/>
              <a:t>number of Pod replicas required is checked to match </a:t>
            </a:r>
            <a:r>
              <a:rPr lang="en-US" altLang="zh-TW" sz="2400" dirty="0" smtClean="0"/>
              <a:t>the target </a:t>
            </a:r>
            <a:r>
              <a:rPr lang="en-US" altLang="zh-TW" sz="2400" dirty="0"/>
              <a:t>based on: </a:t>
            </a:r>
            <a:endParaRPr lang="en-US" altLang="zh-TW" sz="2400" dirty="0" smtClean="0"/>
          </a:p>
          <a:p>
            <a:pPr marL="0" indent="0">
              <a:buNone/>
            </a:pP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53</a:t>
            </a:fld>
            <a:endParaRPr lang="en-US" altLang="zh-TW"/>
          </a:p>
        </p:txBody>
      </p:sp>
      <p:pic>
        <p:nvPicPr>
          <p:cNvPr id="5" name="圖片 4"/>
          <p:cNvPicPr>
            <a:picLocks noChangeAspect="1"/>
          </p:cNvPicPr>
          <p:nvPr/>
        </p:nvPicPr>
        <p:blipFill>
          <a:blip r:embed="rId3"/>
          <a:stretch>
            <a:fillRect/>
          </a:stretch>
        </p:blipFill>
        <p:spPr>
          <a:xfrm>
            <a:off x="899592" y="2564904"/>
            <a:ext cx="7488833" cy="3456384"/>
          </a:xfrm>
          <a:prstGeom prst="rect">
            <a:avLst/>
          </a:prstGeom>
        </p:spPr>
      </p:pic>
    </p:spTree>
    <p:extLst>
      <p:ext uri="{BB962C8B-B14F-4D97-AF65-F5344CB8AC3E}">
        <p14:creationId xmlns:p14="http://schemas.microsoft.com/office/powerpoint/2010/main" val="18398720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HPA</a:t>
            </a:r>
            <a:r>
              <a:rPr lang="zh-TW" altLang="en-US" dirty="0" smtClean="0"/>
              <a:t> </a:t>
            </a:r>
            <a:r>
              <a:rPr lang="en-US" altLang="zh-TW" dirty="0" smtClean="0"/>
              <a:t>auto-scaling algorithm</a:t>
            </a:r>
            <a:endParaRPr lang="zh-TW" altLang="en-US" dirty="0"/>
          </a:p>
        </p:txBody>
      </p:sp>
      <p:sp>
        <p:nvSpPr>
          <p:cNvPr id="3" name="內容版面配置區 2"/>
          <p:cNvSpPr>
            <a:spLocks noGrp="1"/>
          </p:cNvSpPr>
          <p:nvPr>
            <p:ph idx="1"/>
          </p:nvPr>
        </p:nvSpPr>
        <p:spPr/>
        <p:txBody>
          <a:bodyPr/>
          <a:lstStyle/>
          <a:p>
            <a:pPr marL="0" indent="0">
              <a:buNone/>
            </a:pPr>
            <a:r>
              <a:rPr lang="en-US" altLang="zh-TW" sz="2400" dirty="0" smtClean="0"/>
              <a:t>5)</a:t>
            </a:r>
            <a:r>
              <a:rPr lang="zh-TW" altLang="en-US" sz="2400" dirty="0" smtClean="0"/>
              <a:t> </a:t>
            </a:r>
            <a:r>
              <a:rPr lang="en-US" altLang="zh-TW" sz="2400" dirty="0"/>
              <a:t>Scale-up can only happen if there was no rescaling </a:t>
            </a:r>
            <a:r>
              <a:rPr lang="en-US" altLang="zh-TW" sz="2400" dirty="0" smtClean="0"/>
              <a:t>within</a:t>
            </a:r>
            <a:r>
              <a:rPr lang="zh-TW" altLang="en-US" sz="2400" dirty="0" smtClean="0"/>
              <a:t> </a:t>
            </a:r>
            <a:r>
              <a:rPr lang="en-US" altLang="zh-TW" sz="2400" dirty="0" smtClean="0"/>
              <a:t>the </a:t>
            </a:r>
            <a:r>
              <a:rPr lang="en-US" altLang="zh-TW" sz="2400" dirty="0"/>
              <a:t>last 3 minutes to avoid temporary CPU fluctuations; </a:t>
            </a:r>
            <a:endParaRPr lang="en-US" altLang="zh-TW" sz="2400" dirty="0" smtClean="0"/>
          </a:p>
          <a:p>
            <a:pPr marL="0" indent="0">
              <a:buNone/>
            </a:pPr>
            <a:endParaRPr lang="en-US" altLang="zh-TW" sz="2400" dirty="0" smtClean="0"/>
          </a:p>
          <a:p>
            <a:pPr marL="0" indent="0">
              <a:buNone/>
            </a:pPr>
            <a:r>
              <a:rPr lang="en-US" altLang="zh-TW" sz="2400" dirty="0" smtClean="0"/>
              <a:t>6)</a:t>
            </a:r>
            <a:r>
              <a:rPr lang="zh-TW" altLang="en-US" sz="2400" dirty="0" smtClean="0"/>
              <a:t> </a:t>
            </a:r>
            <a:r>
              <a:rPr lang="en-US" altLang="zh-TW" sz="2400" dirty="0"/>
              <a:t>Scale-down will wait for 5 minutes from the last </a:t>
            </a:r>
            <a:r>
              <a:rPr lang="en-US" altLang="zh-TW" sz="2400" dirty="0" smtClean="0"/>
              <a:t>rescaling</a:t>
            </a:r>
            <a:r>
              <a:rPr lang="zh-TW" altLang="en-US" sz="2400" dirty="0" smtClean="0"/>
              <a:t> </a:t>
            </a:r>
            <a:r>
              <a:rPr lang="en-US" altLang="zh-TW" sz="2400" dirty="0" smtClean="0"/>
              <a:t>to </a:t>
            </a:r>
            <a:r>
              <a:rPr lang="en-US" altLang="zh-TW" sz="2400" dirty="0"/>
              <a:t>avoid temporary CPU fluctuations, and </a:t>
            </a:r>
            <a:endParaRPr lang="en-US" altLang="zh-TW" sz="2400" dirty="0" smtClean="0"/>
          </a:p>
          <a:p>
            <a:pPr marL="0" indent="0">
              <a:buNone/>
            </a:pPr>
            <a:r>
              <a:rPr lang="en-US" altLang="zh-TW" sz="2400" dirty="0"/>
              <a:t/>
            </a:r>
            <a:br>
              <a:rPr lang="en-US" altLang="zh-TW" sz="2400" dirty="0"/>
            </a:br>
            <a:r>
              <a:rPr lang="en-US" altLang="zh-TW" sz="2400" dirty="0" smtClean="0"/>
              <a:t>7) </a:t>
            </a:r>
            <a:r>
              <a:rPr lang="en-US" altLang="zh-TW" sz="2400" dirty="0"/>
              <a:t>Any scaling will only be made if within 10% tolerance such</a:t>
            </a:r>
            <a:br>
              <a:rPr lang="en-US" altLang="zh-TW" sz="2400" dirty="0"/>
            </a:br>
            <a:r>
              <a:rPr lang="en-US" altLang="zh-TW" sz="2400" dirty="0"/>
              <a:t>that: </a:t>
            </a:r>
            <a:endParaRPr lang="en-US" altLang="zh-TW" sz="2400" dirty="0" smtClean="0"/>
          </a:p>
          <a:p>
            <a:pPr marL="0" indent="0">
              <a:buNone/>
            </a:pPr>
            <a:r>
              <a:rPr lang="en-US" altLang="zh-TW" sz="2400" dirty="0" err="1" smtClean="0"/>
              <a:t>avg</a:t>
            </a:r>
            <a:r>
              <a:rPr lang="en-US" altLang="zh-TW" sz="2400" dirty="0" smtClean="0"/>
              <a:t>(</a:t>
            </a:r>
            <a:r>
              <a:rPr lang="en-US" altLang="zh-TW" sz="2400" dirty="0" err="1" smtClean="0"/>
              <a:t>CurrentPodsConsumption</a:t>
            </a:r>
            <a:r>
              <a:rPr lang="en-US" altLang="zh-TW" sz="2400" dirty="0"/>
              <a:t>) </a:t>
            </a:r>
            <a:r>
              <a:rPr lang="en-US" altLang="zh-TW" sz="2400" dirty="0" smtClean="0"/>
              <a:t>/ </a:t>
            </a:r>
            <a:r>
              <a:rPr lang="en-US" altLang="zh-TW" sz="2400" dirty="0" err="1" smtClean="0"/>
              <a:t>TargetCPUUtilizationPercentage</a:t>
            </a:r>
            <a:r>
              <a:rPr lang="en-US" altLang="zh-TW" sz="2400" dirty="0" smtClean="0"/>
              <a:t> </a:t>
            </a:r>
            <a:r>
              <a:rPr lang="en-US" altLang="zh-TW" sz="2400" dirty="0"/>
              <a:t>drops below 0.9 or increases above 1.1. </a:t>
            </a:r>
            <a:br>
              <a:rPr lang="en-US" altLang="zh-TW" sz="2400" dirty="0"/>
            </a:br>
            <a:r>
              <a:rPr lang="en-US" altLang="zh-TW" sz="2400" dirty="0"/>
              <a:t/>
            </a:r>
            <a:br>
              <a:rPr lang="en-US" altLang="zh-TW" sz="2400" dirty="0"/>
            </a:br>
            <a:r>
              <a:rPr lang="en-US" altLang="zh-TW" sz="2400" dirty="0"/>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54</a:t>
            </a:fld>
            <a:endParaRPr lang="en-US" altLang="zh-TW"/>
          </a:p>
        </p:txBody>
      </p:sp>
    </p:spTree>
    <p:extLst>
      <p:ext uri="{BB962C8B-B14F-4D97-AF65-F5344CB8AC3E}">
        <p14:creationId xmlns:p14="http://schemas.microsoft.com/office/powerpoint/2010/main" val="26169976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RESULTS AND FINDINGS</a:t>
            </a:r>
            <a:r>
              <a:rPr lang="en-US" altLang="zh-TW" dirty="0"/>
              <a:t> </a:t>
            </a:r>
            <a:br>
              <a:rPr lang="en-US" altLang="zh-TW" dirty="0"/>
            </a:br>
            <a:r>
              <a:rPr lang="en-US" altLang="zh-TW" dirty="0"/>
              <a:t/>
            </a:r>
            <a:br>
              <a:rPr lang="en-US" altLang="zh-TW" dirty="0"/>
            </a:br>
            <a:endParaRPr lang="zh-TW" altLang="en-US" dirty="0"/>
          </a:p>
        </p:txBody>
      </p:sp>
      <p:sp>
        <p:nvSpPr>
          <p:cNvPr id="3" name="文字版面配置區 2"/>
          <p:cNvSpPr>
            <a:spLocks noGrp="1"/>
          </p:cNvSpPr>
          <p:nvPr>
            <p:ph type="body" idx="1"/>
          </p:nvPr>
        </p:nvSpPr>
        <p:spPr/>
        <p:txBody>
          <a:bodyPr/>
          <a:lstStyle/>
          <a:p>
            <a:r>
              <a:rPr lang="en-US" altLang="zh-TW" sz="4800" dirty="0" smtClean="0"/>
              <a:t>CH6</a:t>
            </a:r>
            <a:endParaRPr lang="zh-TW" altLang="en-US" sz="4800" dirty="0"/>
          </a:p>
        </p:txBody>
      </p:sp>
      <p:sp>
        <p:nvSpPr>
          <p:cNvPr id="4" name="投影片編號版面配置區 3"/>
          <p:cNvSpPr>
            <a:spLocks noGrp="1"/>
          </p:cNvSpPr>
          <p:nvPr>
            <p:ph type="sldNum" sz="quarter" idx="12"/>
          </p:nvPr>
        </p:nvSpPr>
        <p:spPr/>
        <p:txBody>
          <a:bodyPr/>
          <a:lstStyle/>
          <a:p>
            <a:fld id="{3FA20CEC-273E-4460-909B-ED48F5635E5D}" type="slidenum">
              <a:rPr lang="en-US" altLang="zh-TW" smtClean="0"/>
              <a:pPr/>
              <a:t>55</a:t>
            </a:fld>
            <a:endParaRPr lang="en-US" altLang="zh-TW"/>
          </a:p>
        </p:txBody>
      </p:sp>
    </p:spTree>
    <p:extLst>
      <p:ext uri="{BB962C8B-B14F-4D97-AF65-F5344CB8AC3E}">
        <p14:creationId xmlns:p14="http://schemas.microsoft.com/office/powerpoint/2010/main" val="13802587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smtClean="0"/>
              <a:t>Fig 7 </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56</a:t>
            </a:fld>
            <a:endParaRPr lang="en-US" altLang="zh-TW"/>
          </a:p>
        </p:txBody>
      </p:sp>
      <p:pic>
        <p:nvPicPr>
          <p:cNvPr id="5" name="圖片 4"/>
          <p:cNvPicPr>
            <a:picLocks noChangeAspect="1"/>
          </p:cNvPicPr>
          <p:nvPr/>
        </p:nvPicPr>
        <p:blipFill>
          <a:blip r:embed="rId3"/>
          <a:stretch>
            <a:fillRect/>
          </a:stretch>
        </p:blipFill>
        <p:spPr>
          <a:xfrm>
            <a:off x="1838325" y="1448636"/>
            <a:ext cx="5314950" cy="5400675"/>
          </a:xfrm>
          <a:prstGeom prst="rect">
            <a:avLst/>
          </a:prstGeom>
        </p:spPr>
      </p:pic>
    </p:spTree>
    <p:extLst>
      <p:ext uri="{BB962C8B-B14F-4D97-AF65-F5344CB8AC3E}">
        <p14:creationId xmlns:p14="http://schemas.microsoft.com/office/powerpoint/2010/main" val="920653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smtClean="0"/>
              <a:t>Results and Findings</a:t>
            </a:r>
            <a:endParaRPr lang="zh-TW" altLang="en-US" dirty="0"/>
          </a:p>
        </p:txBody>
      </p:sp>
      <p:sp>
        <p:nvSpPr>
          <p:cNvPr id="3" name="內容版面配置區 2"/>
          <p:cNvSpPr>
            <a:spLocks noGrp="1"/>
          </p:cNvSpPr>
          <p:nvPr>
            <p:ph idx="1"/>
          </p:nvPr>
        </p:nvSpPr>
        <p:spPr/>
        <p:txBody>
          <a:bodyPr/>
          <a:lstStyle/>
          <a:p>
            <a:r>
              <a:rPr lang="en-US" altLang="zh-TW" sz="2000" dirty="0"/>
              <a:t>To experiment with the auto-scaling setup and benchmarking of</a:t>
            </a:r>
            <a:br>
              <a:rPr lang="en-US" altLang="zh-TW" sz="2000" dirty="0"/>
            </a:br>
            <a:r>
              <a:rPr lang="en-US" altLang="zh-TW" sz="2000" dirty="0"/>
              <a:t>ATHENA, we configured the ATHENA Worker HPA to use 80%</a:t>
            </a:r>
            <a:br>
              <a:rPr lang="en-US" altLang="zh-TW" sz="2000" dirty="0"/>
            </a:br>
            <a:r>
              <a:rPr lang="en-US" altLang="zh-TW" sz="2000" dirty="0"/>
              <a:t>target CPU </a:t>
            </a:r>
            <a:r>
              <a:rPr lang="en-US" altLang="zh-TW" sz="2000" dirty="0" err="1"/>
              <a:t>utilisation</a:t>
            </a:r>
            <a:r>
              <a:rPr lang="en-US" altLang="zh-TW" sz="2000" dirty="0"/>
              <a:t> with 1 CPU resource request for each </a:t>
            </a:r>
            <a:r>
              <a:rPr lang="en-US" altLang="zh-TW" sz="2000" dirty="0" smtClean="0"/>
              <a:t>Worker</a:t>
            </a:r>
            <a:r>
              <a:rPr lang="zh-TW" altLang="en-US" sz="2000" dirty="0" smtClean="0"/>
              <a:t> </a:t>
            </a:r>
            <a:r>
              <a:rPr lang="en-US" altLang="zh-TW" sz="2000" dirty="0" smtClean="0"/>
              <a:t>Pod </a:t>
            </a:r>
            <a:r>
              <a:rPr lang="en-US" altLang="zh-TW" sz="2000" dirty="0"/>
              <a:t>instance. We set the HPA replication factor to a minimum </a:t>
            </a:r>
            <a:r>
              <a:rPr lang="en-US" altLang="zh-TW" sz="2000" dirty="0" smtClean="0"/>
              <a:t>of</a:t>
            </a:r>
            <a:r>
              <a:rPr lang="zh-TW" altLang="en-US" sz="2000" dirty="0" smtClean="0"/>
              <a:t> </a:t>
            </a:r>
            <a:r>
              <a:rPr lang="en-US" altLang="zh-TW" sz="2000" dirty="0" smtClean="0"/>
              <a:t>one </a:t>
            </a:r>
            <a:r>
              <a:rPr lang="en-US" altLang="zh-TW" sz="2000" dirty="0"/>
              <a:t>Pod to a maximum of six Pods. It is noted that the Azure VM node was excluded in the ATHENA runtime benchmarking.</a:t>
            </a:r>
          </a:p>
          <a:p>
            <a:r>
              <a:rPr lang="en-US" altLang="zh-TW" sz="2000" dirty="0">
                <a:hlinkClick r:id="rId3" action="ppaction://hlinksldjump"/>
              </a:rPr>
              <a:t>Figure 8</a:t>
            </a:r>
            <a:r>
              <a:rPr lang="en-US" altLang="zh-TW" sz="2000" dirty="0"/>
              <a:t> shows the ATHENA Worker runtime for a simulation</a:t>
            </a:r>
            <a:br>
              <a:rPr lang="en-US" altLang="zh-TW" sz="2000" dirty="0"/>
            </a:br>
            <a:r>
              <a:rPr lang="en-US" altLang="zh-TW" sz="2000" dirty="0"/>
              <a:t>of 10, 20 and 30 years and different number of Monte Carlo</a:t>
            </a:r>
            <a:br>
              <a:rPr lang="en-US" altLang="zh-TW" sz="2000" dirty="0"/>
            </a:br>
            <a:r>
              <a:rPr lang="en-US" altLang="zh-TW" sz="2000" dirty="0"/>
              <a:t>repetitions. </a:t>
            </a:r>
            <a:br>
              <a:rPr lang="en-US" altLang="zh-TW" sz="2000" dirty="0"/>
            </a:br>
            <a:endParaRPr lang="en-US" altLang="zh-TW" sz="2000" dirty="0" smtClean="0"/>
          </a:p>
          <a:p>
            <a:r>
              <a:rPr lang="en-US" altLang="zh-TW" sz="2000" dirty="0"/>
              <a:t>The integers next to lines show the maximum number</a:t>
            </a:r>
            <a:br>
              <a:rPr lang="en-US" altLang="zh-TW" sz="2000" dirty="0"/>
            </a:br>
            <a:r>
              <a:rPr lang="en-US" altLang="zh-TW" sz="2000" dirty="0"/>
              <a:t>of Pods spawned by the HPA algorithm.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57</a:t>
            </a:fld>
            <a:endParaRPr lang="en-US" altLang="zh-TW"/>
          </a:p>
        </p:txBody>
      </p:sp>
    </p:spTree>
    <p:extLst>
      <p:ext uri="{BB962C8B-B14F-4D97-AF65-F5344CB8AC3E}">
        <p14:creationId xmlns:p14="http://schemas.microsoft.com/office/powerpoint/2010/main" val="7830755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smtClean="0"/>
              <a:t>Fig 8 </a:t>
            </a:r>
            <a:endParaRPr lang="zh-TW" altLang="en-US" dirty="0"/>
          </a:p>
        </p:txBody>
      </p:sp>
      <p:pic>
        <p:nvPicPr>
          <p:cNvPr id="6" name="內容版面配置區 5"/>
          <p:cNvPicPr>
            <a:picLocks noGrp="1" noChangeAspect="1"/>
          </p:cNvPicPr>
          <p:nvPr>
            <p:ph idx="1"/>
          </p:nvPr>
        </p:nvPicPr>
        <p:blipFill>
          <a:blip r:embed="rId3"/>
          <a:stretch>
            <a:fillRect/>
          </a:stretch>
        </p:blipFill>
        <p:spPr>
          <a:xfrm>
            <a:off x="1043608" y="1700808"/>
            <a:ext cx="7150647" cy="4417219"/>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58</a:t>
            </a:fld>
            <a:endParaRPr lang="en-US" altLang="zh-TW"/>
          </a:p>
        </p:txBody>
      </p:sp>
    </p:spTree>
    <p:extLst>
      <p:ext uri="{BB962C8B-B14F-4D97-AF65-F5344CB8AC3E}">
        <p14:creationId xmlns:p14="http://schemas.microsoft.com/office/powerpoint/2010/main" val="28362455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Results and Findings</a:t>
            </a:r>
            <a:endParaRPr lang="zh-TW" altLang="en-US" dirty="0"/>
          </a:p>
        </p:txBody>
      </p:sp>
      <p:sp>
        <p:nvSpPr>
          <p:cNvPr id="3" name="內容版面配置區 2"/>
          <p:cNvSpPr>
            <a:spLocks noGrp="1"/>
          </p:cNvSpPr>
          <p:nvPr>
            <p:ph idx="1"/>
          </p:nvPr>
        </p:nvSpPr>
        <p:spPr/>
        <p:txBody>
          <a:bodyPr/>
          <a:lstStyle/>
          <a:p>
            <a:r>
              <a:rPr lang="en-US" altLang="zh-TW" sz="2000" dirty="0"/>
              <a:t>The runtime chart </a:t>
            </a:r>
            <a:r>
              <a:rPr lang="en-US" altLang="zh-TW" sz="2000" dirty="0" smtClean="0"/>
              <a:t>clearly</a:t>
            </a:r>
            <a:r>
              <a:rPr lang="zh-TW" altLang="en-US" sz="2000" dirty="0" smtClean="0"/>
              <a:t> </a:t>
            </a:r>
            <a:r>
              <a:rPr lang="en-US" altLang="zh-TW" sz="2000" dirty="0" smtClean="0"/>
              <a:t>shows </a:t>
            </a:r>
            <a:r>
              <a:rPr lang="en-US" altLang="zh-TW" sz="2000" dirty="0"/>
              <a:t>that as we increase the workload (i.e. the number </a:t>
            </a:r>
            <a:r>
              <a:rPr lang="en-US" altLang="zh-TW" sz="2000" dirty="0" smtClean="0"/>
              <a:t>of</a:t>
            </a:r>
            <a:r>
              <a:rPr lang="zh-TW" altLang="en-US" sz="2000" dirty="0" smtClean="0"/>
              <a:t> </a:t>
            </a:r>
            <a:r>
              <a:rPr lang="en-US" altLang="zh-TW" sz="2000" dirty="0" smtClean="0"/>
              <a:t>repetitions </a:t>
            </a:r>
            <a:r>
              <a:rPr lang="en-US" altLang="zh-TW" sz="2000" dirty="0"/>
              <a:t>and the simulation span) HPA successfully </a:t>
            </a:r>
            <a:r>
              <a:rPr lang="en-US" altLang="zh-TW" sz="2000" dirty="0" smtClean="0"/>
              <a:t>spawns</a:t>
            </a:r>
            <a:r>
              <a:rPr lang="zh-TW" altLang="en-US" sz="2000" dirty="0" smtClean="0"/>
              <a:t> </a:t>
            </a:r>
            <a:r>
              <a:rPr lang="en-US" altLang="zh-TW" sz="2000" dirty="0" smtClean="0"/>
              <a:t>more </a:t>
            </a:r>
            <a:r>
              <a:rPr lang="en-US" altLang="zh-TW" sz="2000" dirty="0"/>
              <a:t>compute resources (Pods). </a:t>
            </a:r>
            <a:endParaRPr lang="en-US" altLang="zh-TW" sz="2000" dirty="0" smtClean="0"/>
          </a:p>
          <a:p>
            <a:r>
              <a:rPr lang="en-US" altLang="zh-TW" sz="2000" dirty="0"/>
              <a:t>However during the </a:t>
            </a:r>
            <a:r>
              <a:rPr lang="en-US" altLang="zh-TW" sz="2000" dirty="0" smtClean="0"/>
              <a:t>experimental</a:t>
            </a:r>
            <a:r>
              <a:rPr lang="zh-TW" altLang="en-US" sz="2000" dirty="0" smtClean="0"/>
              <a:t> </a:t>
            </a:r>
            <a:r>
              <a:rPr lang="en-US" altLang="zh-TW" sz="2000" dirty="0" smtClean="0"/>
              <a:t>runs</a:t>
            </a:r>
            <a:r>
              <a:rPr lang="en-US" altLang="zh-TW" sz="2000" dirty="0"/>
              <a:t>, it was noted that the auto-scaler </a:t>
            </a:r>
            <a:r>
              <a:rPr lang="en-US" altLang="zh-TW" sz="2000" dirty="0" smtClean="0"/>
              <a:t>doesn`t </a:t>
            </a:r>
            <a:r>
              <a:rPr lang="en-US" altLang="zh-TW" sz="2000" dirty="0"/>
              <a:t>react immediately </a:t>
            </a:r>
            <a:r>
              <a:rPr lang="en-US" altLang="zh-TW" sz="2000" dirty="0" smtClean="0"/>
              <a:t>to</a:t>
            </a:r>
            <a:r>
              <a:rPr lang="zh-TW" altLang="en-US" sz="2000" dirty="0" smtClean="0"/>
              <a:t> </a:t>
            </a:r>
            <a:r>
              <a:rPr lang="en-US" altLang="zh-TW" sz="2000" dirty="0" smtClean="0"/>
              <a:t>usage </a:t>
            </a:r>
            <a:r>
              <a:rPr lang="en-US" altLang="zh-TW" sz="2000" dirty="0"/>
              <a:t>spikes. </a:t>
            </a:r>
            <a:endParaRPr lang="en-US" altLang="zh-TW" sz="2000" dirty="0" smtClean="0"/>
          </a:p>
          <a:p>
            <a:r>
              <a:rPr lang="en-US" altLang="zh-TW" sz="2000" dirty="0"/>
              <a:t>By default, the metric </a:t>
            </a:r>
            <a:r>
              <a:rPr lang="en-US" altLang="zh-TW" sz="2000" dirty="0" err="1"/>
              <a:t>synchronisation</a:t>
            </a:r>
            <a:r>
              <a:rPr lang="en-US" altLang="zh-TW" sz="2000" dirty="0"/>
              <a:t> happens once</a:t>
            </a:r>
            <a:br>
              <a:rPr lang="en-US" altLang="zh-TW" sz="2000" dirty="0"/>
            </a:br>
            <a:r>
              <a:rPr lang="en-US" altLang="zh-TW" sz="2000" dirty="0"/>
              <a:t>every 30 seconds and scaling up/down can only happen if there</a:t>
            </a:r>
            <a:br>
              <a:rPr lang="en-US" altLang="zh-TW" sz="2000" dirty="0"/>
            </a:br>
            <a:r>
              <a:rPr lang="en-US" altLang="zh-TW" sz="2000" dirty="0"/>
              <a:t>was no rescaling within the last 3-5 minutes. </a:t>
            </a:r>
          </a:p>
          <a:p>
            <a:r>
              <a:rPr lang="en-US" altLang="zh-TW" sz="2000" dirty="0"/>
              <a:t>In this way, the </a:t>
            </a:r>
            <a:r>
              <a:rPr lang="en-US" altLang="zh-TW" sz="2000" dirty="0" smtClean="0"/>
              <a:t>HPA</a:t>
            </a:r>
            <a:r>
              <a:rPr lang="zh-TW" altLang="en-US" sz="2000" dirty="0" smtClean="0"/>
              <a:t> </a:t>
            </a:r>
            <a:r>
              <a:rPr lang="en-US" altLang="zh-TW" sz="2000" dirty="0" smtClean="0"/>
              <a:t>prevents </a:t>
            </a:r>
            <a:r>
              <a:rPr lang="en-US" altLang="zh-TW" sz="2000" dirty="0"/>
              <a:t>rapid execution of conflicting decisions (oscillation)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59</a:t>
            </a:fld>
            <a:endParaRPr lang="en-US" altLang="zh-TW"/>
          </a:p>
        </p:txBody>
      </p:sp>
    </p:spTree>
    <p:extLst>
      <p:ext uri="{BB962C8B-B14F-4D97-AF65-F5344CB8AC3E}">
        <p14:creationId xmlns:p14="http://schemas.microsoft.com/office/powerpoint/2010/main" val="4151314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Abstract</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a:t>
            </a:fld>
            <a:endParaRPr lang="en-US" altLang="zh-TW"/>
          </a:p>
        </p:txBody>
      </p:sp>
      <p:sp>
        <p:nvSpPr>
          <p:cNvPr id="3" name="內容版面配置區 2"/>
          <p:cNvSpPr>
            <a:spLocks noGrp="1"/>
          </p:cNvSpPr>
          <p:nvPr>
            <p:ph idx="1"/>
          </p:nvPr>
        </p:nvSpPr>
        <p:spPr/>
        <p:txBody>
          <a:bodyPr/>
          <a:lstStyle/>
          <a:p>
            <a:r>
              <a:rPr lang="en-US" altLang="zh-TW" sz="2400" dirty="0"/>
              <a:t>This continuum has an associated </a:t>
            </a:r>
            <a:r>
              <a:rPr lang="en-US" altLang="zh-TW" sz="2400" dirty="0" err="1"/>
              <a:t>optimisation</a:t>
            </a:r>
            <a:r>
              <a:rPr lang="en-US" altLang="zh-TW" sz="2400" dirty="0"/>
              <a:t> challenge. The ATHENA platform has been developed as a strategic discrete event simulation, </a:t>
            </a:r>
            <a:r>
              <a:rPr lang="en-US" altLang="zh-TW" sz="2400" dirty="0" err="1"/>
              <a:t>optimisation</a:t>
            </a:r>
            <a:r>
              <a:rPr lang="en-US" altLang="zh-TW" sz="2400" dirty="0"/>
              <a:t> and analysis system for manpower planning with specific focus on addressing the needs and demands of this helicopter pilot training continuum for the ADF</a:t>
            </a:r>
            <a:r>
              <a:rPr lang="en-US" altLang="zh-TW" sz="2400" dirty="0" smtClean="0"/>
              <a:t>.</a:t>
            </a:r>
          </a:p>
          <a:p>
            <a:r>
              <a:rPr lang="en-US" altLang="zh-TW" sz="2400" dirty="0"/>
              <a:t>ATHENA has been developed as a simulation platform running on a Cloud infrastructure. This paper introduces ATHENA and describes the way in which the platform leverages container technologies to </a:t>
            </a:r>
            <a:r>
              <a:rPr lang="en-US" altLang="zh-TW" sz="2400" dirty="0" err="1"/>
              <a:t>autoscale</a:t>
            </a:r>
            <a:r>
              <a:rPr lang="en-US" altLang="zh-TW" sz="2400" dirty="0"/>
              <a:t> across the Cloud with focus on the Kubernetes orchestration technology.</a:t>
            </a:r>
            <a:endParaRPr lang="zh-TW" altLang="en-US" sz="2400" dirty="0"/>
          </a:p>
        </p:txBody>
      </p:sp>
    </p:spTree>
    <p:extLst>
      <p:ext uri="{BB962C8B-B14F-4D97-AF65-F5344CB8AC3E}">
        <p14:creationId xmlns:p14="http://schemas.microsoft.com/office/powerpoint/2010/main" val="41977211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Results and Findings</a:t>
            </a:r>
            <a:endParaRPr lang="zh-TW" altLang="en-US" dirty="0"/>
          </a:p>
        </p:txBody>
      </p:sp>
      <p:sp>
        <p:nvSpPr>
          <p:cNvPr id="3" name="內容版面配置區 2"/>
          <p:cNvSpPr>
            <a:spLocks noGrp="1"/>
          </p:cNvSpPr>
          <p:nvPr>
            <p:ph idx="1"/>
          </p:nvPr>
        </p:nvSpPr>
        <p:spPr>
          <a:xfrm>
            <a:off x="457200" y="1556792"/>
            <a:ext cx="8229600" cy="4525963"/>
          </a:xfrm>
        </p:spPr>
        <p:txBody>
          <a:bodyPr/>
          <a:lstStyle/>
          <a:p>
            <a:r>
              <a:rPr lang="en-US" altLang="zh-TW" sz="2000" dirty="0"/>
              <a:t>It was also found that auto-scaling based on observed CPU </a:t>
            </a:r>
            <a:r>
              <a:rPr lang="en-US" altLang="zh-TW" sz="2000" dirty="0" err="1"/>
              <a:t>utilisation</a:t>
            </a:r>
            <a:r>
              <a:rPr lang="en-US" altLang="zh-TW" sz="2000" dirty="0"/>
              <a:t> alone was not sufficient for ATHENA workers, due to</a:t>
            </a:r>
            <a:br>
              <a:rPr lang="en-US" altLang="zh-TW" sz="2000" dirty="0"/>
            </a:br>
            <a:r>
              <a:rPr lang="en-US" altLang="zh-TW" sz="2000" dirty="0"/>
              <a:t>the dynamics of the different simulation runs, i.e. when selecting</a:t>
            </a:r>
            <a:br>
              <a:rPr lang="en-US" altLang="zh-TW" sz="2000" dirty="0"/>
            </a:br>
            <a:r>
              <a:rPr lang="en-US" altLang="zh-TW" sz="2000" i="1" dirty="0"/>
              <a:t>simulation alone </a:t>
            </a:r>
            <a:r>
              <a:rPr lang="en-US" altLang="zh-TW" sz="2000" dirty="0"/>
              <a:t>or </a:t>
            </a:r>
            <a:r>
              <a:rPr lang="en-US" altLang="zh-TW" sz="2000" i="1" dirty="0"/>
              <a:t>simulation + </a:t>
            </a:r>
            <a:r>
              <a:rPr lang="en-US" altLang="zh-TW" sz="2000" i="1" dirty="0" err="1"/>
              <a:t>optimisation</a:t>
            </a:r>
            <a:r>
              <a:rPr lang="en-US" altLang="zh-TW" sz="2000" i="1" dirty="0"/>
              <a:t> algorithm</a:t>
            </a:r>
            <a:r>
              <a:rPr lang="en-US" altLang="zh-TW" sz="2000" dirty="0"/>
              <a:t>. CPU</a:t>
            </a:r>
            <a:br>
              <a:rPr lang="en-US" altLang="zh-TW" sz="2000" dirty="0"/>
            </a:br>
            <a:r>
              <a:rPr lang="en-US" altLang="zh-TW" sz="2000" dirty="0" err="1"/>
              <a:t>utilisation</a:t>
            </a:r>
            <a:r>
              <a:rPr lang="en-US" altLang="zh-TW" sz="2000" dirty="0"/>
              <a:t> scaling works better with the </a:t>
            </a:r>
            <a:r>
              <a:rPr lang="en-US" altLang="zh-TW" sz="2000" dirty="0" err="1"/>
              <a:t>optimisation</a:t>
            </a:r>
            <a:r>
              <a:rPr lang="en-US" altLang="zh-TW" sz="2000" dirty="0"/>
              <a:t> algorithm</a:t>
            </a:r>
            <a:br>
              <a:rPr lang="en-US" altLang="zh-TW" sz="2000" dirty="0"/>
            </a:br>
            <a:r>
              <a:rPr lang="en-US" altLang="zh-TW" sz="2000" dirty="0"/>
              <a:t>activated. </a:t>
            </a:r>
            <a:endParaRPr lang="en-US" altLang="zh-TW" sz="2000" dirty="0" smtClean="0"/>
          </a:p>
          <a:p>
            <a:r>
              <a:rPr lang="en-US" altLang="zh-TW" sz="2000" dirty="0"/>
              <a:t>However, simulation alone with Monte Carlo jobs executes rapidly, and hence it missed the scaling observation period delay time and consequently, it missed the HPA replication trigger cycle. As a result, there was only one worker Pod instance used for the simulations. </a:t>
            </a:r>
            <a:endParaRPr lang="en-US" altLang="zh-TW" sz="2000" dirty="0" smtClean="0"/>
          </a:p>
          <a:p>
            <a:r>
              <a:rPr lang="en-US" altLang="zh-TW" sz="2000" dirty="0" smtClean="0"/>
              <a:t>This </a:t>
            </a:r>
            <a:r>
              <a:rPr lang="en-US" altLang="zh-TW" sz="2000" dirty="0"/>
              <a:t>can be tuned accordingly to the target threshold and CPU </a:t>
            </a:r>
            <a:r>
              <a:rPr lang="en-US" altLang="zh-TW" sz="2000" dirty="0" err="1"/>
              <a:t>utilisation</a:t>
            </a:r>
            <a:r>
              <a:rPr lang="en-US" altLang="zh-TW" sz="2000" dirty="0"/>
              <a:t> feedback control loop, however, it is still an imperfect solution. Further refinements to the system are also possible, e.g. in addition to CPU </a:t>
            </a:r>
            <a:r>
              <a:rPr lang="en-US" altLang="zh-TW" sz="2000" dirty="0" err="1"/>
              <a:t>utilisation</a:t>
            </a:r>
            <a:r>
              <a:rPr lang="en-US" altLang="zh-TW" sz="2000" dirty="0"/>
              <a:t>, observing job queue metrics could be implemented for improved workload balancing.</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60</a:t>
            </a:fld>
            <a:endParaRPr lang="en-US" altLang="zh-TW"/>
          </a:p>
        </p:txBody>
      </p:sp>
    </p:spTree>
    <p:extLst>
      <p:ext uri="{BB962C8B-B14F-4D97-AF65-F5344CB8AC3E}">
        <p14:creationId xmlns:p14="http://schemas.microsoft.com/office/powerpoint/2010/main" val="717621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Results and Findings</a:t>
            </a:r>
            <a:endParaRPr lang="zh-TW" altLang="en-US" dirty="0"/>
          </a:p>
        </p:txBody>
      </p:sp>
      <p:sp>
        <p:nvSpPr>
          <p:cNvPr id="3" name="內容版面配置區 2"/>
          <p:cNvSpPr>
            <a:spLocks noGrp="1"/>
          </p:cNvSpPr>
          <p:nvPr>
            <p:ph idx="1"/>
          </p:nvPr>
        </p:nvSpPr>
        <p:spPr/>
        <p:txBody>
          <a:bodyPr/>
          <a:lstStyle/>
          <a:p>
            <a:r>
              <a:rPr lang="en-US" altLang="zh-TW" sz="2000" dirty="0"/>
              <a:t>Figure 9 shows a screenshot of the </a:t>
            </a:r>
            <a:r>
              <a:rPr lang="en-US" altLang="zh-TW" sz="2000" dirty="0" err="1" smtClean="0"/>
              <a:t>Grafana</a:t>
            </a:r>
            <a:r>
              <a:rPr lang="zh-TW" altLang="en-US" sz="2000" dirty="0"/>
              <a:t> </a:t>
            </a:r>
            <a:r>
              <a:rPr lang="en-US" altLang="zh-TW" sz="2000" dirty="0" smtClean="0"/>
              <a:t>front-end </a:t>
            </a:r>
            <a:r>
              <a:rPr lang="en-US" altLang="zh-TW" sz="2000" dirty="0"/>
              <a:t>monitoring system. </a:t>
            </a:r>
            <a:endParaRPr lang="en-US" altLang="zh-TW" sz="2000" dirty="0" smtClean="0"/>
          </a:p>
          <a:p>
            <a:r>
              <a:rPr lang="en-US" altLang="zh-TW" sz="2000" dirty="0"/>
              <a:t>The auto-scaling dashboard </a:t>
            </a:r>
            <a:r>
              <a:rPr lang="en-US" altLang="zh-TW" sz="2000" dirty="0" smtClean="0"/>
              <a:t>was</a:t>
            </a:r>
            <a:r>
              <a:rPr lang="zh-TW" altLang="en-US" sz="2000" dirty="0" smtClean="0"/>
              <a:t> </a:t>
            </a:r>
            <a:r>
              <a:rPr lang="en-US" altLang="zh-TW" sz="2000" dirty="0" smtClean="0"/>
              <a:t>custom </a:t>
            </a:r>
            <a:r>
              <a:rPr lang="en-US" altLang="zh-TW" sz="2000" dirty="0"/>
              <a:t>built with </a:t>
            </a:r>
            <a:r>
              <a:rPr lang="en-US" altLang="zh-TW" sz="2000" dirty="0" err="1"/>
              <a:t>Grafana</a:t>
            </a:r>
            <a:r>
              <a:rPr lang="en-US" altLang="zh-TW" sz="2000" dirty="0"/>
              <a:t> for observing the ATHENA Worker </a:t>
            </a:r>
            <a:r>
              <a:rPr lang="en-US" altLang="zh-TW" sz="2000" dirty="0" smtClean="0"/>
              <a:t>Pod</a:t>
            </a:r>
            <a:r>
              <a:rPr lang="zh-TW" altLang="en-US" sz="2000" dirty="0" smtClean="0"/>
              <a:t> </a:t>
            </a:r>
            <a:r>
              <a:rPr lang="en-US" altLang="zh-TW" sz="2000" dirty="0" smtClean="0"/>
              <a:t>replication </a:t>
            </a:r>
            <a:r>
              <a:rPr lang="en-US" altLang="zh-TW" sz="2000" dirty="0"/>
              <a:t>created by the Kubernetes HPA controller </a:t>
            </a:r>
            <a:r>
              <a:rPr lang="en-US" altLang="zh-TW" sz="2000" dirty="0" smtClean="0"/>
              <a:t>.</a:t>
            </a:r>
          </a:p>
          <a:p>
            <a:r>
              <a:rPr lang="en-US" altLang="zh-TW" sz="2000" dirty="0"/>
              <a:t>The </a:t>
            </a:r>
            <a:r>
              <a:rPr lang="en-US" altLang="zh-TW" sz="2000" dirty="0" err="1"/>
              <a:t>autoscaling</a:t>
            </a:r>
            <a:r>
              <a:rPr lang="en-US" altLang="zh-TW" sz="2000" dirty="0"/>
              <a:t> dashboard is vertically split into two parts. On the </a:t>
            </a:r>
            <a:r>
              <a:rPr lang="en-US" altLang="zh-TW" sz="2000" i="1" dirty="0" smtClean="0"/>
              <a:t>right</a:t>
            </a:r>
            <a:r>
              <a:rPr lang="zh-TW" altLang="en-US" sz="2000" i="1" dirty="0" smtClean="0"/>
              <a:t> </a:t>
            </a:r>
            <a:r>
              <a:rPr lang="en-US" altLang="zh-TW" sz="2000" dirty="0" smtClean="0"/>
              <a:t>hand </a:t>
            </a:r>
            <a:r>
              <a:rPr lang="en-US" altLang="zh-TW" sz="2000" dirty="0"/>
              <a:t>side, the HPA status is shown in boxes such as the </a:t>
            </a:r>
            <a:r>
              <a:rPr lang="en-US" altLang="zh-TW" sz="2000" dirty="0" smtClean="0"/>
              <a:t>number</a:t>
            </a:r>
            <a:r>
              <a:rPr lang="zh-TW" altLang="en-US" sz="2000" dirty="0" smtClean="0"/>
              <a:t> </a:t>
            </a:r>
            <a:r>
              <a:rPr lang="en-US" altLang="zh-TW" sz="2000" dirty="0" smtClean="0"/>
              <a:t>of </a:t>
            </a:r>
            <a:r>
              <a:rPr lang="en-US" altLang="zh-TW" sz="2000" i="1" dirty="0"/>
              <a:t>Current Replicas </a:t>
            </a:r>
            <a:r>
              <a:rPr lang="en-US" altLang="zh-TW" sz="2000" dirty="0"/>
              <a:t>and the number of </a:t>
            </a:r>
            <a:r>
              <a:rPr lang="en-US" altLang="zh-TW" sz="2000" i="1" dirty="0"/>
              <a:t>Desired Replicas</a:t>
            </a:r>
            <a:r>
              <a:rPr lang="en-US" altLang="zh-TW" sz="2000" dirty="0" smtClean="0"/>
              <a:t>.</a:t>
            </a:r>
          </a:p>
          <a:p>
            <a:r>
              <a:rPr lang="en-US" altLang="zh-TW" sz="2000" dirty="0"/>
              <a:t>These </a:t>
            </a:r>
            <a:r>
              <a:rPr lang="en-US" altLang="zh-TW" sz="2000" dirty="0" smtClean="0"/>
              <a:t>are</a:t>
            </a:r>
            <a:r>
              <a:rPr lang="zh-TW" altLang="en-US" sz="2000" dirty="0" smtClean="0"/>
              <a:t> </a:t>
            </a:r>
            <a:r>
              <a:rPr lang="en-US" altLang="zh-TW" sz="2000" dirty="0" smtClean="0"/>
              <a:t>derived </a:t>
            </a:r>
            <a:r>
              <a:rPr lang="en-US" altLang="zh-TW" sz="2000" dirty="0"/>
              <a:t>from the HPA algorithm and the minimum and </a:t>
            </a:r>
            <a:r>
              <a:rPr lang="en-US" altLang="zh-TW" sz="2000" dirty="0" smtClean="0"/>
              <a:t>maximum</a:t>
            </a:r>
            <a:r>
              <a:rPr lang="zh-TW" altLang="en-US" sz="2000" dirty="0" smtClean="0"/>
              <a:t> </a:t>
            </a:r>
            <a:r>
              <a:rPr lang="en-US" altLang="zh-TW" sz="2000" dirty="0" smtClean="0"/>
              <a:t>HPA </a:t>
            </a:r>
            <a:r>
              <a:rPr lang="en-US" altLang="zh-TW" sz="2000" dirty="0"/>
              <a:t>replication factor that has been set. </a:t>
            </a:r>
            <a:endParaRPr lang="en-US" altLang="zh-TW" sz="2000" dirty="0" smtClean="0"/>
          </a:p>
          <a:p>
            <a:r>
              <a:rPr lang="en-US" altLang="zh-TW" sz="2000" dirty="0"/>
              <a:t>The </a:t>
            </a:r>
            <a:r>
              <a:rPr lang="en-US" altLang="zh-TW" sz="2000" i="1" dirty="0"/>
              <a:t>HPA Replica </a:t>
            </a:r>
            <a:r>
              <a:rPr lang="en-US" altLang="zh-TW" sz="2000" dirty="0" smtClean="0"/>
              <a:t>graph</a:t>
            </a:r>
            <a:r>
              <a:rPr lang="zh-TW" altLang="en-US" sz="2000" dirty="0" smtClean="0"/>
              <a:t> </a:t>
            </a:r>
            <a:r>
              <a:rPr lang="en-US" altLang="zh-TW" sz="2000" dirty="0" smtClean="0"/>
              <a:t>shows </a:t>
            </a:r>
            <a:r>
              <a:rPr lang="en-US" altLang="zh-TW" sz="2000" dirty="0"/>
              <a:t>the discrete steps of the ATHENA Worker Pods </a:t>
            </a:r>
            <a:r>
              <a:rPr lang="en-US" altLang="zh-TW" sz="2000" dirty="0" smtClean="0"/>
              <a:t>scaling</a:t>
            </a:r>
            <a:r>
              <a:rPr lang="zh-TW" altLang="en-US" sz="2000" dirty="0" smtClean="0"/>
              <a:t> </a:t>
            </a:r>
            <a:r>
              <a:rPr lang="en-US" altLang="zh-TW" sz="2000" dirty="0" smtClean="0"/>
              <a:t>up/down </a:t>
            </a:r>
            <a:r>
              <a:rPr lang="en-US" altLang="zh-TW" sz="2000" dirty="0"/>
              <a:t>during a simulation run based on demand. </a:t>
            </a:r>
            <a:br>
              <a:rPr lang="en-US" altLang="zh-TW" sz="2000" dirty="0"/>
            </a:br>
            <a:r>
              <a:rPr lang="en-US" altLang="zh-TW" sz="2000" dirty="0"/>
              <a:t/>
            </a:r>
            <a:br>
              <a:rPr lang="en-US" altLang="zh-TW" sz="2000" dirty="0"/>
            </a:br>
            <a:r>
              <a:rPr lang="en-US" altLang="zh-TW" sz="2000" dirty="0"/>
              <a:t> </a:t>
            </a:r>
            <a:br>
              <a:rPr lang="en-US" altLang="zh-TW" sz="2000" dirty="0"/>
            </a:br>
            <a:r>
              <a:rPr lang="en-US" altLang="zh-TW" sz="2000" dirty="0"/>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61</a:t>
            </a:fld>
            <a:endParaRPr lang="en-US" altLang="zh-TW"/>
          </a:p>
        </p:txBody>
      </p:sp>
    </p:spTree>
    <p:extLst>
      <p:ext uri="{BB962C8B-B14F-4D97-AF65-F5344CB8AC3E}">
        <p14:creationId xmlns:p14="http://schemas.microsoft.com/office/powerpoint/2010/main" val="32781651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Results and Findings</a:t>
            </a:r>
            <a:endParaRPr lang="zh-TW" altLang="en-US" dirty="0"/>
          </a:p>
        </p:txBody>
      </p:sp>
      <p:sp>
        <p:nvSpPr>
          <p:cNvPr id="3" name="內容版面配置區 2"/>
          <p:cNvSpPr>
            <a:spLocks noGrp="1"/>
          </p:cNvSpPr>
          <p:nvPr>
            <p:ph idx="1"/>
          </p:nvPr>
        </p:nvSpPr>
        <p:spPr/>
        <p:txBody>
          <a:bodyPr/>
          <a:lstStyle/>
          <a:p>
            <a:r>
              <a:rPr lang="en-US" altLang="zh-TW" sz="2000" dirty="0"/>
              <a:t>On the </a:t>
            </a:r>
            <a:r>
              <a:rPr lang="en-US" altLang="zh-TW" sz="2000" i="1" dirty="0"/>
              <a:t>left </a:t>
            </a:r>
            <a:r>
              <a:rPr lang="en-US" altLang="zh-TW" sz="2000" dirty="0"/>
              <a:t>hand</a:t>
            </a:r>
            <a:r>
              <a:rPr lang="zh-TW" altLang="en-US" sz="2000" dirty="0"/>
              <a:t> </a:t>
            </a:r>
            <a:r>
              <a:rPr lang="en-US" altLang="zh-TW" sz="2000" dirty="0"/>
              <a:t>side, the </a:t>
            </a:r>
            <a:r>
              <a:rPr lang="en-US" altLang="zh-TW" sz="2000" i="1" dirty="0"/>
              <a:t>API CPU </a:t>
            </a:r>
            <a:r>
              <a:rPr lang="en-US" altLang="zh-TW" sz="2000" dirty="0"/>
              <a:t>graph shows the CPU usage of the ATHENA</a:t>
            </a:r>
            <a:r>
              <a:rPr lang="zh-TW" altLang="en-US" sz="2000" dirty="0"/>
              <a:t> </a:t>
            </a:r>
            <a:r>
              <a:rPr lang="en-US" altLang="zh-TW" sz="2000" dirty="0"/>
              <a:t>API server. The </a:t>
            </a:r>
            <a:r>
              <a:rPr lang="en-US" altLang="zh-TW" sz="2000" i="1" dirty="0"/>
              <a:t>PODs CPU </a:t>
            </a:r>
            <a:r>
              <a:rPr lang="en-US" altLang="zh-TW" sz="2000" dirty="0"/>
              <a:t>graph shows the associated CPU usage</a:t>
            </a:r>
            <a:r>
              <a:rPr lang="zh-TW" altLang="en-US" sz="2000" dirty="0"/>
              <a:t> </a:t>
            </a:r>
            <a:r>
              <a:rPr lang="en-US" altLang="zh-TW" sz="2000" dirty="0"/>
              <a:t>of the ATHENA Worker Pods. </a:t>
            </a:r>
            <a:endParaRPr lang="en-US" altLang="zh-TW" sz="2000" dirty="0" smtClean="0"/>
          </a:p>
          <a:p>
            <a:r>
              <a:rPr lang="en-US" altLang="zh-TW" sz="2000" dirty="0"/>
              <a:t>Since we set the minimal computation resource required for</a:t>
            </a:r>
            <a:br>
              <a:rPr lang="en-US" altLang="zh-TW" sz="2000" dirty="0"/>
            </a:br>
            <a:r>
              <a:rPr lang="en-US" altLang="zh-TW" sz="2000" dirty="0"/>
              <a:t>simulation Workers to one Pod unit, there will be at least one</a:t>
            </a:r>
            <a:br>
              <a:rPr lang="en-US" altLang="zh-TW" sz="2000" dirty="0"/>
            </a:br>
            <a:r>
              <a:rPr lang="en-US" altLang="zh-TW" sz="2000" dirty="0"/>
              <a:t>simulator engine running constantly, which we denote as the</a:t>
            </a:r>
            <a:br>
              <a:rPr lang="en-US" altLang="zh-TW" sz="2000" dirty="0"/>
            </a:br>
            <a:r>
              <a:rPr lang="en-US" altLang="zh-TW" sz="2000" dirty="0"/>
              <a:t>primary Worker. </a:t>
            </a:r>
            <a:endParaRPr lang="en-US" altLang="zh-TW" sz="2000" dirty="0" smtClean="0"/>
          </a:p>
          <a:p>
            <a:r>
              <a:rPr lang="en-US" altLang="zh-TW" sz="2000" dirty="0"/>
              <a:t>The primary Worker </a:t>
            </a:r>
            <a:r>
              <a:rPr lang="en-US" altLang="zh-TW" sz="2000" dirty="0" smtClean="0"/>
              <a:t>Pod`s </a:t>
            </a:r>
            <a:r>
              <a:rPr lang="en-US" altLang="zh-TW" sz="2000" dirty="0"/>
              <a:t>CPU usage </a:t>
            </a:r>
            <a:r>
              <a:rPr lang="zh-TW" altLang="en-US" sz="2000" dirty="0"/>
              <a:t> </a:t>
            </a:r>
            <a:r>
              <a:rPr lang="en-US" altLang="zh-TW" sz="2000" dirty="0" err="1" smtClean="0"/>
              <a:t>athena</a:t>
            </a:r>
            <a:r>
              <a:rPr lang="en-US" altLang="zh-TW" sz="2000" dirty="0" smtClean="0"/>
              <a:t> worker-69f77b9586-fmwtm</a:t>
            </a:r>
            <a:r>
              <a:rPr lang="zh-TW" altLang="en-US" sz="2000" dirty="0" smtClean="0"/>
              <a:t> </a:t>
            </a:r>
            <a:r>
              <a:rPr lang="en-US" altLang="zh-TW" sz="2000" dirty="0" smtClean="0"/>
              <a:t>is </a:t>
            </a:r>
            <a:r>
              <a:rPr lang="en-US" altLang="zh-TW" sz="2000" dirty="0"/>
              <a:t>represent as the </a:t>
            </a:r>
            <a:r>
              <a:rPr lang="en-US" altLang="zh-TW" sz="2000" i="1" dirty="0" smtClean="0">
                <a:solidFill>
                  <a:srgbClr val="FFC000"/>
                </a:solidFill>
              </a:rPr>
              <a:t>Yellow</a:t>
            </a:r>
            <a:r>
              <a:rPr lang="zh-TW" altLang="en-US" sz="2000" i="1" dirty="0" smtClean="0"/>
              <a:t> </a:t>
            </a:r>
            <a:r>
              <a:rPr lang="en-US" altLang="zh-TW" sz="2000" i="1" dirty="0" smtClean="0"/>
              <a:t> </a:t>
            </a:r>
            <a:r>
              <a:rPr lang="en-US" altLang="zh-TW" sz="2000" dirty="0"/>
              <a:t>trend in</a:t>
            </a:r>
            <a:br>
              <a:rPr lang="en-US" altLang="zh-TW" sz="2000" dirty="0"/>
            </a:br>
            <a:r>
              <a:rPr lang="en-US" altLang="zh-TW" sz="2000" dirty="0"/>
              <a:t>Figure 9. </a:t>
            </a:r>
            <a:br>
              <a:rPr lang="en-US" altLang="zh-TW" sz="2000" dirty="0"/>
            </a:br>
            <a:r>
              <a:rPr lang="en-US" altLang="zh-TW" sz="2000" dirty="0"/>
              <a:t/>
            </a:r>
            <a:br>
              <a:rPr lang="en-US" altLang="zh-TW" sz="2000" dirty="0"/>
            </a:br>
            <a:r>
              <a:rPr lang="en-US" altLang="zh-TW" sz="2000" dirty="0"/>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62</a:t>
            </a:fld>
            <a:endParaRPr lang="en-US" altLang="zh-TW"/>
          </a:p>
        </p:txBody>
      </p:sp>
    </p:spTree>
    <p:extLst>
      <p:ext uri="{BB962C8B-B14F-4D97-AF65-F5344CB8AC3E}">
        <p14:creationId xmlns:p14="http://schemas.microsoft.com/office/powerpoint/2010/main" val="32772878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smtClean="0"/>
              <a:t>Fig 9 </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63</a:t>
            </a:fld>
            <a:endParaRPr lang="en-US" altLang="zh-TW"/>
          </a:p>
        </p:txBody>
      </p:sp>
      <p:pic>
        <p:nvPicPr>
          <p:cNvPr id="7" name="內容版面配置區 6"/>
          <p:cNvPicPr>
            <a:picLocks noGrp="1" noChangeAspect="1"/>
          </p:cNvPicPr>
          <p:nvPr>
            <p:ph idx="1"/>
          </p:nvPr>
        </p:nvPicPr>
        <p:blipFill>
          <a:blip r:embed="rId3"/>
          <a:stretch>
            <a:fillRect/>
          </a:stretch>
        </p:blipFill>
        <p:spPr>
          <a:xfrm>
            <a:off x="899592" y="1593136"/>
            <a:ext cx="7407885" cy="4763214"/>
          </a:xfrm>
          <a:prstGeom prst="rect">
            <a:avLst/>
          </a:prstGeom>
        </p:spPr>
      </p:pic>
    </p:spTree>
    <p:extLst>
      <p:ext uri="{BB962C8B-B14F-4D97-AF65-F5344CB8AC3E}">
        <p14:creationId xmlns:p14="http://schemas.microsoft.com/office/powerpoint/2010/main" val="11392381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CONCLUSIONS AND FUTURE WORK</a:t>
            </a:r>
            <a:r>
              <a:rPr lang="en-US" altLang="zh-TW" dirty="0"/>
              <a:t> </a:t>
            </a:r>
            <a:br>
              <a:rPr lang="en-US" altLang="zh-TW" dirty="0"/>
            </a:br>
            <a:r>
              <a:rPr lang="en-US" altLang="zh-TW" dirty="0"/>
              <a:t/>
            </a:r>
            <a:br>
              <a:rPr lang="en-US" altLang="zh-TW" dirty="0"/>
            </a:br>
            <a:r>
              <a:rPr lang="en-US" altLang="zh-TW" dirty="0"/>
              <a:t/>
            </a:r>
            <a:br>
              <a:rPr lang="en-US" altLang="zh-TW" dirty="0"/>
            </a:br>
            <a:endParaRPr lang="zh-TW" altLang="en-US" dirty="0"/>
          </a:p>
        </p:txBody>
      </p:sp>
      <p:sp>
        <p:nvSpPr>
          <p:cNvPr id="3" name="文字版面配置區 2"/>
          <p:cNvSpPr>
            <a:spLocks noGrp="1"/>
          </p:cNvSpPr>
          <p:nvPr>
            <p:ph type="body" idx="1"/>
          </p:nvPr>
        </p:nvSpPr>
        <p:spPr/>
        <p:txBody>
          <a:bodyPr/>
          <a:lstStyle/>
          <a:p>
            <a:r>
              <a:rPr lang="en-US" altLang="zh-TW" sz="4800" dirty="0" smtClean="0"/>
              <a:t>CH7</a:t>
            </a:r>
            <a:endParaRPr lang="zh-TW" altLang="en-US" sz="4800" dirty="0"/>
          </a:p>
        </p:txBody>
      </p:sp>
      <p:sp>
        <p:nvSpPr>
          <p:cNvPr id="4" name="投影片編號版面配置區 3"/>
          <p:cNvSpPr>
            <a:spLocks noGrp="1"/>
          </p:cNvSpPr>
          <p:nvPr>
            <p:ph type="sldNum" sz="quarter" idx="12"/>
          </p:nvPr>
        </p:nvSpPr>
        <p:spPr/>
        <p:txBody>
          <a:bodyPr/>
          <a:lstStyle/>
          <a:p>
            <a:fld id="{3FA20CEC-273E-4460-909B-ED48F5635E5D}" type="slidenum">
              <a:rPr lang="en-US" altLang="zh-TW" smtClean="0"/>
              <a:pPr/>
              <a:t>64</a:t>
            </a:fld>
            <a:endParaRPr lang="en-US" altLang="zh-TW"/>
          </a:p>
        </p:txBody>
      </p:sp>
    </p:spTree>
    <p:extLst>
      <p:ext uri="{BB962C8B-B14F-4D97-AF65-F5344CB8AC3E}">
        <p14:creationId xmlns:p14="http://schemas.microsoft.com/office/powerpoint/2010/main" val="10814421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smtClean="0"/>
              <a:t>Conclusions and future work </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65</a:t>
            </a:fld>
            <a:endParaRPr lang="en-US" altLang="zh-TW"/>
          </a:p>
        </p:txBody>
      </p:sp>
      <p:sp>
        <p:nvSpPr>
          <p:cNvPr id="3" name="內容版面配置區 2"/>
          <p:cNvSpPr>
            <a:spLocks noGrp="1"/>
          </p:cNvSpPr>
          <p:nvPr>
            <p:ph idx="1"/>
          </p:nvPr>
        </p:nvSpPr>
        <p:spPr/>
        <p:txBody>
          <a:bodyPr/>
          <a:lstStyle/>
          <a:p>
            <a:r>
              <a:rPr lang="en-US" altLang="zh-TW" sz="2000" dirty="0"/>
              <a:t>In this paper we </a:t>
            </a:r>
            <a:r>
              <a:rPr lang="en-US" altLang="zh-TW" sz="2000" dirty="0" smtClean="0"/>
              <a:t>presented an </a:t>
            </a:r>
            <a:r>
              <a:rPr lang="en-US" altLang="zh-TW" sz="2000" dirty="0"/>
              <a:t>overview of the </a:t>
            </a:r>
            <a:r>
              <a:rPr lang="en-US" altLang="zh-TW" sz="2000" dirty="0" err="1"/>
              <a:t>defence</a:t>
            </a:r>
            <a:r>
              <a:rPr lang="en-US" altLang="zh-TW" sz="2000" dirty="0"/>
              <a:t>-oriented ATHENA system and </a:t>
            </a:r>
            <a:r>
              <a:rPr lang="en-US" altLang="zh-TW" sz="2000" dirty="0" smtClean="0"/>
              <a:t>how it </a:t>
            </a:r>
            <a:r>
              <a:rPr lang="en-US" altLang="zh-TW" sz="2000" dirty="0"/>
              <a:t>was designed to exploit Docker-based scaling across the </a:t>
            </a:r>
            <a:r>
              <a:rPr lang="en-US" altLang="zh-TW" sz="2000" dirty="0" smtClean="0"/>
              <a:t>Cloud </a:t>
            </a:r>
            <a:r>
              <a:rPr lang="en-US" altLang="zh-TW" sz="2000" dirty="0" smtClean="0">
                <a:solidFill>
                  <a:srgbClr val="FF0000"/>
                </a:solidFill>
              </a:rPr>
              <a:t>through separation and consolidation </a:t>
            </a:r>
            <a:r>
              <a:rPr lang="en-US" altLang="zh-TW" sz="2000" dirty="0">
                <a:solidFill>
                  <a:srgbClr val="FF0000"/>
                </a:solidFill>
              </a:rPr>
              <a:t>of stateless and </a:t>
            </a:r>
            <a:r>
              <a:rPr lang="en-US" altLang="zh-TW" sz="2000" dirty="0" err="1" smtClean="0">
                <a:solidFill>
                  <a:srgbClr val="FF0000"/>
                </a:solidFill>
              </a:rPr>
              <a:t>stateful</a:t>
            </a:r>
            <a:r>
              <a:rPr lang="en-US" altLang="zh-TW" sz="2000" dirty="0" smtClean="0">
                <a:solidFill>
                  <a:srgbClr val="FF0000"/>
                </a:solidFill>
              </a:rPr>
              <a:t> </a:t>
            </a:r>
            <a:r>
              <a:rPr lang="en-US" altLang="zh-TW" sz="2000" dirty="0">
                <a:solidFill>
                  <a:srgbClr val="FF0000"/>
                </a:solidFill>
              </a:rPr>
              <a:t>considerations</a:t>
            </a:r>
            <a:r>
              <a:rPr lang="en-US" altLang="zh-TW" sz="2000" dirty="0"/>
              <a:t>. </a:t>
            </a:r>
            <a:endParaRPr lang="en-US" altLang="zh-TW" sz="2000" dirty="0" smtClean="0"/>
          </a:p>
          <a:p>
            <a:r>
              <a:rPr lang="en-US" altLang="zh-TW" sz="2000" dirty="0"/>
              <a:t>To support auto-scaling we described the </a:t>
            </a:r>
            <a:r>
              <a:rPr lang="en-US" altLang="zh-TW" sz="2000" dirty="0" smtClean="0"/>
              <a:t>capabilities of </a:t>
            </a:r>
            <a:r>
              <a:rPr lang="en-US" altLang="zh-TW" sz="2000" dirty="0"/>
              <a:t>Kubernetes and how it can be used for auto-scaling of pods</a:t>
            </a:r>
            <a:r>
              <a:rPr lang="en-US" altLang="zh-TW" sz="2000" dirty="0" smtClean="0"/>
              <a:t>.</a:t>
            </a:r>
          </a:p>
          <a:p>
            <a:r>
              <a:rPr lang="en-US" altLang="zh-TW" sz="2000" dirty="0"/>
              <a:t>Auto-scaling system </a:t>
            </a:r>
            <a:r>
              <a:rPr lang="en-US" altLang="zh-TW" sz="2000" dirty="0">
                <a:solidFill>
                  <a:srgbClr val="FF0000"/>
                </a:solidFill>
              </a:rPr>
              <a:t>cannot meet the user performance </a:t>
            </a:r>
            <a:r>
              <a:rPr lang="en-US" altLang="zh-TW" sz="2000" dirty="0" smtClean="0">
                <a:solidFill>
                  <a:srgbClr val="FF0000"/>
                </a:solidFill>
              </a:rPr>
              <a:t>demands</a:t>
            </a:r>
            <a:r>
              <a:rPr lang="zh-TW" altLang="en-US" sz="2000" dirty="0" smtClean="0">
                <a:solidFill>
                  <a:srgbClr val="FF0000"/>
                </a:solidFill>
              </a:rPr>
              <a:t> </a:t>
            </a:r>
            <a:r>
              <a:rPr lang="en-US" altLang="zh-TW" sz="2000" dirty="0" smtClean="0"/>
              <a:t>by </a:t>
            </a:r>
            <a:r>
              <a:rPr lang="en-US" altLang="zh-TW" sz="2000" dirty="0">
                <a:solidFill>
                  <a:srgbClr val="00B050"/>
                </a:solidFill>
              </a:rPr>
              <a:t>simply relying on CPU </a:t>
            </a:r>
            <a:r>
              <a:rPr lang="en-US" altLang="zh-TW" sz="2000" dirty="0" err="1">
                <a:solidFill>
                  <a:srgbClr val="00B050"/>
                </a:solidFill>
              </a:rPr>
              <a:t>utilisation</a:t>
            </a:r>
            <a:r>
              <a:rPr lang="en-US" altLang="zh-TW" sz="2000" dirty="0">
                <a:solidFill>
                  <a:srgbClr val="00B050"/>
                </a:solidFill>
              </a:rPr>
              <a:t> and memory usage </a:t>
            </a:r>
            <a:r>
              <a:rPr lang="en-US" altLang="zh-TW" sz="2000" dirty="0" smtClean="0">
                <a:solidFill>
                  <a:srgbClr val="00B050"/>
                </a:solidFill>
              </a:rPr>
              <a:t>metrics</a:t>
            </a:r>
            <a:r>
              <a:rPr lang="zh-TW" altLang="en-US" sz="2000" dirty="0" smtClean="0">
                <a:solidFill>
                  <a:srgbClr val="00B050"/>
                </a:solidFill>
              </a:rPr>
              <a:t> </a:t>
            </a:r>
            <a:r>
              <a:rPr lang="en-US" altLang="zh-TW" sz="2000" dirty="0" smtClean="0">
                <a:solidFill>
                  <a:srgbClr val="00B050"/>
                </a:solidFill>
              </a:rPr>
              <a:t>alone.</a:t>
            </a:r>
          </a:p>
          <a:p>
            <a:r>
              <a:rPr lang="en-US" altLang="zh-TW" sz="2000" dirty="0"/>
              <a:t>Most web and mobile applications require auto-scaling based</a:t>
            </a:r>
            <a:br>
              <a:rPr lang="en-US" altLang="zh-TW" sz="2000" dirty="0"/>
            </a:br>
            <a:r>
              <a:rPr lang="en-US" altLang="zh-TW" sz="2000" dirty="0"/>
              <a:t>on </a:t>
            </a:r>
            <a:r>
              <a:rPr lang="en-US" altLang="zh-TW" sz="2000" i="1" dirty="0">
                <a:solidFill>
                  <a:srgbClr val="FF0000"/>
                </a:solidFill>
              </a:rPr>
              <a:t>Requests Per Second </a:t>
            </a:r>
            <a:r>
              <a:rPr lang="en-US" altLang="zh-TW" sz="2000" dirty="0"/>
              <a:t>to handle </a:t>
            </a:r>
            <a:r>
              <a:rPr lang="en-US" altLang="zh-TW" sz="2000" dirty="0" err="1"/>
              <a:t>bursty</a:t>
            </a:r>
            <a:r>
              <a:rPr lang="en-US" altLang="zh-TW" sz="2000" dirty="0"/>
              <a:t> traffic and stochastic</a:t>
            </a:r>
            <a:br>
              <a:rPr lang="en-US" altLang="zh-TW" sz="2000" dirty="0"/>
            </a:br>
            <a:r>
              <a:rPr lang="en-US" altLang="zh-TW" sz="2000" dirty="0"/>
              <a:t>user load. </a:t>
            </a:r>
            <a:br>
              <a:rPr lang="en-US" altLang="zh-TW" sz="2000" dirty="0"/>
            </a:br>
            <a:r>
              <a:rPr lang="en-US" altLang="zh-TW" sz="2000" dirty="0"/>
              <a:t> </a:t>
            </a:r>
            <a:br>
              <a:rPr lang="en-US" altLang="zh-TW" sz="2000" dirty="0"/>
            </a:br>
            <a:r>
              <a:rPr lang="en-US" altLang="zh-TW" sz="2000" dirty="0"/>
              <a:t> </a:t>
            </a:r>
            <a:br>
              <a:rPr lang="en-US" altLang="zh-TW" sz="2000" dirty="0"/>
            </a:br>
            <a:r>
              <a:rPr lang="en-US" altLang="zh-TW" sz="2000" dirty="0"/>
              <a:t/>
            </a:r>
            <a:br>
              <a:rPr lang="en-US" altLang="zh-TW" sz="2000" dirty="0"/>
            </a:br>
            <a:endParaRPr lang="zh-TW" altLang="en-US" sz="2000" dirty="0"/>
          </a:p>
        </p:txBody>
      </p:sp>
    </p:spTree>
    <p:extLst>
      <p:ext uri="{BB962C8B-B14F-4D97-AF65-F5344CB8AC3E}">
        <p14:creationId xmlns:p14="http://schemas.microsoft.com/office/powerpoint/2010/main" val="32982646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Conclusions and future work </a:t>
            </a:r>
            <a:endParaRPr lang="zh-TW" altLang="en-US" dirty="0"/>
          </a:p>
        </p:txBody>
      </p:sp>
      <p:sp>
        <p:nvSpPr>
          <p:cNvPr id="3" name="內容版面配置區 2"/>
          <p:cNvSpPr>
            <a:spLocks noGrp="1"/>
          </p:cNvSpPr>
          <p:nvPr>
            <p:ph idx="1"/>
          </p:nvPr>
        </p:nvSpPr>
        <p:spPr/>
        <p:txBody>
          <a:bodyPr/>
          <a:lstStyle/>
          <a:p>
            <a:r>
              <a:rPr lang="en-US" altLang="zh-TW" sz="2000" dirty="0"/>
              <a:t>With the new </a:t>
            </a:r>
            <a:r>
              <a:rPr lang="en-US" altLang="zh-TW" sz="2000" i="1" dirty="0"/>
              <a:t>Custom Metrics API </a:t>
            </a:r>
            <a:r>
              <a:rPr lang="en-US" altLang="zh-TW" sz="2000" dirty="0"/>
              <a:t>feature introduced </a:t>
            </a:r>
            <a:r>
              <a:rPr lang="en-US" altLang="zh-TW" sz="2000" dirty="0" smtClean="0"/>
              <a:t>in</a:t>
            </a:r>
            <a:r>
              <a:rPr lang="zh-TW" altLang="en-US" sz="2000" dirty="0" smtClean="0"/>
              <a:t> </a:t>
            </a:r>
            <a:r>
              <a:rPr lang="en-US" altLang="zh-TW" sz="2000" dirty="0" smtClean="0"/>
              <a:t>Kubernetes</a:t>
            </a:r>
            <a:r>
              <a:rPr lang="en-US" altLang="zh-TW" sz="2000" dirty="0"/>
              <a:t>, we intend to extend the API and expose ATHENA’s</a:t>
            </a:r>
            <a:br>
              <a:rPr lang="en-US" altLang="zh-TW" sz="2000" dirty="0"/>
            </a:br>
            <a:r>
              <a:rPr lang="en-US" altLang="zh-TW" sz="2000" dirty="0"/>
              <a:t>metrics to Prometheus, so that it can be consumed by the HPA</a:t>
            </a:r>
            <a:br>
              <a:rPr lang="en-US" altLang="zh-TW" sz="2000" dirty="0"/>
            </a:br>
            <a:r>
              <a:rPr lang="en-US" altLang="zh-TW" sz="2000" dirty="0"/>
              <a:t>controller and auto-scaled better. </a:t>
            </a:r>
            <a:endParaRPr lang="en-US" altLang="zh-TW" sz="2000" dirty="0" smtClean="0"/>
          </a:p>
          <a:p>
            <a:r>
              <a:rPr lang="en-US" altLang="zh-TW" sz="2000" dirty="0"/>
              <a:t>Auto-scaling can also be </a:t>
            </a:r>
            <a:r>
              <a:rPr lang="en-US" altLang="zh-TW" sz="2000" dirty="0" smtClean="0"/>
              <a:t>triggered</a:t>
            </a:r>
            <a:r>
              <a:rPr lang="zh-TW" altLang="en-US" sz="2000" dirty="0" smtClean="0"/>
              <a:t> </a:t>
            </a:r>
            <a:r>
              <a:rPr lang="en-US" altLang="zh-TW" sz="2000" dirty="0" smtClean="0"/>
              <a:t>by </a:t>
            </a:r>
            <a:r>
              <a:rPr lang="en-US" altLang="zh-TW" sz="2000" dirty="0"/>
              <a:t>the </a:t>
            </a:r>
            <a:r>
              <a:rPr lang="en-US" altLang="zh-TW" sz="2000" dirty="0" err="1"/>
              <a:t>ActiveMQ</a:t>
            </a:r>
            <a:r>
              <a:rPr lang="en-US" altLang="zh-TW" sz="2000" dirty="0"/>
              <a:t> job queue length exceeding some </a:t>
            </a:r>
            <a:r>
              <a:rPr lang="en-US" altLang="zh-TW" sz="2000" dirty="0" smtClean="0"/>
              <a:t>empirical</a:t>
            </a:r>
            <a:r>
              <a:rPr lang="zh-TW" altLang="en-US" sz="2000" dirty="0" smtClean="0"/>
              <a:t> </a:t>
            </a:r>
            <a:r>
              <a:rPr lang="en-US" altLang="zh-TW" sz="2000" dirty="0" smtClean="0"/>
              <a:t>threshold</a:t>
            </a:r>
            <a:r>
              <a:rPr lang="en-US" altLang="zh-TW" sz="2000" dirty="0"/>
              <a:t>. </a:t>
            </a:r>
            <a:r>
              <a:rPr lang="en-US" altLang="zh-TW" sz="2000" i="1" dirty="0"/>
              <a:t>Threshold-based Reactive approach </a:t>
            </a:r>
            <a:r>
              <a:rPr lang="en-US" altLang="zh-TW" sz="2000" dirty="0"/>
              <a:t>with </a:t>
            </a:r>
            <a:r>
              <a:rPr lang="en-US" altLang="zh-TW" sz="2000" i="1" dirty="0"/>
              <a:t>Control </a:t>
            </a:r>
            <a:r>
              <a:rPr lang="en-US" altLang="zh-TW" sz="2000" i="1" dirty="0" smtClean="0"/>
              <a:t>Theory</a:t>
            </a:r>
            <a:r>
              <a:rPr lang="zh-TW" altLang="en-US" sz="2000" i="1" dirty="0" smtClean="0"/>
              <a:t> </a:t>
            </a:r>
            <a:r>
              <a:rPr lang="en-US" altLang="zh-TW" sz="2000" dirty="0" smtClean="0"/>
              <a:t>auto-scaling </a:t>
            </a:r>
            <a:r>
              <a:rPr lang="en-US" altLang="zh-TW" sz="2000" dirty="0"/>
              <a:t>techniques can be explored. </a:t>
            </a:r>
            <a:endParaRPr lang="en-US" altLang="zh-TW" sz="2000" dirty="0" smtClean="0"/>
          </a:p>
          <a:p>
            <a:r>
              <a:rPr lang="en-US" altLang="zh-TW" sz="2000" dirty="0"/>
              <a:t>The use of Kubernetes here is not unique, however </a:t>
            </a:r>
            <a:r>
              <a:rPr lang="en-US" altLang="zh-TW" sz="2000" dirty="0" smtClean="0"/>
              <a:t>the</a:t>
            </a:r>
            <a:r>
              <a:rPr lang="zh-TW" altLang="en-US" sz="2000" dirty="0" smtClean="0"/>
              <a:t> </a:t>
            </a:r>
            <a:r>
              <a:rPr lang="en-US" altLang="zh-TW" sz="2000" dirty="0" smtClean="0"/>
              <a:t>application </a:t>
            </a:r>
            <a:r>
              <a:rPr lang="en-US" altLang="zh-TW" sz="2000" dirty="0"/>
              <a:t>domain and combining </a:t>
            </a:r>
            <a:r>
              <a:rPr lang="en-US" altLang="zh-TW" sz="2000" dirty="0" err="1"/>
              <a:t>defence</a:t>
            </a:r>
            <a:r>
              <a:rPr lang="en-US" altLang="zh-TW" sz="2000" dirty="0"/>
              <a:t>-based services with </a:t>
            </a:r>
            <a:r>
              <a:rPr lang="en-US" altLang="zh-TW" sz="2000" dirty="0" smtClean="0"/>
              <a:t>dynamic</a:t>
            </a:r>
            <a:r>
              <a:rPr lang="zh-TW" altLang="en-US" sz="2000" dirty="0" smtClean="0"/>
              <a:t> </a:t>
            </a:r>
            <a:r>
              <a:rPr lang="en-US" altLang="zh-TW" sz="2000" dirty="0" smtClean="0"/>
              <a:t>Cloud-based </a:t>
            </a:r>
            <a:r>
              <a:rPr lang="en-US" altLang="zh-TW" sz="2000" dirty="0"/>
              <a:t>technologies is unique</a:t>
            </a:r>
            <a:r>
              <a:rPr lang="en-US" altLang="zh-TW" sz="2000" dirty="0" smtClean="0"/>
              <a:t>.</a:t>
            </a:r>
          </a:p>
          <a:p>
            <a:r>
              <a:rPr lang="en-US" altLang="zh-TW" sz="2000" dirty="0"/>
              <a:t>There are many </a:t>
            </a:r>
            <a:r>
              <a:rPr lang="en-US" altLang="zh-TW" sz="2000" dirty="0" smtClean="0"/>
              <a:t>challenges</a:t>
            </a:r>
            <a:r>
              <a:rPr lang="zh-TW" altLang="en-US" sz="2000" dirty="0" smtClean="0"/>
              <a:t> </a:t>
            </a:r>
            <a:r>
              <a:rPr lang="en-US" altLang="zh-TW" sz="2000" dirty="0" smtClean="0"/>
              <a:t>in </a:t>
            </a:r>
            <a:r>
              <a:rPr lang="en-US" altLang="zh-TW" sz="2000" dirty="0"/>
              <a:t>prototyping on public clouds to meeting the robust, </a:t>
            </a:r>
            <a:r>
              <a:rPr lang="en-US" altLang="zh-TW" sz="2000" dirty="0" smtClean="0"/>
              <a:t>enterprise</a:t>
            </a:r>
            <a:r>
              <a:rPr lang="zh-TW" altLang="en-US" sz="2000" dirty="0" smtClean="0"/>
              <a:t> </a:t>
            </a:r>
            <a:r>
              <a:rPr lang="en-US" altLang="zh-TW" sz="2000" dirty="0" smtClean="0"/>
              <a:t>level </a:t>
            </a:r>
            <a:r>
              <a:rPr lang="en-US" altLang="zh-TW" sz="2000" dirty="0"/>
              <a:t>services and infrastructure demands on private and </a:t>
            </a:r>
            <a:r>
              <a:rPr lang="en-US" altLang="zh-TW" sz="2000" dirty="0" smtClean="0"/>
              <a:t>often</a:t>
            </a:r>
            <a:r>
              <a:rPr lang="zh-TW" altLang="en-US" sz="2000" dirty="0" smtClean="0"/>
              <a:t> </a:t>
            </a:r>
            <a:r>
              <a:rPr lang="en-US" altLang="zh-TW" sz="2000" dirty="0" smtClean="0"/>
              <a:t>mission </a:t>
            </a:r>
            <a:r>
              <a:rPr lang="en-US" altLang="zh-TW" sz="2000" dirty="0"/>
              <a:t>critical systems. </a:t>
            </a:r>
            <a:br>
              <a:rPr lang="en-US" altLang="zh-TW" sz="2000" dirty="0"/>
            </a:br>
            <a:r>
              <a:rPr lang="en-US" altLang="zh-TW" sz="2000" dirty="0"/>
              <a:t> </a:t>
            </a:r>
            <a:br>
              <a:rPr lang="en-US" altLang="zh-TW" sz="2000" dirty="0"/>
            </a:br>
            <a:r>
              <a:rPr lang="en-US" altLang="zh-TW" sz="2000" dirty="0"/>
              <a:t/>
            </a:r>
            <a:br>
              <a:rPr lang="en-US" altLang="zh-TW" sz="2000" dirty="0"/>
            </a:br>
            <a:r>
              <a:rPr lang="en-US" altLang="zh-TW" sz="2000" dirty="0"/>
              <a:t/>
            </a:r>
            <a:br>
              <a:rPr lang="en-US" altLang="zh-TW" sz="2000" dirty="0"/>
            </a:b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66</a:t>
            </a:fld>
            <a:endParaRPr lang="en-US" altLang="zh-TW"/>
          </a:p>
        </p:txBody>
      </p:sp>
    </p:spTree>
    <p:extLst>
      <p:ext uri="{BB962C8B-B14F-4D97-AF65-F5344CB8AC3E}">
        <p14:creationId xmlns:p14="http://schemas.microsoft.com/office/powerpoint/2010/main" val="37760969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My opinions</a:t>
            </a:r>
            <a:endParaRPr lang="zh-TW" altLang="en-US" dirty="0"/>
          </a:p>
        </p:txBody>
      </p:sp>
      <p:sp>
        <p:nvSpPr>
          <p:cNvPr id="3" name="內容版面配置區 2"/>
          <p:cNvSpPr>
            <a:spLocks noGrp="1"/>
          </p:cNvSpPr>
          <p:nvPr>
            <p:ph idx="1"/>
          </p:nvPr>
        </p:nvSpPr>
        <p:spPr/>
        <p:txBody>
          <a:bodyPr/>
          <a:lstStyle/>
          <a:p>
            <a:pPr marL="0" indent="0">
              <a:buNone/>
            </a:pPr>
            <a:r>
              <a:rPr lang="en-US" altLang="zh-TW" sz="2400" dirty="0" smtClean="0"/>
              <a:t>1.</a:t>
            </a:r>
            <a:r>
              <a:rPr lang="zh-TW" altLang="en-US" sz="2400" dirty="0" smtClean="0"/>
              <a:t>除了硬體的使用率與瓶頸外</a:t>
            </a:r>
            <a:r>
              <a:rPr lang="en-US" altLang="zh-TW" sz="2400" dirty="0" smtClean="0"/>
              <a:t>,</a:t>
            </a:r>
            <a:r>
              <a:rPr lang="zh-TW" altLang="en-US" sz="2400" dirty="0" smtClean="0"/>
              <a:t>也可以考慮其他方面的因素</a:t>
            </a:r>
            <a:r>
              <a:rPr lang="en-US" altLang="zh-TW" sz="2400" dirty="0" smtClean="0"/>
              <a:t>(</a:t>
            </a:r>
            <a:r>
              <a:rPr lang="zh-TW" altLang="en-US" sz="2400" dirty="0" smtClean="0"/>
              <a:t>每秒的</a:t>
            </a:r>
            <a:r>
              <a:rPr lang="en-US" altLang="zh-TW" sz="2400" dirty="0" smtClean="0"/>
              <a:t>Request</a:t>
            </a:r>
            <a:r>
              <a:rPr lang="zh-TW" altLang="en-US" sz="2400" dirty="0" smtClean="0"/>
              <a:t>數量</a:t>
            </a:r>
            <a:r>
              <a:rPr lang="en-US" altLang="zh-TW" sz="2400" dirty="0" smtClean="0"/>
              <a:t>)</a:t>
            </a:r>
            <a:r>
              <a:rPr lang="zh-TW" altLang="en-US" sz="2400" dirty="0" smtClean="0"/>
              <a:t>作為</a:t>
            </a:r>
            <a:r>
              <a:rPr lang="en-US" altLang="zh-TW" sz="2400" dirty="0" smtClean="0"/>
              <a:t>scaling</a:t>
            </a:r>
            <a:r>
              <a:rPr lang="zh-TW" altLang="en-US" sz="2400" dirty="0" smtClean="0"/>
              <a:t>的條件之一</a:t>
            </a:r>
            <a:endParaRPr lang="en-US" altLang="zh-TW" sz="2400" dirty="0" smtClean="0"/>
          </a:p>
          <a:p>
            <a:pPr marL="0" indent="0">
              <a:buNone/>
            </a:pPr>
            <a:r>
              <a:rPr lang="en-US" altLang="zh-TW" sz="2400" dirty="0" smtClean="0"/>
              <a:t>2.Docker</a:t>
            </a:r>
            <a:r>
              <a:rPr lang="zh-TW" altLang="en-US" sz="2400" dirty="0" smtClean="0"/>
              <a:t>和</a:t>
            </a:r>
            <a:r>
              <a:rPr lang="en-US" altLang="zh-TW" sz="2400" dirty="0" smtClean="0"/>
              <a:t>K8S</a:t>
            </a:r>
            <a:r>
              <a:rPr lang="zh-TW" altLang="en-US" sz="2400" dirty="0" smtClean="0"/>
              <a:t>近年來在各領域廣泛使用</a:t>
            </a:r>
            <a:r>
              <a:rPr lang="en-US" altLang="zh-TW" sz="2400" dirty="0" smtClean="0"/>
              <a:t>,</a:t>
            </a:r>
            <a:r>
              <a:rPr lang="zh-TW" altLang="en-US" sz="2400" dirty="0" smtClean="0"/>
              <a:t>未來可在</a:t>
            </a:r>
            <a:r>
              <a:rPr lang="en-US" altLang="zh-TW" sz="2400" dirty="0" err="1" smtClean="0"/>
              <a:t>docker</a:t>
            </a:r>
            <a:r>
              <a:rPr lang="zh-TW" altLang="en-US" sz="2400" dirty="0" smtClean="0"/>
              <a:t>和</a:t>
            </a:r>
            <a:r>
              <a:rPr lang="en-US" altLang="zh-TW" sz="2400" dirty="0" smtClean="0"/>
              <a:t>k8s</a:t>
            </a:r>
            <a:r>
              <a:rPr lang="zh-TW" altLang="en-US" sz="2400" dirty="0" smtClean="0"/>
              <a:t>上進一步的鑽研</a:t>
            </a:r>
            <a:endParaRPr lang="en-US" altLang="zh-TW" sz="2400" dirty="0" smtClean="0"/>
          </a:p>
          <a:p>
            <a:pPr marL="0" indent="0">
              <a:buNone/>
            </a:pPr>
            <a:r>
              <a:rPr lang="en-US" altLang="zh-TW" sz="2400" dirty="0" smtClean="0"/>
              <a:t>3.auto-scaling</a:t>
            </a:r>
            <a:r>
              <a:rPr lang="zh-TW" altLang="en-US" sz="2400" dirty="0" smtClean="0"/>
              <a:t>的演算法還有很大的研究空間</a:t>
            </a:r>
            <a:r>
              <a:rPr lang="en-US" altLang="zh-TW" sz="2400" dirty="0" smtClean="0"/>
              <a:t>,</a:t>
            </a:r>
            <a:r>
              <a:rPr lang="zh-TW" altLang="en-US" sz="2400" dirty="0" smtClean="0"/>
              <a:t>可加入各種判斷條件或是採用技術</a:t>
            </a:r>
            <a:r>
              <a:rPr lang="en-US" altLang="zh-TW" sz="2400" dirty="0" smtClean="0"/>
              <a:t>(</a:t>
            </a:r>
            <a:r>
              <a:rPr lang="zh-TW" altLang="en-US" sz="2400" dirty="0" smtClean="0"/>
              <a:t>機器學習</a:t>
            </a:r>
            <a:r>
              <a:rPr lang="en-US" altLang="zh-TW" sz="2400" dirty="0" smtClean="0"/>
              <a:t>)</a:t>
            </a:r>
            <a:r>
              <a:rPr lang="zh-TW" altLang="en-US" sz="2400" dirty="0"/>
              <a:t>。</a:t>
            </a:r>
            <a:endParaRPr lang="en-US" altLang="zh-TW" sz="2400" dirty="0" smtClean="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67</a:t>
            </a:fld>
            <a:endParaRPr lang="en-US" altLang="zh-TW"/>
          </a:p>
        </p:txBody>
      </p:sp>
    </p:spTree>
    <p:extLst>
      <p:ext uri="{BB962C8B-B14F-4D97-AF65-F5344CB8AC3E}">
        <p14:creationId xmlns:p14="http://schemas.microsoft.com/office/powerpoint/2010/main" val="26416223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a:t>
            </a:r>
            <a:endParaRPr lang="zh-TW" altLang="en-US" dirty="0"/>
          </a:p>
        </p:txBody>
      </p:sp>
      <p:sp>
        <p:nvSpPr>
          <p:cNvPr id="3" name="文字版面配置區 2"/>
          <p:cNvSpPr>
            <a:spLocks noGrp="1"/>
          </p:cNvSpPr>
          <p:nvPr>
            <p:ph type="body" idx="1"/>
          </p:nvPr>
        </p:nvSpPr>
        <p:spPr/>
        <p:txBody>
          <a:bodyPr/>
          <a:lstStyle/>
          <a:p>
            <a:endParaRPr lang="zh-TW" altLang="en-US" sz="4800" dirty="0"/>
          </a:p>
        </p:txBody>
      </p:sp>
      <p:sp>
        <p:nvSpPr>
          <p:cNvPr id="4" name="投影片編號版面配置區 3"/>
          <p:cNvSpPr>
            <a:spLocks noGrp="1"/>
          </p:cNvSpPr>
          <p:nvPr>
            <p:ph type="sldNum" sz="quarter" idx="12"/>
          </p:nvPr>
        </p:nvSpPr>
        <p:spPr/>
        <p:txBody>
          <a:bodyPr/>
          <a:lstStyle/>
          <a:p>
            <a:fld id="{3FA20CEC-273E-4460-909B-ED48F5635E5D}" type="slidenum">
              <a:rPr lang="en-US" altLang="zh-TW" smtClean="0"/>
              <a:pPr/>
              <a:t>68</a:t>
            </a:fld>
            <a:endParaRPr lang="en-US" altLang="zh-TW"/>
          </a:p>
        </p:txBody>
      </p:sp>
    </p:spTree>
    <p:extLst>
      <p:ext uri="{BB962C8B-B14F-4D97-AF65-F5344CB8AC3E}">
        <p14:creationId xmlns:p14="http://schemas.microsoft.com/office/powerpoint/2010/main" val="20508246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03126C-2F20-4457-B729-918C356F052F}"/>
              </a:ext>
            </a:extLst>
          </p:cNvPr>
          <p:cNvSpPr>
            <a:spLocks noGrp="1"/>
          </p:cNvSpPr>
          <p:nvPr>
            <p:ph type="title"/>
          </p:nvPr>
        </p:nvSpPr>
        <p:spPr/>
        <p:txBody>
          <a:bodyPr/>
          <a:lstStyle/>
          <a:p>
            <a:r>
              <a:rPr lang="en-US" altLang="zh-TW" dirty="0"/>
              <a:t>References</a:t>
            </a:r>
            <a:endParaRPr lang="zh-TW" altLang="en-US" dirty="0"/>
          </a:p>
        </p:txBody>
      </p:sp>
      <p:sp>
        <p:nvSpPr>
          <p:cNvPr id="3" name="內容版面配置區 2">
            <a:extLst>
              <a:ext uri="{FF2B5EF4-FFF2-40B4-BE49-F238E27FC236}">
                <a16:creationId xmlns:a16="http://schemas.microsoft.com/office/drawing/2014/main" id="{74899FB7-7573-40A9-912A-1111D93677F4}"/>
              </a:ext>
            </a:extLst>
          </p:cNvPr>
          <p:cNvSpPr>
            <a:spLocks noGrp="1"/>
          </p:cNvSpPr>
          <p:nvPr>
            <p:ph idx="1"/>
          </p:nvPr>
        </p:nvSpPr>
        <p:spPr>
          <a:xfrm>
            <a:off x="457200" y="1600200"/>
            <a:ext cx="8229600" cy="4756150"/>
          </a:xfrm>
        </p:spPr>
        <p:txBody>
          <a:bodyPr/>
          <a:lstStyle/>
          <a:p>
            <a:pPr marL="0" indent="0">
              <a:buNone/>
            </a:pPr>
            <a:r>
              <a:rPr lang="en-US" altLang="zh-TW" sz="1400" dirty="0"/>
              <a:t>[1] M. </a:t>
            </a:r>
            <a:r>
              <a:rPr lang="en-US" altLang="zh-TW" sz="1400" dirty="0" err="1"/>
              <a:t>Armbrust</a:t>
            </a:r>
            <a:r>
              <a:rPr lang="en-US" altLang="zh-TW" sz="1400" dirty="0"/>
              <a:t>, A. Fox, R. Griffith, A. D. Joseph, R. Katz, A. </a:t>
            </a:r>
            <a:r>
              <a:rPr lang="en-US" altLang="zh-TW" sz="1400" dirty="0" err="1"/>
              <a:t>Konwinski</a:t>
            </a:r>
            <a:r>
              <a:rPr lang="en-US" altLang="zh-TW" sz="1400" dirty="0"/>
              <a:t>, G. Lee, D. Patterson, A. </a:t>
            </a:r>
            <a:r>
              <a:rPr lang="en-US" altLang="zh-TW" sz="1400" dirty="0" err="1"/>
              <a:t>Rabkin</a:t>
            </a:r>
            <a:r>
              <a:rPr lang="en-US" altLang="zh-TW" sz="1400" dirty="0"/>
              <a:t>, I. </a:t>
            </a:r>
            <a:r>
              <a:rPr lang="en-US" altLang="zh-TW" sz="1400" dirty="0" err="1"/>
              <a:t>Stoica</a:t>
            </a:r>
            <a:r>
              <a:rPr lang="en-US" altLang="zh-TW" sz="1400" dirty="0"/>
              <a:t>, and M. </a:t>
            </a:r>
            <a:r>
              <a:rPr lang="en-US" altLang="zh-TW" sz="1400" dirty="0" err="1"/>
              <a:t>Zaharia</a:t>
            </a:r>
            <a:r>
              <a:rPr lang="en-US" altLang="zh-TW" sz="1400" dirty="0"/>
              <a:t>, “A view of cloud computing,” </a:t>
            </a:r>
            <a:r>
              <a:rPr lang="en-US" altLang="zh-TW" sz="1400" dirty="0" err="1"/>
              <a:t>Commun</a:t>
            </a:r>
            <a:r>
              <a:rPr lang="en-US" altLang="zh-TW" sz="1400" dirty="0"/>
              <a:t>. ACM, vol. 53, no. 4, pp. 50–58, Apr. 2010</a:t>
            </a:r>
            <a:r>
              <a:rPr lang="en-US" altLang="zh-TW" sz="1400" dirty="0" smtClean="0"/>
              <a:t>.</a:t>
            </a:r>
          </a:p>
          <a:p>
            <a:pPr marL="0" indent="0">
              <a:buNone/>
            </a:pPr>
            <a:r>
              <a:rPr lang="en-US" altLang="zh-TW" sz="1400" dirty="0" smtClean="0"/>
              <a:t>[</a:t>
            </a:r>
            <a:r>
              <a:rPr lang="en-US" altLang="zh-TW" sz="1400" dirty="0"/>
              <a:t>2] M. J. </a:t>
            </a:r>
            <a:r>
              <a:rPr lang="en-US" altLang="zh-TW" sz="1400" dirty="0" err="1"/>
              <a:t>Scheepers</a:t>
            </a:r>
            <a:r>
              <a:rPr lang="en-US" altLang="zh-TW" sz="1400" dirty="0"/>
              <a:t>, “Virtualization and containerization of application infrastructure: A comparison,” in 21st </a:t>
            </a:r>
            <a:r>
              <a:rPr lang="en-US" altLang="zh-TW" sz="1400" dirty="0" err="1"/>
              <a:t>Twente</a:t>
            </a:r>
            <a:r>
              <a:rPr lang="en-US" altLang="zh-TW" sz="1400" dirty="0"/>
              <a:t> Student Conference on IT, vol. 1, no. 1, 2014, pp. 1–7. </a:t>
            </a:r>
            <a:endParaRPr lang="en-US" altLang="zh-TW" sz="1400" dirty="0" smtClean="0"/>
          </a:p>
          <a:p>
            <a:pPr marL="0" indent="0">
              <a:buNone/>
            </a:pPr>
            <a:r>
              <a:rPr lang="en-US" altLang="zh-TW" sz="1400" dirty="0" smtClean="0"/>
              <a:t>[</a:t>
            </a:r>
            <a:r>
              <a:rPr lang="en-US" altLang="zh-TW" sz="1400" dirty="0"/>
              <a:t>3] D. Merkel, “Docker: Lightweight </a:t>
            </a:r>
            <a:r>
              <a:rPr lang="en-US" altLang="zh-TW" sz="1400" dirty="0" err="1"/>
              <a:t>linux</a:t>
            </a:r>
            <a:r>
              <a:rPr lang="en-US" altLang="zh-TW" sz="1400" dirty="0"/>
              <a:t> containers for consistent development and deployment,” Linux J., vol. 2014, no. 239, 2014. </a:t>
            </a:r>
            <a:endParaRPr lang="en-US" altLang="zh-TW" sz="1400" dirty="0" smtClean="0"/>
          </a:p>
          <a:p>
            <a:pPr marL="0" indent="0">
              <a:buNone/>
            </a:pPr>
            <a:r>
              <a:rPr lang="en-US" altLang="zh-TW" sz="1400" dirty="0" smtClean="0"/>
              <a:t>[</a:t>
            </a:r>
            <a:r>
              <a:rPr lang="en-US" altLang="zh-TW" sz="1400" dirty="0"/>
              <a:t>4] M. </a:t>
            </a:r>
            <a:r>
              <a:rPr lang="en-US" altLang="zh-TW" sz="1400" dirty="0" err="1"/>
              <a:t>Httermann</a:t>
            </a:r>
            <a:r>
              <a:rPr lang="en-US" altLang="zh-TW" sz="1400" dirty="0"/>
              <a:t>, DevOps for Developers, ser. Expert’s voice in Web development. </a:t>
            </a:r>
            <a:r>
              <a:rPr lang="en-US" altLang="zh-TW" sz="1400" dirty="0" err="1"/>
              <a:t>Apress</a:t>
            </a:r>
            <a:r>
              <a:rPr lang="en-US" altLang="zh-TW" sz="1400" dirty="0"/>
              <a:t>, 2012. </a:t>
            </a:r>
            <a:endParaRPr lang="en-US" altLang="zh-TW" sz="1400" dirty="0" smtClean="0"/>
          </a:p>
          <a:p>
            <a:pPr marL="0" indent="0">
              <a:buNone/>
            </a:pPr>
            <a:r>
              <a:rPr lang="en-US" altLang="zh-TW" sz="1400" dirty="0" smtClean="0"/>
              <a:t>[</a:t>
            </a:r>
            <a:r>
              <a:rPr lang="en-US" altLang="zh-TW" sz="1400" dirty="0"/>
              <a:t>5] Z. </a:t>
            </a:r>
            <a:r>
              <a:rPr lang="en-US" altLang="zh-TW" sz="1400" dirty="0" err="1"/>
              <a:t>Kozhirbayev</a:t>
            </a:r>
            <a:r>
              <a:rPr lang="en-US" altLang="zh-TW" sz="1400" dirty="0"/>
              <a:t> and R. O. </a:t>
            </a:r>
            <a:r>
              <a:rPr lang="en-US" altLang="zh-TW" sz="1400" dirty="0" err="1"/>
              <a:t>Sinnott</a:t>
            </a:r>
            <a:r>
              <a:rPr lang="en-US" altLang="zh-TW" sz="1400" dirty="0"/>
              <a:t>, “A performance comparison of container-based technologies for the cloud,” Future Generation Comp. Syst., vol. 68, pp. 175–182, 2017. </a:t>
            </a:r>
            <a:endParaRPr lang="en-US" altLang="zh-TW" sz="1400" dirty="0" smtClean="0"/>
          </a:p>
          <a:p>
            <a:pPr marL="0" indent="0">
              <a:buNone/>
            </a:pPr>
            <a:r>
              <a:rPr lang="en-US" altLang="zh-TW" sz="1400" dirty="0" smtClean="0"/>
              <a:t>[6] </a:t>
            </a:r>
            <a:r>
              <a:rPr lang="en-US" altLang="zh-TW" sz="1400" dirty="0"/>
              <a:t>J. </a:t>
            </a:r>
            <a:r>
              <a:rPr lang="en-US" altLang="zh-TW" sz="1400" dirty="0" err="1"/>
              <a:t>Che</a:t>
            </a:r>
            <a:r>
              <a:rPr lang="en-US" altLang="zh-TW" sz="1400" dirty="0"/>
              <a:t>, C. Shi, Y. Yu, and W. Lin, “A </a:t>
            </a:r>
            <a:r>
              <a:rPr lang="en-US" altLang="zh-TW" sz="1400" dirty="0" err="1"/>
              <a:t>synthetical</a:t>
            </a:r>
            <a:r>
              <a:rPr lang="en-US" altLang="zh-TW" sz="1400" dirty="0"/>
              <a:t> performance evaluation of </a:t>
            </a:r>
            <a:r>
              <a:rPr lang="en-US" altLang="zh-TW" sz="1400" dirty="0" err="1"/>
              <a:t>openvz</a:t>
            </a:r>
            <a:r>
              <a:rPr lang="en-US" altLang="zh-TW" sz="1400" dirty="0"/>
              <a:t>, </a:t>
            </a:r>
            <a:r>
              <a:rPr lang="en-US" altLang="zh-TW" sz="1400" dirty="0" err="1"/>
              <a:t>xen</a:t>
            </a:r>
            <a:r>
              <a:rPr lang="en-US" altLang="zh-TW" sz="1400" dirty="0"/>
              <a:t> and </a:t>
            </a:r>
            <a:r>
              <a:rPr lang="en-US" altLang="zh-TW" sz="1400" dirty="0" err="1"/>
              <a:t>kvm</a:t>
            </a:r>
            <a:r>
              <a:rPr lang="en-US" altLang="zh-TW" sz="1400" dirty="0"/>
              <a:t>,” in 2010 IEEE Asia-Pacific Services Computing Conference, Dec 2010, pp. 587–594. </a:t>
            </a:r>
            <a:endParaRPr lang="en-US" altLang="zh-TW" sz="1400" dirty="0" smtClean="0"/>
          </a:p>
          <a:p>
            <a:pPr marL="0" indent="0">
              <a:buNone/>
            </a:pPr>
            <a:r>
              <a:rPr lang="en-US" altLang="zh-TW" sz="1400" dirty="0" smtClean="0"/>
              <a:t>[7] </a:t>
            </a:r>
            <a:r>
              <a:rPr lang="en-US" altLang="zh-TW" sz="1400" dirty="0"/>
              <a:t>R. O. </a:t>
            </a:r>
            <a:r>
              <a:rPr lang="en-US" altLang="zh-TW" sz="1400" dirty="0" err="1"/>
              <a:t>Sinnott</a:t>
            </a:r>
            <a:r>
              <a:rPr lang="en-US" altLang="zh-TW" sz="1400" dirty="0"/>
              <a:t> and W. </a:t>
            </a:r>
            <a:r>
              <a:rPr lang="en-US" altLang="zh-TW" sz="1400" dirty="0" err="1"/>
              <a:t>Voorsluys</a:t>
            </a:r>
            <a:r>
              <a:rPr lang="en-US" altLang="zh-TW" sz="1400" dirty="0"/>
              <a:t>, “A scalable cloud-based system for data-intensive spatial analysis,” Int. J. </a:t>
            </a:r>
            <a:r>
              <a:rPr lang="en-US" altLang="zh-TW" sz="1400" dirty="0" err="1"/>
              <a:t>Softw</a:t>
            </a:r>
            <a:r>
              <a:rPr lang="en-US" altLang="zh-TW" sz="1400" dirty="0"/>
              <a:t>. Tools Technol. Transf., vol. 18, no. 6, pp. 587–605, Nov. </a:t>
            </a:r>
            <a:r>
              <a:rPr lang="en-US" altLang="zh-TW" sz="1400" dirty="0" smtClean="0"/>
              <a:t>2016</a:t>
            </a:r>
          </a:p>
          <a:p>
            <a:pPr marL="0" indent="0">
              <a:buNone/>
            </a:pPr>
            <a:r>
              <a:rPr lang="en-US" altLang="zh-TW" sz="1400" dirty="0"/>
              <a:t>[8] J. O. </a:t>
            </a:r>
            <a:r>
              <a:rPr lang="en-US" altLang="zh-TW" sz="1400" dirty="0" err="1"/>
              <a:t>Kephart</a:t>
            </a:r>
            <a:r>
              <a:rPr lang="en-US" altLang="zh-TW" sz="1400" dirty="0"/>
              <a:t> and D. M. Chess, “The vision of autonomic computing,” Computer, vol. 36, no. 1, pp. 41–50, Jan 2003</a:t>
            </a:r>
            <a:r>
              <a:rPr lang="en-US" altLang="zh-TW" sz="1400" dirty="0" smtClean="0"/>
              <a:t>.</a:t>
            </a:r>
          </a:p>
          <a:p>
            <a:pPr marL="0" indent="0">
              <a:buNone/>
            </a:pPr>
            <a:r>
              <a:rPr lang="en-US" altLang="zh-TW" sz="1400" dirty="0"/>
              <a:t>[9] C. Qu, R. N. </a:t>
            </a:r>
            <a:r>
              <a:rPr lang="en-US" altLang="zh-TW" sz="1400" dirty="0" err="1"/>
              <a:t>Calheiros</a:t>
            </a:r>
            <a:r>
              <a:rPr lang="en-US" altLang="zh-TW" sz="1400" dirty="0"/>
              <a:t>, and R. </a:t>
            </a:r>
            <a:r>
              <a:rPr lang="en-US" altLang="zh-TW" sz="1400" dirty="0" err="1"/>
              <a:t>Buyya</a:t>
            </a:r>
            <a:r>
              <a:rPr lang="en-US" altLang="zh-TW" sz="1400" dirty="0"/>
              <a:t>, “Auto-scaling web applications in clouds: A taxonomy and survey,” </a:t>
            </a:r>
            <a:r>
              <a:rPr lang="en-US" altLang="zh-TW" sz="1400" dirty="0" err="1"/>
              <a:t>CoRR</a:t>
            </a:r>
            <a:r>
              <a:rPr lang="en-US" altLang="zh-TW" sz="1400" dirty="0"/>
              <a:t>, vol. abs/1609.09224, 2016.</a:t>
            </a:r>
            <a:endParaRPr lang="en-US" altLang="zh-TW" sz="1400" dirty="0" smtClean="0"/>
          </a:p>
          <a:p>
            <a:pPr marL="457200" indent="-457200">
              <a:buFont typeface="+mj-lt"/>
              <a:buAutoNum type="arabicPeriod"/>
            </a:pPr>
            <a:endParaRPr lang="zh-TW" altLang="en-US" sz="1400" dirty="0"/>
          </a:p>
        </p:txBody>
      </p:sp>
      <p:sp>
        <p:nvSpPr>
          <p:cNvPr id="4" name="投影片編號版面配置區 3">
            <a:extLst>
              <a:ext uri="{FF2B5EF4-FFF2-40B4-BE49-F238E27FC236}">
                <a16:creationId xmlns:a16="http://schemas.microsoft.com/office/drawing/2014/main" id="{B35B5593-7701-488B-A1F7-E15157C97648}"/>
              </a:ext>
            </a:extLst>
          </p:cNvPr>
          <p:cNvSpPr>
            <a:spLocks noGrp="1"/>
          </p:cNvSpPr>
          <p:nvPr>
            <p:ph type="sldNum" sz="quarter" idx="12"/>
          </p:nvPr>
        </p:nvSpPr>
        <p:spPr/>
        <p:txBody>
          <a:bodyPr/>
          <a:lstStyle/>
          <a:p>
            <a:fld id="{2166ABF4-B405-4930-8881-0F98DEEEAD75}" type="slidenum">
              <a:rPr lang="en-US" altLang="zh-TW" smtClean="0"/>
              <a:pPr/>
              <a:t>69</a:t>
            </a:fld>
            <a:endParaRPr lang="en-US" altLang="zh-TW"/>
          </a:p>
        </p:txBody>
      </p:sp>
    </p:spTree>
    <p:extLst>
      <p:ext uri="{BB962C8B-B14F-4D97-AF65-F5344CB8AC3E}">
        <p14:creationId xmlns:p14="http://schemas.microsoft.com/office/powerpoint/2010/main" val="546507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文字版面配置區 2"/>
          <p:cNvSpPr>
            <a:spLocks noGrp="1"/>
          </p:cNvSpPr>
          <p:nvPr>
            <p:ph type="body" idx="1"/>
          </p:nvPr>
        </p:nvSpPr>
        <p:spPr/>
        <p:txBody>
          <a:bodyPr/>
          <a:lstStyle/>
          <a:p>
            <a:endParaRPr lang="zh-TW" altLang="en-US" sz="4800" dirty="0"/>
          </a:p>
        </p:txBody>
      </p:sp>
      <p:sp>
        <p:nvSpPr>
          <p:cNvPr id="4" name="投影片編號版面配置區 3"/>
          <p:cNvSpPr>
            <a:spLocks noGrp="1"/>
          </p:cNvSpPr>
          <p:nvPr>
            <p:ph type="sldNum" sz="quarter" idx="12"/>
          </p:nvPr>
        </p:nvSpPr>
        <p:spPr/>
        <p:txBody>
          <a:bodyPr/>
          <a:lstStyle/>
          <a:p>
            <a:fld id="{3FA20CEC-273E-4460-909B-ED48F5635E5D}" type="slidenum">
              <a:rPr lang="en-US" altLang="zh-TW" smtClean="0"/>
              <a:pPr/>
              <a:t>7</a:t>
            </a:fld>
            <a:endParaRPr lang="en-US" altLang="zh-TW"/>
          </a:p>
        </p:txBody>
      </p:sp>
    </p:spTree>
    <p:extLst>
      <p:ext uri="{BB962C8B-B14F-4D97-AF65-F5344CB8AC3E}">
        <p14:creationId xmlns:p14="http://schemas.microsoft.com/office/powerpoint/2010/main" val="23764377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References</a:t>
            </a:r>
            <a:endParaRPr lang="zh-TW" altLang="en-US" dirty="0"/>
          </a:p>
        </p:txBody>
      </p:sp>
      <p:sp>
        <p:nvSpPr>
          <p:cNvPr id="3" name="內容版面配置區 2"/>
          <p:cNvSpPr>
            <a:spLocks noGrp="1"/>
          </p:cNvSpPr>
          <p:nvPr>
            <p:ph idx="1"/>
          </p:nvPr>
        </p:nvSpPr>
        <p:spPr/>
        <p:txBody>
          <a:bodyPr/>
          <a:lstStyle/>
          <a:p>
            <a:pPr marL="0" indent="0">
              <a:buNone/>
            </a:pPr>
            <a:r>
              <a:rPr lang="en-US" altLang="zh-TW" sz="1400" dirty="0"/>
              <a:t>[10] L. Thai, B. Varghese, and A. Barker, “A survey and taxonomy of resource </a:t>
            </a:r>
            <a:r>
              <a:rPr lang="en-US" altLang="zh-TW" sz="1400" dirty="0" err="1"/>
              <a:t>optimisation</a:t>
            </a:r>
            <a:r>
              <a:rPr lang="en-US" altLang="zh-TW" sz="1400" dirty="0"/>
              <a:t> for executing bag-of-task applications on public clouds,” </a:t>
            </a:r>
            <a:r>
              <a:rPr lang="en-US" altLang="zh-TW" sz="1400" dirty="0" err="1"/>
              <a:t>CoRR</a:t>
            </a:r>
            <a:r>
              <a:rPr lang="en-US" altLang="zh-TW" sz="1400" dirty="0"/>
              <a:t>, vol. abs/1711.08973, 2017. </a:t>
            </a:r>
            <a:endParaRPr lang="en-US" altLang="zh-TW" sz="1400" dirty="0" smtClean="0"/>
          </a:p>
          <a:p>
            <a:pPr marL="0" indent="0">
              <a:buNone/>
            </a:pPr>
            <a:r>
              <a:rPr lang="en-US" altLang="zh-TW" sz="1400" dirty="0" smtClean="0"/>
              <a:t>[</a:t>
            </a:r>
            <a:r>
              <a:rPr lang="en-US" altLang="zh-TW" sz="1400" dirty="0"/>
              <a:t>11] A. N. </a:t>
            </a:r>
            <a:r>
              <a:rPr lang="en-US" altLang="zh-TW" sz="1400" dirty="0" err="1"/>
              <a:t>Toosi</a:t>
            </a:r>
            <a:r>
              <a:rPr lang="en-US" altLang="zh-TW" sz="1400" dirty="0"/>
              <a:t>, R. O. </a:t>
            </a:r>
            <a:r>
              <a:rPr lang="en-US" altLang="zh-TW" sz="1400" dirty="0" err="1"/>
              <a:t>Sinnott</a:t>
            </a:r>
            <a:r>
              <a:rPr lang="en-US" altLang="zh-TW" sz="1400" dirty="0"/>
              <a:t>, and R. </a:t>
            </a:r>
            <a:r>
              <a:rPr lang="en-US" altLang="zh-TW" sz="1400" dirty="0" err="1"/>
              <a:t>Buyya</a:t>
            </a:r>
            <a:r>
              <a:rPr lang="en-US" altLang="zh-TW" sz="1400" dirty="0"/>
              <a:t>, “Resource provisioning for data-intensive applications with deadline constraints on hybrid clouds using </a:t>
            </a:r>
            <a:r>
              <a:rPr lang="en-US" altLang="zh-TW" sz="1400" dirty="0" err="1"/>
              <a:t>aneka</a:t>
            </a:r>
            <a:r>
              <a:rPr lang="en-US" altLang="zh-TW" sz="1400" dirty="0"/>
              <a:t>,” Future Generation Comp. Syst., vol. 79, pp. 765–775, 2018.</a:t>
            </a:r>
            <a:br>
              <a:rPr lang="en-US" altLang="zh-TW" sz="1400" dirty="0"/>
            </a:br>
            <a:r>
              <a:rPr lang="en-US" altLang="zh-TW" sz="1400" dirty="0"/>
              <a:t>[12] T. </a:t>
            </a:r>
            <a:r>
              <a:rPr lang="en-US" altLang="zh-TW" sz="1400" dirty="0" err="1"/>
              <a:t>Lorido-Botran</a:t>
            </a:r>
            <a:r>
              <a:rPr lang="en-US" altLang="zh-TW" sz="1400" dirty="0"/>
              <a:t>, J. Miguel-Alonso, and J. A. Lozano, “A review of auto-scaling techniques for elastic applications in cloud environments,” J. Grid </a:t>
            </a:r>
            <a:r>
              <a:rPr lang="en-US" altLang="zh-TW" sz="1400" dirty="0" err="1"/>
              <a:t>Comput</a:t>
            </a:r>
            <a:r>
              <a:rPr lang="en-US" altLang="zh-TW" sz="1400" dirty="0"/>
              <a:t>., vol. 12, no. 4, pp. 559–592, 2014</a:t>
            </a:r>
            <a:r>
              <a:rPr lang="en-US" altLang="zh-TW" sz="1400" dirty="0" smtClean="0"/>
              <a:t>.</a:t>
            </a:r>
          </a:p>
          <a:p>
            <a:pPr marL="0" indent="0">
              <a:buNone/>
            </a:pPr>
            <a:r>
              <a:rPr lang="en-US" altLang="zh-TW" sz="1400" dirty="0"/>
              <a:t>[13] T. M. Truong, A. Harwood, and R. O. </a:t>
            </a:r>
            <a:r>
              <a:rPr lang="en-US" altLang="zh-TW" sz="1400" dirty="0" err="1"/>
              <a:t>Sinnott</a:t>
            </a:r>
            <a:r>
              <a:rPr lang="en-US" altLang="zh-TW" sz="1400" dirty="0"/>
              <a:t>, “Predicting the stability of large-scale distributed stream processing systems on the cloud,” in Proceedings of the 7th International Conference on Cloud Computing and Services Science - Volume 1: CLOSER,, INSTICC. </a:t>
            </a:r>
            <a:r>
              <a:rPr lang="en-US" altLang="zh-TW" sz="1400" dirty="0" err="1"/>
              <a:t>SciTePress</a:t>
            </a:r>
            <a:r>
              <a:rPr lang="en-US" altLang="zh-TW" sz="1400" dirty="0"/>
              <a:t>, 2017, pp. 603–610</a:t>
            </a:r>
            <a:r>
              <a:rPr lang="en-US" altLang="zh-TW" sz="1400" dirty="0" smtClean="0"/>
              <a:t>.</a:t>
            </a:r>
          </a:p>
          <a:p>
            <a:pPr marL="0" indent="0">
              <a:buNone/>
            </a:pPr>
            <a:r>
              <a:rPr lang="en-US" altLang="zh-TW" sz="1400" dirty="0"/>
              <a:t>[14] H. </a:t>
            </a:r>
            <a:r>
              <a:rPr lang="en-US" altLang="zh-TW" sz="1400" dirty="0" err="1"/>
              <a:t>Arabnejad</a:t>
            </a:r>
            <a:r>
              <a:rPr lang="en-US" altLang="zh-TW" sz="1400" dirty="0"/>
              <a:t>, C. </a:t>
            </a:r>
            <a:r>
              <a:rPr lang="en-US" altLang="zh-TW" sz="1400" dirty="0" err="1"/>
              <a:t>Pahl</a:t>
            </a:r>
            <a:r>
              <a:rPr lang="en-US" altLang="zh-TW" sz="1400" dirty="0"/>
              <a:t>, P. </a:t>
            </a:r>
            <a:r>
              <a:rPr lang="en-US" altLang="zh-TW" sz="1400" dirty="0" err="1"/>
              <a:t>Jamshidi</a:t>
            </a:r>
            <a:r>
              <a:rPr lang="en-US" altLang="zh-TW" sz="1400" dirty="0"/>
              <a:t>, and G. Estrada, “A comparison of reinforcement learning techniques for fuzzy cloud </a:t>
            </a:r>
            <a:r>
              <a:rPr lang="en-US" altLang="zh-TW" sz="1400" dirty="0" err="1"/>
              <a:t>autoscaling</a:t>
            </a:r>
            <a:r>
              <a:rPr lang="en-US" altLang="zh-TW" sz="1400" dirty="0"/>
              <a:t>,” in Proceedings of the 17th IEEE/ACM International Symposium on Cluster, Cloud and Grid Computing, ser. </a:t>
            </a:r>
            <a:r>
              <a:rPr lang="en-US" altLang="zh-TW" sz="1400" dirty="0" err="1"/>
              <a:t>CCGrid</a:t>
            </a:r>
            <a:r>
              <a:rPr lang="en-US" altLang="zh-TW" sz="1400" dirty="0"/>
              <a:t> ’17. Piscataway, NJ, USA: IEEE Press, 2017, pp. 64–73.</a:t>
            </a:r>
            <a:r>
              <a:rPr lang="en-US" altLang="zh-TW" sz="1600" dirty="0"/>
              <a:t/>
            </a:r>
            <a:br>
              <a:rPr lang="en-US" altLang="zh-TW" sz="1600" dirty="0"/>
            </a:br>
            <a:r>
              <a:rPr lang="en-US" altLang="zh-TW" sz="1600" dirty="0"/>
              <a:t>[15] J. </a:t>
            </a:r>
            <a:r>
              <a:rPr lang="en-US" altLang="zh-TW" sz="1600" dirty="0" err="1"/>
              <a:t>Nickoloff</a:t>
            </a:r>
            <a:r>
              <a:rPr lang="en-US" altLang="zh-TW" sz="1600" dirty="0"/>
              <a:t>. (2016, Nov) Evaluating container platforms at scale. Retrieved from Medium, June 2018. [Online]. Available: https://medium.com/on-docker/ evaluating-container-platforms-at-scale-5e7b44d93f2c </a:t>
            </a:r>
            <a:endParaRPr lang="en-US" altLang="zh-TW" sz="1600" dirty="0" smtClean="0"/>
          </a:p>
          <a:p>
            <a:pPr marL="0" indent="0">
              <a:buNone/>
            </a:pPr>
            <a:r>
              <a:rPr lang="en-US" altLang="zh-TW" sz="1600" dirty="0" smtClean="0"/>
              <a:t>[</a:t>
            </a:r>
            <a:r>
              <a:rPr lang="en-US" altLang="zh-TW" sz="1600" dirty="0"/>
              <a:t>16] B. </a:t>
            </a:r>
            <a:r>
              <a:rPr lang="en-US" altLang="zh-TW" sz="1600" dirty="0" err="1"/>
              <a:t>Quetier</a:t>
            </a:r>
            <a:r>
              <a:rPr lang="en-US" altLang="zh-TW" sz="1600" dirty="0"/>
              <a:t>, V. </a:t>
            </a:r>
            <a:r>
              <a:rPr lang="en-US" altLang="zh-TW" sz="1600" dirty="0" err="1"/>
              <a:t>Neri</a:t>
            </a:r>
            <a:r>
              <a:rPr lang="en-US" altLang="zh-TW" sz="1600" dirty="0"/>
              <a:t>, and F. </a:t>
            </a:r>
            <a:r>
              <a:rPr lang="en-US" altLang="zh-TW" sz="1600" dirty="0" err="1"/>
              <a:t>Cappello</a:t>
            </a:r>
            <a:r>
              <a:rPr lang="en-US" altLang="zh-TW" sz="1600" dirty="0"/>
              <a:t>, “Scalability comparison of four host virtualization tools,” Journal of Grid Computing, vol. 5, no. 1, pp. 83–98, Apr. 2007.</a:t>
            </a:r>
            <a:br>
              <a:rPr lang="en-US" altLang="zh-TW" sz="1600" dirty="0"/>
            </a:br>
            <a:endParaRPr lang="en-US" altLang="zh-TW" sz="1600" dirty="0"/>
          </a:p>
          <a:p>
            <a:pPr marL="0" indent="0">
              <a:buNone/>
            </a:pPr>
            <a:r>
              <a:rPr lang="en-US" altLang="zh-TW" sz="1600" dirty="0"/>
              <a:t/>
            </a:r>
            <a:br>
              <a:rPr lang="en-US" altLang="zh-TW" sz="1600" dirty="0"/>
            </a:br>
            <a:r>
              <a:rPr lang="en-US" altLang="zh-TW" sz="1600" dirty="0"/>
              <a:t/>
            </a:r>
            <a:br>
              <a:rPr lang="en-US" altLang="zh-TW" sz="1600" dirty="0"/>
            </a:br>
            <a:r>
              <a:rPr lang="en-US" altLang="zh-TW" sz="1600" dirty="0"/>
              <a:t/>
            </a:r>
            <a:br>
              <a:rPr lang="en-US" altLang="zh-TW" sz="1600" dirty="0"/>
            </a:br>
            <a:endParaRPr lang="zh-TW" altLang="en-US" sz="16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70</a:t>
            </a:fld>
            <a:endParaRPr lang="en-US" altLang="zh-TW" dirty="0"/>
          </a:p>
        </p:txBody>
      </p:sp>
    </p:spTree>
    <p:extLst>
      <p:ext uri="{BB962C8B-B14F-4D97-AF65-F5344CB8AC3E}">
        <p14:creationId xmlns:p14="http://schemas.microsoft.com/office/powerpoint/2010/main" val="2862919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References</a:t>
            </a:r>
            <a:endParaRPr lang="zh-TW" altLang="en-US" dirty="0"/>
          </a:p>
        </p:txBody>
      </p:sp>
      <p:sp>
        <p:nvSpPr>
          <p:cNvPr id="3" name="內容版面配置區 2"/>
          <p:cNvSpPr>
            <a:spLocks noGrp="1"/>
          </p:cNvSpPr>
          <p:nvPr>
            <p:ph idx="1"/>
          </p:nvPr>
        </p:nvSpPr>
        <p:spPr>
          <a:xfrm>
            <a:off x="457200" y="1484784"/>
            <a:ext cx="8229600" cy="4525963"/>
          </a:xfrm>
        </p:spPr>
        <p:txBody>
          <a:bodyPr/>
          <a:lstStyle/>
          <a:p>
            <a:pPr marL="0" indent="0">
              <a:buNone/>
            </a:pPr>
            <a:r>
              <a:rPr lang="en-US" altLang="zh-TW" sz="1400" dirty="0"/>
              <a:t>[17] R. </a:t>
            </a:r>
            <a:r>
              <a:rPr lang="en-US" altLang="zh-TW" sz="1400" dirty="0" err="1"/>
              <a:t>Morabito</a:t>
            </a:r>
            <a:r>
              <a:rPr lang="en-US" altLang="zh-TW" sz="1400" dirty="0"/>
              <a:t>, J. </a:t>
            </a:r>
            <a:r>
              <a:rPr lang="en-US" altLang="zh-TW" sz="1400" dirty="0" err="1"/>
              <a:t>Kjllman</a:t>
            </a:r>
            <a:r>
              <a:rPr lang="en-US" altLang="zh-TW" sz="1400" dirty="0"/>
              <a:t>, and M. </a:t>
            </a:r>
            <a:r>
              <a:rPr lang="en-US" altLang="zh-TW" sz="1400" dirty="0" err="1"/>
              <a:t>Komu</a:t>
            </a:r>
            <a:r>
              <a:rPr lang="en-US" altLang="zh-TW" sz="1400" dirty="0"/>
              <a:t>, “Hypervisors vs. lightweight virtualization: A performance comparison,” in 2015 IEEE International Conference on Cloud Engineering, March 2015, pp. 386–393. </a:t>
            </a:r>
            <a:endParaRPr lang="en-US" altLang="zh-TW" sz="1400" dirty="0" smtClean="0"/>
          </a:p>
          <a:p>
            <a:pPr marL="0" indent="0">
              <a:buNone/>
            </a:pPr>
            <a:r>
              <a:rPr lang="en-US" altLang="zh-TW" sz="1400" dirty="0" smtClean="0"/>
              <a:t>[</a:t>
            </a:r>
            <a:r>
              <a:rPr lang="en-US" altLang="zh-TW" sz="1400" dirty="0"/>
              <a:t>18] W. </a:t>
            </a:r>
            <a:r>
              <a:rPr lang="en-US" altLang="zh-TW" sz="1400" dirty="0" err="1"/>
              <a:t>Felter</a:t>
            </a:r>
            <a:r>
              <a:rPr lang="en-US" altLang="zh-TW" sz="1400" dirty="0"/>
              <a:t>, A. Ferreira, R. </a:t>
            </a:r>
            <a:r>
              <a:rPr lang="en-US" altLang="zh-TW" sz="1400" dirty="0" err="1"/>
              <a:t>Rajamony</a:t>
            </a:r>
            <a:r>
              <a:rPr lang="en-US" altLang="zh-TW" sz="1400" dirty="0"/>
              <a:t>, and J. Rubio, “An updated performance comparison of virtual machines and </a:t>
            </a:r>
            <a:r>
              <a:rPr lang="en-US" altLang="zh-TW" sz="1400" dirty="0" err="1"/>
              <a:t>linux</a:t>
            </a:r>
            <a:r>
              <a:rPr lang="en-US" altLang="zh-TW" sz="1400" dirty="0"/>
              <a:t> containers,” in 2015 IEEE International Symposium on Performance Analysis of Systems and Software (ISPASS), 2015, pp. 171–172</a:t>
            </a:r>
            <a:r>
              <a:rPr lang="en-US" altLang="zh-TW" sz="1400" dirty="0" smtClean="0"/>
              <a:t>.</a:t>
            </a:r>
          </a:p>
          <a:p>
            <a:pPr marL="0" indent="0">
              <a:buNone/>
            </a:pPr>
            <a:r>
              <a:rPr lang="en-US" altLang="zh-TW" sz="1400" dirty="0"/>
              <a:t>[19] M. G. Xavier, M. V. </a:t>
            </a:r>
            <a:r>
              <a:rPr lang="en-US" altLang="zh-TW" sz="1400" dirty="0" err="1"/>
              <a:t>Neves</a:t>
            </a:r>
            <a:r>
              <a:rPr lang="en-US" altLang="zh-TW" sz="1400" dirty="0"/>
              <a:t>, F. D. Rossi, T. C. </a:t>
            </a:r>
            <a:r>
              <a:rPr lang="en-US" altLang="zh-TW" sz="1400" dirty="0" err="1"/>
              <a:t>Ferreto</a:t>
            </a:r>
            <a:r>
              <a:rPr lang="en-US" altLang="zh-TW" sz="1400" dirty="0"/>
              <a:t>, T. Lange, and C. A. F. D. Rose, “Performance evaluation of container-based virtualization for high performance computing environments,” in 2013 21st </a:t>
            </a:r>
            <a:r>
              <a:rPr lang="en-US" altLang="zh-TW" sz="1400" dirty="0" err="1"/>
              <a:t>Euromicro</a:t>
            </a:r>
            <a:r>
              <a:rPr lang="en-US" altLang="zh-TW" sz="1400" dirty="0"/>
              <a:t> International Conference on Parallel, Distributed, and Network-Based Processing, 2013, pp. 233–240</a:t>
            </a:r>
            <a:r>
              <a:rPr lang="en-US" altLang="zh-TW" sz="1400" dirty="0" smtClean="0"/>
              <a:t>.</a:t>
            </a:r>
          </a:p>
          <a:p>
            <a:pPr marL="0" indent="0">
              <a:buNone/>
            </a:pPr>
            <a:r>
              <a:rPr lang="en-US" altLang="zh-TW" sz="1400" dirty="0"/>
              <a:t>[20] M. G. Xavier, I. C. D. Oliveira, F. D. Rossi, R. D. D. </a:t>
            </a:r>
            <a:r>
              <a:rPr lang="en-US" altLang="zh-TW" sz="1400" dirty="0" err="1"/>
              <a:t>Passos</a:t>
            </a:r>
            <a:r>
              <a:rPr lang="en-US" altLang="zh-TW" sz="1400" dirty="0"/>
              <a:t>, K. J. </a:t>
            </a:r>
            <a:r>
              <a:rPr lang="en-US" altLang="zh-TW" sz="1400" dirty="0" err="1"/>
              <a:t>Matteussi</a:t>
            </a:r>
            <a:r>
              <a:rPr lang="en-US" altLang="zh-TW" sz="1400" dirty="0"/>
              <a:t>, and C. A. F. D. Rose, “A performance isolation analysis of disk-intensive workloads on container-based clouds,” in 2015 23rd </a:t>
            </a:r>
            <a:r>
              <a:rPr lang="en-US" altLang="zh-TW" sz="1400" dirty="0" err="1"/>
              <a:t>Euromicro</a:t>
            </a:r>
            <a:r>
              <a:rPr lang="en-US" altLang="zh-TW" sz="1400" dirty="0"/>
              <a:t> International Conference on Parallel, Distributed, and Network-Based Processing, March 2015, pp. 253–260</a:t>
            </a:r>
            <a:r>
              <a:rPr lang="en-US" altLang="zh-TW" sz="1400" dirty="0" smtClean="0"/>
              <a:t>.</a:t>
            </a:r>
          </a:p>
          <a:p>
            <a:pPr marL="0" indent="0">
              <a:buNone/>
            </a:pPr>
            <a:r>
              <a:rPr lang="en-US" altLang="zh-TW" sz="1400" dirty="0"/>
              <a:t>[21] V. Nguyen, M. </a:t>
            </a:r>
            <a:r>
              <a:rPr lang="en-US" altLang="zh-TW" sz="1400" dirty="0" err="1"/>
              <a:t>Shokr</a:t>
            </a:r>
            <a:r>
              <a:rPr lang="en-US" altLang="zh-TW" sz="1400" dirty="0"/>
              <a:t>, A. Novak, and T. </a:t>
            </a:r>
            <a:r>
              <a:rPr lang="en-US" altLang="zh-TW" sz="1400" dirty="0" err="1"/>
              <a:t>Caelli</a:t>
            </a:r>
            <a:r>
              <a:rPr lang="en-US" altLang="zh-TW" sz="1400" dirty="0"/>
              <a:t>, “A reconfigurable agent-based discrete event simulator for helicopter aircrew training,” in Proceedings of the 2016 ISMOR Conference, </a:t>
            </a:r>
            <a:r>
              <a:rPr lang="en-US" altLang="zh-TW" sz="1400" dirty="0" smtClean="0"/>
              <a:t>2016</a:t>
            </a:r>
          </a:p>
          <a:p>
            <a:pPr marL="0" indent="0">
              <a:buNone/>
            </a:pPr>
            <a:r>
              <a:rPr lang="en-US" altLang="zh-TW" sz="1400" dirty="0"/>
              <a:t>[22] V. Nguyen, A. Novak, M. </a:t>
            </a:r>
            <a:r>
              <a:rPr lang="en-US" altLang="zh-TW" sz="1400" dirty="0" err="1"/>
              <a:t>Shokr</a:t>
            </a:r>
            <a:r>
              <a:rPr lang="en-US" altLang="zh-TW" sz="1400" dirty="0"/>
              <a:t>, and K. </a:t>
            </a:r>
            <a:r>
              <a:rPr lang="en-US" altLang="zh-TW" sz="1400" dirty="0" err="1"/>
              <a:t>Pash</a:t>
            </a:r>
            <a:r>
              <a:rPr lang="en-US" altLang="zh-TW" sz="1400" dirty="0"/>
              <a:t>, “Aircrew manpower supply modeling under change: An agent-based discrete event simulation approach,” in 2017 Winter Simulation Conference (WSC), Dec 2017, pp. 4070–4081</a:t>
            </a:r>
            <a:r>
              <a:rPr lang="en-US" altLang="zh-TW" sz="1400" dirty="0" smtClean="0"/>
              <a:t>.</a:t>
            </a:r>
          </a:p>
          <a:p>
            <a:pPr marL="0" indent="0">
              <a:buNone/>
            </a:pPr>
            <a:r>
              <a:rPr lang="en-US" altLang="zh-TW" sz="1400" dirty="0"/>
              <a:t>[23] B. Burns, B. Grant, D. Oppenheimer, E. Brewer, and J. Wilkes, “Borg, omega, and </a:t>
            </a:r>
            <a:r>
              <a:rPr lang="en-US" altLang="zh-TW" sz="1400" dirty="0" err="1"/>
              <a:t>kubernetes</a:t>
            </a:r>
            <a:r>
              <a:rPr lang="en-US" altLang="zh-TW" sz="1400" dirty="0"/>
              <a:t>,” Queue, vol. 14, no. 1, pp. 10:70– 10:93, Jan. 2016</a:t>
            </a:r>
            <a:r>
              <a:rPr lang="en-US" altLang="zh-TW" sz="1400" dirty="0" smtClean="0"/>
              <a:t>.</a:t>
            </a:r>
          </a:p>
          <a:p>
            <a:pPr marL="0" indent="0">
              <a:buNone/>
            </a:pPr>
            <a:r>
              <a:rPr lang="fr-FR" altLang="zh-TW" sz="1400" dirty="0"/>
              <a:t>[24] K. Developers. (2018) Kubernetes documentation. V1.10, Access June 2018. [Online]. Available: https://kubernetes.io/docs/</a:t>
            </a:r>
            <a:endParaRPr lang="zh-TW" altLang="en-US" sz="1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71</a:t>
            </a:fld>
            <a:endParaRPr lang="en-US" altLang="zh-TW"/>
          </a:p>
        </p:txBody>
      </p:sp>
    </p:spTree>
    <p:extLst>
      <p:ext uri="{BB962C8B-B14F-4D97-AF65-F5344CB8AC3E}">
        <p14:creationId xmlns:p14="http://schemas.microsoft.com/office/powerpoint/2010/main" val="2415749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800" dirty="0"/>
              <a:t>Cloud Computing [1] and more recently container-based approaches [2] have changed the way software packaging </a:t>
            </a:r>
            <a:r>
              <a:rPr lang="en-US" altLang="zh-TW" sz="2800" dirty="0" smtClean="0"/>
              <a:t>and</a:t>
            </a:r>
            <a:r>
              <a:rPr lang="zh-TW" altLang="en-US" sz="2800" dirty="0" smtClean="0"/>
              <a:t> </a:t>
            </a:r>
            <a:r>
              <a:rPr lang="en-US" altLang="zh-TW" sz="2800" dirty="0" smtClean="0"/>
              <a:t>deployment </a:t>
            </a:r>
            <a:r>
              <a:rPr lang="en-US" altLang="zh-TW" sz="2800" dirty="0"/>
              <a:t>are now achieved.</a:t>
            </a:r>
          </a:p>
          <a:p>
            <a:r>
              <a:rPr lang="en-US" altLang="zh-TW" sz="2800" dirty="0" err="1"/>
              <a:t>Containerised</a:t>
            </a:r>
            <a:r>
              <a:rPr lang="en-US" altLang="zh-TW" sz="2800" dirty="0"/>
              <a:t> Applications [3],Infrastructure-as-Code (</a:t>
            </a:r>
            <a:r>
              <a:rPr lang="en-US" altLang="zh-TW" sz="2800" dirty="0" err="1"/>
              <a:t>IaC</a:t>
            </a:r>
            <a:r>
              <a:rPr lang="en-US" altLang="zh-TW" sz="2800" dirty="0"/>
              <a:t>) and associated systems administration and DevOps [4] underpin modern deployment practices</a:t>
            </a:r>
            <a:r>
              <a:rPr lang="en-US" altLang="zh-TW" sz="2800" dirty="0" smtClean="0"/>
              <a:t>.</a:t>
            </a:r>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8</a:t>
            </a:fld>
            <a:endParaRPr lang="en-US" altLang="zh-TW"/>
          </a:p>
        </p:txBody>
      </p:sp>
      <p:sp>
        <p:nvSpPr>
          <p:cNvPr id="5" name="文字方塊 4"/>
          <p:cNvSpPr txBox="1"/>
          <p:nvPr/>
        </p:nvSpPr>
        <p:spPr>
          <a:xfrm>
            <a:off x="539552" y="5301208"/>
            <a:ext cx="8280920" cy="1107996"/>
          </a:xfrm>
          <a:prstGeom prst="rect">
            <a:avLst/>
          </a:prstGeom>
          <a:noFill/>
        </p:spPr>
        <p:txBody>
          <a:bodyPr wrap="square" rtlCol="0">
            <a:spAutoFit/>
          </a:bodyPr>
          <a:lstStyle/>
          <a:p>
            <a:r>
              <a:rPr lang="en-US" altLang="zh-TW" sz="1100" dirty="0"/>
              <a:t>[1] M. </a:t>
            </a:r>
            <a:r>
              <a:rPr lang="en-US" altLang="zh-TW" sz="1100" dirty="0" err="1"/>
              <a:t>Armbrust</a:t>
            </a:r>
            <a:r>
              <a:rPr lang="en-US" altLang="zh-TW" sz="1100" dirty="0"/>
              <a:t>, A. Fox, R. Griffith, A. D. Joseph, R. Katz, A. </a:t>
            </a:r>
            <a:r>
              <a:rPr lang="en-US" altLang="zh-TW" sz="1100" dirty="0" err="1"/>
              <a:t>Konwinski</a:t>
            </a:r>
            <a:r>
              <a:rPr lang="en-US" altLang="zh-TW" sz="1100" dirty="0"/>
              <a:t>, G. Lee, D. Patterson, A. </a:t>
            </a:r>
            <a:r>
              <a:rPr lang="en-US" altLang="zh-TW" sz="1100" dirty="0" err="1"/>
              <a:t>Rabkin</a:t>
            </a:r>
            <a:r>
              <a:rPr lang="en-US" altLang="zh-TW" sz="1100" dirty="0"/>
              <a:t>, I. </a:t>
            </a:r>
            <a:r>
              <a:rPr lang="en-US" altLang="zh-TW" sz="1100" dirty="0" err="1"/>
              <a:t>Stoica</a:t>
            </a:r>
            <a:r>
              <a:rPr lang="en-US" altLang="zh-TW" sz="1100" dirty="0"/>
              <a:t>, and M. </a:t>
            </a:r>
            <a:r>
              <a:rPr lang="en-US" altLang="zh-TW" sz="1100" dirty="0" err="1"/>
              <a:t>Zaharia</a:t>
            </a:r>
            <a:r>
              <a:rPr lang="en-US" altLang="zh-TW" sz="1100" dirty="0"/>
              <a:t>, “A view of cloud computing,” </a:t>
            </a:r>
            <a:r>
              <a:rPr lang="en-US" altLang="zh-TW" sz="1100" dirty="0" err="1"/>
              <a:t>Commun</a:t>
            </a:r>
            <a:r>
              <a:rPr lang="en-US" altLang="zh-TW" sz="1100" dirty="0"/>
              <a:t>. ACM, vol. 53, no. 4, pp. 50–58, Apr. 2010</a:t>
            </a:r>
            <a:r>
              <a:rPr lang="en-US" altLang="zh-TW" sz="1100" dirty="0" smtClean="0"/>
              <a:t>.</a:t>
            </a:r>
          </a:p>
          <a:p>
            <a:r>
              <a:rPr lang="en-US" altLang="zh-TW" sz="1100" dirty="0"/>
              <a:t>[2] M. J. </a:t>
            </a:r>
            <a:r>
              <a:rPr lang="en-US" altLang="zh-TW" sz="1100" dirty="0" err="1"/>
              <a:t>Scheepers</a:t>
            </a:r>
            <a:r>
              <a:rPr lang="en-US" altLang="zh-TW" sz="1100" dirty="0"/>
              <a:t>, “Virtualization and containerization of application infrastructure: A comparison,” in 21st </a:t>
            </a:r>
            <a:r>
              <a:rPr lang="en-US" altLang="zh-TW" sz="1100" dirty="0" err="1"/>
              <a:t>Twente</a:t>
            </a:r>
            <a:r>
              <a:rPr lang="en-US" altLang="zh-TW" sz="1100" dirty="0"/>
              <a:t> Student Conference on IT, vol. 1, no. 1, 2014, pp. 1–7</a:t>
            </a:r>
            <a:r>
              <a:rPr lang="en-US" altLang="zh-TW" sz="1100" dirty="0" smtClean="0"/>
              <a:t>.</a:t>
            </a:r>
          </a:p>
          <a:p>
            <a:r>
              <a:rPr lang="en-US" altLang="zh-TW" sz="1100" dirty="0"/>
              <a:t>[3] D. Merkel, “Docker: Lightweight </a:t>
            </a:r>
            <a:r>
              <a:rPr lang="en-US" altLang="zh-TW" sz="1100" dirty="0" err="1"/>
              <a:t>linux</a:t>
            </a:r>
            <a:r>
              <a:rPr lang="en-US" altLang="zh-TW" sz="1100" dirty="0"/>
              <a:t> containers for consistent development and deployment,” Linux J., vol. 2014, no. 239, 2014. </a:t>
            </a:r>
            <a:endParaRPr lang="en-US" altLang="zh-TW" sz="1100" dirty="0" smtClean="0"/>
          </a:p>
          <a:p>
            <a:r>
              <a:rPr lang="en-US" altLang="zh-TW" sz="1100" dirty="0" smtClean="0"/>
              <a:t>[</a:t>
            </a:r>
            <a:r>
              <a:rPr lang="en-US" altLang="zh-TW" sz="1100" dirty="0"/>
              <a:t>4] M. </a:t>
            </a:r>
            <a:r>
              <a:rPr lang="en-US" altLang="zh-TW" sz="1100" dirty="0" err="1"/>
              <a:t>Httermann</a:t>
            </a:r>
            <a:r>
              <a:rPr lang="en-US" altLang="zh-TW" sz="1100" dirty="0"/>
              <a:t>, DevOps for Developers, ser. Expert’s voice in Web development. </a:t>
            </a:r>
            <a:r>
              <a:rPr lang="en-US" altLang="zh-TW" sz="1100" dirty="0" err="1"/>
              <a:t>Apress</a:t>
            </a:r>
            <a:r>
              <a:rPr lang="en-US" altLang="zh-TW" sz="1100" dirty="0"/>
              <a:t>, 2012.</a:t>
            </a:r>
            <a:endParaRPr lang="zh-TW" altLang="en-US" sz="1100" dirty="0"/>
          </a:p>
        </p:txBody>
      </p:sp>
    </p:spTree>
    <p:extLst>
      <p:ext uri="{BB962C8B-B14F-4D97-AF65-F5344CB8AC3E}">
        <p14:creationId xmlns:p14="http://schemas.microsoft.com/office/powerpoint/2010/main" val="1135801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400" dirty="0"/>
              <a:t>Advances in virtualization technologies have changed the Operating System landscape and it is now commonly required to support complex software systems/stacks for many enterprises</a:t>
            </a:r>
            <a:r>
              <a:rPr lang="en-US" altLang="zh-TW" sz="2400" dirty="0" smtClean="0"/>
              <a:t>.</a:t>
            </a:r>
          </a:p>
          <a:p>
            <a:r>
              <a:rPr lang="en-US" altLang="zh-TW" sz="2400" dirty="0" smtClean="0"/>
              <a:t>Several </a:t>
            </a:r>
            <a:r>
              <a:rPr lang="en-US" altLang="zh-TW" sz="2400" dirty="0"/>
              <a:t>studies [5] [6] have shown that container-based virtualization has numerous advantages over traditional Cloud/hypervisor-based virtualization including reducing the performance overheads that arise when creating new instances.</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9</a:t>
            </a:fld>
            <a:endParaRPr lang="en-US" altLang="zh-TW"/>
          </a:p>
        </p:txBody>
      </p:sp>
      <p:sp>
        <p:nvSpPr>
          <p:cNvPr id="5" name="文字方塊 4"/>
          <p:cNvSpPr txBox="1"/>
          <p:nvPr/>
        </p:nvSpPr>
        <p:spPr>
          <a:xfrm>
            <a:off x="539552" y="5301208"/>
            <a:ext cx="8280920" cy="830997"/>
          </a:xfrm>
          <a:prstGeom prst="rect">
            <a:avLst/>
          </a:prstGeom>
          <a:noFill/>
        </p:spPr>
        <p:txBody>
          <a:bodyPr wrap="square" rtlCol="0">
            <a:spAutoFit/>
          </a:bodyPr>
          <a:lstStyle/>
          <a:p>
            <a:r>
              <a:rPr lang="en-US" altLang="zh-TW" sz="1200" dirty="0"/>
              <a:t>[5] Z. </a:t>
            </a:r>
            <a:r>
              <a:rPr lang="en-US" altLang="zh-TW" sz="1200" dirty="0" err="1"/>
              <a:t>Kozhirbayev</a:t>
            </a:r>
            <a:r>
              <a:rPr lang="en-US" altLang="zh-TW" sz="1200" dirty="0"/>
              <a:t> and R. O. </a:t>
            </a:r>
            <a:r>
              <a:rPr lang="en-US" altLang="zh-TW" sz="1200" dirty="0" err="1"/>
              <a:t>Sinnott</a:t>
            </a:r>
            <a:r>
              <a:rPr lang="en-US" altLang="zh-TW" sz="1200" dirty="0"/>
              <a:t>, “A performance comparison of container-based technologies for the cloud,” Future Generation Comp. Syst., vol. 68, pp. 175–182, 2017. </a:t>
            </a:r>
            <a:endParaRPr lang="en-US" altLang="zh-TW" sz="1200" dirty="0" smtClean="0"/>
          </a:p>
          <a:p>
            <a:r>
              <a:rPr lang="en-US" altLang="zh-TW" sz="1200" dirty="0" smtClean="0"/>
              <a:t>[</a:t>
            </a:r>
            <a:r>
              <a:rPr lang="en-US" altLang="zh-TW" sz="1200" dirty="0"/>
              <a:t>6] J. </a:t>
            </a:r>
            <a:r>
              <a:rPr lang="en-US" altLang="zh-TW" sz="1200" dirty="0" err="1"/>
              <a:t>Che</a:t>
            </a:r>
            <a:r>
              <a:rPr lang="en-US" altLang="zh-TW" sz="1200" dirty="0"/>
              <a:t>, C. Shi, Y. Yu, and W. Lin, “A </a:t>
            </a:r>
            <a:r>
              <a:rPr lang="en-US" altLang="zh-TW" sz="1200" dirty="0" err="1"/>
              <a:t>synthetical</a:t>
            </a:r>
            <a:r>
              <a:rPr lang="en-US" altLang="zh-TW" sz="1200" dirty="0"/>
              <a:t> performance evaluation of </a:t>
            </a:r>
            <a:r>
              <a:rPr lang="en-US" altLang="zh-TW" sz="1200" dirty="0" err="1"/>
              <a:t>openvz</a:t>
            </a:r>
            <a:r>
              <a:rPr lang="en-US" altLang="zh-TW" sz="1200" dirty="0"/>
              <a:t>, </a:t>
            </a:r>
            <a:r>
              <a:rPr lang="en-US" altLang="zh-TW" sz="1200" dirty="0" err="1"/>
              <a:t>xen</a:t>
            </a:r>
            <a:r>
              <a:rPr lang="en-US" altLang="zh-TW" sz="1200" dirty="0"/>
              <a:t> and </a:t>
            </a:r>
            <a:r>
              <a:rPr lang="en-US" altLang="zh-TW" sz="1200" dirty="0" err="1"/>
              <a:t>kvm</a:t>
            </a:r>
            <a:r>
              <a:rPr lang="en-US" altLang="zh-TW" sz="1200" dirty="0"/>
              <a:t>,” in 2010 IEEE Asia-Pacific Services Computing Conference, Dec 2010, pp. 587–594.</a:t>
            </a:r>
            <a:endParaRPr lang="zh-TW" altLang="en-US" sz="1200" dirty="0"/>
          </a:p>
        </p:txBody>
      </p:sp>
    </p:spTree>
    <p:extLst>
      <p:ext uri="{BB962C8B-B14F-4D97-AF65-F5344CB8AC3E}">
        <p14:creationId xmlns:p14="http://schemas.microsoft.com/office/powerpoint/2010/main" val="2856188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MAIN.template</Template>
  <TotalTime>0</TotalTime>
  <Words>9675</Words>
  <Application>Microsoft Office PowerPoint</Application>
  <PresentationFormat>如螢幕大小 (4:3)</PresentationFormat>
  <Paragraphs>688</Paragraphs>
  <Slides>71</Slides>
  <Notes>53</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71</vt:i4>
      </vt:variant>
    </vt:vector>
  </HeadingPairs>
  <TitlesOfParts>
    <vt:vector size="78" baseType="lpstr">
      <vt:lpstr>宋体</vt:lpstr>
      <vt:lpstr>微軟正黑體</vt:lpstr>
      <vt:lpstr>新細明體</vt:lpstr>
      <vt:lpstr>Arial</vt:lpstr>
      <vt:lpstr>Calibri</vt:lpstr>
      <vt:lpstr>Wingdings</vt:lpstr>
      <vt:lpstr>MAIN.template</vt:lpstr>
      <vt:lpstr>Auto-scaling a Defence Application across the Cloud using Docker and Kubernetes </vt:lpstr>
      <vt:lpstr>Outline</vt:lpstr>
      <vt:lpstr>Author</vt:lpstr>
      <vt:lpstr>ABSTRACT</vt:lpstr>
      <vt:lpstr>Abstract</vt:lpstr>
      <vt:lpstr>Abstract</vt:lpstr>
      <vt:lpstr>INTRODUCTION</vt:lpstr>
      <vt:lpstr>Introduction</vt:lpstr>
      <vt:lpstr>Introduction</vt:lpstr>
      <vt:lpstr>Introduction</vt:lpstr>
      <vt:lpstr>Introduction</vt:lpstr>
      <vt:lpstr>Introduction</vt:lpstr>
      <vt:lpstr>RELATED WORK</vt:lpstr>
      <vt:lpstr>The concept of auto-scaling</vt:lpstr>
      <vt:lpstr>Survey of auto-scaling</vt:lpstr>
      <vt:lpstr>Auto-scaling technology</vt:lpstr>
      <vt:lpstr>Queueing theory</vt:lpstr>
      <vt:lpstr>Time-series analysis</vt:lpstr>
      <vt:lpstr>Measuring the performance of container</vt:lpstr>
      <vt:lpstr>Performance between different environments</vt:lpstr>
      <vt:lpstr>Isolation capability of container technology</vt:lpstr>
      <vt:lpstr>Overheads of orchestration</vt:lpstr>
      <vt:lpstr>ATHENA intro</vt:lpstr>
      <vt:lpstr>ATHENA platform</vt:lpstr>
      <vt:lpstr>ATHENA platform</vt:lpstr>
      <vt:lpstr>ATHENA platform</vt:lpstr>
      <vt:lpstr>ATHENA platform</vt:lpstr>
      <vt:lpstr>ATHENA platform</vt:lpstr>
      <vt:lpstr>Fig 1</vt:lpstr>
      <vt:lpstr>ATHENA Scenario View </vt:lpstr>
      <vt:lpstr>ATHENA Scenario View </vt:lpstr>
      <vt:lpstr>ATHENA Remote Job Execution </vt:lpstr>
      <vt:lpstr>Fig 2</vt:lpstr>
      <vt:lpstr>ATHENA Remote Job Execution </vt:lpstr>
      <vt:lpstr>ATHENA Remote Job Execution </vt:lpstr>
      <vt:lpstr>REQUIREMENTS FOR SCALING ATHENA  </vt:lpstr>
      <vt:lpstr>Requirements for scaling ATHENA</vt:lpstr>
      <vt:lpstr>Requirements for scaling ATHENA</vt:lpstr>
      <vt:lpstr>Requirements for scaling ATHENA</vt:lpstr>
      <vt:lpstr>Fig 3</vt:lpstr>
      <vt:lpstr>Requirements for scaling ATHENA</vt:lpstr>
      <vt:lpstr>AUTO-SCALING ATHENA ON THE CLOUD   </vt:lpstr>
      <vt:lpstr>AUTO-SCALING ATHENA ON THE CLOUD</vt:lpstr>
      <vt:lpstr>Fig 4</vt:lpstr>
      <vt:lpstr>K8S simple intro</vt:lpstr>
      <vt:lpstr>The Concept of Pod</vt:lpstr>
      <vt:lpstr>The Concept of Pod</vt:lpstr>
      <vt:lpstr>Kubernetes Horizontal Pod Autoscaler (HPA)  </vt:lpstr>
      <vt:lpstr>Kubernetes Horizontal Pod Autoscaler (HPA)  </vt:lpstr>
      <vt:lpstr>Fig 5</vt:lpstr>
      <vt:lpstr>ATHENA Architecture</vt:lpstr>
      <vt:lpstr>HPA auto-scaling algorithm</vt:lpstr>
      <vt:lpstr>HPA auto-scaling algorithm</vt:lpstr>
      <vt:lpstr>HPA auto-scaling algorithm</vt:lpstr>
      <vt:lpstr>RESULTS AND FINDINGS   </vt:lpstr>
      <vt:lpstr>Fig 7 </vt:lpstr>
      <vt:lpstr>Results and Findings</vt:lpstr>
      <vt:lpstr>Fig 8 </vt:lpstr>
      <vt:lpstr>Results and Findings</vt:lpstr>
      <vt:lpstr>Results and Findings</vt:lpstr>
      <vt:lpstr>Results and Findings</vt:lpstr>
      <vt:lpstr>Results and Findings</vt:lpstr>
      <vt:lpstr>Fig 9 </vt:lpstr>
      <vt:lpstr>CONCLUSIONS AND FUTURE WORK    </vt:lpstr>
      <vt:lpstr>Conclusions and future work </vt:lpstr>
      <vt:lpstr>Conclusions and future work </vt:lpstr>
      <vt:lpstr>My opinions</vt:lpstr>
      <vt:lpstr>Reference</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kevin_nb</dc:creator>
  <cp:lastModifiedBy>lab409</cp:lastModifiedBy>
  <cp:revision>1163</cp:revision>
  <dcterms:created xsi:type="dcterms:W3CDTF">2019-11-03T02:11:07Z</dcterms:created>
  <dcterms:modified xsi:type="dcterms:W3CDTF">2020-09-29T04:42:40Z</dcterms:modified>
</cp:coreProperties>
</file>