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7" r:id="rId2"/>
    <p:sldId id="305" r:id="rId3"/>
    <p:sldId id="306" r:id="rId4"/>
    <p:sldId id="307" r:id="rId5"/>
    <p:sldId id="258" r:id="rId6"/>
    <p:sldId id="261" r:id="rId7"/>
    <p:sldId id="260" r:id="rId8"/>
    <p:sldId id="262" r:id="rId9"/>
    <p:sldId id="263" r:id="rId10"/>
    <p:sldId id="265" r:id="rId11"/>
    <p:sldId id="266" r:id="rId12"/>
    <p:sldId id="30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2" r:id="rId27"/>
    <p:sldId id="281" r:id="rId28"/>
    <p:sldId id="283" r:id="rId29"/>
    <p:sldId id="284" r:id="rId30"/>
    <p:sldId id="290" r:id="rId31"/>
    <p:sldId id="291" r:id="rId32"/>
    <p:sldId id="299" r:id="rId33"/>
    <p:sldId id="292" r:id="rId34"/>
    <p:sldId id="300" r:id="rId35"/>
    <p:sldId id="293" r:id="rId36"/>
    <p:sldId id="294" r:id="rId37"/>
    <p:sldId id="295" r:id="rId38"/>
    <p:sldId id="296" r:id="rId39"/>
    <p:sldId id="297" r:id="rId40"/>
    <p:sldId id="303" r:id="rId41"/>
    <p:sldId id="302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逸嘉 柯" initials="逸嘉" lastIdx="1" clrIdx="0">
    <p:extLst>
      <p:ext uri="{19B8F6BF-5375-455C-9EA6-DF929625EA0E}">
        <p15:presenceInfo xmlns:p15="http://schemas.microsoft.com/office/powerpoint/2012/main" userId="a1d0a6e3261d9d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9" autoAdjust="0"/>
    <p:restoredTop sz="81387" autoAdjust="0"/>
  </p:normalViewPr>
  <p:slideViewPr>
    <p:cSldViewPr snapToGrid="0">
      <p:cViewPr varScale="1">
        <p:scale>
          <a:sx n="107" d="100"/>
          <a:sy n="107" d="100"/>
        </p:scale>
        <p:origin x="2058" y="96"/>
      </p:cViewPr>
      <p:guideLst/>
    </p:cSldViewPr>
  </p:slideViewPr>
  <p:outlineViewPr>
    <p:cViewPr>
      <p:scale>
        <a:sx n="33" d="100"/>
        <a:sy n="33" d="100"/>
      </p:scale>
      <p:origin x="0" y="-1512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233DC-AC4F-4B70-94F2-7E6323EC7CE5}" type="datetimeFigureOut">
              <a:rPr lang="zh-TW" altLang="en-US" smtClean="0"/>
              <a:t>2020/5/27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411E0-4ECD-47AF-BA54-99036B3FAC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26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8%BD%AF%E4%BB%B6%E5%BC%80%E5%8F%91%E8%BF%87%E7%A8%8B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189526-CA5A-4B5A-AFE6-F348BDBE0B21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9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008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Asynchronous-&gt;switch</a:t>
            </a:r>
            <a:r>
              <a:rPr lang="zh-TW" altLang="en-US" dirty="0" smtClean="0"/>
              <a:t>傳給</a:t>
            </a:r>
            <a:r>
              <a:rPr lang="en-US" altLang="zh-TW" dirty="0" smtClean="0"/>
              <a:t>controller </a:t>
            </a:r>
            <a:r>
              <a:rPr lang="zh-TW" altLang="en-US" dirty="0" smtClean="0"/>
              <a:t>像是</a:t>
            </a:r>
            <a:r>
              <a:rPr lang="en-US" altLang="zh-TW" dirty="0" smtClean="0"/>
              <a:t>packet-in</a:t>
            </a:r>
            <a:r>
              <a:rPr lang="en-US" altLang="zh-TW" baseline="0" dirty="0" smtClean="0"/>
              <a:t> flow removed</a:t>
            </a:r>
            <a:endParaRPr lang="en-US" altLang="zh-TW" dirty="0" smtClean="0"/>
          </a:p>
          <a:p>
            <a:r>
              <a:rPr lang="en-US" dirty="0" smtClean="0"/>
              <a:t>Symmetric -&gt;</a:t>
            </a:r>
            <a:r>
              <a:rPr lang="zh-TW" altLang="en-US" dirty="0" smtClean="0"/>
              <a:t>不帶有請求意味的訊息 像是</a:t>
            </a:r>
            <a:r>
              <a:rPr lang="en-US" altLang="zh-TW" dirty="0" smtClean="0"/>
              <a:t>hello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57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InP</a:t>
            </a:r>
            <a:r>
              <a:rPr lang="en-US" dirty="0" smtClean="0"/>
              <a:t>:</a:t>
            </a:r>
            <a:r>
              <a:rPr lang="zh-TW" altLang="en-US" dirty="0" smtClean="0"/>
              <a:t> 負責維護底下實體網路設施</a:t>
            </a:r>
            <a:endParaRPr lang="en-US" altLang="zh-TW" dirty="0" smtClean="0"/>
          </a:p>
          <a:p>
            <a:r>
              <a:rPr lang="en-US" dirty="0" smtClean="0"/>
              <a:t>VNP</a:t>
            </a:r>
            <a:r>
              <a:rPr lang="en-US" altLang="zh-TW" dirty="0" smtClean="0"/>
              <a:t>:</a:t>
            </a:r>
            <a:r>
              <a:rPr lang="zh-TW" altLang="en-US" dirty="0" smtClean="0"/>
              <a:t> 跟底下要資源及組合</a:t>
            </a:r>
            <a:r>
              <a:rPr lang="en-US" dirty="0" smtClean="0"/>
              <a:t>virtual</a:t>
            </a:r>
            <a:r>
              <a:rPr lang="zh-TW" altLang="en-US" dirty="0" smtClean="0"/>
              <a:t> </a:t>
            </a:r>
            <a:r>
              <a:rPr lang="en-US" dirty="0" smtClean="0"/>
              <a:t>network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VNO: </a:t>
            </a:r>
            <a:r>
              <a:rPr lang="zh-TW" altLang="en-US" dirty="0" smtClean="0"/>
              <a:t>評估</a:t>
            </a:r>
            <a:r>
              <a:rPr lang="en-US" altLang="zh-TW" dirty="0" smtClean="0"/>
              <a:t>/</a:t>
            </a:r>
            <a:r>
              <a:rPr lang="zh-TW" altLang="en-US" dirty="0" smtClean="0"/>
              <a:t>管理</a:t>
            </a:r>
            <a:r>
              <a:rPr lang="en-US" altLang="zh-TW" dirty="0" smtClean="0"/>
              <a:t>/</a:t>
            </a:r>
            <a:r>
              <a:rPr lang="zh-TW" altLang="en-US" dirty="0" smtClean="0"/>
              <a:t>決定授權 </a:t>
            </a:r>
            <a:r>
              <a:rPr lang="en-US" altLang="zh-TW" dirty="0" smtClean="0"/>
              <a:t>VNP</a:t>
            </a:r>
            <a:r>
              <a:rPr lang="zh-TW" altLang="en-US" dirty="0" smtClean="0"/>
              <a:t>給的</a:t>
            </a:r>
            <a:r>
              <a:rPr lang="en-US" dirty="0" smtClean="0"/>
              <a:t>virtual</a:t>
            </a:r>
            <a:r>
              <a:rPr lang="zh-TW" altLang="en-US" dirty="0" smtClean="0"/>
              <a:t> </a:t>
            </a:r>
            <a:r>
              <a:rPr lang="en-US" dirty="0" smtClean="0"/>
              <a:t>network </a:t>
            </a:r>
          </a:p>
          <a:p>
            <a:endParaRPr lang="en-US" dirty="0" smtClean="0"/>
          </a:p>
          <a:p>
            <a:endParaRPr lang="en-US" altLang="zh-TW" dirty="0" smtClean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864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68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敏捷軟體開發主張適度的計畫、進化開發、提前交付與持續改進，並且鼓勵快速與靈活的面對開發與變更。這些原則支援許多</a:t>
            </a:r>
            <a:r>
              <a:rPr lang="zh-TW" altLang="en-US" dirty="0" smtClean="0">
                <a:solidFill>
                  <a:schemeClr val="tx1"/>
                </a:solidFill>
                <a:hlinkClick r:id="rId3" tooltip="軟體開發過程"/>
              </a:rPr>
              <a:t>軟體開發方法</a:t>
            </a:r>
            <a:r>
              <a:rPr lang="zh-TW" altLang="en-US" dirty="0" smtClean="0">
                <a:solidFill>
                  <a:schemeClr val="tx1"/>
                </a:solidFill>
              </a:rPr>
              <a:t>的定義和持續進化。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030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VRRP</a:t>
            </a:r>
            <a:r>
              <a:rPr lang="en-US" altLang="zh-TW" dirty="0" smtClean="0">
                <a:solidFill>
                  <a:srgbClr val="C00000"/>
                </a:solidFill>
              </a:rPr>
              <a:t>: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虛擬路由器備援協定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916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Batching -&gt; </a:t>
            </a:r>
            <a:r>
              <a:rPr lang="zh-TW" altLang="en-US" dirty="0" smtClean="0"/>
              <a:t>分批處理</a:t>
            </a:r>
            <a:endParaRPr lang="en-US" dirty="0" smtClean="0"/>
          </a:p>
          <a:p>
            <a:r>
              <a:rPr lang="en-US" dirty="0" smtClean="0"/>
              <a:t>IBT</a:t>
            </a:r>
            <a:r>
              <a:rPr lang="en-US" altLang="zh-TW" dirty="0" smtClean="0"/>
              <a:t>-&gt; </a:t>
            </a:r>
            <a:r>
              <a:rPr lang="zh-TW" altLang="en-US" dirty="0" smtClean="0"/>
              <a:t>用於要創建</a:t>
            </a:r>
            <a:r>
              <a:rPr lang="en-US" altLang="zh-TW" dirty="0" smtClean="0"/>
              <a:t>flow</a:t>
            </a:r>
            <a:r>
              <a:rPr lang="zh-TW" altLang="en-US" dirty="0" smtClean="0"/>
              <a:t>時，處理多少封包的</a:t>
            </a:r>
            <a:r>
              <a:rPr lang="en-US" altLang="zh-TW" dirty="0" smtClean="0"/>
              <a:t>threshold</a:t>
            </a:r>
          </a:p>
          <a:p>
            <a:r>
              <a:rPr lang="en-US" altLang="zh-TW" dirty="0" smtClean="0"/>
              <a:t>PRT-&gt;</a:t>
            </a:r>
            <a:r>
              <a:rPr lang="zh-TW" altLang="en-US" dirty="0" smtClean="0"/>
              <a:t> 用於在</a:t>
            </a:r>
            <a:r>
              <a:rPr lang="en-US" altLang="zh-TW" dirty="0" smtClean="0"/>
              <a:t>queue</a:t>
            </a:r>
            <a:r>
              <a:rPr lang="zh-TW" altLang="en-US" dirty="0" smtClean="0"/>
              <a:t>上，允許處理多少封包的封包數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7235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當有</a:t>
            </a:r>
            <a:r>
              <a:rPr lang="en-US" altLang="zh-TW" dirty="0" smtClean="0"/>
              <a:t>attack</a:t>
            </a:r>
            <a:r>
              <a:rPr lang="zh-TW" altLang="en-US" dirty="0" smtClean="0"/>
              <a:t>發生，</a:t>
            </a:r>
            <a:r>
              <a:rPr lang="en-US" altLang="zh-TW" dirty="0" smtClean="0"/>
              <a:t>controller</a:t>
            </a:r>
            <a:r>
              <a:rPr lang="zh-TW" altLang="en-US" dirty="0" smtClean="0"/>
              <a:t>應告知管理者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143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3995" cy="6858000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5399085" y="6113463"/>
              <a:ext cx="3744910" cy="700087"/>
              <a:chOff x="3379" y="3851"/>
              <a:chExt cx="2359" cy="441"/>
            </a:xfrm>
          </p:grpSpPr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55" y="3851"/>
                <a:ext cx="483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矩形 18"/>
              <p:cNvSpPr>
                <a:spLocks noChangeArrowheads="1"/>
              </p:cNvSpPr>
              <p:nvPr/>
            </p:nvSpPr>
            <p:spPr bwMode="auto">
              <a:xfrm>
                <a:off x="3379" y="4020"/>
                <a:ext cx="1961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750" b="0" i="0" u="none" strike="noStrike" kern="1200" cap="none" spc="0" normalizeH="0" baseline="0" noProof="0">
                    <a:ln>
                      <a:noFill/>
                    </a:ln>
                    <a:solidFill>
                      <a:srgbClr val="969696"/>
                    </a:solidFill>
                    <a:effectLst/>
                    <a:uLnTx/>
                    <a:uFillTx/>
                    <a:latin typeface="Calibri" pitchFamily="34" charset="0"/>
                    <a:ea typeface="新細明體" charset="-120"/>
                    <a:cs typeface="+mn-cs"/>
                  </a:rPr>
                  <a:t>National Chung Cheng University</a:t>
                </a:r>
              </a:p>
              <a:p>
                <a:pPr marL="0" marR="0" lvl="0" indent="0" algn="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750" b="0" i="0" u="none" strike="noStrike" kern="1200" cap="none" spc="0" normalizeH="0" baseline="0" noProof="0">
                    <a:ln>
                      <a:noFill/>
                    </a:ln>
                    <a:solidFill>
                      <a:srgbClr val="969696"/>
                    </a:solidFill>
                    <a:effectLst/>
                    <a:uLnTx/>
                    <a:uFillTx/>
                    <a:latin typeface="Calibri" pitchFamily="34" charset="0"/>
                    <a:ea typeface="新細明體" charset="-120"/>
                    <a:cs typeface="+mn-cs"/>
                  </a:rPr>
                  <a:t>Dept. Computer Science &amp; Information Engineering</a:t>
                </a:r>
              </a:p>
            </p:txBody>
          </p:sp>
        </p:grp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60" b="24757"/>
            <a:stretch>
              <a:fillRect/>
            </a:stretch>
          </p:blipFill>
          <p:spPr bwMode="auto">
            <a:xfrm>
              <a:off x="0" y="4643438"/>
              <a:ext cx="2271713" cy="2214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809"/>
            <a:stretch>
              <a:fillRect/>
            </a:stretch>
          </p:blipFill>
          <p:spPr bwMode="auto">
            <a:xfrm>
              <a:off x="2214563" y="5053013"/>
              <a:ext cx="1819275" cy="1804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21568" t="33981"/>
            <a:stretch>
              <a:fillRect/>
            </a:stretch>
          </p:blipFill>
          <p:spPr bwMode="auto">
            <a:xfrm>
              <a:off x="0" y="0"/>
              <a:ext cx="2286000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567"/>
            <a:stretch>
              <a:fillRect/>
            </a:stretch>
          </p:blipFill>
          <p:spPr bwMode="auto">
            <a:xfrm>
              <a:off x="0" y="1162050"/>
              <a:ext cx="1052513" cy="398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16"/>
            <p:cNvSpPr>
              <a:spLocks noChangeArrowheads="1"/>
            </p:cNvSpPr>
            <p:nvPr/>
          </p:nvSpPr>
          <p:spPr bwMode="auto">
            <a:xfrm>
              <a:off x="142875" y="6367463"/>
              <a:ext cx="428466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新細明體" charset="-120"/>
                  <a:cs typeface="+mn-cs"/>
                </a:rPr>
                <a:t>2020 Mobile All-IP Networking Laboratory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2"/>
            <a:ext cx="7772400" cy="14700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432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4600" y="5775136"/>
            <a:ext cx="2133600" cy="3651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/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99FADD-8D0F-4F79-B0D0-4667CE7E4FC0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4577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457200" y="1493840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799C4-9A21-4D9B-BAD9-483784F5284E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5/27/2020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22050B-B23A-4C93-A413-630D7056BB59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068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 rot="5400000">
            <a:off x="3657601" y="3200402"/>
            <a:ext cx="5791200" cy="31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9A18C-BB0C-4957-AEEA-DF23DB2324A8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5/27/2020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10E5F8-9EE4-47A5-9539-1A2F6D5ACD5B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326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457200" y="1493840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 b="0" u="none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0FFE8-7AA5-421C-94E6-73A8D66128B8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5/27/2020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399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C2BEE0-04A8-4F2A-BB7B-CBA0EFEBB555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5/27/2020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DA86F8-06F8-4595-BEF8-329ED42EABEE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088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457200" y="1493840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18BB28-362D-47CC-A2AA-59E1861A5735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5/27/2020</a:t>
            </a:fld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F15CA-265F-460F-8164-04222FC236C2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666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>
            <a:off x="457200" y="1493840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86B26E-71A0-4CCB-B06F-16847B2A597F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5/27/2020</a:t>
            </a:fld>
            <a:endParaRPr lang="en-US" altLang="zh-TW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8107B-43F3-4111-AF69-94C31870B70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005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>
            <a:off x="457200" y="1493840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9C2BFE-84CE-47AA-BBDA-47046B7E25C2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5/27/2020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9CB921-88B9-4AF7-A7A8-F9126E05892B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22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A7D57D-9186-4541-B346-101C744CEA39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5/27/2020</a:t>
            </a:fld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5B3E77-56A1-41B9-B254-39D22574D8FF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490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C88726-AF44-4AB7-8F37-DE0136FF32EB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5/27/2020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E534D2-4E1C-482F-B068-E85935B1CC4D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336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738F54-6E02-45A9-8676-D145CCEEB1A6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5/27/2020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5149DE-D629-479E-AF7A-35B2B3EA0D11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981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2" descr="logo_pp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00800" y="60198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-14288"/>
            <a:ext cx="76676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矩形 20"/>
          <p:cNvSpPr>
            <a:spLocks noChangeArrowheads="1"/>
          </p:cNvSpPr>
          <p:nvPr/>
        </p:nvSpPr>
        <p:spPr bwMode="auto">
          <a:xfrm>
            <a:off x="620714" y="60326"/>
            <a:ext cx="311308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75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</a:rPr>
              <a:t>National Chung Cheng University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75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</a:rPr>
              <a:t>Dept. Computer Science &amp; Information Engineering</a:t>
            </a:r>
          </a:p>
        </p:txBody>
      </p:sp>
      <p:sp>
        <p:nvSpPr>
          <p:cNvPr id="102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0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018B5A-7016-43D8-B46C-6D0A2E960058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5/27/2020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9436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9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4290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BA71A6-A38A-4DFE-B861-A8B87A917377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015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5985" indent="-25598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556022" indent="-21312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856060" indent="-17026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198960" indent="-17026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1541860" indent="-17026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3393" y="980631"/>
            <a:ext cx="7596593" cy="2876994"/>
          </a:xfrm>
        </p:spPr>
        <p:txBody>
          <a:bodyPr/>
          <a:lstStyle/>
          <a:p>
            <a:r>
              <a:rPr lang="en-US" altLang="zh-TW" b="0" dirty="0" smtClean="0"/>
              <a:t>(2014)Software-Defined </a:t>
            </a:r>
            <a:r>
              <a:rPr lang="en-US" altLang="zh-TW" b="0" dirty="0"/>
              <a:t>Networking State of the Art and Research Challenges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02395" y="3548064"/>
            <a:ext cx="6378590" cy="2088832"/>
          </a:xfrm>
        </p:spPr>
        <p:txBody>
          <a:bodyPr/>
          <a:lstStyle/>
          <a:p>
            <a:r>
              <a:rPr lang="en-US" sz="1800" dirty="0" err="1">
                <a:solidFill>
                  <a:schemeClr val="tx1"/>
                </a:solidFill>
                <a:latin typeface="+mn-lt"/>
              </a:rPr>
              <a:t>Manar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Jammal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Taranpreet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Singh,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Abdallah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Shami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Rasool</a:t>
            </a:r>
            <a:r>
              <a:rPr lang="zh-TW" alt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Asal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Yiming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Li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Department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of Electrical and Computer Engineering,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Western</a:t>
            </a:r>
            <a:r>
              <a:rPr lang="zh-TW" alt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University, Canada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Submitted for review and possible publication in Elsevier’s Journal of Computer Networks</a:t>
            </a:r>
          </a:p>
          <a:p>
            <a:r>
              <a:rPr lang="en-US" altLang="zh-TW" sz="1800" dirty="0" smtClean="0">
                <a:solidFill>
                  <a:schemeClr val="tx1"/>
                </a:solidFill>
                <a:latin typeface="+mn-lt"/>
              </a:rPr>
              <a:t>Impact </a:t>
            </a:r>
            <a:r>
              <a:rPr lang="en-US" altLang="zh-TW" sz="1800" dirty="0">
                <a:solidFill>
                  <a:schemeClr val="tx1"/>
                </a:solidFill>
                <a:latin typeface="+mn-lt"/>
              </a:rPr>
              <a:t>factor: X</a:t>
            </a:r>
          </a:p>
          <a:p>
            <a:endParaRPr lang="en-US" altLang="zh-TW" sz="1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3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4825" y="2650717"/>
            <a:ext cx="4173462" cy="339968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57" y="2153910"/>
            <a:ext cx="3978758" cy="389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9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</a:t>
            </a:r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Programmability </a:t>
            </a:r>
            <a:r>
              <a:rPr lang="en-US" dirty="0"/>
              <a:t>of the </a:t>
            </a:r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SDN </a:t>
            </a:r>
            <a:r>
              <a:rPr lang="en-US" dirty="0" smtClean="0">
                <a:solidFill>
                  <a:srgbClr val="C00000"/>
                </a:solidFill>
              </a:rPr>
              <a:t>simplifies </a:t>
            </a:r>
            <a:r>
              <a:rPr lang="en-US" dirty="0">
                <a:solidFill>
                  <a:srgbClr val="C00000"/>
                </a:solidFill>
              </a:rPr>
              <a:t>network management </a:t>
            </a:r>
            <a:r>
              <a:rPr lang="en-US" dirty="0"/>
              <a:t>and brings virtualization </a:t>
            </a:r>
            <a:r>
              <a:rPr lang="en-US" dirty="0" smtClean="0"/>
              <a:t>to the </a:t>
            </a:r>
            <a:r>
              <a:rPr lang="en-US" dirty="0"/>
              <a:t>network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network administrators no </a:t>
            </a:r>
            <a:r>
              <a:rPr lang="en-US" dirty="0" smtClean="0"/>
              <a:t>longer need </a:t>
            </a:r>
            <a:r>
              <a:rPr lang="en-US" dirty="0"/>
              <a:t>to implement custom policies and protocols on </a:t>
            </a:r>
            <a:r>
              <a:rPr lang="en-US" dirty="0" smtClean="0"/>
              <a:t>each device </a:t>
            </a:r>
            <a:r>
              <a:rPr lang="en-US" dirty="0"/>
              <a:t>in the network separately.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Rise of </a:t>
            </a:r>
            <a:r>
              <a:rPr lang="en-US" dirty="0" smtClean="0"/>
              <a:t>Virtualization</a:t>
            </a:r>
            <a:endParaRPr lang="en-US" dirty="0"/>
          </a:p>
          <a:p>
            <a:pPr lvl="1"/>
            <a:r>
              <a:rPr lang="en-US" dirty="0"/>
              <a:t>SDN is a promising opportunity for managing hyper-scale data centers (DCs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Network </a:t>
            </a:r>
            <a:r>
              <a:rPr lang="en-US" dirty="0"/>
              <a:t>virtualization, which can be seen as an SDN application, offers a prominent opportunity for </a:t>
            </a:r>
            <a:r>
              <a:rPr lang="en-US" dirty="0" smtClean="0"/>
              <a:t>hyper-scale </a:t>
            </a:r>
            <a:r>
              <a:rPr lang="en-US" dirty="0"/>
              <a:t>data centers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7710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5985" lvl="1" indent="-255985">
              <a:buFont typeface="Wingdings" pitchFamily="2" charset="2"/>
              <a:buChar char="n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Device Configuration and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Troubleshooting</a:t>
            </a:r>
          </a:p>
          <a:p>
            <a:pPr lvl="1"/>
            <a:r>
              <a:rPr lang="en-US" dirty="0"/>
              <a:t>device </a:t>
            </a:r>
            <a:r>
              <a:rPr lang="en-US" dirty="0"/>
              <a:t>configuration and troubleshooting can be done from a single point on the </a:t>
            </a:r>
            <a:r>
              <a:rPr lang="en-US" dirty="0" smtClean="0"/>
              <a:t>network.</a:t>
            </a:r>
          </a:p>
          <a:p>
            <a:pPr lvl="1"/>
            <a:r>
              <a:rPr lang="en-US" dirty="0"/>
              <a:t>SDN also provides the capability to encourage innovation in the networking field by offering a programmable platform for experiments on novel protocols and policies using production </a:t>
            </a:r>
            <a:r>
              <a:rPr lang="en-US" dirty="0" smtClean="0"/>
              <a:t>traffic.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4283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Flow Definition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the </a:t>
            </a:r>
            <a:r>
              <a:rPr lang="en-US" dirty="0" smtClean="0"/>
              <a:t>first standard </a:t>
            </a:r>
            <a:r>
              <a:rPr lang="en-US" dirty="0"/>
              <a:t>interface defined to facilitate interaction between </a:t>
            </a:r>
            <a:r>
              <a:rPr lang="en-US" dirty="0" smtClean="0"/>
              <a:t>the control </a:t>
            </a:r>
            <a:r>
              <a:rPr lang="en-US" dirty="0"/>
              <a:t>and data planes of the SDN architecture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OpenFlow</a:t>
            </a:r>
            <a:r>
              <a:rPr lang="en-US" dirty="0" smtClean="0"/>
              <a:t> provides </a:t>
            </a:r>
            <a:r>
              <a:rPr lang="en-US" dirty="0"/>
              <a:t>software-based access to the flow tables that </a:t>
            </a:r>
            <a:r>
              <a:rPr lang="en-US" dirty="0" smtClean="0"/>
              <a:t>instruct switches </a:t>
            </a:r>
            <a:r>
              <a:rPr lang="en-US" dirty="0"/>
              <a:t>and routers how to direct network traffic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OpenFlow</a:t>
            </a:r>
            <a:r>
              <a:rPr lang="en-US" dirty="0" smtClean="0"/>
              <a:t> </a:t>
            </a:r>
            <a:r>
              <a:rPr lang="en-US" dirty="0"/>
              <a:t>protocol </a:t>
            </a:r>
            <a:r>
              <a:rPr lang="en-US" dirty="0" smtClean="0"/>
              <a:t>provides a </a:t>
            </a:r>
            <a:r>
              <a:rPr lang="en-US" dirty="0"/>
              <a:t>basic set of management tools which can be used to </a:t>
            </a:r>
            <a:r>
              <a:rPr lang="en-US" dirty="0" smtClean="0"/>
              <a:t>control features </a:t>
            </a:r>
            <a:r>
              <a:rPr lang="en-US" dirty="0"/>
              <a:t>such as </a:t>
            </a:r>
            <a:r>
              <a:rPr lang="en-US" dirty="0">
                <a:solidFill>
                  <a:srgbClr val="C00000"/>
                </a:solidFill>
              </a:rPr>
              <a:t>topology changes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packet filtering</a:t>
            </a:r>
            <a:r>
              <a:rPr lang="en-US" dirty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1878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OpenFlow</a:t>
            </a:r>
            <a:r>
              <a:rPr lang="en-US" dirty="0"/>
              <a:t>-compliant switches come in two main </a:t>
            </a:r>
            <a:r>
              <a:rPr lang="en-US" dirty="0" smtClean="0"/>
              <a:t>types: </a:t>
            </a:r>
            <a:r>
              <a:rPr lang="en-US" dirty="0" err="1" smtClean="0">
                <a:solidFill>
                  <a:srgbClr val="C00000"/>
                </a:solidFill>
              </a:rPr>
              <a:t>OpenFlow</a:t>
            </a:r>
            <a:r>
              <a:rPr lang="en-US" dirty="0" smtClean="0">
                <a:solidFill>
                  <a:srgbClr val="C00000"/>
                </a:solidFill>
              </a:rPr>
              <a:t>-only </a:t>
            </a:r>
            <a:r>
              <a:rPr lang="en-US" dirty="0"/>
              <a:t>and </a:t>
            </a:r>
            <a:r>
              <a:rPr lang="en-US" dirty="0" err="1">
                <a:solidFill>
                  <a:srgbClr val="C00000"/>
                </a:solidFill>
              </a:rPr>
              <a:t>OpenFlow</a:t>
            </a:r>
            <a:r>
              <a:rPr lang="en-US" dirty="0">
                <a:solidFill>
                  <a:srgbClr val="C00000"/>
                </a:solidFill>
              </a:rPr>
              <a:t>-hybrid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OpenFlow</a:t>
            </a:r>
            <a:r>
              <a:rPr lang="en-US" dirty="0" smtClean="0"/>
              <a:t>-only switches </a:t>
            </a:r>
            <a:r>
              <a:rPr lang="en-US" dirty="0"/>
              <a:t>support only </a:t>
            </a:r>
            <a:r>
              <a:rPr lang="en-US" dirty="0" err="1"/>
              <a:t>OpenFlow</a:t>
            </a:r>
            <a:r>
              <a:rPr lang="en-US" dirty="0"/>
              <a:t> operations, i.e., all </a:t>
            </a:r>
            <a:r>
              <a:rPr lang="en-US" dirty="0" smtClean="0"/>
              <a:t>packets are </a:t>
            </a:r>
            <a:r>
              <a:rPr lang="en-US" dirty="0"/>
              <a:t>processed by the </a:t>
            </a:r>
            <a:r>
              <a:rPr lang="en-US" dirty="0" err="1"/>
              <a:t>OpenFlow</a:t>
            </a:r>
            <a:r>
              <a:rPr lang="en-US" dirty="0"/>
              <a:t> pipeline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OpenFlow</a:t>
            </a:r>
            <a:r>
              <a:rPr lang="en-US" dirty="0" smtClean="0"/>
              <a:t>-hybrid switches </a:t>
            </a:r>
            <a:r>
              <a:rPr lang="en-US" dirty="0"/>
              <a:t>support both </a:t>
            </a:r>
            <a:r>
              <a:rPr lang="en-US" dirty="0" err="1"/>
              <a:t>OpenFlow</a:t>
            </a:r>
            <a:r>
              <a:rPr lang="en-US" dirty="0"/>
              <a:t> operations and </a:t>
            </a:r>
            <a:r>
              <a:rPr lang="en-US" dirty="0" smtClean="0"/>
              <a:t>normal Ethernet </a:t>
            </a:r>
            <a:r>
              <a:rPr lang="en-US" dirty="0"/>
              <a:t>switching operations, i.e., traditional L2 and </a:t>
            </a:r>
            <a:r>
              <a:rPr lang="en-US" dirty="0" smtClean="0"/>
              <a:t>L3 switching </a:t>
            </a:r>
            <a:r>
              <a:rPr lang="en-US" dirty="0"/>
              <a:t>and routing.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6290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OpenFlow</a:t>
            </a:r>
            <a:r>
              <a:rPr lang="en-US" dirty="0"/>
              <a:t> Architecture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5" y="1710531"/>
            <a:ext cx="4286250" cy="43053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0370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Defining a </a:t>
            </a:r>
            <a:r>
              <a:rPr lang="en-US" dirty="0" smtClean="0"/>
              <a:t>Flow</a:t>
            </a:r>
          </a:p>
          <a:p>
            <a:pPr lvl="1"/>
            <a:r>
              <a:rPr lang="en-US" dirty="0"/>
              <a:t>Network traffic can be partitioned into flows, where a </a:t>
            </a:r>
            <a:r>
              <a:rPr lang="en-US" dirty="0" smtClean="0"/>
              <a:t>flow could </a:t>
            </a:r>
            <a:r>
              <a:rPr lang="en-US" dirty="0"/>
              <a:t>be a transmission control protocol (TCP) </a:t>
            </a:r>
            <a:r>
              <a:rPr lang="en-US" dirty="0" smtClean="0"/>
              <a:t>connection.</a:t>
            </a:r>
          </a:p>
          <a:p>
            <a:r>
              <a:rPr lang="en-US" dirty="0" err="1"/>
              <a:t>OpenFlow</a:t>
            </a:r>
            <a:r>
              <a:rPr lang="en-US" dirty="0"/>
              <a:t> </a:t>
            </a:r>
            <a:r>
              <a:rPr lang="en-US" dirty="0" smtClean="0"/>
              <a:t>Switch</a:t>
            </a:r>
          </a:p>
          <a:p>
            <a:pPr lvl="1"/>
            <a:r>
              <a:rPr lang="en-US" dirty="0"/>
              <a:t>An </a:t>
            </a:r>
            <a:r>
              <a:rPr lang="en-US" dirty="0" err="1"/>
              <a:t>OpenFlow</a:t>
            </a:r>
            <a:r>
              <a:rPr lang="en-US" dirty="0"/>
              <a:t> switch consists of one or more flow tables and </a:t>
            </a:r>
            <a:r>
              <a:rPr lang="en-US" dirty="0" smtClean="0"/>
              <a:t>a group </a:t>
            </a:r>
            <a:r>
              <a:rPr lang="en-US" dirty="0"/>
              <a:t>table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It performs packet look-ups and </a:t>
            </a:r>
            <a:r>
              <a:rPr lang="en-US" dirty="0" smtClean="0"/>
              <a:t>forwarding.</a:t>
            </a:r>
            <a:endParaRPr lang="en-US" dirty="0"/>
          </a:p>
          <a:p>
            <a:r>
              <a:rPr lang="en-US" dirty="0" err="1"/>
              <a:t>OpenFlow</a:t>
            </a:r>
            <a:r>
              <a:rPr lang="en-US" dirty="0"/>
              <a:t> </a:t>
            </a:r>
            <a:r>
              <a:rPr lang="en-US" dirty="0" smtClean="0"/>
              <a:t>Channel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interface that connects </a:t>
            </a:r>
            <a:r>
              <a:rPr lang="en-US" dirty="0" smtClean="0"/>
              <a:t>each </a:t>
            </a:r>
            <a:r>
              <a:rPr lang="en-US" dirty="0" err="1" smtClean="0"/>
              <a:t>OpenFlow</a:t>
            </a:r>
            <a:r>
              <a:rPr lang="en-US" dirty="0" smtClean="0"/>
              <a:t> </a:t>
            </a:r>
            <a:r>
              <a:rPr lang="en-US" dirty="0"/>
              <a:t>switch to a controller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</a:t>
            </a:r>
            <a:r>
              <a:rPr lang="en-US" dirty="0" err="1" smtClean="0"/>
              <a:t>OpenFlow</a:t>
            </a:r>
            <a:r>
              <a:rPr lang="en-US" dirty="0"/>
              <a:t> </a:t>
            </a:r>
            <a:r>
              <a:rPr lang="en-US" dirty="0" smtClean="0"/>
              <a:t>protocol </a:t>
            </a:r>
            <a:r>
              <a:rPr lang="en-US" dirty="0"/>
              <a:t>supports three message types, all of which are </a:t>
            </a:r>
            <a:r>
              <a:rPr lang="en-US" dirty="0" smtClean="0"/>
              <a:t>sent over </a:t>
            </a:r>
            <a:r>
              <a:rPr lang="en-US" dirty="0"/>
              <a:t>a secure channel.</a:t>
            </a:r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5010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121275"/>
          </a:xfrm>
        </p:spPr>
        <p:txBody>
          <a:bodyPr/>
          <a:lstStyle/>
          <a:p>
            <a:pPr lvl="1"/>
            <a:r>
              <a:rPr lang="en-US" dirty="0" smtClean="0"/>
              <a:t>These </a:t>
            </a:r>
            <a:r>
              <a:rPr lang="en-US" dirty="0"/>
              <a:t>messages can be categorized </a:t>
            </a:r>
            <a:r>
              <a:rPr lang="en-US" dirty="0" smtClean="0"/>
              <a:t>as controller-to-switch</a:t>
            </a:r>
            <a:r>
              <a:rPr lang="en-US" dirty="0"/>
              <a:t>, asynchronous, and </a:t>
            </a:r>
            <a:r>
              <a:rPr lang="en-US" dirty="0" smtClean="0"/>
              <a:t>symmetric.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OpenFlow</a:t>
            </a:r>
            <a:r>
              <a:rPr lang="en-US" dirty="0"/>
              <a:t> channel is usually encrypted using </a:t>
            </a:r>
            <a:r>
              <a:rPr lang="en-US" dirty="0" smtClean="0"/>
              <a:t>transport layer </a:t>
            </a:r>
            <a:r>
              <a:rPr lang="en-US" dirty="0"/>
              <a:t>security (TLS), but can also operate directly over </a:t>
            </a:r>
            <a:r>
              <a:rPr lang="en-US" dirty="0" smtClean="0"/>
              <a:t>TCP[11].</a:t>
            </a:r>
          </a:p>
          <a:p>
            <a:r>
              <a:rPr lang="en-US" dirty="0" err="1"/>
              <a:t>OpenFlow</a:t>
            </a:r>
            <a:r>
              <a:rPr lang="en-US" dirty="0"/>
              <a:t> </a:t>
            </a:r>
            <a:r>
              <a:rPr lang="en-US" dirty="0" smtClean="0"/>
              <a:t>Controller</a:t>
            </a:r>
          </a:p>
          <a:p>
            <a:pPr lvl="1"/>
            <a:r>
              <a:rPr lang="en-US" dirty="0"/>
              <a:t>The </a:t>
            </a:r>
            <a:r>
              <a:rPr lang="en-US" dirty="0" err="1" smtClean="0"/>
              <a:t>OpenFlow</a:t>
            </a:r>
            <a:r>
              <a:rPr lang="en-US" dirty="0"/>
              <a:t> </a:t>
            </a:r>
            <a:r>
              <a:rPr lang="en-US" dirty="0" smtClean="0"/>
              <a:t>controller </a:t>
            </a:r>
            <a:r>
              <a:rPr lang="en-US" dirty="0"/>
              <a:t>is responsible for determining how to </a:t>
            </a:r>
            <a:r>
              <a:rPr lang="en-US" dirty="0" smtClean="0">
                <a:solidFill>
                  <a:srgbClr val="C00000"/>
                </a:solidFill>
              </a:rPr>
              <a:t>handle packets </a:t>
            </a:r>
            <a:r>
              <a:rPr lang="en-US" dirty="0"/>
              <a:t>without valid flow entries.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>
                <a:solidFill>
                  <a:srgbClr val="C00000"/>
                </a:solidFill>
              </a:rPr>
              <a:t>manages the switch </a:t>
            </a:r>
            <a:r>
              <a:rPr lang="en-US" dirty="0" smtClean="0">
                <a:solidFill>
                  <a:srgbClr val="C00000"/>
                </a:solidFill>
              </a:rPr>
              <a:t>flow table </a:t>
            </a:r>
            <a:r>
              <a:rPr lang="en-US" dirty="0"/>
              <a:t>by adding and removing flow entries over the </a:t>
            </a:r>
            <a:r>
              <a:rPr lang="en-US" dirty="0" smtClean="0"/>
              <a:t>secure channel </a:t>
            </a:r>
            <a:r>
              <a:rPr lang="en-US" dirty="0"/>
              <a:t>using the </a:t>
            </a:r>
            <a:r>
              <a:rPr lang="en-US" dirty="0" err="1"/>
              <a:t>OpenFlow</a:t>
            </a:r>
            <a:r>
              <a:rPr lang="en-US" dirty="0"/>
              <a:t> </a:t>
            </a:r>
            <a:r>
              <a:rPr lang="en-US" dirty="0" smtClean="0"/>
              <a:t>protocol.</a:t>
            </a:r>
          </a:p>
          <a:p>
            <a:pPr lvl="1"/>
            <a:r>
              <a:rPr lang="en-US" dirty="0"/>
              <a:t>SDN controllers can be implemented in the following </a:t>
            </a:r>
            <a:r>
              <a:rPr lang="en-US" dirty="0" smtClean="0"/>
              <a:t>three structures </a:t>
            </a:r>
            <a:r>
              <a:rPr lang="en-US" dirty="0"/>
              <a:t>[12</a:t>
            </a:r>
            <a:r>
              <a:rPr lang="en-US" dirty="0" smtClean="0"/>
              <a:t>]:  </a:t>
            </a:r>
            <a:r>
              <a:rPr lang="en-US" dirty="0"/>
              <a:t>Centralized </a:t>
            </a:r>
            <a:r>
              <a:rPr lang="en-US" dirty="0" smtClean="0"/>
              <a:t>structure</a:t>
            </a:r>
            <a:r>
              <a:rPr lang="zh-TW" altLang="en-US" dirty="0" smtClean="0"/>
              <a:t>、</a:t>
            </a:r>
            <a:r>
              <a:rPr lang="en-US" dirty="0" smtClean="0"/>
              <a:t>Distributed structure</a:t>
            </a:r>
            <a:r>
              <a:rPr lang="zh-TW" altLang="en-US" dirty="0" smtClean="0"/>
              <a:t>、</a:t>
            </a:r>
            <a:r>
              <a:rPr lang="en-US" dirty="0" smtClean="0"/>
              <a:t>Multi-layer </a:t>
            </a:r>
            <a:r>
              <a:rPr lang="en-US" dirty="0"/>
              <a:t>structure.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09018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&amp; Group Tables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entry in the flow table has three fields [11</a:t>
            </a:r>
            <a:r>
              <a:rPr lang="en-US" dirty="0" smtClean="0"/>
              <a:t>]:</a:t>
            </a:r>
          </a:p>
          <a:p>
            <a:pPr lvl="1"/>
            <a:r>
              <a:rPr lang="en-US" dirty="0"/>
              <a:t>Header(VLAN ID, source and destination ports, IP </a:t>
            </a:r>
            <a:r>
              <a:rPr lang="en-US" dirty="0" smtClean="0"/>
              <a:t>address, and </a:t>
            </a:r>
            <a:r>
              <a:rPr lang="en-US" dirty="0"/>
              <a:t>Ethernet source and </a:t>
            </a:r>
            <a:r>
              <a:rPr lang="en-US" dirty="0" smtClean="0"/>
              <a:t>destination)</a:t>
            </a:r>
          </a:p>
          <a:p>
            <a:pPr lvl="1"/>
            <a:r>
              <a:rPr lang="en-US" dirty="0" smtClean="0"/>
              <a:t>Action</a:t>
            </a:r>
            <a:endParaRPr lang="en-US" dirty="0"/>
          </a:p>
          <a:p>
            <a:pPr lvl="1"/>
            <a:r>
              <a:rPr lang="en-US" dirty="0" smtClean="0"/>
              <a:t>Statistics(counters)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7280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Virtualization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value of SDN in the enterprise lies specifically in </a:t>
            </a:r>
            <a:r>
              <a:rPr lang="en-US" dirty="0" smtClean="0"/>
              <a:t>its ability </a:t>
            </a:r>
            <a:r>
              <a:rPr lang="en-US" dirty="0"/>
              <a:t>to provide </a:t>
            </a:r>
            <a:r>
              <a:rPr lang="en-US" dirty="0">
                <a:solidFill>
                  <a:srgbClr val="C00000"/>
                </a:solidFill>
              </a:rPr>
              <a:t>network virtualization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automated </a:t>
            </a:r>
            <a:r>
              <a:rPr lang="en-US" dirty="0">
                <a:solidFill>
                  <a:srgbClr val="C00000"/>
                </a:solidFill>
              </a:rPr>
              <a:t>configuration </a:t>
            </a:r>
            <a:r>
              <a:rPr lang="en-US" dirty="0"/>
              <a:t>across the entire network fabric, enabling </a:t>
            </a:r>
            <a:r>
              <a:rPr lang="en-US" dirty="0" smtClean="0">
                <a:solidFill>
                  <a:srgbClr val="C00000"/>
                </a:solidFill>
              </a:rPr>
              <a:t>rapid deployment </a:t>
            </a:r>
            <a:r>
              <a:rPr lang="en-US" dirty="0">
                <a:solidFill>
                  <a:srgbClr val="C00000"/>
                </a:solidFill>
              </a:rPr>
              <a:t>of new services and end systems </a:t>
            </a:r>
            <a:r>
              <a:rPr lang="en-US" dirty="0"/>
              <a:t>in addition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C00000"/>
                </a:solidFill>
              </a:rPr>
              <a:t>minimizing </a:t>
            </a:r>
            <a:r>
              <a:rPr lang="en-US" dirty="0">
                <a:solidFill>
                  <a:srgbClr val="C00000"/>
                </a:solidFill>
              </a:rPr>
              <a:t>operating cost</a:t>
            </a:r>
            <a:r>
              <a:rPr lang="en-US" dirty="0"/>
              <a:t>[13][14</a:t>
            </a:r>
            <a:r>
              <a:rPr lang="en-US" dirty="0" smtClean="0"/>
              <a:t>].</a:t>
            </a:r>
          </a:p>
          <a:p>
            <a:r>
              <a:rPr lang="en-US" dirty="0"/>
              <a:t>N</a:t>
            </a:r>
            <a:r>
              <a:rPr lang="en-US" dirty="0" smtClean="0"/>
              <a:t>etwork </a:t>
            </a:r>
            <a:r>
              <a:rPr lang="en-US" dirty="0"/>
              <a:t>virtualization decouples and </a:t>
            </a:r>
            <a:r>
              <a:rPr lang="en-US" dirty="0" smtClean="0"/>
              <a:t>isolates virtual </a:t>
            </a:r>
            <a:r>
              <a:rPr lang="en-US" dirty="0"/>
              <a:t>networks from the underlying network </a:t>
            </a:r>
            <a:r>
              <a:rPr lang="en-US" dirty="0" smtClean="0"/>
              <a:t>hardware.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120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2"/>
            <a:ext cx="4267200" cy="25717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00202"/>
            <a:ext cx="3962400" cy="27292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051304"/>
            <a:ext cx="4267200" cy="24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96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55" y="2582245"/>
            <a:ext cx="8148945" cy="33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85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isolated networks share the same physical infrastructure</a:t>
            </a:r>
            <a:r>
              <a:rPr lang="en-US" dirty="0" smtClean="0"/>
              <a:t>.</a:t>
            </a:r>
          </a:p>
          <a:p>
            <a:r>
              <a:rPr lang="en-US" dirty="0"/>
              <a:t>Once virtualized, the underlying physical network is used </a:t>
            </a:r>
            <a:r>
              <a:rPr lang="en-US" dirty="0" smtClean="0"/>
              <a:t>only for </a:t>
            </a:r>
            <a:r>
              <a:rPr lang="en-US" dirty="0"/>
              <a:t>packet forwarding</a:t>
            </a:r>
            <a:r>
              <a:rPr lang="en-US" dirty="0" smtClean="0"/>
              <a:t>.</a:t>
            </a:r>
          </a:p>
          <a:p>
            <a:r>
              <a:rPr lang="en-US" dirty="0"/>
              <a:t>To achieve virtualization at the </a:t>
            </a:r>
            <a:r>
              <a:rPr lang="en-US" dirty="0" smtClean="0"/>
              <a:t>network level</a:t>
            </a:r>
            <a:r>
              <a:rPr lang="en-US" dirty="0"/>
              <a:t>, a network virtualization platform (NVP) is needed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C00000"/>
                </a:solidFill>
              </a:rPr>
              <a:t>transform </a:t>
            </a:r>
            <a:r>
              <a:rPr lang="en-US" dirty="0">
                <a:solidFill>
                  <a:srgbClr val="C00000"/>
                </a:solidFill>
              </a:rPr>
              <a:t>the physical network components into a </a:t>
            </a:r>
            <a:r>
              <a:rPr lang="en-US" dirty="0" smtClean="0">
                <a:solidFill>
                  <a:srgbClr val="C00000"/>
                </a:solidFill>
              </a:rPr>
              <a:t>generalized pool </a:t>
            </a:r>
            <a:r>
              <a:rPr lang="en-US" dirty="0">
                <a:solidFill>
                  <a:srgbClr val="C00000"/>
                </a:solidFill>
              </a:rPr>
              <a:t>of network </a:t>
            </a:r>
            <a:r>
              <a:rPr lang="en-US" dirty="0" smtClean="0">
                <a:solidFill>
                  <a:srgbClr val="C00000"/>
                </a:solidFill>
              </a:rPr>
              <a:t>capacity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9723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Virtualization</a:t>
            </a:r>
            <a:r>
              <a:rPr lang="en-US" dirty="0"/>
              <a:t>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90" y="1647824"/>
            <a:ext cx="3977009" cy="468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24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121275"/>
          </a:xfrm>
        </p:spPr>
        <p:txBody>
          <a:bodyPr/>
          <a:lstStyle/>
          <a:p>
            <a:r>
              <a:rPr lang="en-US" dirty="0"/>
              <a:t>Infrastructure Provider (</a:t>
            </a:r>
            <a:r>
              <a:rPr lang="en-US" dirty="0" err="1"/>
              <a:t>InP</a:t>
            </a:r>
            <a:r>
              <a:rPr lang="en-US" dirty="0"/>
              <a:t>):</a:t>
            </a:r>
          </a:p>
          <a:p>
            <a:pPr lvl="1"/>
            <a:r>
              <a:rPr lang="en-US" dirty="0" smtClean="0"/>
              <a:t>maintaining the underlying physical equipment.</a:t>
            </a:r>
          </a:p>
          <a:p>
            <a:r>
              <a:rPr lang="en-US" dirty="0"/>
              <a:t>Virtual Network Provider (VNP)</a:t>
            </a:r>
          </a:p>
          <a:p>
            <a:pPr lvl="1"/>
            <a:r>
              <a:rPr lang="en-US" dirty="0" smtClean="0"/>
              <a:t>requesting </a:t>
            </a:r>
            <a:r>
              <a:rPr lang="en-US" dirty="0"/>
              <a:t>virtual resources and assembling the </a:t>
            </a:r>
            <a:r>
              <a:rPr lang="en-US" dirty="0" smtClean="0"/>
              <a:t>virtual</a:t>
            </a:r>
            <a:r>
              <a:rPr lang="zh-TW" altLang="en-US" dirty="0" smtClean="0"/>
              <a:t> </a:t>
            </a:r>
            <a:r>
              <a:rPr lang="en-US" dirty="0" smtClean="0"/>
              <a:t>network </a:t>
            </a:r>
            <a:r>
              <a:rPr lang="en-US" dirty="0"/>
              <a:t>for a virtual network operator (VNO).</a:t>
            </a:r>
          </a:p>
          <a:p>
            <a:r>
              <a:rPr lang="en-US" dirty="0"/>
              <a:t>Virtual Network Operator (VNO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assess the network requirements for the VNP </a:t>
            </a:r>
            <a:r>
              <a:rPr lang="en-US" dirty="0" smtClean="0"/>
              <a:t>to</a:t>
            </a:r>
            <a:r>
              <a:rPr lang="zh-TW" altLang="en-US" dirty="0" smtClean="0"/>
              <a:t> </a:t>
            </a:r>
            <a:r>
              <a:rPr lang="en-US" dirty="0" smtClean="0"/>
              <a:t>assemble </a:t>
            </a:r>
            <a:r>
              <a:rPr lang="en-US" dirty="0"/>
              <a:t>the virtual </a:t>
            </a:r>
            <a:r>
              <a:rPr lang="en-US" dirty="0" smtClean="0"/>
              <a:t>resources.</a:t>
            </a:r>
          </a:p>
          <a:p>
            <a:pPr lvl="1"/>
            <a:r>
              <a:rPr lang="en-US" dirty="0"/>
              <a:t>managing and granting access to virtual networks.</a:t>
            </a: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8535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 Provider</a:t>
            </a:r>
          </a:p>
          <a:p>
            <a:pPr lvl="1"/>
            <a:r>
              <a:rPr lang="en-US" dirty="0"/>
              <a:t>use virtual network resources and services to tailor specialized services for end users.</a:t>
            </a:r>
          </a:p>
          <a:p>
            <a:r>
              <a:rPr lang="en-US" dirty="0"/>
              <a:t>Virtual Network User</a:t>
            </a:r>
            <a:r>
              <a:rPr lang="en-US" altLang="zh-TW" dirty="0"/>
              <a:t>/</a:t>
            </a:r>
            <a:r>
              <a:rPr lang="en-US" dirty="0"/>
              <a:t>End User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5836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Network Virtualization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756150"/>
          </a:xfrm>
        </p:spPr>
        <p:txBody>
          <a:bodyPr/>
          <a:lstStyle/>
          <a:p>
            <a:r>
              <a:rPr lang="en-US" dirty="0"/>
              <a:t>Co-existence of Dissimilar </a:t>
            </a:r>
            <a:r>
              <a:rPr lang="en-US" dirty="0" smtClean="0"/>
              <a:t>Networks</a:t>
            </a:r>
          </a:p>
          <a:p>
            <a:pPr lvl="1"/>
            <a:r>
              <a:rPr lang="en-US" dirty="0" smtClean="0"/>
              <a:t>create multiple</a:t>
            </a:r>
            <a:r>
              <a:rPr lang="zh-TW" altLang="en-US" dirty="0" smtClean="0"/>
              <a:t> </a:t>
            </a:r>
            <a:r>
              <a:rPr lang="en-US" dirty="0" smtClean="0"/>
              <a:t>virtual </a:t>
            </a:r>
            <a:r>
              <a:rPr lang="en-US" dirty="0"/>
              <a:t>networks on the same physical hardware.</a:t>
            </a:r>
            <a:endParaRPr lang="en-US" dirty="0" smtClean="0"/>
          </a:p>
          <a:p>
            <a:r>
              <a:rPr lang="en-US" dirty="0" smtClean="0"/>
              <a:t>Encouraging </a:t>
            </a:r>
            <a:r>
              <a:rPr lang="en-US" dirty="0"/>
              <a:t>Network </a:t>
            </a:r>
            <a:r>
              <a:rPr lang="en-US" dirty="0" smtClean="0"/>
              <a:t>Innovation</a:t>
            </a:r>
          </a:p>
          <a:p>
            <a:pPr lvl="1"/>
            <a:r>
              <a:rPr lang="en-US" dirty="0"/>
              <a:t>The isolation that can exist between two virtual networks can be used to create separate domains for production traffic and test traffic.</a:t>
            </a:r>
            <a:endParaRPr lang="en-US" dirty="0" smtClean="0"/>
          </a:p>
          <a:p>
            <a:r>
              <a:rPr lang="en-US" dirty="0"/>
              <a:t>Provisioning of Independent and Diverse </a:t>
            </a:r>
            <a:r>
              <a:rPr lang="en-US" dirty="0" smtClean="0"/>
              <a:t>Networks</a:t>
            </a:r>
          </a:p>
          <a:p>
            <a:pPr lvl="1"/>
            <a:r>
              <a:rPr lang="en-US" dirty="0" smtClean="0"/>
              <a:t>NV deploys packet handling, quality of service (</a:t>
            </a:r>
            <a:r>
              <a:rPr lang="en-US" dirty="0" err="1" smtClean="0"/>
              <a:t>QoS</a:t>
            </a:r>
            <a:r>
              <a:rPr lang="en-US" dirty="0" smtClean="0"/>
              <a:t>) and</a:t>
            </a:r>
            <a:r>
              <a:rPr lang="zh-TW" altLang="en-US" dirty="0" smtClean="0"/>
              <a:t> </a:t>
            </a:r>
            <a:r>
              <a:rPr lang="en-US" dirty="0" smtClean="0"/>
              <a:t>security policies to configure network operations and</a:t>
            </a:r>
            <a:r>
              <a:rPr lang="zh-TW" altLang="en-US" dirty="0" smtClean="0"/>
              <a:t> </a:t>
            </a:r>
            <a:r>
              <a:rPr lang="en-US" dirty="0"/>
              <a:t>behaviors. This configuration </a:t>
            </a:r>
            <a:r>
              <a:rPr lang="en-US" dirty="0">
                <a:solidFill>
                  <a:srgbClr val="C00000"/>
                </a:solidFill>
              </a:rPr>
              <a:t>allows the categorization </a:t>
            </a:r>
            <a:r>
              <a:rPr lang="en-US" dirty="0" smtClean="0">
                <a:solidFill>
                  <a:srgbClr val="C00000"/>
                </a:solidFill>
              </a:rPr>
              <a:t>of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different </a:t>
            </a:r>
            <a:r>
              <a:rPr lang="en-US" dirty="0">
                <a:solidFill>
                  <a:srgbClr val="C00000"/>
                </a:solidFill>
              </a:rPr>
              <a:t>networks based on their services, users </a:t>
            </a:r>
            <a:r>
              <a:rPr lang="en-US" dirty="0" smtClean="0">
                <a:solidFill>
                  <a:srgbClr val="C00000"/>
                </a:solidFill>
              </a:rPr>
              <a:t>and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applications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768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Deployment of agile network capabilities</a:t>
            </a:r>
            <a:endParaRPr lang="en-US" dirty="0"/>
          </a:p>
          <a:p>
            <a:pPr lvl="1"/>
            <a:r>
              <a:rPr lang="en-US" dirty="0"/>
              <a:t>NV allows the integration between legacy and advanced </a:t>
            </a:r>
            <a:r>
              <a:rPr lang="en-US" dirty="0" smtClean="0"/>
              <a:t>networks.</a:t>
            </a:r>
            <a:endParaRPr lang="en-US" dirty="0" smtClean="0"/>
          </a:p>
          <a:p>
            <a:r>
              <a:rPr lang="en-US" dirty="0" smtClean="0"/>
              <a:t>Resource </a:t>
            </a:r>
            <a:r>
              <a:rPr lang="en-US" dirty="0" smtClean="0"/>
              <a:t>Optimization</a:t>
            </a:r>
          </a:p>
          <a:p>
            <a:pPr lvl="1"/>
            <a:r>
              <a:rPr lang="en-US" dirty="0"/>
              <a:t>The dynamic mapping of multiple virtual network nodes to </a:t>
            </a:r>
            <a:r>
              <a:rPr lang="en-US" dirty="0" smtClean="0"/>
              <a:t>the</a:t>
            </a:r>
            <a:r>
              <a:rPr lang="zh-TW" altLang="en-US" dirty="0" smtClean="0"/>
              <a:t> </a:t>
            </a:r>
            <a:r>
              <a:rPr lang="en-US" dirty="0" smtClean="0"/>
              <a:t>physical </a:t>
            </a:r>
            <a:r>
              <a:rPr lang="en-US" dirty="0"/>
              <a:t>substrate ensures that the network hardware </a:t>
            </a:r>
            <a:r>
              <a:rPr lang="en-US" dirty="0" smtClean="0"/>
              <a:t>is</a:t>
            </a:r>
            <a:r>
              <a:rPr lang="zh-TW" altLang="en-US" dirty="0" smtClean="0"/>
              <a:t> </a:t>
            </a:r>
            <a:r>
              <a:rPr lang="en-US" dirty="0" smtClean="0"/>
              <a:t>utilized </a:t>
            </a:r>
            <a:r>
              <a:rPr lang="en-US" dirty="0"/>
              <a:t>up to capacity.</a:t>
            </a:r>
          </a:p>
          <a:p>
            <a:r>
              <a:rPr lang="en-US" dirty="0"/>
              <a:t>Deployment of Distinct Network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deploying </a:t>
            </a:r>
            <a:r>
              <a:rPr lang="en-US" dirty="0"/>
              <a:t>such services in</a:t>
            </a:r>
            <a:r>
              <a:rPr lang="zh-TW" altLang="en-US" dirty="0"/>
              <a:t> </a:t>
            </a:r>
            <a:r>
              <a:rPr lang="en-US" dirty="0"/>
              <a:t>separate virtual networks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2766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Function Virtualization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NFV </a:t>
            </a:r>
            <a:r>
              <a:rPr lang="en-US" dirty="0">
                <a:solidFill>
                  <a:srgbClr val="C00000"/>
                </a:solidFill>
              </a:rPr>
              <a:t>reduces capital expenditures (CAPEX) </a:t>
            </a:r>
            <a:r>
              <a:rPr lang="en-US" dirty="0" smtClean="0">
                <a:solidFill>
                  <a:srgbClr val="C00000"/>
                </a:solidFill>
              </a:rPr>
              <a:t>and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operating </a:t>
            </a:r>
            <a:r>
              <a:rPr lang="en-US" dirty="0">
                <a:solidFill>
                  <a:srgbClr val="C00000"/>
                </a:solidFill>
              </a:rPr>
              <a:t>expenditures (OPEX) </a:t>
            </a:r>
            <a:r>
              <a:rPr lang="en-US" dirty="0"/>
              <a:t>by minimizing the purchase </a:t>
            </a:r>
            <a:r>
              <a:rPr lang="en-US" dirty="0" smtClean="0"/>
              <a:t>of</a:t>
            </a:r>
            <a:r>
              <a:rPr lang="zh-TW" altLang="en-US" dirty="0" smtClean="0"/>
              <a:t> </a:t>
            </a:r>
            <a:r>
              <a:rPr lang="en-US" dirty="0" smtClean="0"/>
              <a:t>dedicated </a:t>
            </a:r>
            <a:r>
              <a:rPr lang="en-US" dirty="0"/>
              <a:t>hardware </a:t>
            </a:r>
            <a:r>
              <a:rPr lang="en-US" dirty="0" smtClean="0"/>
              <a:t>appliances</a:t>
            </a:r>
            <a:r>
              <a:rPr lang="en-US" altLang="zh-TW" dirty="0" smtClean="0"/>
              <a:t>.</a:t>
            </a:r>
          </a:p>
          <a:p>
            <a:r>
              <a:rPr lang="en-US" dirty="0"/>
              <a:t>Virtualization of network </a:t>
            </a:r>
            <a:r>
              <a:rPr lang="en-US" dirty="0" smtClean="0"/>
              <a:t>functions</a:t>
            </a:r>
            <a:r>
              <a:rPr lang="zh-TW" altLang="en-US" dirty="0" smtClean="0"/>
              <a:t> </a:t>
            </a:r>
            <a:r>
              <a:rPr lang="en-US" dirty="0" smtClean="0"/>
              <a:t>enables </a:t>
            </a:r>
            <a:r>
              <a:rPr lang="en-US" dirty="0"/>
              <a:t>fast scale-up or scale-down of various </a:t>
            </a:r>
            <a:r>
              <a:rPr lang="en-US" dirty="0" smtClean="0"/>
              <a:t>network</a:t>
            </a:r>
            <a:r>
              <a:rPr lang="zh-TW" altLang="en-US" dirty="0" smtClean="0"/>
              <a:t> </a:t>
            </a:r>
            <a:r>
              <a:rPr lang="en-US" dirty="0" smtClean="0"/>
              <a:t>services and</a:t>
            </a:r>
            <a:r>
              <a:rPr lang="zh-TW" altLang="en-US" dirty="0" smtClean="0"/>
              <a:t> </a:t>
            </a:r>
            <a:r>
              <a:rPr lang="en-US" dirty="0" smtClean="0"/>
              <a:t>provides </a:t>
            </a:r>
            <a:r>
              <a:rPr lang="en-US" dirty="0"/>
              <a:t>agile delivery of these services using </a:t>
            </a:r>
            <a:r>
              <a:rPr lang="en-US" dirty="0" smtClean="0"/>
              <a:t>a</a:t>
            </a:r>
            <a:r>
              <a:rPr lang="zh-TW" altLang="en-US" dirty="0" smtClean="0"/>
              <a:t> </a:t>
            </a:r>
            <a:r>
              <a:rPr lang="en-US" dirty="0" smtClean="0"/>
              <a:t>software </a:t>
            </a:r>
            <a:r>
              <a:rPr lang="en-US" dirty="0"/>
              <a:t>application running on commercial </a:t>
            </a:r>
            <a:r>
              <a:rPr lang="en-US" dirty="0" smtClean="0"/>
              <a:t>off-the-shelf(COTS</a:t>
            </a:r>
            <a:r>
              <a:rPr lang="en-US" dirty="0"/>
              <a:t>) servers.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3869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NFV and NV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NF can </a:t>
            </a:r>
            <a:r>
              <a:rPr lang="en-US" dirty="0">
                <a:solidFill>
                  <a:srgbClr val="C00000"/>
                </a:solidFill>
              </a:rPr>
              <a:t>be viewed as a </a:t>
            </a:r>
            <a:r>
              <a:rPr lang="en-US" dirty="0" smtClean="0">
                <a:solidFill>
                  <a:srgbClr val="C00000"/>
                </a:solidFill>
              </a:rPr>
              <a:t>tunnel </a:t>
            </a:r>
            <a:r>
              <a:rPr lang="en-US" dirty="0" smtClean="0"/>
              <a:t>connecting </a:t>
            </a:r>
            <a:r>
              <a:rPr lang="en-US" dirty="0"/>
              <a:t>any two domains in a network. Therefore, </a:t>
            </a:r>
            <a:r>
              <a:rPr lang="en-US" dirty="0" smtClean="0"/>
              <a:t>it eliminates </a:t>
            </a:r>
            <a:r>
              <a:rPr lang="en-US" dirty="0"/>
              <a:t>the physical </a:t>
            </a:r>
            <a:r>
              <a:rPr lang="en-US" dirty="0" smtClean="0"/>
              <a:t>wiring for </a:t>
            </a:r>
            <a:r>
              <a:rPr lang="en-US" dirty="0"/>
              <a:t>each domain connection </a:t>
            </a:r>
            <a:r>
              <a:rPr lang="en-US" dirty="0" smtClean="0"/>
              <a:t>and replaces </a:t>
            </a:r>
            <a:r>
              <a:rPr lang="en-US" dirty="0"/>
              <a:t>it with a virtualized infrastructure</a:t>
            </a:r>
            <a:r>
              <a:rPr lang="en-US" dirty="0" smtClean="0"/>
              <a:t>.</a:t>
            </a:r>
          </a:p>
          <a:p>
            <a:r>
              <a:rPr lang="en-US" dirty="0"/>
              <a:t>NFV deploys </a:t>
            </a:r>
            <a:r>
              <a:rPr lang="en-US" dirty="0" smtClean="0"/>
              <a:t>services on it(tunne</a:t>
            </a:r>
            <a:r>
              <a:rPr lang="en-US" dirty="0"/>
              <a:t>l</a:t>
            </a:r>
            <a:r>
              <a:rPr lang="en-US" dirty="0" smtClean="0"/>
              <a:t>). </a:t>
            </a:r>
            <a:r>
              <a:rPr lang="en-US" dirty="0"/>
              <a:t>NFV virtualizes the functions from layer 4 (L4) till </a:t>
            </a:r>
            <a:r>
              <a:rPr lang="en-US" dirty="0" smtClean="0"/>
              <a:t>layer 7 </a:t>
            </a:r>
            <a:r>
              <a:rPr lang="en-US" dirty="0"/>
              <a:t>(L7) such as load balancing and firewalls.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2853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NFV and SDN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SDN and NFV are complementary technologies; they do </a:t>
            </a:r>
            <a:r>
              <a:rPr lang="en-US" dirty="0" smtClean="0"/>
              <a:t>not depend </a:t>
            </a:r>
            <a:r>
              <a:rPr lang="en-US" dirty="0"/>
              <a:t>on each other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96" y="2538274"/>
            <a:ext cx="7999304" cy="33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5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2"/>
            <a:ext cx="3848350" cy="465614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600202"/>
            <a:ext cx="3099747" cy="484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62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</a:t>
            </a:r>
            <a:r>
              <a:rPr lang="en-US" dirty="0" smtClean="0"/>
              <a:t>Challenges And Existing Solutions</a:t>
            </a:r>
            <a:endParaRPr 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374" y="1600200"/>
            <a:ext cx="4815251" cy="452596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8948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Reliability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zh-TW" altLang="en-US" dirty="0" smtClean="0"/>
              <a:t> </a:t>
            </a:r>
            <a:r>
              <a:rPr lang="en-US" dirty="0" smtClean="0"/>
              <a:t>centralized </a:t>
            </a:r>
            <a:r>
              <a:rPr lang="en-US" dirty="0"/>
              <a:t>controller architecture (SDN) and in the absence </a:t>
            </a:r>
            <a:r>
              <a:rPr lang="en-US" dirty="0" smtClean="0"/>
              <a:t>of</a:t>
            </a:r>
            <a:r>
              <a:rPr lang="zh-TW" altLang="en-US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stand-by controller, only one central controller is in </a:t>
            </a:r>
            <a:r>
              <a:rPr lang="en-US" dirty="0" smtClean="0"/>
              <a:t>charge</a:t>
            </a:r>
            <a:r>
              <a:rPr lang="zh-TW" altLang="en-US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 whole network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single point of </a:t>
            </a:r>
            <a:r>
              <a:rPr lang="en-US" dirty="0" smtClean="0"/>
              <a:t>failure</a:t>
            </a:r>
            <a:r>
              <a:rPr lang="en-US" altLang="zh-TW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case of path/link failure, the SDN controller should have </a:t>
            </a:r>
            <a:r>
              <a:rPr lang="en-US" dirty="0" smtClean="0"/>
              <a:t>the</a:t>
            </a:r>
            <a:r>
              <a:rPr lang="zh-TW" altLang="en-US" dirty="0" smtClean="0"/>
              <a:t> </a:t>
            </a:r>
            <a:r>
              <a:rPr lang="en-US" dirty="0" smtClean="0"/>
              <a:t>ability </a:t>
            </a:r>
            <a:r>
              <a:rPr lang="en-US" dirty="0"/>
              <a:t>to support </a:t>
            </a:r>
            <a:r>
              <a:rPr lang="en-US" dirty="0">
                <a:solidFill>
                  <a:srgbClr val="C00000"/>
                </a:solidFill>
              </a:rPr>
              <a:t>multiple-path solutions </a:t>
            </a:r>
            <a:r>
              <a:rPr lang="en-US" dirty="0"/>
              <a:t>or </a:t>
            </a:r>
            <a:r>
              <a:rPr lang="en-US" dirty="0">
                <a:solidFill>
                  <a:srgbClr val="C00000"/>
                </a:solidFill>
              </a:rPr>
              <a:t>fast </a:t>
            </a:r>
            <a:r>
              <a:rPr lang="en-US" dirty="0" smtClean="0">
                <a:solidFill>
                  <a:srgbClr val="C00000"/>
                </a:solidFill>
              </a:rPr>
              <a:t>traffic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rerouting </a:t>
            </a:r>
            <a:r>
              <a:rPr lang="en-US" dirty="0"/>
              <a:t>into active links</a:t>
            </a:r>
            <a:r>
              <a:rPr lang="en-US" dirty="0" smtClean="0"/>
              <a:t>.</a:t>
            </a:r>
          </a:p>
          <a:p>
            <a:r>
              <a:rPr lang="en-US" dirty="0"/>
              <a:t>If the controller supports technologies such as </a:t>
            </a:r>
            <a:r>
              <a:rPr lang="en-US" dirty="0">
                <a:solidFill>
                  <a:srgbClr val="C00000"/>
                </a:solidFill>
              </a:rPr>
              <a:t>Virtual </a:t>
            </a:r>
            <a:r>
              <a:rPr lang="en-US" dirty="0" smtClean="0">
                <a:solidFill>
                  <a:srgbClr val="C00000"/>
                </a:solidFill>
              </a:rPr>
              <a:t>Router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Redundancy </a:t>
            </a:r>
            <a:r>
              <a:rPr lang="en-US" dirty="0">
                <a:solidFill>
                  <a:srgbClr val="C00000"/>
                </a:solidFill>
              </a:rPr>
              <a:t>Protocol (VRRP)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Multi-Chassis </a:t>
            </a:r>
            <a:r>
              <a:rPr lang="en-US" dirty="0" smtClean="0">
                <a:solidFill>
                  <a:srgbClr val="C00000"/>
                </a:solidFill>
              </a:rPr>
              <a:t>Link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Aggregation </a:t>
            </a:r>
            <a:r>
              <a:rPr lang="en-US" dirty="0">
                <a:solidFill>
                  <a:srgbClr val="C00000"/>
                </a:solidFill>
              </a:rPr>
              <a:t>Group (MC-LAG)</a:t>
            </a:r>
            <a:r>
              <a:rPr lang="en-US" dirty="0"/>
              <a:t>, these might contribute </a:t>
            </a:r>
            <a:r>
              <a:rPr lang="en-US" dirty="0" smtClean="0"/>
              <a:t>to</a:t>
            </a:r>
            <a:r>
              <a:rPr lang="zh-TW" altLang="en-US" dirty="0" smtClean="0"/>
              <a:t> </a:t>
            </a:r>
            <a:r>
              <a:rPr lang="en-US" dirty="0" smtClean="0"/>
              <a:t>increasing </a:t>
            </a:r>
            <a:r>
              <a:rPr lang="en-US" dirty="0"/>
              <a:t>network availability.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9740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case of controller failure, </a:t>
            </a:r>
            <a:r>
              <a:rPr lang="en-US" dirty="0" smtClean="0"/>
              <a:t>it</a:t>
            </a:r>
            <a:r>
              <a:rPr lang="zh-TW" altLang="en-US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important that the controller can </a:t>
            </a:r>
            <a:r>
              <a:rPr lang="en-US" dirty="0">
                <a:solidFill>
                  <a:srgbClr val="C00000"/>
                </a:solidFill>
              </a:rPr>
              <a:t>enable clustering of two </a:t>
            </a:r>
            <a:r>
              <a:rPr lang="en-US" dirty="0" smtClean="0">
                <a:solidFill>
                  <a:srgbClr val="C00000"/>
                </a:solidFill>
              </a:rPr>
              <a:t>or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more </a:t>
            </a:r>
            <a:r>
              <a:rPr lang="en-US" dirty="0">
                <a:solidFill>
                  <a:srgbClr val="C00000"/>
                </a:solidFill>
              </a:rPr>
              <a:t>SDN controllers in an active stand-by </a:t>
            </a:r>
            <a:r>
              <a:rPr lang="en-US" dirty="0" smtClean="0">
                <a:solidFill>
                  <a:srgbClr val="C00000"/>
                </a:solidFill>
              </a:rPr>
              <a:t>mode</a:t>
            </a:r>
            <a:r>
              <a:rPr lang="en-US" dirty="0" smtClean="0"/>
              <a:t>;</a:t>
            </a:r>
            <a:endParaRPr lang="en-US" dirty="0"/>
          </a:p>
          <a:p>
            <a:pPr lvl="1"/>
            <a:r>
              <a:rPr lang="en-US" dirty="0"/>
              <a:t>memory </a:t>
            </a:r>
            <a:r>
              <a:rPr lang="en-US" dirty="0" smtClean="0"/>
              <a:t>synchronization</a:t>
            </a:r>
            <a:r>
              <a:rPr lang="en-US" dirty="0"/>
              <a:t>[46</a:t>
            </a:r>
            <a:r>
              <a:rPr lang="en-US" dirty="0" smtClean="0"/>
              <a:t>]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Solutions: [</a:t>
            </a:r>
            <a:r>
              <a:rPr lang="en-US" altLang="zh-TW" dirty="0" smtClean="0"/>
              <a:t>23]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6441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Scalability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>
                <a:solidFill>
                  <a:srgbClr val="C00000"/>
                </a:solidFill>
              </a:rPr>
              <a:t>complexity of defining standard </a:t>
            </a:r>
            <a:r>
              <a:rPr lang="en-US" dirty="0" smtClean="0">
                <a:solidFill>
                  <a:srgbClr val="C00000"/>
                </a:solidFill>
              </a:rPr>
              <a:t>APIs </a:t>
            </a:r>
            <a:r>
              <a:rPr lang="en-US" dirty="0" smtClean="0"/>
              <a:t>between </a:t>
            </a:r>
            <a:r>
              <a:rPr lang="en-US" dirty="0"/>
              <a:t>both planes, scalability limitations may arise</a:t>
            </a:r>
            <a:r>
              <a:rPr lang="en-US" dirty="0" smtClean="0"/>
              <a:t>.</a:t>
            </a:r>
          </a:p>
          <a:p>
            <a:r>
              <a:rPr lang="en-US" dirty="0" err="1"/>
              <a:t>Voellmy</a:t>
            </a:r>
            <a:r>
              <a:rPr lang="en-US" dirty="0"/>
              <a:t> et al. [50] concluded that “when the network </a:t>
            </a:r>
            <a:r>
              <a:rPr lang="en-US" dirty="0" smtClean="0"/>
              <a:t>scales up </a:t>
            </a:r>
            <a:r>
              <a:rPr lang="en-US" dirty="0"/>
              <a:t>in the number of switches and the number of end hosts, </a:t>
            </a:r>
            <a:r>
              <a:rPr lang="en-US" dirty="0" smtClean="0">
                <a:solidFill>
                  <a:srgbClr val="C00000"/>
                </a:solidFill>
              </a:rPr>
              <a:t>the SDN </a:t>
            </a:r>
            <a:r>
              <a:rPr lang="en-US" dirty="0">
                <a:solidFill>
                  <a:srgbClr val="C00000"/>
                </a:solidFill>
              </a:rPr>
              <a:t>controller can become a key </a:t>
            </a:r>
            <a:r>
              <a:rPr lang="en-US" dirty="0" smtClean="0">
                <a:solidFill>
                  <a:srgbClr val="C00000"/>
                </a:solidFill>
              </a:rPr>
              <a:t>bottleneck</a:t>
            </a:r>
            <a:r>
              <a:rPr lang="en-US" dirty="0" smtClean="0"/>
              <a:t>”.</a:t>
            </a:r>
          </a:p>
          <a:p>
            <a:r>
              <a:rPr lang="en-US" dirty="0"/>
              <a:t>In addition to </a:t>
            </a:r>
            <a:r>
              <a:rPr lang="en-US" dirty="0">
                <a:solidFill>
                  <a:srgbClr val="C00000"/>
                </a:solidFill>
              </a:rPr>
              <a:t>controller </a:t>
            </a:r>
            <a:r>
              <a:rPr lang="en-US" dirty="0" smtClean="0">
                <a:solidFill>
                  <a:srgbClr val="C00000"/>
                </a:solidFill>
              </a:rPr>
              <a:t>overload</a:t>
            </a:r>
            <a:r>
              <a:rPr lang="en-US" dirty="0" smtClean="0"/>
              <a:t>, the </a:t>
            </a:r>
            <a:r>
              <a:rPr lang="en-US" dirty="0">
                <a:solidFill>
                  <a:srgbClr val="C00000"/>
                </a:solidFill>
              </a:rPr>
              <a:t>flow-setup process </a:t>
            </a:r>
            <a:r>
              <a:rPr lang="en-US" dirty="0"/>
              <a:t>may impose limitations on </a:t>
            </a:r>
            <a:r>
              <a:rPr lang="en-US" dirty="0" smtClean="0"/>
              <a:t>network scalability.</a:t>
            </a:r>
          </a:p>
          <a:p>
            <a:pPr lvl="1"/>
            <a:r>
              <a:rPr lang="en-US" dirty="0"/>
              <a:t>A packet arrives at a switch and does not match any </a:t>
            </a:r>
            <a:r>
              <a:rPr lang="en-US" dirty="0" smtClean="0"/>
              <a:t>flow entry.</a:t>
            </a:r>
          </a:p>
          <a:p>
            <a:pPr lvl="1"/>
            <a:r>
              <a:rPr lang="en-US" dirty="0"/>
              <a:t>The switch sends a request to the controller to </a:t>
            </a:r>
            <a:r>
              <a:rPr lang="en-US" dirty="0" smtClean="0"/>
              <a:t>get instructions </a:t>
            </a:r>
            <a:r>
              <a:rPr lang="en-US" dirty="0"/>
              <a:t>on how to forward the packet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4520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</a:t>
            </a:r>
            <a:r>
              <a:rPr lang="en-US" dirty="0"/>
              <a:t>controller sends a new flow entry with </a:t>
            </a:r>
            <a:r>
              <a:rPr lang="en-US" dirty="0" smtClean="0"/>
              <a:t>new forwarding </a:t>
            </a:r>
            <a:r>
              <a:rPr lang="en-US" dirty="0"/>
              <a:t>rules back to the </a:t>
            </a:r>
            <a:r>
              <a:rPr lang="en-US" dirty="0" smtClean="0"/>
              <a:t>switch.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switch updates its entries in the flow table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C00000"/>
                </a:solidFill>
              </a:rPr>
              <a:t>Flow-setup delays </a:t>
            </a:r>
            <a:r>
              <a:rPr lang="en-US" dirty="0"/>
              <a:t>may pose a challenge to </a:t>
            </a:r>
            <a:r>
              <a:rPr lang="en-US" dirty="0" smtClean="0"/>
              <a:t>network scalability.</a:t>
            </a:r>
          </a:p>
          <a:p>
            <a:r>
              <a:rPr lang="en-US" dirty="0" smtClean="0"/>
              <a:t>Solutions: [34][35][54-58][50]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8422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Performance </a:t>
            </a:r>
            <a:r>
              <a:rPr lang="en-US" dirty="0"/>
              <a:t>under Latency Constraints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Flow-setup </a:t>
            </a:r>
            <a:r>
              <a:rPr lang="en-US" dirty="0">
                <a:solidFill>
                  <a:srgbClr val="C00000"/>
                </a:solidFill>
              </a:rPr>
              <a:t>time</a:t>
            </a:r>
            <a:r>
              <a:rPr lang="en-US" dirty="0"/>
              <a:t>, and </a:t>
            </a:r>
            <a:r>
              <a:rPr lang="en-US" dirty="0" smtClean="0">
                <a:solidFill>
                  <a:srgbClr val="C00000"/>
                </a:solidFill>
              </a:rPr>
              <a:t>the number </a:t>
            </a:r>
            <a:r>
              <a:rPr lang="en-US" dirty="0">
                <a:solidFill>
                  <a:srgbClr val="C00000"/>
                </a:solidFill>
              </a:rPr>
              <a:t>of flows per second that the controller can </a:t>
            </a:r>
            <a:r>
              <a:rPr lang="en-US" dirty="0" smtClean="0">
                <a:solidFill>
                  <a:srgbClr val="C00000"/>
                </a:solidFill>
              </a:rPr>
              <a:t>handle </a:t>
            </a:r>
            <a:r>
              <a:rPr lang="en-US" dirty="0" smtClean="0"/>
              <a:t>[46].</a:t>
            </a:r>
          </a:p>
          <a:p>
            <a:r>
              <a:rPr lang="en-US" dirty="0"/>
              <a:t>There are two ways to setup a flow: proactive </a:t>
            </a:r>
            <a:r>
              <a:rPr lang="en-US" dirty="0" smtClean="0"/>
              <a:t>and </a:t>
            </a:r>
            <a:r>
              <a:rPr lang="en-US" dirty="0"/>
              <a:t>reactive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mode(</a:t>
            </a:r>
            <a:r>
              <a:rPr lang="en-US" dirty="0"/>
              <a:t>proactive</a:t>
            </a:r>
            <a:r>
              <a:rPr lang="en-US" dirty="0" smtClean="0"/>
              <a:t>) </a:t>
            </a:r>
            <a:r>
              <a:rPr lang="en-US" dirty="0"/>
              <a:t>has negligible </a:t>
            </a:r>
            <a:r>
              <a:rPr lang="en-US" dirty="0" smtClean="0"/>
              <a:t>delay.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eactive </a:t>
            </a:r>
            <a:r>
              <a:rPr lang="en-US" dirty="0"/>
              <a:t>flow-setup time </a:t>
            </a:r>
            <a:r>
              <a:rPr lang="en-US" dirty="0"/>
              <a:t>is the</a:t>
            </a:r>
            <a:r>
              <a:rPr lang="en-US" dirty="0"/>
              <a:t> </a:t>
            </a:r>
            <a:r>
              <a:rPr lang="en-US" dirty="0"/>
              <a:t>sum of the processing time in the controller and </a:t>
            </a:r>
            <a:r>
              <a:rPr lang="en-US" dirty="0"/>
              <a:t>the time </a:t>
            </a:r>
            <a:r>
              <a:rPr lang="en-US" dirty="0"/>
              <a:t>for updating the switch as the flow </a:t>
            </a:r>
            <a:r>
              <a:rPr lang="en-US" dirty="0" smtClean="0"/>
              <a:t>changes.[59][60]</a:t>
            </a:r>
          </a:p>
          <a:p>
            <a:r>
              <a:rPr lang="en-US" dirty="0" smtClean="0"/>
              <a:t>Solutions:</a:t>
            </a:r>
          </a:p>
          <a:p>
            <a:pPr lvl="1"/>
            <a:r>
              <a:rPr lang="en-US" dirty="0" smtClean="0"/>
              <a:t> I/O</a:t>
            </a:r>
            <a:r>
              <a:rPr lang="zh-TW" altLang="en-US" dirty="0" smtClean="0"/>
              <a:t> </a:t>
            </a:r>
            <a:r>
              <a:rPr lang="en-US" altLang="zh-TW" dirty="0" smtClean="0"/>
              <a:t>batching</a:t>
            </a:r>
            <a:r>
              <a:rPr lang="en-US" dirty="0" smtClean="0"/>
              <a:t> [60]</a:t>
            </a:r>
          </a:p>
          <a:p>
            <a:pPr lvl="1"/>
            <a:r>
              <a:rPr lang="en-US" dirty="0" smtClean="0"/>
              <a:t>Two basic parameter: input batching threshold(IBT)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pending raw-packet threshold(PRT)</a:t>
            </a:r>
            <a:r>
              <a:rPr lang="en-US" dirty="0" smtClean="0"/>
              <a:t>[65]</a:t>
            </a:r>
            <a:r>
              <a:rPr lang="en-US" altLang="zh-TW" dirty="0" smtClean="0"/>
              <a:t>[66]</a:t>
            </a:r>
            <a:endParaRPr lang="en-US" altLang="zh-TW" dirty="0"/>
          </a:p>
          <a:p>
            <a:pPr lvl="1"/>
            <a:r>
              <a:rPr lang="en-US" altLang="zh-TW" dirty="0" smtClean="0"/>
              <a:t>[50]</a:t>
            </a:r>
            <a:endParaRPr lang="en-US" dirty="0" smtClean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9893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Controlling </a:t>
            </a:r>
            <a:r>
              <a:rPr lang="en-US" dirty="0"/>
              <a:t>the Data Path between the ASIC and the </a:t>
            </a:r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OpenFlow</a:t>
            </a:r>
            <a:r>
              <a:rPr lang="en-US" dirty="0"/>
              <a:t> counters and the logic to support them </a:t>
            </a:r>
            <a:r>
              <a:rPr lang="en-US" dirty="0" smtClean="0"/>
              <a:t>add significant </a:t>
            </a:r>
            <a:r>
              <a:rPr lang="en-US" dirty="0"/>
              <a:t>ASIC complexity and area and place more </a:t>
            </a:r>
            <a:r>
              <a:rPr lang="en-US" dirty="0" smtClean="0"/>
              <a:t>burdens on </a:t>
            </a:r>
            <a:r>
              <a:rPr lang="en-US" dirty="0"/>
              <a:t>the CPU [63, 67, 68</a:t>
            </a:r>
            <a:r>
              <a:rPr lang="en-US" dirty="0" smtClean="0"/>
              <a:t>].</a:t>
            </a:r>
          </a:p>
          <a:p>
            <a:r>
              <a:rPr lang="en-US" dirty="0"/>
              <a:t>As is well known, switches have a CPU to manage the </a:t>
            </a:r>
            <a:r>
              <a:rPr lang="en-US" dirty="0" smtClean="0"/>
              <a:t>ASICs, but </a:t>
            </a:r>
            <a:r>
              <a:rPr lang="en-US" dirty="0"/>
              <a:t>the bandwidth between the two is limited [67]. </a:t>
            </a:r>
            <a:r>
              <a:rPr lang="en-US" dirty="0" smtClean="0"/>
              <a:t>Therefore, </a:t>
            </a:r>
            <a:r>
              <a:rPr lang="en-US" dirty="0" smtClean="0">
                <a:solidFill>
                  <a:srgbClr val="C00000"/>
                </a:solidFill>
              </a:rPr>
              <a:t>storing </a:t>
            </a:r>
            <a:r>
              <a:rPr lang="en-US" dirty="0">
                <a:solidFill>
                  <a:srgbClr val="C00000"/>
                </a:solidFill>
              </a:rPr>
              <a:t>the counters in the CPU and DRAM instead of in </a:t>
            </a:r>
            <a:r>
              <a:rPr lang="en-US" dirty="0" smtClean="0">
                <a:solidFill>
                  <a:srgbClr val="C00000"/>
                </a:solidFill>
              </a:rPr>
              <a:t>the ASIC </a:t>
            </a:r>
            <a:r>
              <a:rPr lang="en-US" dirty="0">
                <a:solidFill>
                  <a:srgbClr val="C00000"/>
                </a:solidFill>
              </a:rPr>
              <a:t>would simplify the path from the counters to </a:t>
            </a:r>
            <a:r>
              <a:rPr lang="en-US" dirty="0" smtClean="0">
                <a:solidFill>
                  <a:srgbClr val="C00000"/>
                </a:solidFill>
              </a:rPr>
              <a:t>the controller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minimize the overhead on the controller </a:t>
            </a:r>
            <a:r>
              <a:rPr lang="en-US" dirty="0" smtClean="0">
                <a:solidFill>
                  <a:srgbClr val="C00000"/>
                </a:solidFill>
              </a:rPr>
              <a:t>to access </a:t>
            </a:r>
            <a:r>
              <a:rPr lang="en-US" dirty="0">
                <a:solidFill>
                  <a:srgbClr val="C00000"/>
                </a:solidFill>
              </a:rPr>
              <a:t>these counters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Solutions: [67]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2890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Use </a:t>
            </a:r>
            <a:r>
              <a:rPr lang="en-US" dirty="0"/>
              <a:t>of Low-Level Interfaces </a:t>
            </a:r>
            <a:r>
              <a:rPr lang="en-US" dirty="0" smtClean="0"/>
              <a:t>between the </a:t>
            </a:r>
            <a:r>
              <a:rPr lang="en-US" dirty="0"/>
              <a:t>Controller </a:t>
            </a:r>
            <a:r>
              <a:rPr lang="en-US" dirty="0" smtClean="0"/>
              <a:t>and the </a:t>
            </a:r>
            <a:r>
              <a:rPr lang="en-US" dirty="0"/>
              <a:t>Network Device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SDN simplifies network management by </a:t>
            </a:r>
            <a:r>
              <a:rPr lang="en-US" dirty="0" smtClean="0"/>
              <a:t>developing control </a:t>
            </a:r>
            <a:r>
              <a:rPr lang="en-US" dirty="0"/>
              <a:t>applications with simple interfaces to determine </a:t>
            </a:r>
            <a:r>
              <a:rPr lang="en-US" dirty="0" smtClean="0"/>
              <a:t>high-level network </a:t>
            </a:r>
            <a:r>
              <a:rPr lang="en-US" dirty="0"/>
              <a:t>policies, the </a:t>
            </a:r>
            <a:r>
              <a:rPr lang="en-US" dirty="0">
                <a:solidFill>
                  <a:srgbClr val="C00000"/>
                </a:solidFill>
              </a:rPr>
              <a:t>underlying SDN framework </a:t>
            </a:r>
            <a:r>
              <a:rPr lang="en-US" dirty="0" smtClean="0">
                <a:solidFill>
                  <a:srgbClr val="C00000"/>
                </a:solidFill>
              </a:rPr>
              <a:t>needs to </a:t>
            </a:r>
            <a:r>
              <a:rPr lang="en-US" dirty="0">
                <a:solidFill>
                  <a:srgbClr val="C00000"/>
                </a:solidFill>
              </a:rPr>
              <a:t>translate these policies into low-level switch </a:t>
            </a:r>
            <a:r>
              <a:rPr lang="en-US" dirty="0" smtClean="0">
                <a:solidFill>
                  <a:srgbClr val="C00000"/>
                </a:solidFill>
              </a:rPr>
              <a:t>configurations[69]</a:t>
            </a:r>
            <a:r>
              <a:rPr lang="en-US" dirty="0" smtClean="0"/>
              <a:t>.</a:t>
            </a:r>
          </a:p>
          <a:p>
            <a:r>
              <a:rPr lang="en-US" dirty="0"/>
              <a:t>[71] proposes FML, a high-level programming language consisting of operators that allow or deny flows while coordinating the flows through firewalls and maintaining </a:t>
            </a:r>
            <a:r>
              <a:rPr lang="en-US" dirty="0" err="1"/>
              <a:t>QoS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Solutions: [70][71]</a:t>
            </a: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595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Controller </a:t>
            </a:r>
            <a:r>
              <a:rPr lang="en-US" dirty="0"/>
              <a:t>Placement Problem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controller placement problem influences every aspect of </a:t>
            </a:r>
            <a:r>
              <a:rPr lang="en-US" dirty="0" smtClean="0"/>
              <a:t>a decoupled </a:t>
            </a:r>
            <a:r>
              <a:rPr lang="en-US" dirty="0"/>
              <a:t>control plane, from flow-setup latencies to </a:t>
            </a:r>
            <a:r>
              <a:rPr lang="en-US" dirty="0" smtClean="0"/>
              <a:t>network reliability</a:t>
            </a:r>
            <a:r>
              <a:rPr lang="en-US" dirty="0"/>
              <a:t>, to fault tolerance, and finally to </a:t>
            </a:r>
            <a:r>
              <a:rPr lang="en-US" dirty="0" smtClean="0"/>
              <a:t>performance metrics.</a:t>
            </a:r>
          </a:p>
          <a:p>
            <a:r>
              <a:rPr lang="en-US" dirty="0" smtClean="0"/>
              <a:t>Solutions: [74][75][73]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3082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Security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SDN security risks emerge from the absence of integration with existing security technologies and the inability to poke around every packet</a:t>
            </a:r>
            <a:r>
              <a:rPr lang="en-US" dirty="0" smtClean="0"/>
              <a:t>.</a:t>
            </a:r>
          </a:p>
          <a:p>
            <a:r>
              <a:rPr lang="en-US" dirty="0"/>
              <a:t>Increasing SDN security requires from the controller </a:t>
            </a:r>
            <a:r>
              <a:rPr lang="en-US" dirty="0" smtClean="0"/>
              <a:t>the ability </a:t>
            </a:r>
            <a:r>
              <a:rPr lang="en-US" dirty="0"/>
              <a:t>to </a:t>
            </a:r>
            <a:r>
              <a:rPr lang="en-US" dirty="0">
                <a:solidFill>
                  <a:srgbClr val="C00000"/>
                </a:solidFill>
              </a:rPr>
              <a:t>support the authentication and authorization </a:t>
            </a:r>
            <a:r>
              <a:rPr lang="en-US" dirty="0" smtClean="0"/>
              <a:t>classes of </a:t>
            </a:r>
            <a:r>
              <a:rPr lang="en-US" dirty="0"/>
              <a:t>the network’s administrators</a:t>
            </a:r>
            <a:r>
              <a:rPr lang="en-US" dirty="0" smtClean="0"/>
              <a:t>.</a:t>
            </a:r>
          </a:p>
          <a:p>
            <a:r>
              <a:rPr lang="en-US" dirty="0"/>
              <a:t>Additional security-aware solutions are the </a:t>
            </a:r>
            <a:r>
              <a:rPr lang="en-US" dirty="0">
                <a:solidFill>
                  <a:srgbClr val="C00000"/>
                </a:solidFill>
              </a:rPr>
              <a:t>implementation of an </a:t>
            </a:r>
            <a:r>
              <a:rPr lang="en-US" dirty="0">
                <a:solidFill>
                  <a:srgbClr val="C00000"/>
                </a:solidFill>
              </a:rPr>
              <a:t>intelligent access control list (ACL) in the controller to filter packets </a:t>
            </a:r>
            <a:r>
              <a:rPr lang="en-US" dirty="0"/>
              <a:t>and complete isolation between the tenants sharing the infrastructure.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657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SDN/</a:t>
            </a:r>
            <a:r>
              <a:rPr lang="en-US" dirty="0" err="1" smtClean="0"/>
              <a:t>OpenFlow</a:t>
            </a:r>
            <a:endParaRPr lang="en-US" dirty="0" smtClean="0"/>
          </a:p>
          <a:p>
            <a:r>
              <a:rPr lang="en-US" dirty="0" smtClean="0"/>
              <a:t>NFV</a:t>
            </a:r>
          </a:p>
          <a:p>
            <a:r>
              <a:rPr lang="en-US" dirty="0"/>
              <a:t>SDN Challenges And Existing Solutions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45344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controller should be able to alert </a:t>
            </a:r>
            <a:r>
              <a:rPr lang="en-US" dirty="0" smtClean="0"/>
              <a:t>the administrators </a:t>
            </a:r>
            <a:r>
              <a:rPr lang="en-US" dirty="0"/>
              <a:t>in case of any sudden attack and to limit </a:t>
            </a:r>
            <a:r>
              <a:rPr lang="en-US" dirty="0" smtClean="0"/>
              <a:t>control communication </a:t>
            </a:r>
            <a:r>
              <a:rPr lang="en-US" dirty="0"/>
              <a:t>during an attack [46].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8424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心得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r>
              <a:rPr lang="zh-TW" altLang="en-US" dirty="0" smtClean="0"/>
              <a:t>論文不適合報告。</a:t>
            </a:r>
            <a:endParaRPr lang="en-US" altLang="zh-TW" dirty="0" smtClean="0"/>
          </a:p>
          <a:p>
            <a:r>
              <a:rPr lang="zh-TW" altLang="en-US" dirty="0" smtClean="0"/>
              <a:t>從蠻多方面去思考會帶來的問題，可以提供要寫論文的人，找到自己寫解決的問題，及提供了一些論文的解決方法，可以針對自己想要處理的問題去研讀那些論文。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10180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050" dirty="0"/>
              <a:t>[1] Anderson, T., Peterson, L., </a:t>
            </a:r>
            <a:r>
              <a:rPr lang="en-US" sz="1050" dirty="0" err="1"/>
              <a:t>Shenker</a:t>
            </a:r>
            <a:r>
              <a:rPr lang="en-US" sz="1050" dirty="0"/>
              <a:t>, S., Turner, J., "Overcoming </a:t>
            </a:r>
            <a:r>
              <a:rPr lang="en-US" sz="1050" dirty="0" smtClean="0"/>
              <a:t>the Internet </a:t>
            </a:r>
            <a:r>
              <a:rPr lang="en-US" sz="1050" dirty="0"/>
              <a:t>Impasse through Virtualization." Computer, vol. 38, no. 4: </a:t>
            </a:r>
            <a:r>
              <a:rPr lang="en-US" sz="1050" dirty="0" smtClean="0"/>
              <a:t>34–41</a:t>
            </a:r>
            <a:r>
              <a:rPr lang="en-US" sz="1050" dirty="0"/>
              <a:t>, 2005.</a:t>
            </a:r>
          </a:p>
          <a:p>
            <a:r>
              <a:rPr lang="en-US" sz="1050" dirty="0"/>
              <a:t>[2] HP, "Deliver HP Virtual Application Networks</a:t>
            </a:r>
            <a:r>
              <a:rPr lang="en-US" sz="1050" dirty="0" smtClean="0"/>
              <a:t>,“ http</a:t>
            </a:r>
            <a:r>
              <a:rPr lang="en-US" sz="1050" dirty="0"/>
              <a:t>://</a:t>
            </a:r>
            <a:r>
              <a:rPr lang="en-US" sz="1050" dirty="0" smtClean="0"/>
              <a:t>h17007.www1.hp.com/docs/interopny/4AA4-3872ENW.pdf,2012</a:t>
            </a:r>
            <a:r>
              <a:rPr lang="en-US" sz="1050" dirty="0"/>
              <a:t>.</a:t>
            </a:r>
          </a:p>
          <a:p>
            <a:r>
              <a:rPr lang="en-US" sz="1050" dirty="0"/>
              <a:t>[3] HP, "Realizing the Power of SDN with HP Virtual </a:t>
            </a:r>
            <a:r>
              <a:rPr lang="en-US" sz="1050" dirty="0" smtClean="0"/>
              <a:t>Application Networks,“ http</a:t>
            </a:r>
            <a:r>
              <a:rPr lang="en-US" sz="1050" dirty="0"/>
              <a:t>://</a:t>
            </a:r>
            <a:r>
              <a:rPr lang="en-US" sz="1050" dirty="0" smtClean="0"/>
              <a:t>h17007.www1.hp.com/docs/interopny/4AA4-3871ENW.pdf</a:t>
            </a:r>
            <a:r>
              <a:rPr lang="en-US" sz="1050" dirty="0"/>
              <a:t>, 2012.</a:t>
            </a:r>
          </a:p>
          <a:p>
            <a:r>
              <a:rPr lang="en-US" sz="1050" dirty="0"/>
              <a:t>[4] Brocade Communications Systems, “Network Transformation </a:t>
            </a:r>
            <a:r>
              <a:rPr lang="en-US" sz="1050" dirty="0" smtClean="0"/>
              <a:t>with Software-Defined </a:t>
            </a:r>
            <a:r>
              <a:rPr lang="en-US" sz="1050" dirty="0"/>
              <a:t>Networking and Ethernet Fabrics,” California, </a:t>
            </a:r>
            <a:r>
              <a:rPr lang="en-US" sz="1050" dirty="0" err="1" smtClean="0"/>
              <a:t>USA,http</a:t>
            </a:r>
            <a:r>
              <a:rPr lang="en-US" sz="1050" dirty="0"/>
              <a:t>://</a:t>
            </a:r>
            <a:r>
              <a:rPr lang="en-US" sz="1050" dirty="0" smtClean="0"/>
              <a:t>www.brocade.com/downloads/documents/positioningpapers/network-transformation-sdn-wp.pdf</a:t>
            </a:r>
            <a:r>
              <a:rPr lang="en-US" sz="1050" dirty="0"/>
              <a:t>, 2012.</a:t>
            </a:r>
          </a:p>
          <a:p>
            <a:r>
              <a:rPr lang="en-US" sz="1050" dirty="0"/>
              <a:t>[5] Xia, W.F., </a:t>
            </a:r>
            <a:r>
              <a:rPr lang="en-US" sz="1050" dirty="0" err="1"/>
              <a:t>Foh</a:t>
            </a:r>
            <a:r>
              <a:rPr lang="en-US" sz="1050" dirty="0"/>
              <a:t>, C.H., </a:t>
            </a:r>
            <a:r>
              <a:rPr lang="en-US" sz="1050" dirty="0" err="1"/>
              <a:t>Xie</a:t>
            </a:r>
            <a:r>
              <a:rPr lang="en-US" sz="1050" dirty="0"/>
              <a:t>, H.Y., </a:t>
            </a:r>
            <a:r>
              <a:rPr lang="en-US" sz="1050" dirty="0" err="1"/>
              <a:t>Niyato</a:t>
            </a:r>
            <a:r>
              <a:rPr lang="en-US" sz="1050" dirty="0"/>
              <a:t>, D., Wen, Y.G., "A Survey </a:t>
            </a:r>
            <a:r>
              <a:rPr lang="en-US" sz="1050" dirty="0" smtClean="0"/>
              <a:t>on Software-Defined </a:t>
            </a:r>
            <a:r>
              <a:rPr lang="en-US" sz="1050" dirty="0"/>
              <a:t>Networking," (In Submission) IEEE Journal </a:t>
            </a:r>
            <a:r>
              <a:rPr lang="en-US" sz="1050" dirty="0" smtClean="0"/>
              <a:t>of Communications </a:t>
            </a:r>
            <a:r>
              <a:rPr lang="en-US" sz="1050" dirty="0"/>
              <a:t>Surveys and Tutorials, May 2013.</a:t>
            </a:r>
          </a:p>
          <a:p>
            <a:r>
              <a:rPr lang="en-US" sz="1050" dirty="0"/>
              <a:t>[6] </a:t>
            </a:r>
            <a:r>
              <a:rPr lang="en-US" sz="1050" dirty="0" err="1"/>
              <a:t>Mendonça</a:t>
            </a:r>
            <a:r>
              <a:rPr lang="en-US" sz="1050" dirty="0"/>
              <a:t>, M.,</a:t>
            </a:r>
            <a:r>
              <a:rPr lang="en-US" sz="1050" dirty="0" err="1"/>
              <a:t>Nunes</a:t>
            </a:r>
            <a:r>
              <a:rPr lang="en-US" sz="1050" dirty="0"/>
              <a:t> </a:t>
            </a:r>
            <a:r>
              <a:rPr lang="en-US" sz="1050" dirty="0" err="1"/>
              <a:t>Astuto</a:t>
            </a:r>
            <a:r>
              <a:rPr lang="en-US" sz="1050" dirty="0"/>
              <a:t>, B., Nguyen, X.N., </a:t>
            </a:r>
            <a:r>
              <a:rPr lang="en-US" sz="1050" dirty="0" err="1"/>
              <a:t>Obraczka</a:t>
            </a:r>
            <a:r>
              <a:rPr lang="en-US" sz="1050" dirty="0"/>
              <a:t>, K., </a:t>
            </a:r>
            <a:r>
              <a:rPr lang="en-US" sz="1050" dirty="0" err="1" smtClean="0"/>
              <a:t>Turletti,T</a:t>
            </a:r>
            <a:r>
              <a:rPr lang="en-US" sz="1050" dirty="0"/>
              <a:t>., "A Survey of Software-Defined Networking: Past, Present, </a:t>
            </a:r>
            <a:r>
              <a:rPr lang="en-US" sz="1050" dirty="0" smtClean="0"/>
              <a:t>and Future </a:t>
            </a:r>
            <a:r>
              <a:rPr lang="en-US" sz="1050" dirty="0"/>
              <a:t>of Programmable Networks," (In Submission) Networking </a:t>
            </a:r>
            <a:r>
              <a:rPr lang="en-US" sz="1050" dirty="0" smtClean="0"/>
              <a:t>and Telecommunication</a:t>
            </a:r>
            <a:r>
              <a:rPr lang="en-US" sz="1050" dirty="0"/>
              <a:t>, HAL, INRIA, June 2013</a:t>
            </a:r>
            <a:r>
              <a:rPr lang="en-US" sz="1050" dirty="0" smtClean="0"/>
              <a:t>.</a:t>
            </a:r>
          </a:p>
          <a:p>
            <a:r>
              <a:rPr lang="en-US" sz="1050" dirty="0" smtClean="0"/>
              <a:t>[7</a:t>
            </a:r>
            <a:r>
              <a:rPr lang="en-US" sz="1050" dirty="0"/>
              <a:t>] </a:t>
            </a:r>
            <a:r>
              <a:rPr lang="en-US" sz="1050" dirty="0" err="1"/>
              <a:t>Duan</a:t>
            </a:r>
            <a:r>
              <a:rPr lang="en-US" sz="1050" dirty="0"/>
              <a:t>, Q., Yan, Y.H., </a:t>
            </a:r>
            <a:r>
              <a:rPr lang="en-US" sz="1050" dirty="0" err="1"/>
              <a:t>Vasilakos</a:t>
            </a:r>
            <a:r>
              <a:rPr lang="en-US" sz="1050" dirty="0"/>
              <a:t>, A.V., "A Survey on </a:t>
            </a:r>
            <a:r>
              <a:rPr lang="en-US" sz="1050" dirty="0" smtClean="0"/>
              <a:t>Service-Oriented Network </a:t>
            </a:r>
            <a:r>
              <a:rPr lang="en-US" sz="1050" dirty="0"/>
              <a:t>Virtualization toward Convergence of Networking and </a:t>
            </a:r>
            <a:r>
              <a:rPr lang="en-US" sz="1050" dirty="0" smtClean="0"/>
              <a:t>Cloud Computing</a:t>
            </a:r>
            <a:r>
              <a:rPr lang="en-US" sz="1050" dirty="0"/>
              <a:t>," IEEE Transactions on Network and Service </a:t>
            </a:r>
            <a:r>
              <a:rPr lang="en-US" sz="1050" dirty="0" smtClean="0"/>
              <a:t>Management,vol.9</a:t>
            </a:r>
            <a:r>
              <a:rPr lang="en-US" sz="1050" dirty="0"/>
              <a:t>, no.4, pp.373–392, December 2012.</a:t>
            </a:r>
          </a:p>
          <a:p>
            <a:r>
              <a:rPr lang="en-US" sz="1050" dirty="0"/>
              <a:t>[8] Big Switch Networks, The Open SDN </a:t>
            </a:r>
            <a:r>
              <a:rPr lang="en-US" sz="1050" dirty="0" err="1" smtClean="0"/>
              <a:t>Architecture,http</a:t>
            </a:r>
            <a:r>
              <a:rPr lang="en-US" sz="1050" dirty="0"/>
              <a:t>://www.bigswitch.com/sites/default/files/sdn_overview.pdf, 2012.</a:t>
            </a:r>
          </a:p>
          <a:p>
            <a:r>
              <a:rPr lang="en-US" sz="1050" dirty="0"/>
              <a:t>[9] Shin, M.K., Ki-</a:t>
            </a:r>
            <a:r>
              <a:rPr lang="en-US" sz="1050" dirty="0" err="1"/>
              <a:t>Hyuk</a:t>
            </a:r>
            <a:r>
              <a:rPr lang="en-US" sz="1050" dirty="0"/>
              <a:t> Nam, K.H., Kim, H.J., "</a:t>
            </a:r>
            <a:r>
              <a:rPr lang="en-US" sz="1050" dirty="0" smtClean="0"/>
              <a:t>Software-Defined Networking </a:t>
            </a:r>
            <a:r>
              <a:rPr lang="en-US" sz="1050" dirty="0"/>
              <a:t>(SDN): A Reference Architecture and Open APIs</a:t>
            </a:r>
            <a:r>
              <a:rPr lang="en-US" sz="1050" dirty="0" smtClean="0"/>
              <a:t>,“ Proceedings</a:t>
            </a:r>
            <a:r>
              <a:rPr lang="en-US" sz="1050" dirty="0"/>
              <a:t>, 2012 International Conference on ICT </a:t>
            </a:r>
            <a:r>
              <a:rPr lang="en-US" sz="1050" dirty="0" smtClean="0"/>
              <a:t>Convergence (ICTC</a:t>
            </a:r>
            <a:r>
              <a:rPr lang="en-US" sz="1050" dirty="0"/>
              <a:t>), pp.360–361, 15–17 October 2012.</a:t>
            </a:r>
          </a:p>
          <a:p>
            <a:r>
              <a:rPr lang="en-US" sz="1050" dirty="0"/>
              <a:t>[10] IBM, Software-Defined Networking: A New Paradigm for </a:t>
            </a:r>
            <a:r>
              <a:rPr lang="en-US" sz="1050" dirty="0" err="1" smtClean="0"/>
              <a:t>Virtual,Dynamic</a:t>
            </a:r>
            <a:r>
              <a:rPr lang="en-US" sz="1050" dirty="0"/>
              <a:t>, Flexible Networking, October 2012.</a:t>
            </a:r>
          </a:p>
          <a:p>
            <a:r>
              <a:rPr lang="en-US" sz="1050" dirty="0"/>
              <a:t>[11] </a:t>
            </a:r>
            <a:r>
              <a:rPr lang="en-US" sz="1050" dirty="0" err="1"/>
              <a:t>OpenFlow</a:t>
            </a:r>
            <a:r>
              <a:rPr lang="en-US" sz="1050" dirty="0"/>
              <a:t> Switch Consortium, </a:t>
            </a:r>
            <a:r>
              <a:rPr lang="en-US" sz="1050" dirty="0" err="1"/>
              <a:t>OpenFlow</a:t>
            </a:r>
            <a:r>
              <a:rPr lang="en-US" sz="1050" dirty="0"/>
              <a:t> Spec, </a:t>
            </a:r>
            <a:r>
              <a:rPr lang="en-US" sz="1050" dirty="0" smtClean="0"/>
              <a:t>v1.3.0 https</a:t>
            </a:r>
            <a:r>
              <a:rPr lang="en-US" sz="1050" dirty="0"/>
              <a:t>://</a:t>
            </a:r>
            <a:r>
              <a:rPr lang="en-US" sz="1050" dirty="0" smtClean="0"/>
              <a:t>www.opennetworking.org/images/stories/downloads/sdnresources/onf-specifications/openflow/openflow-spec-v1.3.0.pdf</a:t>
            </a:r>
            <a:r>
              <a:rPr lang="en-US" sz="1050" dirty="0"/>
              <a:t>, 2012.</a:t>
            </a:r>
          </a:p>
          <a:p>
            <a:r>
              <a:rPr lang="en-US" sz="1050" dirty="0"/>
              <a:t>[12] Ferro, G., "</a:t>
            </a:r>
            <a:r>
              <a:rPr lang="en-US" sz="1050" dirty="0" err="1"/>
              <a:t>OpenFlow</a:t>
            </a:r>
            <a:r>
              <a:rPr lang="en-US" sz="1050" dirty="0"/>
              <a:t> and Software-Defined </a:t>
            </a:r>
            <a:r>
              <a:rPr lang="en-US" sz="1050" dirty="0" err="1"/>
              <a:t>Networking</a:t>
            </a:r>
            <a:r>
              <a:rPr lang="en-US" sz="1050" dirty="0" err="1" smtClean="0"/>
              <a:t>,"http</a:t>
            </a:r>
            <a:r>
              <a:rPr lang="en-US" sz="1050" dirty="0"/>
              <a:t>://</a:t>
            </a:r>
            <a:r>
              <a:rPr lang="en-US" sz="1050" dirty="0" smtClean="0"/>
              <a:t>etherealmind.com/software-defined-networking-</a:t>
            </a:r>
            <a:r>
              <a:rPr lang="en-US" sz="1050" dirty="0" err="1" smtClean="0"/>
              <a:t>openflow</a:t>
            </a:r>
            <a:r>
              <a:rPr lang="en-US" sz="1050" dirty="0" smtClean="0"/>
              <a:t>-so-</a:t>
            </a:r>
            <a:r>
              <a:rPr lang="en-US" sz="1050" dirty="0" err="1" smtClean="0"/>
              <a:t>farand</a:t>
            </a:r>
            <a:r>
              <a:rPr lang="en-US" sz="1050" dirty="0" smtClean="0"/>
              <a:t>-so-future</a:t>
            </a:r>
            <a:r>
              <a:rPr lang="en-US" sz="1050" dirty="0"/>
              <a:t>/, Nov. 2012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0295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050" dirty="0"/>
              <a:t>[13] NICIRA, "It’s Time to Virtualize the Network</a:t>
            </a:r>
            <a:r>
              <a:rPr lang="en-US" sz="1050" dirty="0" smtClean="0"/>
              <a:t>,“ http</a:t>
            </a:r>
            <a:r>
              <a:rPr lang="en-US" sz="1050" dirty="0"/>
              <a:t>://</a:t>
            </a:r>
            <a:r>
              <a:rPr lang="en-US" sz="1050" dirty="0" smtClean="0"/>
              <a:t>www.netfos.com.tw/PDF/Nicira/It%20is%20Time%20To%20Virtualize%20the%20Network%20White%20Paper.pdf</a:t>
            </a:r>
            <a:r>
              <a:rPr lang="en-US" sz="1050" dirty="0"/>
              <a:t>, 2012.</a:t>
            </a:r>
          </a:p>
          <a:p>
            <a:r>
              <a:rPr lang="en-US" sz="1050" dirty="0"/>
              <a:t>[14] </a:t>
            </a:r>
            <a:r>
              <a:rPr lang="en-US" sz="1050" dirty="0" err="1"/>
              <a:t>Lippis</a:t>
            </a:r>
            <a:r>
              <a:rPr lang="en-US" sz="1050" dirty="0"/>
              <a:t>, N. </a:t>
            </a:r>
            <a:r>
              <a:rPr lang="en-US" sz="1050" dirty="0"/>
              <a:t>J., "Network Virtualization: The New Building Blocks </a:t>
            </a:r>
            <a:r>
              <a:rPr lang="en-US" sz="1050" dirty="0" smtClean="0"/>
              <a:t>of Network </a:t>
            </a:r>
            <a:r>
              <a:rPr lang="en-US" sz="1050" dirty="0"/>
              <a:t>Design</a:t>
            </a:r>
            <a:r>
              <a:rPr lang="en-US" sz="1050" dirty="0" smtClean="0"/>
              <a:t>,“ https</a:t>
            </a:r>
            <a:r>
              <a:rPr lang="en-US" sz="1050" dirty="0"/>
              <a:t>://</a:t>
            </a:r>
            <a:r>
              <a:rPr lang="en-US" sz="1050" dirty="0" smtClean="0"/>
              <a:t>www.cisco.com/en/US/solutions/collateral/ns340/ns517/ns431/ns725/net_implementation_white_paper0900aecd80707cb6.pdf</a:t>
            </a:r>
            <a:r>
              <a:rPr lang="en-US" sz="1050" dirty="0"/>
              <a:t>, 2007.</a:t>
            </a:r>
          </a:p>
          <a:p>
            <a:r>
              <a:rPr lang="en-US" sz="1050" dirty="0"/>
              <a:t>[15] Wen; Heming, </a:t>
            </a:r>
            <a:r>
              <a:rPr lang="en-US" sz="1050" dirty="0" err="1"/>
              <a:t>Tiwary</a:t>
            </a:r>
            <a:r>
              <a:rPr lang="en-US" sz="1050" dirty="0"/>
              <a:t>; </a:t>
            </a:r>
            <a:r>
              <a:rPr lang="en-US" sz="1050" dirty="0" err="1"/>
              <a:t>Prabhat</a:t>
            </a:r>
            <a:r>
              <a:rPr lang="en-US" sz="1050" dirty="0"/>
              <a:t> Kumar, Le-Ngoc; </a:t>
            </a:r>
            <a:r>
              <a:rPr lang="en-US" sz="1050" dirty="0" err="1"/>
              <a:t>Tho</a:t>
            </a:r>
            <a:r>
              <a:rPr lang="en-US" sz="1050" dirty="0"/>
              <a:t>, “</a:t>
            </a:r>
            <a:r>
              <a:rPr lang="en-US" sz="1050" dirty="0" smtClean="0"/>
              <a:t>Network Virtualization</a:t>
            </a:r>
            <a:r>
              <a:rPr lang="en-US" sz="1050" dirty="0"/>
              <a:t>: Overview,” Wireless Virtualization, Springer Briefs, </a:t>
            </a:r>
            <a:r>
              <a:rPr lang="en-US" sz="1050" dirty="0" smtClean="0"/>
              <a:t>pp.5-10</a:t>
            </a:r>
            <a:r>
              <a:rPr lang="en-US" sz="1050" dirty="0"/>
              <a:t>, Google Books Web, 2013</a:t>
            </a:r>
          </a:p>
          <a:p>
            <a:r>
              <a:rPr lang="en-US" sz="1050" dirty="0"/>
              <a:t>[16] </a:t>
            </a:r>
            <a:r>
              <a:rPr lang="en-US" sz="1050" dirty="0" err="1"/>
              <a:t>Carapinha</a:t>
            </a:r>
            <a:r>
              <a:rPr lang="en-US" sz="1050" dirty="0"/>
              <a:t>, J., </a:t>
            </a:r>
            <a:r>
              <a:rPr lang="en-US" sz="1050" dirty="0" err="1"/>
              <a:t>Feil</a:t>
            </a:r>
            <a:r>
              <a:rPr lang="en-US" sz="1050" dirty="0"/>
              <a:t>, P., </a:t>
            </a:r>
            <a:r>
              <a:rPr lang="en-US" sz="1050" dirty="0" err="1"/>
              <a:t>Weissmann</a:t>
            </a:r>
            <a:r>
              <a:rPr lang="en-US" sz="1050" dirty="0"/>
              <a:t>, P., </a:t>
            </a:r>
            <a:r>
              <a:rPr lang="en-US" sz="1050" dirty="0" err="1"/>
              <a:t>Thorsteinsson</a:t>
            </a:r>
            <a:r>
              <a:rPr lang="en-US" sz="1050" dirty="0"/>
              <a:t>, S., </a:t>
            </a:r>
            <a:r>
              <a:rPr lang="en-US" sz="1050" dirty="0" err="1"/>
              <a:t>Etemoglu</a:t>
            </a:r>
            <a:r>
              <a:rPr lang="en-US" sz="1050" dirty="0"/>
              <a:t>, </a:t>
            </a:r>
            <a:r>
              <a:rPr lang="en-US" sz="1050" dirty="0" smtClean="0"/>
              <a:t>Ç. </a:t>
            </a:r>
            <a:r>
              <a:rPr lang="en-US" sz="1050" dirty="0" err="1" smtClean="0"/>
              <a:t>Ingþórsson</a:t>
            </a:r>
            <a:r>
              <a:rPr lang="en-US" sz="1050" dirty="0"/>
              <a:t>, Ó., </a:t>
            </a:r>
            <a:r>
              <a:rPr lang="en-US" sz="1050" dirty="0" err="1"/>
              <a:t>Çiftçi</a:t>
            </a:r>
            <a:r>
              <a:rPr lang="en-US" sz="1050" dirty="0"/>
              <a:t>, S., </a:t>
            </a:r>
            <a:r>
              <a:rPr lang="en-US" sz="1050" dirty="0" err="1"/>
              <a:t>Melo</a:t>
            </a:r>
            <a:r>
              <a:rPr lang="en-US" sz="1050" dirty="0"/>
              <a:t>, M., "Network </a:t>
            </a:r>
            <a:r>
              <a:rPr lang="en-US" sz="1050" dirty="0" smtClean="0"/>
              <a:t>Virtualization: Opportunities </a:t>
            </a:r>
            <a:r>
              <a:rPr lang="en-US" sz="1050" dirty="0"/>
              <a:t>and Challenges for Operators," Future Internet-FIS </a:t>
            </a:r>
            <a:r>
              <a:rPr lang="en-US" sz="1050" dirty="0" smtClean="0"/>
              <a:t>2010: 138–147</a:t>
            </a:r>
            <a:r>
              <a:rPr lang="en-US" sz="1050" dirty="0"/>
              <a:t>, 2012.</a:t>
            </a:r>
          </a:p>
          <a:p>
            <a:r>
              <a:rPr lang="en-US" sz="1050" dirty="0"/>
              <a:t>[17] Khan, A., </a:t>
            </a:r>
            <a:r>
              <a:rPr lang="en-US" sz="1050" dirty="0" err="1"/>
              <a:t>Zugenmaier</a:t>
            </a:r>
            <a:r>
              <a:rPr lang="en-US" sz="1050" dirty="0"/>
              <a:t>, A., </a:t>
            </a:r>
            <a:r>
              <a:rPr lang="en-US" sz="1050" dirty="0" err="1"/>
              <a:t>Jurca</a:t>
            </a:r>
            <a:r>
              <a:rPr lang="en-US" sz="1050" dirty="0"/>
              <a:t>, D., </a:t>
            </a:r>
            <a:r>
              <a:rPr lang="en-US" sz="1050" dirty="0" err="1"/>
              <a:t>Kellerer</a:t>
            </a:r>
            <a:r>
              <a:rPr lang="en-US" sz="1050" dirty="0"/>
              <a:t>, W., "</a:t>
            </a:r>
            <a:r>
              <a:rPr lang="en-US" sz="1050" dirty="0" smtClean="0"/>
              <a:t>Network Virtualization</a:t>
            </a:r>
            <a:r>
              <a:rPr lang="en-US" sz="1050" dirty="0"/>
              <a:t>: a Hypervisor for the Internet?" IEEE </a:t>
            </a:r>
            <a:r>
              <a:rPr lang="en-US" sz="1050" dirty="0" smtClean="0"/>
              <a:t>Communications Magazine</a:t>
            </a:r>
            <a:r>
              <a:rPr lang="en-US" sz="1050" dirty="0"/>
              <a:t>, vol.50, no.1, pp.136–143, January 2012.</a:t>
            </a:r>
          </a:p>
          <a:p>
            <a:r>
              <a:rPr lang="en-US" sz="1050" dirty="0"/>
              <a:t>[18] Leon-Garcia, A., Mason, L.G., “Virtual Network Resource </a:t>
            </a:r>
            <a:r>
              <a:rPr lang="en-US" sz="1050" dirty="0" smtClean="0"/>
              <a:t>Management for </a:t>
            </a:r>
            <a:r>
              <a:rPr lang="en-US" sz="1050" dirty="0"/>
              <a:t>Next-Generation Networks,” IEEE </a:t>
            </a:r>
            <a:r>
              <a:rPr lang="en-US" sz="1050" dirty="0" err="1"/>
              <a:t>Commun</a:t>
            </a:r>
            <a:r>
              <a:rPr lang="en-US" sz="1050" dirty="0"/>
              <a:t>. Mag., vol. </a:t>
            </a:r>
            <a:r>
              <a:rPr lang="en-US" sz="1050" dirty="0"/>
              <a:t>41, no. </a:t>
            </a:r>
            <a:r>
              <a:rPr lang="en-US" sz="1050" dirty="0" smtClean="0"/>
              <a:t>7, pp.102–109</a:t>
            </a:r>
            <a:r>
              <a:rPr lang="en-US" sz="1050" dirty="0"/>
              <a:t>, July 2003.</a:t>
            </a:r>
          </a:p>
          <a:p>
            <a:r>
              <a:rPr lang="en-US" sz="1050" dirty="0"/>
              <a:t>[19] Network Virtualization Study Group, “Advanced </a:t>
            </a:r>
            <a:r>
              <a:rPr lang="en-US" sz="1050" dirty="0" smtClean="0"/>
              <a:t>Network Virtualization</a:t>
            </a:r>
            <a:r>
              <a:rPr lang="en-US" sz="1050" dirty="0"/>
              <a:t>: Definition, Benefits, Applications, and </a:t>
            </a:r>
            <a:r>
              <a:rPr lang="en-US" sz="1050" dirty="0" smtClean="0"/>
              <a:t>Technical Challenges</a:t>
            </a:r>
            <a:r>
              <a:rPr lang="en-US" sz="1050" dirty="0"/>
              <a:t>,” https://</a:t>
            </a:r>
            <a:r>
              <a:rPr lang="en-US" sz="1050" dirty="0" smtClean="0"/>
              <a:t>nvlab.nakao-lab.org/nv-study-group-whitepaper.v1.0.pdf</a:t>
            </a:r>
            <a:r>
              <a:rPr lang="en-US" sz="1050" dirty="0"/>
              <a:t>, 2012.</a:t>
            </a:r>
          </a:p>
          <a:p>
            <a:r>
              <a:rPr lang="en-US" sz="1050" dirty="0"/>
              <a:t>[20] </a:t>
            </a:r>
            <a:r>
              <a:rPr lang="en-US" sz="1050" dirty="0" err="1"/>
              <a:t>Oltsik</a:t>
            </a:r>
            <a:r>
              <a:rPr lang="en-US" sz="1050" dirty="0"/>
              <a:t>, J., </a:t>
            </a:r>
            <a:r>
              <a:rPr lang="en-US" sz="1050" dirty="0" err="1"/>
              <a:t>Laliberte</a:t>
            </a:r>
            <a:r>
              <a:rPr lang="en-US" sz="1050" dirty="0"/>
              <a:t>, B., IBM and NEC Bring SDN/</a:t>
            </a:r>
            <a:r>
              <a:rPr lang="en-US" sz="1050" dirty="0" err="1"/>
              <a:t>OpenFlow</a:t>
            </a:r>
            <a:r>
              <a:rPr lang="en-US" sz="1050" dirty="0"/>
              <a:t> </a:t>
            </a:r>
            <a:r>
              <a:rPr lang="en-US" sz="1050" dirty="0" smtClean="0"/>
              <a:t>to Enterprise </a:t>
            </a:r>
            <a:r>
              <a:rPr lang="en-US" sz="1050" dirty="0"/>
              <a:t>Data Center Networks, Enterprise Strategy Group </a:t>
            </a:r>
            <a:r>
              <a:rPr lang="en-US" sz="1050" dirty="0" smtClean="0"/>
              <a:t>Tech Brief</a:t>
            </a:r>
            <a:r>
              <a:rPr lang="en-US" sz="1050" dirty="0"/>
              <a:t>, 2012.</a:t>
            </a:r>
          </a:p>
          <a:p>
            <a:r>
              <a:rPr lang="en-US" sz="1050" dirty="0"/>
              <a:t>[21] Murphy, A., Keeping Your Head Above the Cloud: Seven Data </a:t>
            </a:r>
            <a:r>
              <a:rPr lang="en-US" sz="1050" dirty="0" smtClean="0"/>
              <a:t>Center Challenges </a:t>
            </a:r>
            <a:r>
              <a:rPr lang="en-US" sz="1050" dirty="0"/>
              <a:t>to Consider Before Going Virtual, F5 Networks, U.S.A</a:t>
            </a:r>
            <a:r>
              <a:rPr lang="en-US" sz="1050" dirty="0" smtClean="0"/>
              <a:t>., 2008</a:t>
            </a:r>
            <a:r>
              <a:rPr lang="en-US" sz="1050" dirty="0"/>
              <a:t>.</a:t>
            </a:r>
          </a:p>
          <a:p>
            <a:r>
              <a:rPr lang="en-US" sz="1050" dirty="0"/>
              <a:t>[22] </a:t>
            </a:r>
            <a:r>
              <a:rPr lang="en-US" sz="1050" dirty="0" err="1"/>
              <a:t>Vello</a:t>
            </a:r>
            <a:r>
              <a:rPr lang="en-US" sz="1050" dirty="0"/>
              <a:t> Systems, “Optimizing Cloud Infrastructure with </a:t>
            </a:r>
            <a:r>
              <a:rPr lang="en-US" sz="1050" dirty="0" smtClean="0"/>
              <a:t>Software-Defined </a:t>
            </a:r>
            <a:r>
              <a:rPr lang="en-US" sz="1050" dirty="0" err="1" smtClean="0"/>
              <a:t>Networking</a:t>
            </a:r>
            <a:r>
              <a:rPr lang="en-US" sz="1050" dirty="0" err="1"/>
              <a:t>,”http</a:t>
            </a:r>
            <a:r>
              <a:rPr lang="en-US" sz="1050" dirty="0"/>
              <a:t>://</a:t>
            </a:r>
            <a:r>
              <a:rPr lang="en-US" sz="1050" dirty="0" smtClean="0"/>
              <a:t>www.margallacomm.com/downloads/VSI_11Q4_OPN_GA_WP_01_1012_Booklet.pdf</a:t>
            </a:r>
            <a:r>
              <a:rPr lang="en-US" sz="1050" dirty="0"/>
              <a:t>, 2012.</a:t>
            </a:r>
          </a:p>
          <a:p>
            <a:r>
              <a:rPr lang="en-US" sz="1050" dirty="0"/>
              <a:t>[23] </a:t>
            </a:r>
            <a:r>
              <a:rPr lang="en-US" sz="1050" dirty="0" err="1"/>
              <a:t>Macapuna</a:t>
            </a:r>
            <a:r>
              <a:rPr lang="en-US" sz="1050" dirty="0"/>
              <a:t>, C.A.B., Rothenberg, C.E., </a:t>
            </a:r>
            <a:r>
              <a:rPr lang="en-US" sz="1050" dirty="0" err="1"/>
              <a:t>Magalhaes</a:t>
            </a:r>
            <a:r>
              <a:rPr lang="en-US" sz="1050" dirty="0"/>
              <a:t>, M.F., "</a:t>
            </a:r>
            <a:r>
              <a:rPr lang="en-US" sz="1050" dirty="0" smtClean="0"/>
              <a:t>In-Packet Bloom </a:t>
            </a:r>
            <a:r>
              <a:rPr lang="en-US" sz="1050" dirty="0"/>
              <a:t>Filter-Based Data-Center Networking with </a:t>
            </a:r>
            <a:r>
              <a:rPr lang="en-US" sz="1050" dirty="0" smtClean="0"/>
              <a:t>Distributed </a:t>
            </a:r>
            <a:r>
              <a:rPr lang="en-US" sz="1050" dirty="0" err="1" smtClean="0"/>
              <a:t>OpenFlow</a:t>
            </a:r>
            <a:r>
              <a:rPr lang="en-US" sz="1050" dirty="0" smtClean="0"/>
              <a:t> </a:t>
            </a:r>
            <a:r>
              <a:rPr lang="en-US" sz="1050" dirty="0"/>
              <a:t>Controllers, "IEEE 2010GLOBECOM Workshops, </a:t>
            </a:r>
            <a:r>
              <a:rPr lang="en-US" sz="1050" dirty="0" smtClean="0"/>
              <a:t>pp.584–588</a:t>
            </a:r>
            <a:r>
              <a:rPr lang="en-US" sz="1050" dirty="0"/>
              <a:t>, 6–10 December 2010.</a:t>
            </a:r>
          </a:p>
          <a:p>
            <a:r>
              <a:rPr lang="en-US" sz="1050" dirty="0"/>
              <a:t>[24] </a:t>
            </a:r>
            <a:r>
              <a:rPr lang="en-US" sz="1050" dirty="0" err="1"/>
              <a:t>Thanh</a:t>
            </a:r>
            <a:r>
              <a:rPr lang="en-US" sz="1050" dirty="0"/>
              <a:t>, </a:t>
            </a:r>
            <a:r>
              <a:rPr lang="en-US" sz="1050" dirty="0" err="1"/>
              <a:t>N.H.,Nam</a:t>
            </a:r>
            <a:r>
              <a:rPr lang="en-US" sz="1050" dirty="0"/>
              <a:t>, </a:t>
            </a:r>
            <a:r>
              <a:rPr lang="en-US" sz="1050" dirty="0" err="1"/>
              <a:t>P.N.,Truong</a:t>
            </a:r>
            <a:r>
              <a:rPr lang="en-US" sz="1050" dirty="0"/>
              <a:t>, T.-</a:t>
            </a:r>
            <a:r>
              <a:rPr lang="en-US" sz="1050" dirty="0" err="1"/>
              <a:t>H.,Hung</a:t>
            </a:r>
            <a:r>
              <a:rPr lang="en-US" sz="1050" dirty="0"/>
              <a:t>, N.T.,</a:t>
            </a:r>
            <a:r>
              <a:rPr lang="en-US" sz="1050" dirty="0" err="1"/>
              <a:t>Doanh</a:t>
            </a:r>
            <a:r>
              <a:rPr lang="en-US" sz="1050" dirty="0"/>
              <a:t>, L.K., </a:t>
            </a:r>
            <a:r>
              <a:rPr lang="en-US" sz="1050" dirty="0" smtClean="0"/>
              <a:t>Pries, R</a:t>
            </a:r>
            <a:r>
              <a:rPr lang="en-US" sz="1050" dirty="0"/>
              <a:t>., "Enabling Experiments for Energy-Efficient Data-Center </a:t>
            </a:r>
            <a:r>
              <a:rPr lang="en-US" sz="1050" dirty="0" smtClean="0"/>
              <a:t>Networks on </a:t>
            </a:r>
            <a:r>
              <a:rPr lang="en-US" sz="1050" dirty="0"/>
              <a:t>an </a:t>
            </a:r>
            <a:r>
              <a:rPr lang="en-US" sz="1050" dirty="0" err="1"/>
              <a:t>OpenFlow</a:t>
            </a:r>
            <a:r>
              <a:rPr lang="en-US" sz="1050" dirty="0"/>
              <a:t>-Based Platform,"Proceedings,2012 </a:t>
            </a:r>
            <a:r>
              <a:rPr lang="en-US" sz="1050" dirty="0" smtClean="0"/>
              <a:t>Fourth International </a:t>
            </a:r>
            <a:r>
              <a:rPr lang="en-US" sz="1050" dirty="0"/>
              <a:t>Conference on Communications and Electronics (ICCE</a:t>
            </a:r>
            <a:r>
              <a:rPr lang="en-US" sz="1050" dirty="0" smtClean="0"/>
              <a:t>),pp.239–244</a:t>
            </a:r>
            <a:r>
              <a:rPr lang="en-US" sz="1050" dirty="0"/>
              <a:t>, 1–3 August 2012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4537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050" dirty="0"/>
              <a:t>[25] Stanford University, “</a:t>
            </a:r>
            <a:r>
              <a:rPr lang="en-US" sz="1050" dirty="0" err="1"/>
              <a:t>Mininet</a:t>
            </a:r>
            <a:r>
              <a:rPr lang="en-US" sz="1050" dirty="0"/>
              <a:t>: Rapid Prototyping for </a:t>
            </a:r>
            <a:r>
              <a:rPr lang="en-US" sz="1050" dirty="0" smtClean="0"/>
              <a:t>Software-Defined </a:t>
            </a:r>
            <a:r>
              <a:rPr lang="en-US" sz="1050" dirty="0" err="1" smtClean="0"/>
              <a:t>Networks</a:t>
            </a:r>
            <a:r>
              <a:rPr lang="en-US" sz="1050" dirty="0" err="1"/>
              <a:t>,”http</a:t>
            </a:r>
            <a:r>
              <a:rPr lang="en-US" sz="1050" dirty="0"/>
              <a:t>://</a:t>
            </a:r>
            <a:r>
              <a:rPr lang="en-US" sz="1050" dirty="0" smtClean="0"/>
              <a:t>yuba.stanford.edu/</a:t>
            </a:r>
            <a:r>
              <a:rPr lang="en-US" sz="1050" dirty="0" err="1" smtClean="0"/>
              <a:t>foswiki</a:t>
            </a:r>
            <a:r>
              <a:rPr lang="en-US" sz="1050" dirty="0" smtClean="0"/>
              <a:t>/bin/view/</a:t>
            </a:r>
            <a:r>
              <a:rPr lang="en-US" sz="1050" dirty="0" err="1" smtClean="0"/>
              <a:t>OpenFlow</a:t>
            </a:r>
            <a:r>
              <a:rPr lang="en-US" sz="1050" dirty="0" smtClean="0"/>
              <a:t>/</a:t>
            </a:r>
            <a:r>
              <a:rPr lang="en-US" sz="1050" dirty="0" err="1" smtClean="0"/>
              <a:t>Mininet</a:t>
            </a:r>
            <a:r>
              <a:rPr lang="en-US" sz="1050" dirty="0" smtClean="0"/>
              <a:t>, </a:t>
            </a:r>
            <a:r>
              <a:rPr lang="en-US" sz="1050" dirty="0"/>
              <a:t>2012.</a:t>
            </a:r>
          </a:p>
          <a:p>
            <a:r>
              <a:rPr lang="en-US" sz="1050" dirty="0"/>
              <a:t>[26] Vu, </a:t>
            </a:r>
            <a:r>
              <a:rPr lang="en-US" sz="1050" dirty="0" err="1"/>
              <a:t>T.H.,Nam</a:t>
            </a:r>
            <a:r>
              <a:rPr lang="en-US" sz="1050" dirty="0"/>
              <a:t>, P.N.,</a:t>
            </a:r>
            <a:r>
              <a:rPr lang="en-US" sz="1050" dirty="0" err="1"/>
              <a:t>Thanh</a:t>
            </a:r>
            <a:r>
              <a:rPr lang="en-US" sz="1050" dirty="0"/>
              <a:t>, </a:t>
            </a:r>
            <a:r>
              <a:rPr lang="en-US" sz="1050" dirty="0" err="1"/>
              <a:t>T.,Hung</a:t>
            </a:r>
            <a:r>
              <a:rPr lang="en-US" sz="1050" dirty="0"/>
              <a:t>, </a:t>
            </a:r>
            <a:r>
              <a:rPr lang="en-US" sz="1050" dirty="0" err="1"/>
              <a:t>L.T.,Van</a:t>
            </a:r>
            <a:r>
              <a:rPr lang="en-US" sz="1050" dirty="0"/>
              <a:t>, L.A.,</a:t>
            </a:r>
            <a:r>
              <a:rPr lang="en-US" sz="1050" dirty="0" err="1"/>
              <a:t>Linh</a:t>
            </a:r>
            <a:r>
              <a:rPr lang="en-US" sz="1050" dirty="0"/>
              <a:t>, N.D.,</a:t>
            </a:r>
            <a:r>
              <a:rPr lang="en-US" sz="1050" dirty="0" smtClean="0"/>
              <a:t>Thien,T.D</a:t>
            </a:r>
            <a:r>
              <a:rPr lang="en-US" sz="1050" dirty="0"/>
              <a:t>.,</a:t>
            </a:r>
            <a:r>
              <a:rPr lang="en-US" sz="1050" dirty="0" err="1"/>
              <a:t>Thanh</a:t>
            </a:r>
            <a:r>
              <a:rPr lang="en-US" sz="1050" dirty="0"/>
              <a:t>, N.H., "Power-Aware </a:t>
            </a:r>
            <a:r>
              <a:rPr lang="en-US" sz="1050" dirty="0" err="1"/>
              <a:t>OpenFlow</a:t>
            </a:r>
            <a:r>
              <a:rPr lang="en-US" sz="1050" dirty="0"/>
              <a:t> Switch Extension </a:t>
            </a:r>
            <a:r>
              <a:rPr lang="en-US" sz="1050" dirty="0" smtClean="0"/>
              <a:t>for Energy </a:t>
            </a:r>
            <a:r>
              <a:rPr lang="en-US" sz="1050" dirty="0"/>
              <a:t>Saving in Data Centers, "Proceedings, 2012 </a:t>
            </a:r>
            <a:r>
              <a:rPr lang="en-US" sz="1050" dirty="0" smtClean="0"/>
              <a:t>International Conference </a:t>
            </a:r>
            <a:r>
              <a:rPr lang="en-US" sz="1050" dirty="0"/>
              <a:t>on Advanced Technologies for Communications (ATC), </a:t>
            </a:r>
            <a:r>
              <a:rPr lang="en-US" sz="1050" dirty="0" smtClean="0"/>
              <a:t>,pp.309–313</a:t>
            </a:r>
            <a:r>
              <a:rPr lang="en-US" sz="1050" dirty="0"/>
              <a:t>, 10–12 October 2012.</a:t>
            </a:r>
          </a:p>
          <a:p>
            <a:r>
              <a:rPr lang="en-US" sz="1050" dirty="0"/>
              <a:t>[27] Baker, C., </a:t>
            </a:r>
            <a:r>
              <a:rPr lang="en-US" sz="1050" dirty="0" err="1"/>
              <a:t>Anjum</a:t>
            </a:r>
            <a:r>
              <a:rPr lang="en-US" sz="1050" dirty="0"/>
              <a:t>, A., Hill, R., </a:t>
            </a:r>
            <a:r>
              <a:rPr lang="en-US" sz="1050" dirty="0" err="1"/>
              <a:t>Bessis</a:t>
            </a:r>
            <a:r>
              <a:rPr lang="en-US" sz="1050" dirty="0"/>
              <a:t>, N., </a:t>
            </a:r>
            <a:r>
              <a:rPr lang="en-US" sz="1050" dirty="0" err="1"/>
              <a:t>Kiani</a:t>
            </a:r>
            <a:r>
              <a:rPr lang="en-US" sz="1050" dirty="0"/>
              <a:t>, S.L., "</a:t>
            </a:r>
            <a:r>
              <a:rPr lang="en-US" sz="1050" dirty="0" smtClean="0"/>
              <a:t>Improving Cloud </a:t>
            </a:r>
            <a:r>
              <a:rPr lang="en-US" sz="1050" dirty="0"/>
              <a:t>Datacenter Scalability, Agility and Performance </a:t>
            </a:r>
            <a:r>
              <a:rPr lang="en-US" sz="1050" dirty="0" smtClean="0"/>
              <a:t>Using OpenFlow</a:t>
            </a:r>
            <a:r>
              <a:rPr lang="en-US" sz="1050" dirty="0"/>
              <a:t>,"Proceedings,2012 Fourth International Conference </a:t>
            </a:r>
            <a:r>
              <a:rPr lang="en-US" sz="1050" dirty="0" smtClean="0"/>
              <a:t>on Intelligent </a:t>
            </a:r>
            <a:r>
              <a:rPr lang="en-US" sz="1050" dirty="0"/>
              <a:t>Networking and Collaborative Systems (</a:t>
            </a:r>
            <a:r>
              <a:rPr lang="en-US" sz="1050" dirty="0" err="1"/>
              <a:t>INCoS</a:t>
            </a:r>
            <a:r>
              <a:rPr lang="en-US" sz="1050" dirty="0"/>
              <a:t>), </a:t>
            </a:r>
            <a:r>
              <a:rPr lang="en-US" sz="1050" dirty="0" smtClean="0"/>
              <a:t>pp.20–27, 19–21 </a:t>
            </a:r>
            <a:r>
              <a:rPr lang="en-US" sz="1050" dirty="0"/>
              <a:t>September 2012.</a:t>
            </a:r>
          </a:p>
          <a:p>
            <a:r>
              <a:rPr lang="en-US" sz="1050" dirty="0"/>
              <a:t>[28] Fang, </a:t>
            </a:r>
            <a:r>
              <a:rPr lang="en-US" sz="1050" dirty="0" err="1"/>
              <a:t>S.,Yu</a:t>
            </a:r>
            <a:r>
              <a:rPr lang="en-US" sz="1050" dirty="0"/>
              <a:t>, Y., </a:t>
            </a:r>
            <a:r>
              <a:rPr lang="en-US" sz="1050" dirty="0" err="1"/>
              <a:t>Foh</a:t>
            </a:r>
            <a:r>
              <a:rPr lang="en-US" sz="1050" dirty="0"/>
              <a:t>, C.H., Aung, K.M.M., "A Loss-Free </a:t>
            </a:r>
            <a:r>
              <a:rPr lang="en-US" sz="1050" dirty="0" err="1" smtClean="0"/>
              <a:t>Multipathing</a:t>
            </a:r>
            <a:r>
              <a:rPr lang="en-US" sz="1050" dirty="0" smtClean="0"/>
              <a:t> Solution </a:t>
            </a:r>
            <a:r>
              <a:rPr lang="en-US" sz="1050" dirty="0"/>
              <a:t>for Data Center Network Using Software-Defined </a:t>
            </a:r>
            <a:r>
              <a:rPr lang="en-US" sz="1050" dirty="0" smtClean="0"/>
              <a:t>Networking Approach</a:t>
            </a:r>
            <a:r>
              <a:rPr lang="en-US" sz="1050" dirty="0"/>
              <a:t>," IEEE Transactions on Magnetics, vol.49, no.6, </a:t>
            </a:r>
            <a:r>
              <a:rPr lang="en-US" sz="1050" dirty="0" smtClean="0"/>
              <a:t>pp.2723–2730</a:t>
            </a:r>
            <a:r>
              <a:rPr lang="en-US" sz="1050" dirty="0"/>
              <a:t>, June 2013.</a:t>
            </a:r>
          </a:p>
          <a:p>
            <a:r>
              <a:rPr lang="en-US" sz="1050" dirty="0"/>
              <a:t>[29] Yu, </a:t>
            </a:r>
            <a:r>
              <a:rPr lang="en-US" sz="1050" dirty="0" err="1"/>
              <a:t>Y.,Aung</a:t>
            </a:r>
            <a:r>
              <a:rPr lang="en-US" sz="1050" dirty="0"/>
              <a:t>, K.M.M., Tong, E.K.K., </a:t>
            </a:r>
            <a:r>
              <a:rPr lang="en-US" sz="1050" dirty="0" err="1"/>
              <a:t>Foh</a:t>
            </a:r>
            <a:r>
              <a:rPr lang="en-US" sz="1050" dirty="0"/>
              <a:t>, C.H., "Dynamic </a:t>
            </a:r>
            <a:r>
              <a:rPr lang="en-US" sz="1050" dirty="0" smtClean="0"/>
              <a:t>Load Balancing </a:t>
            </a:r>
            <a:r>
              <a:rPr lang="en-US" sz="1050" dirty="0" err="1"/>
              <a:t>Multipathing</a:t>
            </a:r>
            <a:r>
              <a:rPr lang="en-US" sz="1050" dirty="0"/>
              <a:t> for Converged Enhanced Ethernet," 2010 </a:t>
            </a:r>
            <a:r>
              <a:rPr lang="en-US" sz="1050" dirty="0" smtClean="0"/>
              <a:t>IEEE International </a:t>
            </a:r>
            <a:r>
              <a:rPr lang="en-US" sz="1050" dirty="0"/>
              <a:t>Symposium on Modeling, Analysis, and Simulation of Computer and Telecommunication Systems (MASCOTS), </a:t>
            </a:r>
            <a:r>
              <a:rPr lang="en-US" sz="1050" dirty="0" smtClean="0"/>
              <a:t>pp.403–406,17–19 </a:t>
            </a:r>
            <a:r>
              <a:rPr lang="en-US" sz="1050" dirty="0"/>
              <a:t>August 2010.</a:t>
            </a:r>
          </a:p>
          <a:p>
            <a:r>
              <a:rPr lang="en-US" sz="1050" dirty="0"/>
              <a:t>[30] Sun, L., Suzuki, K., </a:t>
            </a:r>
            <a:r>
              <a:rPr lang="en-US" sz="1050" dirty="0" err="1"/>
              <a:t>Yasunobu</a:t>
            </a:r>
            <a:r>
              <a:rPr lang="en-US" sz="1050" dirty="0"/>
              <a:t>, C., </a:t>
            </a:r>
            <a:r>
              <a:rPr lang="en-US" sz="1050" dirty="0" err="1"/>
              <a:t>Hatano</a:t>
            </a:r>
            <a:r>
              <a:rPr lang="en-US" sz="1050" dirty="0"/>
              <a:t>, Y., </a:t>
            </a:r>
            <a:r>
              <a:rPr lang="en-US" sz="1050" dirty="0" err="1"/>
              <a:t>Shimonishi</a:t>
            </a:r>
            <a:r>
              <a:rPr lang="en-US" sz="1050" dirty="0"/>
              <a:t>, H., "</a:t>
            </a:r>
            <a:r>
              <a:rPr lang="en-US" sz="1050" dirty="0" smtClean="0"/>
              <a:t>A Network </a:t>
            </a:r>
            <a:r>
              <a:rPr lang="en-US" sz="1050" dirty="0"/>
              <a:t>Management Solution Based on </a:t>
            </a:r>
            <a:r>
              <a:rPr lang="en-US" sz="1050" dirty="0" err="1"/>
              <a:t>OpenFlow</a:t>
            </a:r>
            <a:r>
              <a:rPr lang="en-US" sz="1050" dirty="0"/>
              <a:t> Towards </a:t>
            </a:r>
            <a:r>
              <a:rPr lang="en-US" sz="1050" dirty="0" smtClean="0"/>
              <a:t>New Challenges </a:t>
            </a:r>
            <a:r>
              <a:rPr lang="en-US" sz="1050" dirty="0"/>
              <a:t>of Multitenant Data Centers,"Proceedings,2012 Ninth </a:t>
            </a:r>
            <a:r>
              <a:rPr lang="en-US" sz="1050" dirty="0" smtClean="0"/>
              <a:t>Asia-Pacific </a:t>
            </a:r>
            <a:r>
              <a:rPr lang="en-US" sz="1050" dirty="0"/>
              <a:t>Symposium on Information and </a:t>
            </a:r>
            <a:r>
              <a:rPr lang="en-US" sz="1050" dirty="0" smtClean="0"/>
              <a:t>Telecommunication Technologies </a:t>
            </a:r>
            <a:r>
              <a:rPr lang="en-US" sz="1050" dirty="0"/>
              <a:t>(APSITT), pp.1–6, 5–9 November 2012.</a:t>
            </a:r>
          </a:p>
          <a:p>
            <a:r>
              <a:rPr lang="en-US" sz="1050" dirty="0"/>
              <a:t>[31] </a:t>
            </a:r>
            <a:r>
              <a:rPr lang="en-US" sz="1050" dirty="0" err="1"/>
              <a:t>Kanagavelu</a:t>
            </a:r>
            <a:r>
              <a:rPr lang="en-US" sz="1050" dirty="0"/>
              <a:t>, R., </a:t>
            </a:r>
            <a:r>
              <a:rPr lang="en-US" sz="1050" dirty="0" err="1"/>
              <a:t>Mingjie</a:t>
            </a:r>
            <a:r>
              <a:rPr lang="en-US" sz="1050" dirty="0"/>
              <a:t>, L.N., </a:t>
            </a:r>
            <a:r>
              <a:rPr lang="en-US" sz="1050" dirty="0" err="1"/>
              <a:t>Khin</a:t>
            </a:r>
            <a:r>
              <a:rPr lang="en-US" sz="1050" dirty="0"/>
              <a:t>, M.M., Lee, F.B.-S., </a:t>
            </a:r>
            <a:r>
              <a:rPr lang="en-US" sz="1050" dirty="0" err="1"/>
              <a:t>Heryandi</a:t>
            </a:r>
            <a:r>
              <a:rPr lang="en-US" sz="1050" dirty="0"/>
              <a:t>, H</a:t>
            </a:r>
            <a:r>
              <a:rPr lang="en-US" sz="1050" dirty="0" smtClean="0"/>
              <a:t>.,"</a:t>
            </a:r>
            <a:r>
              <a:rPr lang="en-US" sz="1050" dirty="0" err="1"/>
              <a:t>OpenFlow</a:t>
            </a:r>
            <a:r>
              <a:rPr lang="en-US" sz="1050" dirty="0"/>
              <a:t>-Based Control for Re-Routing with Differentiated Flows </a:t>
            </a:r>
            <a:r>
              <a:rPr lang="en-US" sz="1050" dirty="0" smtClean="0"/>
              <a:t>in Data </a:t>
            </a:r>
            <a:r>
              <a:rPr lang="en-US" sz="1050" dirty="0"/>
              <a:t>Center Networks,"Proceedings,2012 18th IEEE </a:t>
            </a:r>
            <a:r>
              <a:rPr lang="en-US" sz="1050" dirty="0" smtClean="0"/>
              <a:t>International Conference </a:t>
            </a:r>
            <a:r>
              <a:rPr lang="en-US" sz="1050" dirty="0"/>
              <a:t>on Networks (ICON), pp.228–233, 12–14 December 2012</a:t>
            </a:r>
            <a:r>
              <a:rPr lang="en-US" sz="1050" dirty="0" smtClean="0"/>
              <a:t>.</a:t>
            </a:r>
          </a:p>
          <a:p>
            <a:r>
              <a:rPr lang="en-US" sz="1050" dirty="0" smtClean="0"/>
              <a:t>[</a:t>
            </a:r>
            <a:r>
              <a:rPr lang="en-US" sz="1050" dirty="0"/>
              <a:t>32] Pries, R., </a:t>
            </a:r>
            <a:r>
              <a:rPr lang="en-US" sz="1050" dirty="0" err="1"/>
              <a:t>Jarschel</a:t>
            </a:r>
            <a:r>
              <a:rPr lang="en-US" sz="1050" dirty="0"/>
              <a:t>, M., </a:t>
            </a:r>
            <a:r>
              <a:rPr lang="en-US" sz="1050" dirty="0" err="1"/>
              <a:t>Goll</a:t>
            </a:r>
            <a:r>
              <a:rPr lang="en-US" sz="1050" dirty="0"/>
              <a:t>, S., "On the Usability of </a:t>
            </a:r>
            <a:r>
              <a:rPr lang="en-US" sz="1050" dirty="0" err="1"/>
              <a:t>OpenFlow</a:t>
            </a:r>
            <a:r>
              <a:rPr lang="en-US" sz="1050" dirty="0"/>
              <a:t> in </a:t>
            </a:r>
            <a:r>
              <a:rPr lang="en-US" sz="1050" dirty="0" smtClean="0"/>
              <a:t>Data Center </a:t>
            </a:r>
            <a:r>
              <a:rPr lang="en-US" sz="1050" dirty="0"/>
              <a:t>Environments,"Proceedings,2012 IEEE International </a:t>
            </a:r>
            <a:r>
              <a:rPr lang="en-US" sz="1050" dirty="0" smtClean="0"/>
              <a:t>Conference </a:t>
            </a:r>
            <a:r>
              <a:rPr lang="fr-FR" sz="1050" dirty="0" smtClean="0"/>
              <a:t>on </a:t>
            </a:r>
            <a:r>
              <a:rPr lang="fr-FR" sz="1050" dirty="0"/>
              <a:t>Communications (ICC), pp.5533–5537, 10–15 June 2012.</a:t>
            </a:r>
          </a:p>
          <a:p>
            <a:r>
              <a:rPr lang="en-US" sz="1050" dirty="0"/>
              <a:t>[33] Kannan, K., Banerjee, S., "Scissors: Dealing with Header </a:t>
            </a:r>
            <a:r>
              <a:rPr lang="en-US" sz="1050" dirty="0" smtClean="0"/>
              <a:t>Redundancies in </a:t>
            </a:r>
            <a:r>
              <a:rPr lang="en-US" sz="1050" dirty="0"/>
              <a:t>Data centers through SDN, "Proceedings, 2012 Eighth </a:t>
            </a:r>
            <a:r>
              <a:rPr lang="en-US" sz="1050" dirty="0" smtClean="0"/>
              <a:t>International Conference </a:t>
            </a:r>
            <a:r>
              <a:rPr lang="en-US" sz="1050" dirty="0"/>
              <a:t>and 2012 Workshop on Systems Virtualization </a:t>
            </a:r>
            <a:r>
              <a:rPr lang="en-US" sz="1050" dirty="0" smtClean="0"/>
              <a:t>Management (SVM</a:t>
            </a:r>
            <a:r>
              <a:rPr lang="en-US" sz="1050" dirty="0"/>
              <a:t>), Network and Service Management (CNSM), pp.295–301, </a:t>
            </a:r>
            <a:r>
              <a:rPr lang="en-US" sz="1050" dirty="0" smtClean="0"/>
              <a:t>22–26 October </a:t>
            </a:r>
            <a:r>
              <a:rPr lang="en-US" sz="1050" dirty="0"/>
              <a:t>2012.</a:t>
            </a:r>
          </a:p>
          <a:p>
            <a:r>
              <a:rPr lang="en-US" sz="1050" dirty="0"/>
              <a:t>[34] </a:t>
            </a:r>
            <a:r>
              <a:rPr lang="en-US" sz="1050" dirty="0" err="1"/>
              <a:t>Boughzala</a:t>
            </a:r>
            <a:r>
              <a:rPr lang="en-US" sz="1050" dirty="0"/>
              <a:t>, B., Ben Ali, R., Lemay, M., Lemieux, Y., </a:t>
            </a:r>
            <a:r>
              <a:rPr lang="en-US" sz="1050" dirty="0" err="1"/>
              <a:t>Cherkaoui</a:t>
            </a:r>
            <a:r>
              <a:rPr lang="en-US" sz="1050" dirty="0"/>
              <a:t>, O</a:t>
            </a:r>
            <a:r>
              <a:rPr lang="en-US" sz="1050" dirty="0" smtClean="0"/>
              <a:t>., "</a:t>
            </a:r>
            <a:r>
              <a:rPr lang="en-US" sz="1050" dirty="0" err="1"/>
              <a:t>OpenFlow</a:t>
            </a:r>
            <a:r>
              <a:rPr lang="en-US" sz="1050" dirty="0"/>
              <a:t> Supporting Inter-Domain Virtual </a:t>
            </a:r>
            <a:r>
              <a:rPr lang="en-US" sz="1050" dirty="0" smtClean="0"/>
              <a:t>Machine Migration</a:t>
            </a:r>
            <a:r>
              <a:rPr lang="en-US" sz="1050" dirty="0"/>
              <a:t>,"Proceedings,2011 Eighth International Conference </a:t>
            </a:r>
            <a:r>
              <a:rPr lang="en-US" sz="1050" dirty="0" smtClean="0"/>
              <a:t>on Wireless </a:t>
            </a:r>
            <a:r>
              <a:rPr lang="en-US" sz="1050" dirty="0"/>
              <a:t>and Optical Communications Networks (WOCN), pp.1–7, </a:t>
            </a:r>
            <a:r>
              <a:rPr lang="en-US" sz="1050" dirty="0" smtClean="0"/>
              <a:t>24–26 </a:t>
            </a:r>
            <a:r>
              <a:rPr lang="en-US" sz="1050" dirty="0"/>
              <a:t>May 2011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0048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[35] Mann, V.,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Vishnoi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A., Kannan, K.,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Kalyanaraman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S., "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CrossRoads:Seamless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VM Mobility across Data Centers through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Software-Defined Networking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,"2012 IEEE Network Operations and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Management Symposium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(NOMS), pp.88–96, 16–20 April 2012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</a:p>
          <a:p>
            <a:pPr lvl="0"/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[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36]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Santhi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; Ram Kumar, “A Service Based Approach for Future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Internet Architectures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,” PhD Thesis University of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Agder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2010, Web, Feb.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2011 </a:t>
            </a:r>
          </a:p>
          <a:p>
            <a:pPr lvl="0"/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[37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] Costa, P.,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Migliavacca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M.,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Pietzuch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P., Wolf, A., "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NaaS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: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Network-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asa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-Service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in the Cloud," 2012 USENIX: Management of Internet, 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Cloud,and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Enterprise Networks and Services (Hot-ICE'12), San Jose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CA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,,April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2012.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[38] Feng,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T.,Bi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J.,Hu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H.Y.,Cao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H., "Networking as a Service: A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Cloud-Based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Network Architecture." Journal of Networks, vol.6,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no.7,pp.1084–1090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July 2011.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[39] Gutierrez, M.A.F., Ventura, N., "Mobile Cloud Computing Based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on Service-Oriented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Architecture: Embracing Network as a Service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for Third-Party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Application Service Providers," Proceedings,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ITU Kaleidoscope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2011: The Fully Networked Human—Innovations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for Future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Networks and Services (K-2011), pp.1–7, 12–14 December 2011.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[40] TERENA Network Architects Workshop, Network as a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Service principle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virtual CPE as a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Service, http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://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www.terena.org/activities/netarch/ws1/slides/reijs-NaaS-221112-NAW.pdf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November 2012.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[41] Benson, T., Shaikh, A.A.A.,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Sahu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S., "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CloudNaaS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: A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Cloud Networking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Platform for Enterprise Applications," Proceedings,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Second ACM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Symposium on Cloud Computing (SOCC '11),New York,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NY,2011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[42] Costa, P., "Bridging the Gap between Applications and Networks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in Data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Centers," ACM SIGOPS Operating Systems Review,vol.47,no.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1, pp.3–8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January 2013.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[43]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Raghavendra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R., Lobo,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J.,Lee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K.-W., "Dynamic Graph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Query Primitives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for SDN-Based Cloud Network Management,"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Proceedings, First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Workshop on Hot Topics in Software-Defined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Networks(HotSDN'12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), New York, NY, pp.97–102, 2012.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[44] Khan, F., Naas as Step towards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SDN, http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://www.telecomlighthouse.com/naas-as-step-towards-sdn/,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March 2013.</a:t>
            </a:r>
          </a:p>
          <a:p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[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45]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Sharkh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M.A.;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Jammal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M.;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Shami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A.;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Ouda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A., "Resource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allocation in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a network-based cloud computing environment: design challenges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,"</a:t>
            </a:r>
            <a:r>
              <a:rPr lang="fr-FR" sz="1050" dirty="0">
                <a:solidFill>
                  <a:srgbClr val="1F497D">
                    <a:lumMod val="75000"/>
                  </a:srgbClr>
                </a:solidFill>
              </a:rPr>
              <a:t>Communications Magazine, IEEE , vol.51, no.11, pp.46,52, </a:t>
            </a:r>
            <a:r>
              <a:rPr lang="fr-FR" sz="1050" dirty="0" smtClean="0">
                <a:solidFill>
                  <a:srgbClr val="1F497D">
                    <a:lumMod val="75000"/>
                  </a:srgbClr>
                </a:solidFill>
              </a:rPr>
              <a:t>November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2013.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[46] Ashton, Metzler, and Associates, Ten Things to Look for in an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SDN Controller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Technical Report, 2013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[47] Ferro, G.,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OpenFlow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 and Software-Defined 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Networking,http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://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etherealmind.com/software-defined-networking-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openflow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-so-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farand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-so-future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/, November 2012.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904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[48]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Yazıcı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V.,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Sunay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O.,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Ercan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A.O., “Controlling a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Software-Defined Network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via Distributed Controllers”, NEM Summit, Istanbul, 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Turkey,http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://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faculty.ozyegin.edu.tr/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aliercan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/files/2012/10/YaziciNEM12.pdf,October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2012.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[49]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Yeganeh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S.H.,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Tootoonchian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A.,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Ganjali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Y., "On Scalability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of Software-Defined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Networking," IEEE Communications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Magazine, vol.51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no.2, pp.136–141, February 2013.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[50]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Voellmy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A.,Wang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J.C., "Scalable Software-Defined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Network Controllers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," Proceedings, ACM SIGCOMM 2012 Conference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on Applications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Technologies, Architectures, and Protocols for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Computer Communication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pp.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289–290, 2012.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[51]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Tavakoli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A.,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Casado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M.,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Koponen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T.,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Shenker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S., "Applying NOX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to the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Data Center," Proceedings, Ninth ACM SIGCOMM Workshop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on Topics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in Networks (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Hotnets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-IX), October 2009.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[52] Enterasys Networks, “Software-Defined Networking (SDNs) in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the 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Enterprise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”,http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://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www.enterasys.com/company/literature/SDN_tsbrief.pdf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October 2012.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[53] Bae, H., “SDN Promises Revolutionary Benefits, but Watch Out for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the Traffic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Visibility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Challenge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,”http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://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www.networkworld.com/news/tech/2013/010413-sdn-trafficvisibility-265515.html,January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2013.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[54] Yu, M.L., Rexford,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J.,Freedman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M.J.,Wang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J., "Scalable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Flow-Based Networking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with DIFANE," Proceedings, ACM SIGCOMM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2010 Conference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(SIGCOMM '10), New York NY, pp. 351–362, 2010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</a:p>
          <a:p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[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55] Kim, H.J., Santos, J.R., Turner, Y.,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Schlansker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M.,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Tourrilhes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J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., 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Feamster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N., "CORONET: Fault Tolerance for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Software-Defined Networks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,"Proceedings,2012 20th IEEE International Conference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on Network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Protocols (ICNP), pp.1–2, October 30–November 2, 2012.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[56] Curtis, A., Mogul,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J.,et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 al., "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DevoFlow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: Scaling Flow Management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for High-Performance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Networks," Proceedings, ACM SIGCOMM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2011 Conference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(SIGCOMM '11), New York NY,pp.254–265, 2011.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[57] Mogul, J.C.,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Tourrilhes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J.,et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 al., "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DevoFlow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: Cost-Effective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Flow Management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for High-Performance Enterprise Networks,"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Proceedings, Ninth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ACM SIGCOMM Workshop on Hot Topics in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Networks(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Hotnets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-IX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),New York, NY, 2010.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[58]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Voellmy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A.,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Hudak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P., “Nettle: Functional Reactive Programming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of 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OpenFlow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Networks,” Practical Aspects of Declarative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Languages (PADL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) Symposium, January 2011.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[59] Rexford, J., “Software-Defined Networking”, COS 461: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Computer Networks Lecture,   http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://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www.cs.princeton.edu/courses/archive/spring12/cos461/docs/lec24-sdn.pdf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2012.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[60]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Tootoonchian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A.,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Gorbunov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S.,et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 al., "On Controller Performance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in Software-Defined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Networks," Proceedings,2nd USENIX Conference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on Hot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Topics in Management of Internet, Cloud, and Enterprise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Networks and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Services, p. 10, 2012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  <a:endParaRPr lang="en-US" sz="105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02749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[61] Chu,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J.,Malik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M.S.,Software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-Defined Networks. http://www.cs.illinois.edu/~pbg/courses/cs538fa11/lectures/25-Jonathan-Salman.pdf,September 2012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[62] Lantz, B., Heller, B.,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McKeown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N., "A Network in a Laptop: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Rapid Prototyping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for Software-Defined Networks," Proceedings, Ninth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ACM SIGCOMM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Workshop on Hot Topics in Networks, New York,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NY,2010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[63] Foster, N., Freedman,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M.,et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 al., “Language Abstractions for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Software-Defined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Networks (LADA),” Philadelphia, PA, January 2012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</a:p>
          <a:p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[64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] Pluribus Networks, “Of Controllers and Why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NICIRAHad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 to Do a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Deal (Part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III: SDN and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OpenFlow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 Enabling Network Virtualization in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the Cloud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),” https://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www.pluribusnetworks.com/blog/item/5-of-controllersand-why-nicira-had-to-do-a-deal-part-iii-sdn-and-openflow-enablingnetwork-virtualization-in-thecloudhttp://pluribusnetworks.com/blog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/,August 2012.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[65]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Cai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Z.,Cox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A.L.,Ng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T.S.E., Maestro: A System for Scalable 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OpenFlow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 Control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Rice University Technical Report TR10-08, December 2010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  <a:endParaRPr lang="en-US" sz="105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66]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Cai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Z.,Cox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A.L.,Ng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T.S.E., Maestro: Balancing Fairness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Latency,and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Throughput in the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OpenFlow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 Control Plane, Rice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University Technical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Report TR11-07, December 2011.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[67] Mogul, J.C., Congdon, P., "Hey, You Darned Counters!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Get Off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my ASIC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!" First Workshop on Hot Topics in Software-Defined 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Networks,pp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. 25–30, 2012.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[68] Wolf, W., "A Decade of Hardware/Software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Codesign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,"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Computer, vol.36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no.4, pp.38–43, April 2003.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[69] Scott, R.C.,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Wundsam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A., et al., What, Where, and When: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Software Fault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Localization for SDN, Technical Report No.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UCB/EECS-2012-178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July 2012.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[70]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Katta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N.P.,Rexford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J.,Walker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D., “Logic Programming for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Software-Defined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Networks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,”http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://www.cs.princeton.edu/~jrex/papers/xldi12.pdf,July 2012.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[71]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Hinrichs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T.L.,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Gude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N.S.,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Casado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M., Mitchell, J.C.,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Shenker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S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.,“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Practical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 Declarative Network Management,” First ACM Workshop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on Research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in Enterprise Networking (WREN '09), pp.1–10, 2009.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[72] Foster,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N.,Harrison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R., et al., "Frenetic: A Network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Programming Language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,” Proceedings, 16th ACM SIGPLAN International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Conference on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Functional Programming (ICFP '11), New York, NY,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pp.279–291,2011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97175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[73] Heller, B., Sherwood, R.,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McKeown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N., "The Controller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Placement Problem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,” First Workshop on Hot Topics in Software-Defined 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Networks,pp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. 7–12, 2012.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[74] Hu, Y.-N.,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Wang,W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.-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D.,et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 al., “On the Placement of Controllers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in Software-Defined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Networks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,” http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://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www.sciencedirect.com/science/article/pii/S100588851160438X,October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2012.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[75]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Beheshti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N.,Zhang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Y., “Fast Failover for Control Traffic in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Software-Defined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Networks,” Next-Generation Networking and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Internet Symposium(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Globecom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), Ericsson Research, 2012.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[76] Metzler, J., "Understanding Software-Defined Networks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,“ InformationWeek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Reports,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pp.1–25,http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://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reports.informationweek.com/abstract/6/9044/Data-Center/research-understanding-software-defined-networks.html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October 2012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[77] Marsan, C.D., “IAB Panel Debates Management Benefits,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Security Challenges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of Software-Defined Networking,” IETF Journal,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October 2012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[78] Abu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Sharkh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M.;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Ouda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A.;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Shami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A., "A resource scheduling model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for cloud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computing data centers," Wireless Communications and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Mobile Computing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Conference (IWCMC), 2013 9th International ,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pp.213,218,1-5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July 2013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</a:p>
          <a:p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[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79] Kobayashi, M.,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Seetharaman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S.,et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 al., "Maturing of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OpenFlow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and Software-Defined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Networking through Deployments," Elsevier,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pp.1–50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August 2012.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[80] Greenberg, A.,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Hjalmtysson,G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., et al., "A Clean-Slate 4D Approach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to Network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Control and Management," ACM SIGCOMM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Computer Communication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Review,vol.35,no.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5, pp.41–54, October 2005.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[81]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Casado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M., Freedman, M.J., Pettit,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J.,Luo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J.Y.,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Gude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N., 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McKeown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, N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.,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Shenker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S., "Rethinking Enterprise Network Control,"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IEEE/ACM Transactions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on Networking, vol.17, no.4, pp.1270–1283, August 2009.</a:t>
            </a:r>
          </a:p>
          <a:p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[82] 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Gude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, N.,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Koponen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T.,et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 al., "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NOX: Towards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an Operating System for Networks," ACM SIGCOMM Computer Communication Review,vol.38,no. 3, pp.105–110, July 2008.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[83]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Banikazemi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M.,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Olshefski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D., Shaikh, A., Tracey,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J.,Wang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G.H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.,"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Meridian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: an SDN Platform for Cloud Network Services,"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IEEE Communications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Magazine, vol.51, no.2, pp.120–127, February 2013.</a:t>
            </a:r>
          </a:p>
          <a:p>
            <a:r>
              <a:rPr lang="es-ES" sz="1050" dirty="0">
                <a:solidFill>
                  <a:srgbClr val="1F497D">
                    <a:lumMod val="75000"/>
                  </a:srgbClr>
                </a:solidFill>
              </a:rPr>
              <a:t>[84] Koponen, T.,Casado, M.,et al., "Onix: A Distributed Control </a:t>
            </a:r>
            <a:r>
              <a:rPr lang="es-ES" sz="1050" dirty="0" smtClean="0">
                <a:solidFill>
                  <a:srgbClr val="1F497D">
                    <a:lumMod val="75000"/>
                  </a:srgbClr>
                </a:solidFill>
              </a:rPr>
              <a:t>Platform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for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Large-Scale Production Networks," Proceedings, Ninth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USENIX Conference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on Operating Systems Design and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Implementation (OSDI'10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),Berkeley, CA, 2010.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54434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[85]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Khurshid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A.,Zhou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W.X., Caesar,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M.,Godfrey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P.B., "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VeriFlow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: Verifying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Network-Wide Invariants in Real Time," First Workshop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on Hot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Topics in Software-Defined Networks (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HotSDN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 '12),New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York,NY,pp.49–54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2012.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[86]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Nascimento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M.R., Rothenberg,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C.E.,et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 al., "Virtual Routers as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a Service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: The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RouteFlow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 Approach Leveraging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Software-Defined Networks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," Proceedings, Sixth International Conference on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Future Internet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Technologies (CFI '11), New York, NY,pp.34–37, 2011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</a:p>
          <a:p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[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87] Kim, H.J.,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Feamster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N., "Improving Network Management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with Software-Defined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Networking," IEEE Communications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Magazine, vol.51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no.2, pp.114–119, February 2013.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[88]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Voellmy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A.,Kim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H.J.,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Feamster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N., "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Procera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: A Language for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High-Level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Reactive Network Control," First Workshop on Hot Topics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in Software-Defined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Networks (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HotSDN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 '12), New York, NY, pp.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43–48,2012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[89] Big Switch Networks,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FloodLight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OpenFlow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Controller, http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://www.projectfloodlight.org/floodlight/,2013.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[90]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Mehra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R., Designing and Building a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DataCenter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 Network: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An Alternative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Approach with 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OpenFlow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, http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://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www.nec.com/en/global/prod/pflow/images_documents/Designing_and_Building_a_Datacenter_Network.pdf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January 2012.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[91]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OpenFlow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 Components, http://archive.openflow.org/wp/openflowcomponents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/,2011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[92] Erickson, D., 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Beacon,https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://openflow.stanford.edu/display/Beacon/Home, February 2013.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[93]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Zarifis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K,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Kontesidu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G., "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OpenFlow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 Virtual Networking: A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Flow-Based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Network Virtualization Architecture,"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Telecommunication Systems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Laboratory and School of Information and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Communication Technology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, Master of Science Thesis, Stockholm, Sweden, 2009.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[94] NICIRA, Network Virtualization </a:t>
            </a:r>
            <a:r>
              <a:rPr lang="en-US" sz="1050" dirty="0" err="1" smtClean="0">
                <a:solidFill>
                  <a:srgbClr val="1F497D">
                    <a:lumMod val="75000"/>
                  </a:srgbClr>
                </a:solidFill>
              </a:rPr>
              <a:t>Platform,https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://www.vmware.com/products/nsx/, February 2013.</a:t>
            </a:r>
          </a:p>
          <a:p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[95] Suresh,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L.,Schulz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-Zander, 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J.,et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 al., "Towards Programmable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Enterprise WLANs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with Odin," First Workshop on Hot Topics in </a:t>
            </a:r>
            <a:r>
              <a:rPr lang="en-US" sz="1050" dirty="0" smtClean="0">
                <a:solidFill>
                  <a:srgbClr val="1F497D">
                    <a:lumMod val="75000"/>
                  </a:srgbClr>
                </a:solidFill>
              </a:rPr>
              <a:t>Software-Defined Networks 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(</a:t>
            </a:r>
            <a:r>
              <a:rPr lang="en-US" sz="1050" dirty="0" err="1">
                <a:solidFill>
                  <a:srgbClr val="1F497D">
                    <a:lumMod val="75000"/>
                  </a:srgbClr>
                </a:solidFill>
              </a:rPr>
              <a:t>HotSDN</a:t>
            </a:r>
            <a:r>
              <a:rPr lang="en-US" sz="1050" dirty="0">
                <a:solidFill>
                  <a:srgbClr val="1F497D">
                    <a:lumMod val="75000"/>
                  </a:srgbClr>
                </a:solidFill>
              </a:rPr>
              <a:t> '12), New York, NY, pp.115–120, 2012.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527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advent of </a:t>
            </a:r>
            <a:r>
              <a:rPr lang="en-US" dirty="0">
                <a:solidFill>
                  <a:srgbClr val="C00000"/>
                </a:solidFill>
              </a:rPr>
              <a:t>cloud computing</a:t>
            </a:r>
            <a:r>
              <a:rPr lang="en-US" dirty="0"/>
              <a:t>, many ecosystem </a:t>
            </a:r>
            <a:r>
              <a:rPr lang="en-US" dirty="0" smtClean="0"/>
              <a:t>and business </a:t>
            </a:r>
            <a:r>
              <a:rPr lang="en-US" dirty="0"/>
              <a:t>paradigms are encountering potential changes and </a:t>
            </a:r>
            <a:r>
              <a:rPr lang="en-US" dirty="0" smtClean="0"/>
              <a:t>may be </a:t>
            </a:r>
            <a:r>
              <a:rPr lang="en-US" dirty="0"/>
              <a:t>able to </a:t>
            </a:r>
            <a:r>
              <a:rPr lang="en-US" dirty="0">
                <a:solidFill>
                  <a:srgbClr val="C00000"/>
                </a:solidFill>
              </a:rPr>
              <a:t>eliminate their </a:t>
            </a:r>
            <a:r>
              <a:rPr lang="en-US" dirty="0" smtClean="0">
                <a:solidFill>
                  <a:srgbClr val="C00000"/>
                </a:solidFill>
              </a:rPr>
              <a:t>IT infrastructure maintenance processes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Real-time performance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high </a:t>
            </a:r>
            <a:r>
              <a:rPr lang="en-US" dirty="0" smtClean="0">
                <a:solidFill>
                  <a:srgbClr val="C00000"/>
                </a:solidFill>
              </a:rPr>
              <a:t>availability </a:t>
            </a:r>
            <a:r>
              <a:rPr lang="en-US" dirty="0" smtClean="0"/>
              <a:t>requirements </a:t>
            </a:r>
            <a:r>
              <a:rPr lang="en-US" dirty="0"/>
              <a:t>have induced telecom networks to adopt the </a:t>
            </a:r>
            <a:r>
              <a:rPr lang="en-US" dirty="0" smtClean="0"/>
              <a:t>new concepts </a:t>
            </a:r>
            <a:r>
              <a:rPr lang="en-US" dirty="0"/>
              <a:t>of the cloud model: software-defined networking (</a:t>
            </a:r>
            <a:r>
              <a:rPr lang="en-US" dirty="0">
                <a:solidFill>
                  <a:srgbClr val="C00000"/>
                </a:solidFill>
              </a:rPr>
              <a:t>SDN</a:t>
            </a:r>
            <a:r>
              <a:rPr lang="en-US" dirty="0" smtClean="0"/>
              <a:t>) and </a:t>
            </a:r>
            <a:r>
              <a:rPr lang="en-US" dirty="0"/>
              <a:t>network function virtualization (</a:t>
            </a:r>
            <a:r>
              <a:rPr lang="en-US" dirty="0">
                <a:solidFill>
                  <a:srgbClr val="C00000"/>
                </a:solidFill>
              </a:rPr>
              <a:t>NFV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71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paper, our aim is to </a:t>
            </a:r>
            <a:r>
              <a:rPr lang="en-US" dirty="0">
                <a:solidFill>
                  <a:srgbClr val="C00000"/>
                </a:solidFill>
              </a:rPr>
              <a:t>describe the benefits </a:t>
            </a:r>
            <a:r>
              <a:rPr lang="en-US" dirty="0" smtClean="0">
                <a:solidFill>
                  <a:srgbClr val="C00000"/>
                </a:solidFill>
              </a:rPr>
              <a:t>of using </a:t>
            </a:r>
            <a:r>
              <a:rPr lang="en-US" dirty="0">
                <a:solidFill>
                  <a:srgbClr val="C00000"/>
                </a:solidFill>
              </a:rPr>
              <a:t>SDN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in a multitude of environments </a:t>
            </a:r>
            <a:r>
              <a:rPr lang="en-US" dirty="0"/>
              <a:t>such as in </a:t>
            </a:r>
            <a:r>
              <a:rPr lang="en-US" dirty="0" smtClean="0"/>
              <a:t>data centers</a:t>
            </a:r>
            <a:r>
              <a:rPr lang="en-US" dirty="0"/>
              <a:t>, data center networks, and Network as Service offerings.</a:t>
            </a:r>
          </a:p>
          <a:p>
            <a:r>
              <a:rPr lang="en-US" dirty="0"/>
              <a:t>We also present </a:t>
            </a:r>
            <a:r>
              <a:rPr lang="en-US" dirty="0">
                <a:solidFill>
                  <a:srgbClr val="C00000"/>
                </a:solidFill>
              </a:rPr>
              <a:t>the various challenges facing SDN</a:t>
            </a:r>
            <a:r>
              <a:rPr lang="en-US" dirty="0"/>
              <a:t>,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rgbClr val="C00000"/>
                </a:solidFill>
              </a:rPr>
              <a:t>scalability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>
                <a:solidFill>
                  <a:srgbClr val="C00000"/>
                </a:solidFill>
              </a:rPr>
              <a:t>reliability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security concerns</a:t>
            </a:r>
            <a:r>
              <a:rPr lang="en-US" dirty="0"/>
              <a:t>, and </a:t>
            </a:r>
            <a:r>
              <a:rPr lang="en-US" dirty="0" smtClean="0"/>
              <a:t>discuss </a:t>
            </a:r>
            <a:r>
              <a:rPr lang="en-US" dirty="0" smtClean="0">
                <a:solidFill>
                  <a:srgbClr val="C00000"/>
                </a:solidFill>
              </a:rPr>
              <a:t>existing </a:t>
            </a:r>
            <a:r>
              <a:rPr lang="en-US" dirty="0">
                <a:solidFill>
                  <a:srgbClr val="C00000"/>
                </a:solidFill>
              </a:rPr>
              <a:t>solutions </a:t>
            </a:r>
            <a:r>
              <a:rPr lang="en-US" dirty="0"/>
              <a:t>to these challenges.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246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problems of legacy network</a:t>
            </a:r>
          </a:p>
          <a:p>
            <a:pPr lvl="1"/>
            <a:r>
              <a:rPr lang="en-US" dirty="0"/>
              <a:t>the data paths and the decision-making </a:t>
            </a:r>
            <a:r>
              <a:rPr lang="en-US" dirty="0" smtClean="0"/>
              <a:t>processes for </a:t>
            </a:r>
            <a:r>
              <a:rPr lang="en-US" dirty="0"/>
              <a:t>switching or routing are collocated on the same device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difficult to </a:t>
            </a:r>
            <a:r>
              <a:rPr lang="en-US" dirty="0" smtClean="0"/>
              <a:t>automate.</a:t>
            </a:r>
          </a:p>
          <a:p>
            <a:pPr lvl="1"/>
            <a:r>
              <a:rPr lang="en-US" dirty="0"/>
              <a:t>increase management </a:t>
            </a:r>
            <a:r>
              <a:rPr lang="en-US" dirty="0" smtClean="0"/>
              <a:t>complexity.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46" y="3631545"/>
            <a:ext cx="3149364" cy="298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5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perators </a:t>
            </a:r>
            <a:r>
              <a:rPr lang="en-US" dirty="0"/>
              <a:t>require a network that </a:t>
            </a:r>
            <a:r>
              <a:rPr lang="en-US" dirty="0" smtClean="0"/>
              <a:t>is efficient</a:t>
            </a:r>
            <a:r>
              <a:rPr lang="en-US" dirty="0"/>
              <a:t>, flexible, agile, and scalable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oftware-defined </a:t>
            </a:r>
            <a:r>
              <a:rPr lang="en-US" dirty="0">
                <a:solidFill>
                  <a:srgbClr val="C00000"/>
                </a:solidFill>
              </a:rPr>
              <a:t>networking (SDN)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virtualization</a:t>
            </a:r>
            <a:r>
              <a:rPr lang="en-US" dirty="0" smtClean="0"/>
              <a:t> </a:t>
            </a:r>
            <a:r>
              <a:rPr lang="en-US" dirty="0"/>
              <a:t>are poised to be the solutions that overcome </a:t>
            </a:r>
            <a:r>
              <a:rPr lang="en-US" dirty="0" smtClean="0"/>
              <a:t>the challenges.</a:t>
            </a:r>
          </a:p>
          <a:p>
            <a:r>
              <a:rPr lang="en-US" dirty="0"/>
              <a:t>SDN operates on an </a:t>
            </a:r>
            <a:r>
              <a:rPr lang="en-US" dirty="0" smtClean="0"/>
              <a:t>aggregated and </a:t>
            </a:r>
            <a:r>
              <a:rPr lang="en-US" dirty="0"/>
              <a:t>centralized control plane that might be a </a:t>
            </a:r>
            <a:r>
              <a:rPr lang="en-US" dirty="0" smtClean="0"/>
              <a:t>promising solution </a:t>
            </a:r>
            <a:r>
              <a:rPr lang="en-US" dirty="0"/>
              <a:t>for </a:t>
            </a:r>
            <a:r>
              <a:rPr lang="en-US" dirty="0">
                <a:solidFill>
                  <a:srgbClr val="C00000"/>
                </a:solidFill>
              </a:rPr>
              <a:t>network management and control problems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separate the forwarding/data </a:t>
            </a:r>
            <a:r>
              <a:rPr lang="en-US" dirty="0" smtClean="0"/>
              <a:t>plane from </a:t>
            </a:r>
            <a:r>
              <a:rPr lang="en-US" dirty="0"/>
              <a:t>the control plane while providing programmability </a:t>
            </a:r>
            <a:r>
              <a:rPr lang="en-US" dirty="0" smtClean="0"/>
              <a:t>on the </a:t>
            </a:r>
            <a:r>
              <a:rPr lang="en-US" dirty="0"/>
              <a:t>control </a:t>
            </a:r>
            <a:r>
              <a:rPr lang="en-US" dirty="0" smtClean="0"/>
              <a:t>plane.</a:t>
            </a:r>
          </a:p>
          <a:p>
            <a:pPr lvl="1"/>
            <a:r>
              <a:rPr lang="en-US" dirty="0"/>
              <a:t>The centralized control of the entire network makes the network </a:t>
            </a:r>
            <a:r>
              <a:rPr lang="en-US" dirty="0">
                <a:solidFill>
                  <a:srgbClr val="C00000"/>
                </a:solidFill>
              </a:rPr>
              <a:t>highly flexible </a:t>
            </a:r>
            <a:r>
              <a:rPr lang="en-US" dirty="0"/>
              <a:t>[8, 9].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753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</a:t>
            </a:r>
            <a:r>
              <a:rPr lang="en-US" dirty="0" smtClean="0"/>
              <a:t>Plane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abstract view of </a:t>
            </a:r>
            <a:r>
              <a:rPr lang="en-US" dirty="0" smtClean="0"/>
              <a:t>the complete </a:t>
            </a:r>
            <a:r>
              <a:rPr lang="en-US" dirty="0"/>
              <a:t>network infrastructure, enabling the administrator </a:t>
            </a:r>
            <a:r>
              <a:rPr lang="en-US" dirty="0" smtClean="0"/>
              <a:t>to apply </a:t>
            </a:r>
            <a:r>
              <a:rPr lang="en-US" dirty="0"/>
              <a:t>custom policies/protocols across the network hardware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NOX </a:t>
            </a:r>
            <a:r>
              <a:rPr lang="en-US" dirty="0">
                <a:solidFill>
                  <a:srgbClr val="C00000"/>
                </a:solidFill>
              </a:rPr>
              <a:t>controller </a:t>
            </a:r>
            <a:r>
              <a:rPr lang="en-US" dirty="0"/>
              <a:t>is the </a:t>
            </a:r>
            <a:r>
              <a:rPr lang="en-US" dirty="0" smtClean="0"/>
              <a:t>most </a:t>
            </a:r>
            <a:r>
              <a:rPr lang="en-US" dirty="0"/>
              <a:t>widely deployed controller.</a:t>
            </a:r>
          </a:p>
          <a:p>
            <a:pPr marL="255985" lvl="1" indent="-255985">
              <a:buFont typeface="Wingdings" pitchFamily="2" charset="2"/>
              <a:buChar char="n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Northbound Protocols</a:t>
            </a:r>
          </a:p>
          <a:p>
            <a:r>
              <a:rPr lang="en-US" dirty="0" smtClean="0"/>
              <a:t>East-West Protocols</a:t>
            </a:r>
          </a:p>
          <a:p>
            <a:r>
              <a:rPr lang="en-US" dirty="0"/>
              <a:t>Data Plane and </a:t>
            </a:r>
            <a:r>
              <a:rPr lang="en-US" dirty="0" smtClean="0"/>
              <a:t>Southbound Protocols</a:t>
            </a:r>
          </a:p>
          <a:p>
            <a:pPr lvl="1"/>
            <a:r>
              <a:rPr lang="en-US" dirty="0"/>
              <a:t>The most </a:t>
            </a:r>
            <a:r>
              <a:rPr lang="en-US" dirty="0" smtClean="0"/>
              <a:t>popular southbound protocol </a:t>
            </a:r>
            <a:r>
              <a:rPr lang="en-US" dirty="0"/>
              <a:t>is the </a:t>
            </a:r>
            <a:r>
              <a:rPr lang="en-US" dirty="0" err="1">
                <a:solidFill>
                  <a:srgbClr val="C00000"/>
                </a:solidFill>
              </a:rPr>
              <a:t>OpenFlow</a:t>
            </a:r>
            <a:r>
              <a:rPr lang="en-US" dirty="0"/>
              <a:t> protocol.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79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B8710126-D88A-45AB-86A0-8244245A5D48}" vid="{46713BCF-7298-46F0-A890-1E413A92856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</TotalTime>
  <Words>5709</Words>
  <Application>Microsoft Office PowerPoint</Application>
  <PresentationFormat>如螢幕大小 (4:3)</PresentationFormat>
  <Paragraphs>321</Paragraphs>
  <Slides>49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6" baseType="lpstr">
      <vt:lpstr>微軟正黑體</vt:lpstr>
      <vt:lpstr>新細明體</vt:lpstr>
      <vt:lpstr>Arial</vt:lpstr>
      <vt:lpstr>Calibri</vt:lpstr>
      <vt:lpstr>Times New Roman</vt:lpstr>
      <vt:lpstr>Wingdings</vt:lpstr>
      <vt:lpstr>佈景主題1</vt:lpstr>
      <vt:lpstr>(2014)Software-Defined Networking State of the Art and Research Challenges</vt:lpstr>
      <vt:lpstr>PowerPoint 簡報</vt:lpstr>
      <vt:lpstr>PowerPoint 簡報</vt:lpstr>
      <vt:lpstr>Outline</vt:lpstr>
      <vt:lpstr>Abstract</vt:lpstr>
      <vt:lpstr>PowerPoint 簡報</vt:lpstr>
      <vt:lpstr>Introduction</vt:lpstr>
      <vt:lpstr>PowerPoint 簡報</vt:lpstr>
      <vt:lpstr>SDN Architecture</vt:lpstr>
      <vt:lpstr>PowerPoint 簡報</vt:lpstr>
      <vt:lpstr>SDN Benefits</vt:lpstr>
      <vt:lpstr>PowerPoint 簡報</vt:lpstr>
      <vt:lpstr>Open Flow Definition</vt:lpstr>
      <vt:lpstr>PowerPoint 簡報</vt:lpstr>
      <vt:lpstr>OpenFlow Architecture</vt:lpstr>
      <vt:lpstr>PowerPoint 簡報</vt:lpstr>
      <vt:lpstr>PowerPoint 簡報</vt:lpstr>
      <vt:lpstr>Flow &amp; Group Tables</vt:lpstr>
      <vt:lpstr>Network Virtualization</vt:lpstr>
      <vt:lpstr>PowerPoint 簡報</vt:lpstr>
      <vt:lpstr>PowerPoint 簡報</vt:lpstr>
      <vt:lpstr>Network Virtualization Architecture</vt:lpstr>
      <vt:lpstr>PowerPoint 簡報</vt:lpstr>
      <vt:lpstr>PowerPoint 簡報</vt:lpstr>
      <vt:lpstr>Benefits of Network Virtualization</vt:lpstr>
      <vt:lpstr>PowerPoint 簡報</vt:lpstr>
      <vt:lpstr>Network Function Virtualization</vt:lpstr>
      <vt:lpstr>NFV and NV</vt:lpstr>
      <vt:lpstr>NFV and SDN</vt:lpstr>
      <vt:lpstr>SDN Challenges And Existing Solutions</vt:lpstr>
      <vt:lpstr>1. Reliability</vt:lpstr>
      <vt:lpstr>PowerPoint 簡報</vt:lpstr>
      <vt:lpstr>2. Scalability</vt:lpstr>
      <vt:lpstr>PowerPoint 簡報</vt:lpstr>
      <vt:lpstr>3. Performance under Latency Constraints</vt:lpstr>
      <vt:lpstr>4. Controlling the Data Path between the ASIC and the CPU</vt:lpstr>
      <vt:lpstr>5. Use of Low-Level Interfaces between the Controller and the Network Device</vt:lpstr>
      <vt:lpstr>6. Controller Placement Problem</vt:lpstr>
      <vt:lpstr>7. Security</vt:lpstr>
      <vt:lpstr>PowerPoint 簡報</vt:lpstr>
      <vt:lpstr>心得</vt:lpstr>
      <vt:lpstr>References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an efficient VNF placement in network function virtualization</dc:title>
  <dc:creator>lab409</dc:creator>
  <cp:lastModifiedBy>Phoebe</cp:lastModifiedBy>
  <cp:revision>723</cp:revision>
  <dcterms:created xsi:type="dcterms:W3CDTF">2019-11-04T09:26:48Z</dcterms:created>
  <dcterms:modified xsi:type="dcterms:W3CDTF">2020-05-28T05:21:36Z</dcterms:modified>
</cp:coreProperties>
</file>